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74" r:id="rId5"/>
    <p:sldId id="275" r:id="rId6"/>
    <p:sldId id="276" r:id="rId7"/>
    <p:sldId id="258" r:id="rId8"/>
    <p:sldId id="259" r:id="rId9"/>
    <p:sldId id="260" r:id="rId10"/>
    <p:sldId id="261" r:id="rId11"/>
    <p:sldId id="265" r:id="rId12"/>
    <p:sldId id="266" r:id="rId13"/>
    <p:sldId id="278" r:id="rId14"/>
    <p:sldId id="268" r:id="rId15"/>
    <p:sldId id="267" r:id="rId16"/>
    <p:sldId id="280" r:id="rId17"/>
    <p:sldId id="269" r:id="rId18"/>
    <p:sldId id="281" r:id="rId19"/>
    <p:sldId id="273" r:id="rId20"/>
    <p:sldId id="271" r:id="rId21"/>
    <p:sldId id="272" r:id="rId22"/>
    <p:sldId id="270" r:id="rId23"/>
    <p:sldId id="282" r:id="rId24"/>
    <p:sldId id="311" r:id="rId25"/>
    <p:sldId id="284" r:id="rId26"/>
    <p:sldId id="283" r:id="rId27"/>
    <p:sldId id="277" r:id="rId28"/>
    <p:sldId id="312" r:id="rId29"/>
    <p:sldId id="286" r:id="rId30"/>
    <p:sldId id="287" r:id="rId31"/>
    <p:sldId id="288" r:id="rId32"/>
    <p:sldId id="289" r:id="rId33"/>
    <p:sldId id="305" r:id="rId34"/>
    <p:sldId id="291" r:id="rId35"/>
    <p:sldId id="290"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07" r:id="rId51"/>
    <p:sldId id="308" r:id="rId52"/>
    <p:sldId id="309"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e5c2a715af20cc4" providerId="LiveId" clId="{96C8D46A-A1AC-4B51-8F0E-19EED6B5605E}"/>
    <pc:docChg chg="addSld modSld">
      <pc:chgData name="" userId="6e5c2a715af20cc4" providerId="LiveId" clId="{96C8D46A-A1AC-4B51-8F0E-19EED6B5605E}" dt="2023-08-16T10:25:49.050" v="35" actId="20577"/>
      <pc:docMkLst>
        <pc:docMk/>
      </pc:docMkLst>
      <pc:sldChg chg="addSp modSp add">
        <pc:chgData name="" userId="6e5c2a715af20cc4" providerId="LiveId" clId="{96C8D46A-A1AC-4B51-8F0E-19EED6B5605E}" dt="2023-08-16T10:25:49.050" v="35" actId="20577"/>
        <pc:sldMkLst>
          <pc:docMk/>
          <pc:sldMk cId="2543483464" sldId="291"/>
        </pc:sldMkLst>
        <pc:spChg chg="add mod">
          <ac:chgData name="" userId="6e5c2a715af20cc4" providerId="LiveId" clId="{96C8D46A-A1AC-4B51-8F0E-19EED6B5605E}" dt="2023-08-16T10:25:49.050" v="35" actId="20577"/>
          <ac:spMkLst>
            <pc:docMk/>
            <pc:sldMk cId="2543483464" sldId="291"/>
            <ac:spMk id="2" creationId="{0A58EE03-B0B7-4C0A-89C8-76C5AA62AC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D92E-8F9F-49DB-A131-C03FF9021B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8F0A65-1902-47F5-BD99-C07067698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4CB4B2-5D19-4181-9BDF-7B7FF3685AC7}"/>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5" name="Footer Placeholder 4">
            <a:extLst>
              <a:ext uri="{FF2B5EF4-FFF2-40B4-BE49-F238E27FC236}">
                <a16:creationId xmlns:a16="http://schemas.microsoft.com/office/drawing/2014/main" id="{5D518FB8-7FAA-4315-8D9C-CAE6171D0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B0149-5279-4666-9E25-4321EC70C8DC}"/>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164985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A517-B9BC-43A4-9729-FF7F71ED80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A42581-341A-43EB-A393-05936266C9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C139B0-5A6D-4EB4-AB44-F4835EEB09E7}"/>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5" name="Footer Placeholder 4">
            <a:extLst>
              <a:ext uri="{FF2B5EF4-FFF2-40B4-BE49-F238E27FC236}">
                <a16:creationId xmlns:a16="http://schemas.microsoft.com/office/drawing/2014/main" id="{9EC161A4-D586-4FD5-8B38-34A9CE7115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014E9B-C632-4E80-B102-AE7F031A3BF3}"/>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88091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0F491-06F1-4A44-BF9F-4D6F6E69B9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DE01CC-5397-4D98-BB9D-D122845655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7D061-1B1E-4F9B-BA4B-CC5C7ADC4047}"/>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5" name="Footer Placeholder 4">
            <a:extLst>
              <a:ext uri="{FF2B5EF4-FFF2-40B4-BE49-F238E27FC236}">
                <a16:creationId xmlns:a16="http://schemas.microsoft.com/office/drawing/2014/main" id="{CC7D3C58-A2ED-44AA-887B-29F9F3D1E3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63A4E9-4291-4F0F-9EAF-92ECC95C7B2B}"/>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41763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C4CB-4166-4610-A5DE-757D8F7AE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A5B2D-763A-438E-B48F-861884E3F0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C4079D-6F89-4BE2-BC52-9EFCEC0BAFEF}"/>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5" name="Footer Placeholder 4">
            <a:extLst>
              <a:ext uri="{FF2B5EF4-FFF2-40B4-BE49-F238E27FC236}">
                <a16:creationId xmlns:a16="http://schemas.microsoft.com/office/drawing/2014/main" id="{5495D62A-1FDE-469A-B347-769525511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D1D0D-D6BF-4005-9413-74773AB228DB}"/>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417178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524C-4C27-498D-9F09-5F32FEB3B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570457-E41A-49EA-BCF7-1744749F9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D6633F-096C-4C02-AB14-BF92AF6EF31A}"/>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5" name="Footer Placeholder 4">
            <a:extLst>
              <a:ext uri="{FF2B5EF4-FFF2-40B4-BE49-F238E27FC236}">
                <a16:creationId xmlns:a16="http://schemas.microsoft.com/office/drawing/2014/main" id="{36936892-F634-4347-B80F-451512275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145C68-48D1-4F97-9940-C1802AC13E02}"/>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359432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2AED-CFEB-4838-8BEA-091EB0E6D6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11128E-79FE-4925-ADAA-B6349F9DF1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89C3F5-237F-43B9-9052-9F46DE089D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94374F-8990-48CA-B907-B0FEE681E487}"/>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6" name="Footer Placeholder 5">
            <a:extLst>
              <a:ext uri="{FF2B5EF4-FFF2-40B4-BE49-F238E27FC236}">
                <a16:creationId xmlns:a16="http://schemas.microsoft.com/office/drawing/2014/main" id="{203038B7-0B07-4D75-A4A6-B8165029AA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D87E2-B30D-44D4-A962-EA822713129E}"/>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192752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CE8E-11A2-4BEB-8CC2-EAAC691114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4EA0A9-6CD8-4CEB-9B44-72E6F8E25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258036-F5A4-43BC-82C2-E5D85008FB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AF3F94-AF5E-4E87-9722-FA2E062CF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E7E096-33CB-4F2F-9B72-36FF60E637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98EE3-5CE5-46F5-A31A-09B795F5453F}"/>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8" name="Footer Placeholder 7">
            <a:extLst>
              <a:ext uri="{FF2B5EF4-FFF2-40B4-BE49-F238E27FC236}">
                <a16:creationId xmlns:a16="http://schemas.microsoft.com/office/drawing/2014/main" id="{03259D6A-BFA1-40EB-B822-15AFAAC8A8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D65994-C6B2-47AE-A942-B85DAD493DFA}"/>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12709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D9F7-45FD-4861-A4C2-464FF0FCDD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C8F5E1-50E0-43F0-A79B-F8221862C683}"/>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4" name="Footer Placeholder 3">
            <a:extLst>
              <a:ext uri="{FF2B5EF4-FFF2-40B4-BE49-F238E27FC236}">
                <a16:creationId xmlns:a16="http://schemas.microsoft.com/office/drawing/2014/main" id="{1641B557-18CB-42BC-B6A6-A1FDAE7B87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262DFF-72FC-4063-81AC-21DA0B17A9BA}"/>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61163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EB275-7618-4E32-94BD-467B8C30FC71}"/>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3" name="Footer Placeholder 2">
            <a:extLst>
              <a:ext uri="{FF2B5EF4-FFF2-40B4-BE49-F238E27FC236}">
                <a16:creationId xmlns:a16="http://schemas.microsoft.com/office/drawing/2014/main" id="{D1921ABC-8EA8-4D24-9463-DC55C4A1EB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1E729F-6118-42DF-A5EB-E5C7A8C41EA3}"/>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821970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B725-8431-46EC-AAA6-916056A24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9D39FD-5424-4335-BDFE-C26BA4A39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C84BE2-2F78-4E42-A84B-390B2DC59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D61F9C-6897-437B-AA6B-9987B801850E}"/>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6" name="Footer Placeholder 5">
            <a:extLst>
              <a:ext uri="{FF2B5EF4-FFF2-40B4-BE49-F238E27FC236}">
                <a16:creationId xmlns:a16="http://schemas.microsoft.com/office/drawing/2014/main" id="{72BB1D32-E912-4680-B6D7-C1F46AAAF2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51974-6BB8-407E-8C9F-6176F251FF89}"/>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110783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1731-54E5-4E64-969D-EB8669ED1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9F55EB-8BD5-4935-BF81-96DCB11CA1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F7E5E0-F1B6-4407-B63D-68475F9F7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70FB12-7E8E-4FCA-95F5-2B7DCC6D1F57}"/>
              </a:ext>
            </a:extLst>
          </p:cNvPr>
          <p:cNvSpPr>
            <a:spLocks noGrp="1"/>
          </p:cNvSpPr>
          <p:nvPr>
            <p:ph type="dt" sz="half" idx="10"/>
          </p:nvPr>
        </p:nvSpPr>
        <p:spPr/>
        <p:txBody>
          <a:bodyPr/>
          <a:lstStyle/>
          <a:p>
            <a:fld id="{F365789B-2D9E-4C72-9BF8-09B246E496F2}" type="datetimeFigureOut">
              <a:rPr lang="en-IN" smtClean="0"/>
              <a:t>21-08-2023</a:t>
            </a:fld>
            <a:endParaRPr lang="en-IN"/>
          </a:p>
        </p:txBody>
      </p:sp>
      <p:sp>
        <p:nvSpPr>
          <p:cNvPr id="6" name="Footer Placeholder 5">
            <a:extLst>
              <a:ext uri="{FF2B5EF4-FFF2-40B4-BE49-F238E27FC236}">
                <a16:creationId xmlns:a16="http://schemas.microsoft.com/office/drawing/2014/main" id="{0F054D13-4AEA-468F-B8E8-7EED5A2981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CE620F-C5AD-461D-8E7D-6A8F9C3F7897}"/>
              </a:ext>
            </a:extLst>
          </p:cNvPr>
          <p:cNvSpPr>
            <a:spLocks noGrp="1"/>
          </p:cNvSpPr>
          <p:nvPr>
            <p:ph type="sldNum" sz="quarter" idx="12"/>
          </p:nvPr>
        </p:nvSpPr>
        <p:spPr/>
        <p:txBody>
          <a:bodyPr/>
          <a:lstStyle/>
          <a:p>
            <a:fld id="{D8D18E05-4F9D-492B-81EB-204E9219F8C5}" type="slidenum">
              <a:rPr lang="en-IN" smtClean="0"/>
              <a:t>‹#›</a:t>
            </a:fld>
            <a:endParaRPr lang="en-IN"/>
          </a:p>
        </p:txBody>
      </p:sp>
    </p:spTree>
    <p:extLst>
      <p:ext uri="{BB962C8B-B14F-4D97-AF65-F5344CB8AC3E}">
        <p14:creationId xmlns:p14="http://schemas.microsoft.com/office/powerpoint/2010/main" val="133459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EEDA4-AF2D-48B1-BEE7-5A33ABAF9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D473F6-09A8-43D1-AC8F-59CC62C74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75616-B7A6-4C53-A289-FAC6551CF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5789B-2D9E-4C72-9BF8-09B246E496F2}" type="datetimeFigureOut">
              <a:rPr lang="en-IN" smtClean="0"/>
              <a:t>21-08-2023</a:t>
            </a:fld>
            <a:endParaRPr lang="en-IN"/>
          </a:p>
        </p:txBody>
      </p:sp>
      <p:sp>
        <p:nvSpPr>
          <p:cNvPr id="5" name="Footer Placeholder 4">
            <a:extLst>
              <a:ext uri="{FF2B5EF4-FFF2-40B4-BE49-F238E27FC236}">
                <a16:creationId xmlns:a16="http://schemas.microsoft.com/office/drawing/2014/main" id="{07198C81-1830-43CD-9C38-0543A9C132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6D7090-4334-4058-BB88-92B94D439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18E05-4F9D-492B-81EB-204E9219F8C5}" type="slidenum">
              <a:rPr lang="en-IN" smtClean="0"/>
              <a:t>‹#›</a:t>
            </a:fld>
            <a:endParaRPr lang="en-IN"/>
          </a:p>
        </p:txBody>
      </p:sp>
    </p:spTree>
    <p:extLst>
      <p:ext uri="{BB962C8B-B14F-4D97-AF65-F5344CB8AC3E}">
        <p14:creationId xmlns:p14="http://schemas.microsoft.com/office/powerpoint/2010/main" val="4038179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elp.sap.com/doc/saphelp_nw73ehp1/7.31.19/en-US/cf/21ee38446011d189700000e8322d00/frameset.htm" TargetMode="External"/><Relationship Id="rId2" Type="http://schemas.openxmlformats.org/officeDocument/2006/relationships/hyperlink" Target="https://help.sap.com/doc/saphelp_nw73ehp1/7.31.19/en-US/cf/21ee2b446011d189700000e8322d00/frameset.htm" TargetMode="External"/><Relationship Id="rId1" Type="http://schemas.openxmlformats.org/officeDocument/2006/relationships/slideLayout" Target="../slideLayouts/slideLayout2.xml"/><Relationship Id="rId6" Type="http://schemas.openxmlformats.org/officeDocument/2006/relationships/hyperlink" Target="https://help.sap.com/doc/saphelp_nw73ehp1/7.31.19/en-US/cf/21ede5446011d189700000e8322d00/frameset.htm" TargetMode="External"/><Relationship Id="rId5" Type="http://schemas.openxmlformats.org/officeDocument/2006/relationships/hyperlink" Target="https://help.sap.com/doc/saphelp_nw73ehp1/7.31.19/en-US/cf/21ea77446011d189700000e8322d00/frameset.htm" TargetMode="External"/><Relationship Id="rId4" Type="http://schemas.openxmlformats.org/officeDocument/2006/relationships/hyperlink" Target="https://help.sap.com/doc/saphelp_nw73ehp1/7.31.19/en-US/cf/21ee45446011d189700000e8322d00/frameset.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help.sap.com/doc/saphelp_snc70/7.0/en-US/cf/21ead2446011d189700000e8322d00/content.htm" TargetMode="External"/><Relationship Id="rId7" Type="http://schemas.openxmlformats.org/officeDocument/2006/relationships/hyperlink" Target="https://help.sap.com/doc/saphelp_snc70/7.0/en-US/cf/21eb13446011d189700000e8322d00/content.htm" TargetMode="External"/><Relationship Id="rId2" Type="http://schemas.openxmlformats.org/officeDocument/2006/relationships/hyperlink" Target="https://help.sap.com/doc/saphelp_snc70/7.0/en-US/cf/21eac5446011d189700000e8322d00/content.htm" TargetMode="External"/><Relationship Id="rId1" Type="http://schemas.openxmlformats.org/officeDocument/2006/relationships/slideLayout" Target="../slideLayouts/slideLayout2.xml"/><Relationship Id="rId6" Type="http://schemas.openxmlformats.org/officeDocument/2006/relationships/hyperlink" Target="https://help.sap.com/doc/saphelp_snc70/7.0/en-US/cf/21eaf9446011d189700000e8322d00/content.htm" TargetMode="External"/><Relationship Id="rId5" Type="http://schemas.openxmlformats.org/officeDocument/2006/relationships/hyperlink" Target="https://help.sap.com/doc/saphelp_snc70/7.0/en-US/cf/21eaec446011d189700000e8322d00/content.htm" TargetMode="External"/><Relationship Id="rId4" Type="http://schemas.openxmlformats.org/officeDocument/2006/relationships/hyperlink" Target="https://help.sap.com/doc/saphelp_snc70/7.0/en-US/cf/21eadf446011d189700000e8322d00/content.htm"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rproof.com/aba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26409C-CE8F-4EC2-A437-ADAFC7C169FC}"/>
              </a:ext>
            </a:extLst>
          </p:cNvPr>
          <p:cNvSpPr/>
          <p:nvPr/>
        </p:nvSpPr>
        <p:spPr>
          <a:xfrm>
            <a:off x="1465810" y="2249661"/>
            <a:ext cx="9831186" cy="1482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solidFill>
                  <a:schemeClr val="tx1"/>
                </a:solidFill>
              </a:rPr>
              <a:t>System Application and Program (SAP)</a:t>
            </a:r>
          </a:p>
        </p:txBody>
      </p:sp>
    </p:spTree>
    <p:extLst>
      <p:ext uri="{BB962C8B-B14F-4D97-AF65-F5344CB8AC3E}">
        <p14:creationId xmlns:p14="http://schemas.microsoft.com/office/powerpoint/2010/main" val="1297018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0F63-9D4F-43DE-A094-BE7F0B63CE85}"/>
              </a:ext>
            </a:extLst>
          </p:cNvPr>
          <p:cNvSpPr>
            <a:spLocks noGrp="1"/>
          </p:cNvSpPr>
          <p:nvPr>
            <p:ph type="title"/>
          </p:nvPr>
        </p:nvSpPr>
        <p:spPr/>
        <p:txBody>
          <a:bodyPr>
            <a:normAutofit/>
          </a:bodyPr>
          <a:lstStyle/>
          <a:p>
            <a:pPr algn="ctr"/>
            <a:r>
              <a:rPr lang="en-IN" sz="3600" b="1" u="sng" dirty="0"/>
              <a:t>Database Layer</a:t>
            </a:r>
          </a:p>
        </p:txBody>
      </p:sp>
      <p:sp>
        <p:nvSpPr>
          <p:cNvPr id="3" name="Content Placeholder 2">
            <a:extLst>
              <a:ext uri="{FF2B5EF4-FFF2-40B4-BE49-F238E27FC236}">
                <a16:creationId xmlns:a16="http://schemas.microsoft.com/office/drawing/2014/main" id="{FBA93440-98C5-4652-AEE0-E72E8BB47372}"/>
              </a:ext>
            </a:extLst>
          </p:cNvPr>
          <p:cNvSpPr>
            <a:spLocks noGrp="1"/>
          </p:cNvSpPr>
          <p:nvPr>
            <p:ph idx="1"/>
          </p:nvPr>
        </p:nvSpPr>
        <p:spPr/>
        <p:txBody>
          <a:bodyPr>
            <a:normAutofit/>
          </a:bodyPr>
          <a:lstStyle/>
          <a:p>
            <a:r>
              <a:rPr lang="en-US" sz="2000" dirty="0"/>
              <a:t>The system architecture is what defines how your SAP system is set up.</a:t>
            </a:r>
          </a:p>
          <a:p>
            <a:r>
              <a:rPr lang="en-US" sz="2000" dirty="0"/>
              <a:t>If you were setting up a new company, you would choose a system architecture based on the type of business you want to start.</a:t>
            </a:r>
          </a:p>
          <a:p>
            <a:r>
              <a:rPr lang="en-US" sz="2000" dirty="0"/>
              <a:t>For example, a manufacturer of motorcycles and scooters would be best served by a system architecture that focuses on production and inventory. A hotel would do best with a system architecture that focuses on customer relations. Once you have chosen the setting for your new company, you need to choose the SAP system architecture. The application and database layers receive information about actions performed on the presentation layer and then query the results. As a result, you can see the results of processing on the presentation layer.</a:t>
            </a:r>
          </a:p>
          <a:p>
            <a:endParaRPr lang="en-IN" dirty="0"/>
          </a:p>
        </p:txBody>
      </p:sp>
    </p:spTree>
    <p:extLst>
      <p:ext uri="{BB962C8B-B14F-4D97-AF65-F5344CB8AC3E}">
        <p14:creationId xmlns:p14="http://schemas.microsoft.com/office/powerpoint/2010/main" val="327490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097D-C01E-4967-9BEB-66E3FE47BCF2}"/>
              </a:ext>
            </a:extLst>
          </p:cNvPr>
          <p:cNvSpPr>
            <a:spLocks noGrp="1"/>
          </p:cNvSpPr>
          <p:nvPr>
            <p:ph type="title"/>
          </p:nvPr>
        </p:nvSpPr>
        <p:spPr>
          <a:xfrm>
            <a:off x="838200" y="0"/>
            <a:ext cx="10515600" cy="1325563"/>
          </a:xfrm>
        </p:spPr>
        <p:txBody>
          <a:bodyPr>
            <a:normAutofit/>
          </a:bodyPr>
          <a:lstStyle/>
          <a:p>
            <a:pPr algn="ctr"/>
            <a:r>
              <a:rPr lang="en-IN" sz="3600" b="1" u="sng" dirty="0"/>
              <a:t>Initial screen of ABAP dictionary</a:t>
            </a:r>
          </a:p>
        </p:txBody>
      </p:sp>
      <p:sp>
        <p:nvSpPr>
          <p:cNvPr id="3" name="Content Placeholder 2">
            <a:extLst>
              <a:ext uri="{FF2B5EF4-FFF2-40B4-BE49-F238E27FC236}">
                <a16:creationId xmlns:a16="http://schemas.microsoft.com/office/drawing/2014/main" id="{47C9B413-DF63-4ABA-82EA-769821A1C76A}"/>
              </a:ext>
            </a:extLst>
          </p:cNvPr>
          <p:cNvSpPr>
            <a:spLocks noGrp="1"/>
          </p:cNvSpPr>
          <p:nvPr>
            <p:ph idx="1"/>
          </p:nvPr>
        </p:nvSpPr>
        <p:spPr>
          <a:xfrm>
            <a:off x="748145" y="1325562"/>
            <a:ext cx="10605655" cy="5233179"/>
          </a:xfrm>
        </p:spPr>
        <p:txBody>
          <a:bodyPr>
            <a:noAutofit/>
          </a:bodyPr>
          <a:lstStyle/>
          <a:p>
            <a:r>
              <a:rPr lang="en-US" sz="1400" dirty="0"/>
              <a:t>At the initial screen, you can put any </a:t>
            </a:r>
            <a:r>
              <a:rPr lang="en-US" sz="1400" b="1" dirty="0"/>
              <a:t>tables</a:t>
            </a:r>
            <a:r>
              <a:rPr lang="en-US" sz="1400" dirty="0"/>
              <a:t> or </a:t>
            </a:r>
            <a:r>
              <a:rPr lang="en-US" sz="1400" b="1" dirty="0"/>
              <a:t>structures </a:t>
            </a:r>
            <a:r>
              <a:rPr lang="en-US" sz="1400" dirty="0"/>
              <a:t>to view, edit or even create a new one. Transaction code </a:t>
            </a:r>
            <a:r>
              <a:rPr lang="en-US" sz="1400" b="1" dirty="0"/>
              <a:t>SE11 </a:t>
            </a:r>
            <a:r>
              <a:rPr lang="en-US" sz="1400" dirty="0"/>
              <a:t>is normally used a </a:t>
            </a:r>
            <a:r>
              <a:rPr lang="en-US" sz="1400" b="1" dirty="0"/>
              <a:t>ABAP</a:t>
            </a:r>
            <a:r>
              <a:rPr lang="en-US" sz="1400" dirty="0"/>
              <a:t> programmer.</a:t>
            </a:r>
          </a:p>
          <a:p>
            <a:pPr marL="0" indent="0">
              <a:buNone/>
            </a:pPr>
            <a:endParaRPr lang="en-US" sz="1400" dirty="0"/>
          </a:p>
          <a:p>
            <a:pPr marL="0" indent="0" fontAlgn="base">
              <a:buNone/>
            </a:pPr>
            <a:r>
              <a:rPr lang="en-US" sz="1400" b="1" u="sng" dirty="0"/>
              <a:t>1.  Database table</a:t>
            </a:r>
            <a:r>
              <a:rPr lang="en-US" sz="1400" b="1" dirty="0"/>
              <a:t>: –</a:t>
            </a:r>
            <a:r>
              <a:rPr lang="en-US" sz="1400" dirty="0"/>
              <a:t> It helps in create and maintain the tables, table should begin with letter Y or Z and length up to 16 characters.</a:t>
            </a:r>
          </a:p>
          <a:p>
            <a:pPr fontAlgn="base"/>
            <a:endParaRPr lang="en-US" sz="1400" dirty="0"/>
          </a:p>
          <a:p>
            <a:pPr marL="0" indent="0" fontAlgn="base">
              <a:buNone/>
            </a:pPr>
            <a:r>
              <a:rPr lang="en-US" sz="1400" b="1" u="sng" dirty="0"/>
              <a:t>2.  View</a:t>
            </a:r>
            <a:r>
              <a:rPr lang="en-US" sz="1400" b="1" dirty="0"/>
              <a:t> : –</a:t>
            </a:r>
            <a:r>
              <a:rPr lang="en-US" sz="1400" dirty="0"/>
              <a:t> It act as virtual table and helps in retrieve the data.</a:t>
            </a:r>
          </a:p>
          <a:p>
            <a:pPr fontAlgn="base"/>
            <a:endParaRPr lang="en-US" sz="1400" dirty="0"/>
          </a:p>
          <a:p>
            <a:pPr marL="0" indent="0" fontAlgn="base">
              <a:buNone/>
            </a:pPr>
            <a:r>
              <a:rPr lang="en-US" sz="1400" b="1" u="sng" dirty="0"/>
              <a:t>3.  Data type:</a:t>
            </a:r>
            <a:r>
              <a:rPr lang="en-US" sz="1400" b="1" dirty="0"/>
              <a:t> –</a:t>
            </a:r>
            <a:r>
              <a:rPr lang="en-US" sz="1400" dirty="0"/>
              <a:t> It helps in creating the user defined data elements, structure and tables.</a:t>
            </a:r>
          </a:p>
          <a:p>
            <a:pPr fontAlgn="base"/>
            <a:endParaRPr lang="en-US" sz="1400" dirty="0"/>
          </a:p>
          <a:p>
            <a:pPr marL="0" indent="0" fontAlgn="base">
              <a:buNone/>
            </a:pPr>
            <a:r>
              <a:rPr lang="en-US" sz="1400" b="1" u="sng" dirty="0"/>
              <a:t>4.  Type group</a:t>
            </a:r>
            <a:r>
              <a:rPr lang="en-US" sz="1400" b="1" dirty="0"/>
              <a:t>:</a:t>
            </a:r>
            <a:r>
              <a:rPr lang="en-US" sz="1400" dirty="0"/>
              <a:t> – It creates the data group types in dictionary</a:t>
            </a:r>
          </a:p>
          <a:p>
            <a:pPr fontAlgn="base"/>
            <a:endParaRPr lang="en-US" sz="1400" dirty="0"/>
          </a:p>
          <a:p>
            <a:pPr marL="0" indent="0" fontAlgn="base">
              <a:buNone/>
            </a:pPr>
            <a:r>
              <a:rPr lang="en-US" sz="1400" b="1" u="sng" dirty="0"/>
              <a:t>5.  Domain</a:t>
            </a:r>
            <a:r>
              <a:rPr lang="en-US" sz="1400" b="1" dirty="0"/>
              <a:t>:</a:t>
            </a:r>
            <a:r>
              <a:rPr lang="en-US" sz="1400" dirty="0"/>
              <a:t> – Domain specifies the technical characters of a field such as data type field and length.</a:t>
            </a:r>
          </a:p>
          <a:p>
            <a:pPr fontAlgn="base"/>
            <a:endParaRPr lang="en-US" sz="1400" dirty="0"/>
          </a:p>
          <a:p>
            <a:pPr marL="0" indent="0" fontAlgn="base">
              <a:buNone/>
            </a:pPr>
            <a:r>
              <a:rPr lang="en-US" sz="1400" b="1" u="sng" dirty="0"/>
              <a:t>6.  Search help</a:t>
            </a:r>
            <a:r>
              <a:rPr lang="en-US" sz="1400" b="1" dirty="0"/>
              <a:t>:</a:t>
            </a:r>
            <a:r>
              <a:rPr lang="en-US" sz="1400" dirty="0"/>
              <a:t> – It defines the search help (F4) for the fields of database table and helps in providing the values for a user search queries</a:t>
            </a:r>
          </a:p>
          <a:p>
            <a:pPr marL="0" indent="0" fontAlgn="base">
              <a:buNone/>
            </a:pPr>
            <a:endParaRPr lang="en-US" sz="1400" dirty="0"/>
          </a:p>
          <a:p>
            <a:pPr marL="0" indent="0" fontAlgn="base">
              <a:buNone/>
            </a:pPr>
            <a:r>
              <a:rPr lang="en-US" sz="1400" b="1" u="sng" dirty="0"/>
              <a:t>7.  Lock object</a:t>
            </a:r>
            <a:r>
              <a:rPr lang="en-US" sz="1400" b="1" dirty="0"/>
              <a:t> : –</a:t>
            </a:r>
            <a:r>
              <a:rPr lang="en-US" sz="1400" dirty="0"/>
              <a:t> It is used to synchronize the same data by one user or multiple users. SAP provides three types of lock objects- Read lock, write lock, enhanced lock.</a:t>
            </a:r>
          </a:p>
          <a:p>
            <a:endParaRPr lang="en-IN" sz="1400" dirty="0"/>
          </a:p>
        </p:txBody>
      </p:sp>
    </p:spTree>
    <p:extLst>
      <p:ext uri="{BB962C8B-B14F-4D97-AF65-F5344CB8AC3E}">
        <p14:creationId xmlns:p14="http://schemas.microsoft.com/office/powerpoint/2010/main" val="116627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8106-A2CE-4AB8-B4E7-CFE93A1337AC}"/>
              </a:ext>
            </a:extLst>
          </p:cNvPr>
          <p:cNvSpPr>
            <a:spLocks noGrp="1"/>
          </p:cNvSpPr>
          <p:nvPr>
            <p:ph type="title"/>
          </p:nvPr>
        </p:nvSpPr>
        <p:spPr>
          <a:xfrm>
            <a:off x="598518" y="348280"/>
            <a:ext cx="10515600" cy="1077286"/>
          </a:xfrm>
        </p:spPr>
        <p:txBody>
          <a:bodyPr>
            <a:normAutofit/>
          </a:bodyPr>
          <a:lstStyle/>
          <a:p>
            <a:pPr algn="ctr"/>
            <a:r>
              <a:rPr lang="en-IN" sz="3600" b="1" u="sng" dirty="0"/>
              <a:t>Initial Screen Of ABAP Dictionary</a:t>
            </a:r>
          </a:p>
        </p:txBody>
      </p:sp>
      <p:sp>
        <p:nvSpPr>
          <p:cNvPr id="4" name="Rectangle 3">
            <a:extLst>
              <a:ext uri="{FF2B5EF4-FFF2-40B4-BE49-F238E27FC236}">
                <a16:creationId xmlns:a16="http://schemas.microsoft.com/office/drawing/2014/main" id="{59832717-3BDB-4C46-B101-C8B217909563}"/>
              </a:ext>
            </a:extLst>
          </p:cNvPr>
          <p:cNvSpPr/>
          <p:nvPr/>
        </p:nvSpPr>
        <p:spPr>
          <a:xfrm>
            <a:off x="4068387" y="2438248"/>
            <a:ext cx="3632662" cy="764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ABAP Dictionary</a:t>
            </a:r>
          </a:p>
        </p:txBody>
      </p:sp>
      <p:cxnSp>
        <p:nvCxnSpPr>
          <p:cNvPr id="6" name="Straight Connector 5">
            <a:extLst>
              <a:ext uri="{FF2B5EF4-FFF2-40B4-BE49-F238E27FC236}">
                <a16:creationId xmlns:a16="http://schemas.microsoft.com/office/drawing/2014/main" id="{5E76B3E6-B013-46D2-8790-189BB3A7A60A}"/>
              </a:ext>
            </a:extLst>
          </p:cNvPr>
          <p:cNvCxnSpPr>
            <a:cxnSpLocks/>
          </p:cNvCxnSpPr>
          <p:nvPr/>
        </p:nvCxnSpPr>
        <p:spPr>
          <a:xfrm>
            <a:off x="5856318" y="3203019"/>
            <a:ext cx="0" cy="953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C47E19E-AAB2-40E5-B383-AB4B8A0CC944}"/>
              </a:ext>
            </a:extLst>
          </p:cNvPr>
          <p:cNvCxnSpPr/>
          <p:nvPr/>
        </p:nvCxnSpPr>
        <p:spPr>
          <a:xfrm>
            <a:off x="2502822" y="4209467"/>
            <a:ext cx="0" cy="73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F8D130B-EDD2-4D7E-A729-27B0028A55D2}"/>
              </a:ext>
            </a:extLst>
          </p:cNvPr>
          <p:cNvCxnSpPr/>
          <p:nvPr/>
        </p:nvCxnSpPr>
        <p:spPr>
          <a:xfrm>
            <a:off x="791785" y="4156617"/>
            <a:ext cx="0" cy="73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FA4EEA-AC6F-4012-B129-A5E086F3FD53}"/>
              </a:ext>
            </a:extLst>
          </p:cNvPr>
          <p:cNvCxnSpPr/>
          <p:nvPr/>
        </p:nvCxnSpPr>
        <p:spPr>
          <a:xfrm>
            <a:off x="4179224" y="4209416"/>
            <a:ext cx="0" cy="73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7BAB39-202F-4CD8-A8F8-8946F8B28C2B}"/>
              </a:ext>
            </a:extLst>
          </p:cNvPr>
          <p:cNvCxnSpPr>
            <a:cxnSpLocks/>
            <a:endCxn id="16" idx="0"/>
          </p:cNvCxnSpPr>
          <p:nvPr/>
        </p:nvCxnSpPr>
        <p:spPr>
          <a:xfrm>
            <a:off x="5837614" y="4156617"/>
            <a:ext cx="1" cy="793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64404D-C03E-4BA6-B61A-F89CF7D3ECF1}"/>
              </a:ext>
            </a:extLst>
          </p:cNvPr>
          <p:cNvCxnSpPr/>
          <p:nvPr/>
        </p:nvCxnSpPr>
        <p:spPr>
          <a:xfrm>
            <a:off x="7353299" y="4193497"/>
            <a:ext cx="0" cy="73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85CB54-2254-4FC4-BDD5-C3AE365FC610}"/>
              </a:ext>
            </a:extLst>
          </p:cNvPr>
          <p:cNvCxnSpPr>
            <a:cxnSpLocks/>
          </p:cNvCxnSpPr>
          <p:nvPr/>
        </p:nvCxnSpPr>
        <p:spPr>
          <a:xfrm>
            <a:off x="8917130" y="4175057"/>
            <a:ext cx="0" cy="715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70CA429-50C4-4BA9-A227-DBAA9592FD92}"/>
              </a:ext>
            </a:extLst>
          </p:cNvPr>
          <p:cNvCxnSpPr>
            <a:cxnSpLocks/>
          </p:cNvCxnSpPr>
          <p:nvPr/>
        </p:nvCxnSpPr>
        <p:spPr>
          <a:xfrm>
            <a:off x="791785" y="4156617"/>
            <a:ext cx="9868595"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2BE28A3-E028-481A-837C-C7993EDE5541}"/>
              </a:ext>
            </a:extLst>
          </p:cNvPr>
          <p:cNvSpPr/>
          <p:nvPr/>
        </p:nvSpPr>
        <p:spPr>
          <a:xfrm>
            <a:off x="68579" y="4950216"/>
            <a:ext cx="1446413" cy="660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r>
              <a:rPr lang="en-IN" sz="1600" dirty="0"/>
              <a:t>atabase Table</a:t>
            </a:r>
            <a:endParaRPr lang="en-IN" dirty="0"/>
          </a:p>
        </p:txBody>
      </p:sp>
      <p:sp>
        <p:nvSpPr>
          <p:cNvPr id="16" name="Rectangle 15">
            <a:extLst>
              <a:ext uri="{FF2B5EF4-FFF2-40B4-BE49-F238E27FC236}">
                <a16:creationId xmlns:a16="http://schemas.microsoft.com/office/drawing/2014/main" id="{91A4503F-34AC-40B4-B198-14469919DDD6}"/>
              </a:ext>
            </a:extLst>
          </p:cNvPr>
          <p:cNvSpPr/>
          <p:nvPr/>
        </p:nvSpPr>
        <p:spPr>
          <a:xfrm>
            <a:off x="5114408" y="4950216"/>
            <a:ext cx="1446413" cy="660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 Group</a:t>
            </a:r>
          </a:p>
        </p:txBody>
      </p:sp>
      <p:sp>
        <p:nvSpPr>
          <p:cNvPr id="17" name="Rectangle 16">
            <a:extLst>
              <a:ext uri="{FF2B5EF4-FFF2-40B4-BE49-F238E27FC236}">
                <a16:creationId xmlns:a16="http://schemas.microsoft.com/office/drawing/2014/main" id="{D375796E-C609-4433-A948-0392D5CBC95C}"/>
              </a:ext>
            </a:extLst>
          </p:cNvPr>
          <p:cNvSpPr/>
          <p:nvPr/>
        </p:nvSpPr>
        <p:spPr>
          <a:xfrm>
            <a:off x="3476799" y="4950216"/>
            <a:ext cx="1446413" cy="660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Type </a:t>
            </a:r>
          </a:p>
        </p:txBody>
      </p:sp>
      <p:sp>
        <p:nvSpPr>
          <p:cNvPr id="18" name="Rectangle 17">
            <a:extLst>
              <a:ext uri="{FF2B5EF4-FFF2-40B4-BE49-F238E27FC236}">
                <a16:creationId xmlns:a16="http://schemas.microsoft.com/office/drawing/2014/main" id="{43A8209D-178C-40C6-A79F-69E0B22D9068}"/>
              </a:ext>
            </a:extLst>
          </p:cNvPr>
          <p:cNvSpPr/>
          <p:nvPr/>
        </p:nvSpPr>
        <p:spPr>
          <a:xfrm>
            <a:off x="1772689" y="4950216"/>
            <a:ext cx="1446413" cy="660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p:txBody>
      </p:sp>
      <p:sp>
        <p:nvSpPr>
          <p:cNvPr id="19" name="Rectangle 18">
            <a:extLst>
              <a:ext uri="{FF2B5EF4-FFF2-40B4-BE49-F238E27FC236}">
                <a16:creationId xmlns:a16="http://schemas.microsoft.com/office/drawing/2014/main" id="{F7AB3BC8-7906-42C0-B138-29E8783388A4}"/>
              </a:ext>
            </a:extLst>
          </p:cNvPr>
          <p:cNvSpPr/>
          <p:nvPr/>
        </p:nvSpPr>
        <p:spPr>
          <a:xfrm>
            <a:off x="8301991" y="4927889"/>
            <a:ext cx="1446413" cy="660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Help</a:t>
            </a:r>
          </a:p>
        </p:txBody>
      </p:sp>
      <p:sp>
        <p:nvSpPr>
          <p:cNvPr id="20" name="Rectangle 19">
            <a:extLst>
              <a:ext uri="{FF2B5EF4-FFF2-40B4-BE49-F238E27FC236}">
                <a16:creationId xmlns:a16="http://schemas.microsoft.com/office/drawing/2014/main" id="{003340E7-347D-424B-83F1-9E571B406186}"/>
              </a:ext>
            </a:extLst>
          </p:cNvPr>
          <p:cNvSpPr/>
          <p:nvPr/>
        </p:nvSpPr>
        <p:spPr>
          <a:xfrm>
            <a:off x="6713221" y="4927889"/>
            <a:ext cx="1446413" cy="660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Domain </a:t>
            </a:r>
          </a:p>
        </p:txBody>
      </p:sp>
      <p:cxnSp>
        <p:nvCxnSpPr>
          <p:cNvPr id="24" name="Straight Connector 23">
            <a:extLst>
              <a:ext uri="{FF2B5EF4-FFF2-40B4-BE49-F238E27FC236}">
                <a16:creationId xmlns:a16="http://schemas.microsoft.com/office/drawing/2014/main" id="{B6B0E3BB-60BA-404A-9CAB-72F269F8F305}"/>
              </a:ext>
            </a:extLst>
          </p:cNvPr>
          <p:cNvCxnSpPr>
            <a:cxnSpLocks/>
          </p:cNvCxnSpPr>
          <p:nvPr/>
        </p:nvCxnSpPr>
        <p:spPr>
          <a:xfrm>
            <a:off x="10584180" y="4175057"/>
            <a:ext cx="0" cy="71595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3F949F6-9B41-4263-9410-84EBE1377D2C}"/>
              </a:ext>
            </a:extLst>
          </p:cNvPr>
          <p:cNvSpPr/>
          <p:nvPr/>
        </p:nvSpPr>
        <p:spPr>
          <a:xfrm>
            <a:off x="9860973" y="4927889"/>
            <a:ext cx="1446413" cy="660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Lock Object</a:t>
            </a:r>
          </a:p>
        </p:txBody>
      </p:sp>
    </p:spTree>
    <p:extLst>
      <p:ext uri="{BB962C8B-B14F-4D97-AF65-F5344CB8AC3E}">
        <p14:creationId xmlns:p14="http://schemas.microsoft.com/office/powerpoint/2010/main" val="70148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0661-1A12-40BF-BB2F-1AA0980C90D7}"/>
              </a:ext>
            </a:extLst>
          </p:cNvPr>
          <p:cNvSpPr>
            <a:spLocks noGrp="1"/>
          </p:cNvSpPr>
          <p:nvPr>
            <p:ph type="title"/>
          </p:nvPr>
        </p:nvSpPr>
        <p:spPr>
          <a:xfrm>
            <a:off x="472440" y="342265"/>
            <a:ext cx="10515600" cy="1325563"/>
          </a:xfrm>
        </p:spPr>
        <p:txBody>
          <a:bodyPr>
            <a:normAutofit/>
          </a:bodyPr>
          <a:lstStyle/>
          <a:p>
            <a:pPr algn="ctr"/>
            <a:r>
              <a:rPr lang="en-IN" sz="3600" b="1" u="sng" dirty="0"/>
              <a:t>Initial Screen of ABAP Dictionary</a:t>
            </a:r>
          </a:p>
        </p:txBody>
      </p:sp>
      <p:pic>
        <p:nvPicPr>
          <p:cNvPr id="7" name="Content Placeholder 6">
            <a:extLst>
              <a:ext uri="{FF2B5EF4-FFF2-40B4-BE49-F238E27FC236}">
                <a16:creationId xmlns:a16="http://schemas.microsoft.com/office/drawing/2014/main" id="{50823DFE-520B-4EA6-AD0A-60661A234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221" y="1505585"/>
            <a:ext cx="7376430" cy="4351338"/>
          </a:xfrm>
        </p:spPr>
      </p:pic>
    </p:spTree>
    <p:extLst>
      <p:ext uri="{BB962C8B-B14F-4D97-AF65-F5344CB8AC3E}">
        <p14:creationId xmlns:p14="http://schemas.microsoft.com/office/powerpoint/2010/main" val="178735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31F6-FA2A-4352-B978-D75A4DDB3F75}"/>
              </a:ext>
            </a:extLst>
          </p:cNvPr>
          <p:cNvSpPr>
            <a:spLocks noGrp="1"/>
          </p:cNvSpPr>
          <p:nvPr>
            <p:ph type="title"/>
          </p:nvPr>
        </p:nvSpPr>
        <p:spPr/>
        <p:txBody>
          <a:bodyPr>
            <a:normAutofit/>
          </a:bodyPr>
          <a:lstStyle/>
          <a:p>
            <a:pPr algn="ctr"/>
            <a:r>
              <a:rPr lang="en-IN" sz="3600" b="1" u="sng" dirty="0"/>
              <a:t> Database Table</a:t>
            </a:r>
          </a:p>
        </p:txBody>
      </p:sp>
      <p:sp>
        <p:nvSpPr>
          <p:cNvPr id="3" name="Content Placeholder 2">
            <a:extLst>
              <a:ext uri="{FF2B5EF4-FFF2-40B4-BE49-F238E27FC236}">
                <a16:creationId xmlns:a16="http://schemas.microsoft.com/office/drawing/2014/main" id="{4134FBA2-46B9-455D-9A21-633E2F71AFD6}"/>
              </a:ext>
            </a:extLst>
          </p:cNvPr>
          <p:cNvSpPr>
            <a:spLocks noGrp="1"/>
          </p:cNvSpPr>
          <p:nvPr>
            <p:ph idx="1"/>
          </p:nvPr>
        </p:nvSpPr>
        <p:spPr/>
        <p:txBody>
          <a:bodyPr>
            <a:normAutofit/>
          </a:bodyPr>
          <a:lstStyle/>
          <a:p>
            <a:r>
              <a:rPr lang="en-US" sz="1900" dirty="0"/>
              <a:t>In ABAP Dictionary, the term "database table" (or table for short) is the database-independent definition of a database table. In Open SQL, only those database tables can be accessed that are defined in ABAP Dictionary.</a:t>
            </a:r>
          </a:p>
          <a:p>
            <a:r>
              <a:rPr lang="en-US" sz="1900" dirty="0"/>
              <a:t>The name of a database table in ABAP Dictionary can have a maximum of 16 characters, can consist of letters, numbers, and underscores, must start with a letter can be prefixed by a namespace prefix (/.../) of a prefix namespace. It is in the namespace of the data types in ABAP Dictionary.</a:t>
            </a:r>
          </a:p>
          <a:p>
            <a:r>
              <a:rPr lang="en-US" sz="1900" dirty="0"/>
              <a:t>Tables can be defined independently of the database in the ABAP Dictionary. The fields of the table are defined with their (database-independent) data types and lengths.</a:t>
            </a:r>
          </a:p>
          <a:p>
            <a:r>
              <a:rPr lang="en-US" sz="1900" dirty="0"/>
              <a:t>When the table is activated, the system creates a physical table definition in the database for the table definition stored in the ABAP Dictionary.</a:t>
            </a:r>
          </a:p>
          <a:p>
            <a:endParaRPr lang="en-IN" dirty="0"/>
          </a:p>
        </p:txBody>
      </p:sp>
    </p:spTree>
    <p:extLst>
      <p:ext uri="{BB962C8B-B14F-4D97-AF65-F5344CB8AC3E}">
        <p14:creationId xmlns:p14="http://schemas.microsoft.com/office/powerpoint/2010/main" val="88017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8FD5-FE1C-45B3-BC02-6922124E29A9}"/>
              </a:ext>
            </a:extLst>
          </p:cNvPr>
          <p:cNvSpPr>
            <a:spLocks noGrp="1"/>
          </p:cNvSpPr>
          <p:nvPr>
            <p:ph type="title"/>
          </p:nvPr>
        </p:nvSpPr>
        <p:spPr>
          <a:xfrm>
            <a:off x="514005" y="380784"/>
            <a:ext cx="10515600" cy="1325563"/>
          </a:xfrm>
        </p:spPr>
        <p:txBody>
          <a:bodyPr>
            <a:normAutofit/>
          </a:bodyPr>
          <a:lstStyle/>
          <a:p>
            <a:pPr algn="ctr"/>
            <a:r>
              <a:rPr lang="en-IN" sz="3600" b="1" u="sng" dirty="0"/>
              <a:t>Database Table</a:t>
            </a:r>
          </a:p>
        </p:txBody>
      </p:sp>
      <p:sp>
        <p:nvSpPr>
          <p:cNvPr id="4" name="Rectangle 3">
            <a:extLst>
              <a:ext uri="{FF2B5EF4-FFF2-40B4-BE49-F238E27FC236}">
                <a16:creationId xmlns:a16="http://schemas.microsoft.com/office/drawing/2014/main" id="{33421448-74DE-44CD-8C59-406E76367F5E}"/>
              </a:ext>
            </a:extLst>
          </p:cNvPr>
          <p:cNvSpPr/>
          <p:nvPr/>
        </p:nvSpPr>
        <p:spPr>
          <a:xfrm>
            <a:off x="4039985" y="2385753"/>
            <a:ext cx="3981797" cy="922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Table </a:t>
            </a:r>
          </a:p>
        </p:txBody>
      </p:sp>
      <p:cxnSp>
        <p:nvCxnSpPr>
          <p:cNvPr id="6" name="Straight Connector 5">
            <a:extLst>
              <a:ext uri="{FF2B5EF4-FFF2-40B4-BE49-F238E27FC236}">
                <a16:creationId xmlns:a16="http://schemas.microsoft.com/office/drawing/2014/main" id="{40C9C9D5-D2F5-4264-A362-B8BF755B90E1}"/>
              </a:ext>
            </a:extLst>
          </p:cNvPr>
          <p:cNvCxnSpPr>
            <a:cxnSpLocks/>
          </p:cNvCxnSpPr>
          <p:nvPr/>
        </p:nvCxnSpPr>
        <p:spPr>
          <a:xfrm flipH="1">
            <a:off x="6035041" y="3333404"/>
            <a:ext cx="1" cy="667890"/>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3E03EE41-002C-412E-A04C-22C872D13E4E}"/>
              </a:ext>
            </a:extLst>
          </p:cNvPr>
          <p:cNvSpPr/>
          <p:nvPr/>
        </p:nvSpPr>
        <p:spPr>
          <a:xfrm>
            <a:off x="1079270" y="4598678"/>
            <a:ext cx="1812174" cy="980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Delivery and Maintenance</a:t>
            </a:r>
          </a:p>
        </p:txBody>
      </p:sp>
      <p:sp>
        <p:nvSpPr>
          <p:cNvPr id="9" name="Rectangle 8">
            <a:extLst>
              <a:ext uri="{FF2B5EF4-FFF2-40B4-BE49-F238E27FC236}">
                <a16:creationId xmlns:a16="http://schemas.microsoft.com/office/drawing/2014/main" id="{03EBBD4C-76D4-40B7-A96D-3BF889D96732}"/>
              </a:ext>
            </a:extLst>
          </p:cNvPr>
          <p:cNvSpPr/>
          <p:nvPr/>
        </p:nvSpPr>
        <p:spPr>
          <a:xfrm>
            <a:off x="3652060" y="4572000"/>
            <a:ext cx="1812174" cy="980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Fields </a:t>
            </a:r>
          </a:p>
        </p:txBody>
      </p:sp>
      <p:sp>
        <p:nvSpPr>
          <p:cNvPr id="10" name="Rectangle 9">
            <a:extLst>
              <a:ext uri="{FF2B5EF4-FFF2-40B4-BE49-F238E27FC236}">
                <a16:creationId xmlns:a16="http://schemas.microsoft.com/office/drawing/2014/main" id="{F76E0760-C7BD-491F-BF44-F8F5B8E33600}"/>
              </a:ext>
            </a:extLst>
          </p:cNvPr>
          <p:cNvSpPr/>
          <p:nvPr/>
        </p:nvSpPr>
        <p:spPr>
          <a:xfrm>
            <a:off x="6538655" y="4572000"/>
            <a:ext cx="1812174" cy="980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Help/Check</a:t>
            </a:r>
          </a:p>
        </p:txBody>
      </p:sp>
      <p:sp>
        <p:nvSpPr>
          <p:cNvPr id="11" name="Rectangle 10">
            <a:extLst>
              <a:ext uri="{FF2B5EF4-FFF2-40B4-BE49-F238E27FC236}">
                <a16:creationId xmlns:a16="http://schemas.microsoft.com/office/drawing/2014/main" id="{AE9988CD-5312-4B2C-A192-8221BB3E4785}"/>
              </a:ext>
            </a:extLst>
          </p:cNvPr>
          <p:cNvSpPr/>
          <p:nvPr/>
        </p:nvSpPr>
        <p:spPr>
          <a:xfrm>
            <a:off x="8830888" y="4572000"/>
            <a:ext cx="1812174" cy="980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Currency/ Quantity Fields</a:t>
            </a:r>
          </a:p>
        </p:txBody>
      </p:sp>
      <p:cxnSp>
        <p:nvCxnSpPr>
          <p:cNvPr id="14" name="Straight Connector 13">
            <a:extLst>
              <a:ext uri="{FF2B5EF4-FFF2-40B4-BE49-F238E27FC236}">
                <a16:creationId xmlns:a16="http://schemas.microsoft.com/office/drawing/2014/main" id="{07B7C086-55C0-4E36-9541-F91EEFC2E29D}"/>
              </a:ext>
            </a:extLst>
          </p:cNvPr>
          <p:cNvCxnSpPr/>
          <p:nvPr/>
        </p:nvCxnSpPr>
        <p:spPr>
          <a:xfrm>
            <a:off x="1862051" y="4001294"/>
            <a:ext cx="79635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189447-04E4-4F14-97F2-83B2E1D236B7}"/>
              </a:ext>
            </a:extLst>
          </p:cNvPr>
          <p:cNvCxnSpPr/>
          <p:nvPr/>
        </p:nvCxnSpPr>
        <p:spPr>
          <a:xfrm>
            <a:off x="1862051" y="4001294"/>
            <a:ext cx="0" cy="57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028537D-1B15-415B-9494-87DBD47EACEA}"/>
              </a:ext>
            </a:extLst>
          </p:cNvPr>
          <p:cNvCxnSpPr/>
          <p:nvPr/>
        </p:nvCxnSpPr>
        <p:spPr>
          <a:xfrm>
            <a:off x="4502728" y="4001294"/>
            <a:ext cx="0" cy="57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6B47FD-D13F-40F6-B167-1E2EC06F59C8}"/>
              </a:ext>
            </a:extLst>
          </p:cNvPr>
          <p:cNvCxnSpPr/>
          <p:nvPr/>
        </p:nvCxnSpPr>
        <p:spPr>
          <a:xfrm>
            <a:off x="7361612" y="4001294"/>
            <a:ext cx="0" cy="57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7998254-572E-4F2F-BBB2-23E9B23BDED5}"/>
              </a:ext>
            </a:extLst>
          </p:cNvPr>
          <p:cNvCxnSpPr/>
          <p:nvPr/>
        </p:nvCxnSpPr>
        <p:spPr>
          <a:xfrm>
            <a:off x="9825644" y="4034545"/>
            <a:ext cx="0" cy="5707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53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26BC-BCE1-4A24-8C26-2EBD05868405}"/>
              </a:ext>
            </a:extLst>
          </p:cNvPr>
          <p:cNvSpPr>
            <a:spLocks noGrp="1"/>
          </p:cNvSpPr>
          <p:nvPr>
            <p:ph type="title"/>
          </p:nvPr>
        </p:nvSpPr>
        <p:spPr>
          <a:xfrm>
            <a:off x="601980" y="357505"/>
            <a:ext cx="10515600" cy="1325563"/>
          </a:xfrm>
        </p:spPr>
        <p:txBody>
          <a:bodyPr>
            <a:normAutofit/>
          </a:bodyPr>
          <a:lstStyle/>
          <a:p>
            <a:pPr algn="ctr"/>
            <a:r>
              <a:rPr lang="en-IN" sz="3600" b="1" u="sng" dirty="0"/>
              <a:t>View of Database Table </a:t>
            </a:r>
          </a:p>
        </p:txBody>
      </p:sp>
      <p:pic>
        <p:nvPicPr>
          <p:cNvPr id="5" name="Content Placeholder 4">
            <a:extLst>
              <a:ext uri="{FF2B5EF4-FFF2-40B4-BE49-F238E27FC236}">
                <a16:creationId xmlns:a16="http://schemas.microsoft.com/office/drawing/2014/main" id="{E5E09831-F5E2-439A-BAAD-8D5B33B18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460" y="1604645"/>
            <a:ext cx="9555479" cy="4689475"/>
          </a:xfrm>
        </p:spPr>
      </p:pic>
    </p:spTree>
    <p:extLst>
      <p:ext uri="{BB962C8B-B14F-4D97-AF65-F5344CB8AC3E}">
        <p14:creationId xmlns:p14="http://schemas.microsoft.com/office/powerpoint/2010/main" val="156692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B47B-B2F7-4A35-9731-6DC440121BDF}"/>
              </a:ext>
            </a:extLst>
          </p:cNvPr>
          <p:cNvSpPr>
            <a:spLocks noGrp="1"/>
          </p:cNvSpPr>
          <p:nvPr>
            <p:ph type="title"/>
          </p:nvPr>
        </p:nvSpPr>
        <p:spPr>
          <a:xfrm>
            <a:off x="755073" y="124057"/>
            <a:ext cx="10515600" cy="707216"/>
          </a:xfrm>
        </p:spPr>
        <p:txBody>
          <a:bodyPr>
            <a:noAutofit/>
          </a:bodyPr>
          <a:lstStyle/>
          <a:p>
            <a:pPr algn="ctr"/>
            <a:r>
              <a:rPr lang="en-IN" sz="3600" b="1" u="sng" dirty="0"/>
              <a:t>Delivery and Maintenance</a:t>
            </a:r>
          </a:p>
        </p:txBody>
      </p:sp>
      <p:sp>
        <p:nvSpPr>
          <p:cNvPr id="3" name="Content Placeholder 2">
            <a:extLst>
              <a:ext uri="{FF2B5EF4-FFF2-40B4-BE49-F238E27FC236}">
                <a16:creationId xmlns:a16="http://schemas.microsoft.com/office/drawing/2014/main" id="{C43C8538-856A-40F4-A170-E2D2500CE78E}"/>
              </a:ext>
            </a:extLst>
          </p:cNvPr>
          <p:cNvSpPr>
            <a:spLocks noGrp="1"/>
          </p:cNvSpPr>
          <p:nvPr>
            <p:ph idx="1"/>
          </p:nvPr>
        </p:nvSpPr>
        <p:spPr>
          <a:xfrm>
            <a:off x="597131" y="1057102"/>
            <a:ext cx="10515600" cy="6582988"/>
          </a:xfrm>
        </p:spPr>
        <p:txBody>
          <a:bodyPr>
            <a:noAutofit/>
          </a:bodyPr>
          <a:lstStyle/>
          <a:p>
            <a:r>
              <a:rPr lang="en-US" sz="1800" dirty="0"/>
              <a:t>The “</a:t>
            </a:r>
            <a:r>
              <a:rPr lang="en-US" sz="1800" b="1" dirty="0"/>
              <a:t>delivery class” </a:t>
            </a:r>
            <a:r>
              <a:rPr lang="en-US" sz="1800" dirty="0"/>
              <a:t>controls the transport of table data for installation, upgrade, client copy and when transporting between customer systems. The delivery class is also used in the extended table maintenance.</a:t>
            </a:r>
          </a:p>
          <a:p>
            <a:r>
              <a:rPr lang="en-US" sz="1800" dirty="0"/>
              <a:t>There are the following development classes:</a:t>
            </a:r>
          </a:p>
          <a:p>
            <a:r>
              <a:rPr lang="en-US" sz="1800" b="1" dirty="0"/>
              <a:t>A</a:t>
            </a:r>
            <a:r>
              <a:rPr lang="en-US" sz="1800" dirty="0"/>
              <a:t>: Application table (master and transaction data).its consist of master data and transactional data </a:t>
            </a:r>
          </a:p>
          <a:p>
            <a:pPr marL="0" indent="0">
              <a:buNone/>
            </a:pPr>
            <a:r>
              <a:rPr lang="en-US" sz="1800" b="1" dirty="0"/>
              <a:t>         Master data: </a:t>
            </a:r>
            <a:r>
              <a:rPr lang="en-US" sz="1800" dirty="0"/>
              <a:t>It is created frequently but change rarely</a:t>
            </a:r>
          </a:p>
          <a:p>
            <a:pPr marL="0" indent="0">
              <a:buNone/>
            </a:pPr>
            <a:r>
              <a:rPr lang="en-US" sz="1800" b="1" dirty="0"/>
              <a:t>         Transactional data: </a:t>
            </a:r>
            <a:r>
              <a:rPr lang="en-US" sz="1800" dirty="0"/>
              <a:t>The Data is created Frequently but changes  frequently</a:t>
            </a:r>
            <a:endParaRPr lang="en-US" sz="1800" b="1" dirty="0"/>
          </a:p>
          <a:p>
            <a:r>
              <a:rPr lang="en-US" sz="1800" b="1" dirty="0"/>
              <a:t>G</a:t>
            </a:r>
            <a:r>
              <a:rPr lang="en-US" sz="1800" dirty="0"/>
              <a:t>: Customer table, SAP may insert new data records but may not overwrite or delete existing ones. The customer namespace must be defined in table TRESC. To define the customer namespace use report RDDKOR54. You can start it directly from the table maintenance by choosing </a:t>
            </a:r>
            <a:r>
              <a:rPr lang="en-US" sz="1800" i="1" dirty="0"/>
              <a:t>Customer namespace definition</a:t>
            </a:r>
            <a:r>
              <a:rPr lang="en-US" sz="1800" dirty="0"/>
              <a:t> on the </a:t>
            </a:r>
            <a:r>
              <a:rPr lang="en-US" sz="1800" i="1" dirty="0"/>
              <a:t>Attributes</a:t>
            </a:r>
            <a:r>
              <a:rPr lang="en-US" sz="1800" dirty="0"/>
              <a:t> tab.</a:t>
            </a:r>
          </a:p>
          <a:p>
            <a:r>
              <a:rPr lang="en-US" sz="1800" b="1" dirty="0"/>
              <a:t>E</a:t>
            </a:r>
            <a:r>
              <a:rPr lang="en-US" sz="1800" dirty="0"/>
              <a:t>: System table with its own namespace for customer entries. The customer namespace must be defined in table TRESC. To define the customer namespace use report RDDKOR54. You can start it directly from the table maintenance by choosing </a:t>
            </a:r>
            <a:r>
              <a:rPr lang="en-US" sz="1800" i="1" dirty="0"/>
              <a:t>Customer namespace definition</a:t>
            </a:r>
            <a:r>
              <a:rPr lang="en-US" sz="1800" dirty="0"/>
              <a:t> on the </a:t>
            </a:r>
            <a:r>
              <a:rPr lang="en-US" sz="1800" i="1" dirty="0"/>
              <a:t>Attributes</a:t>
            </a:r>
            <a:r>
              <a:rPr lang="en-US" sz="1800" dirty="0"/>
              <a:t> tab.</a:t>
            </a:r>
          </a:p>
          <a:p>
            <a:r>
              <a:rPr lang="en-IN" sz="1800" b="1" dirty="0"/>
              <a:t>D: </a:t>
            </a:r>
            <a:r>
              <a:rPr lang="en-IN" sz="1800" dirty="0"/>
              <a:t>Short Description</a:t>
            </a:r>
          </a:p>
          <a:p>
            <a:r>
              <a:rPr lang="en-US" sz="1800" b="1" dirty="0"/>
              <a:t>Data Browser/Table View Maintenance: </a:t>
            </a:r>
            <a:r>
              <a:rPr lang="en-US" sz="1800" dirty="0"/>
              <a:t>(SAP Library - BC - ABAP Dictionary) we can use the flag for database views, projection views, maintenance views, maintenance view variants, and tables in the Dictionary maintenance (SE11).</a:t>
            </a:r>
            <a:endParaRPr lang="en-IN" sz="1800" dirty="0"/>
          </a:p>
        </p:txBody>
      </p:sp>
    </p:spTree>
    <p:extLst>
      <p:ext uri="{BB962C8B-B14F-4D97-AF65-F5344CB8AC3E}">
        <p14:creationId xmlns:p14="http://schemas.microsoft.com/office/powerpoint/2010/main" val="418064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FFD2-0953-4EEA-8BFA-0D69E1934BCF}"/>
              </a:ext>
            </a:extLst>
          </p:cNvPr>
          <p:cNvSpPr>
            <a:spLocks noGrp="1"/>
          </p:cNvSpPr>
          <p:nvPr>
            <p:ph type="title"/>
          </p:nvPr>
        </p:nvSpPr>
        <p:spPr>
          <a:xfrm>
            <a:off x="1036320" y="99377"/>
            <a:ext cx="10515600" cy="1013143"/>
          </a:xfrm>
        </p:spPr>
        <p:txBody>
          <a:bodyPr>
            <a:normAutofit/>
          </a:bodyPr>
          <a:lstStyle/>
          <a:p>
            <a:pPr algn="ctr"/>
            <a:r>
              <a:rPr lang="en-IN" sz="3600" b="1" u="sng" dirty="0"/>
              <a:t>View of Delivery and Maintenance</a:t>
            </a:r>
          </a:p>
        </p:txBody>
      </p:sp>
      <p:pic>
        <p:nvPicPr>
          <p:cNvPr id="5" name="Content Placeholder 4">
            <a:extLst>
              <a:ext uri="{FF2B5EF4-FFF2-40B4-BE49-F238E27FC236}">
                <a16:creationId xmlns:a16="http://schemas.microsoft.com/office/drawing/2014/main" id="{58C4C60B-8E9A-4FAC-BA21-3D3AD808B0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803" y="1312760"/>
            <a:ext cx="7658393" cy="4797743"/>
          </a:xfrm>
        </p:spPr>
      </p:pic>
    </p:spTree>
    <p:extLst>
      <p:ext uri="{BB962C8B-B14F-4D97-AF65-F5344CB8AC3E}">
        <p14:creationId xmlns:p14="http://schemas.microsoft.com/office/powerpoint/2010/main" val="1091903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DA34-8414-4B60-8F15-2C848BF1C278}"/>
              </a:ext>
            </a:extLst>
          </p:cNvPr>
          <p:cNvSpPr>
            <a:spLocks noGrp="1"/>
          </p:cNvSpPr>
          <p:nvPr>
            <p:ph type="title"/>
          </p:nvPr>
        </p:nvSpPr>
        <p:spPr>
          <a:xfrm>
            <a:off x="601980" y="395605"/>
            <a:ext cx="10515600" cy="1325563"/>
          </a:xfrm>
        </p:spPr>
        <p:txBody>
          <a:bodyPr>
            <a:normAutofit/>
          </a:bodyPr>
          <a:lstStyle/>
          <a:p>
            <a:pPr algn="ctr"/>
            <a:r>
              <a:rPr lang="en-IN" sz="3600" b="1" u="sng" dirty="0"/>
              <a:t>Fields</a:t>
            </a:r>
          </a:p>
        </p:txBody>
      </p:sp>
      <p:sp>
        <p:nvSpPr>
          <p:cNvPr id="3" name="Content Placeholder 2">
            <a:extLst>
              <a:ext uri="{FF2B5EF4-FFF2-40B4-BE49-F238E27FC236}">
                <a16:creationId xmlns:a16="http://schemas.microsoft.com/office/drawing/2014/main" id="{3896412C-889E-43F7-9C90-FDEF520ABBD6}"/>
              </a:ext>
            </a:extLst>
          </p:cNvPr>
          <p:cNvSpPr>
            <a:spLocks noGrp="1"/>
          </p:cNvSpPr>
          <p:nvPr>
            <p:ph idx="1"/>
          </p:nvPr>
        </p:nvSpPr>
        <p:spPr>
          <a:xfrm>
            <a:off x="838200" y="1604645"/>
            <a:ext cx="10515600" cy="4351338"/>
          </a:xfrm>
        </p:spPr>
        <p:txBody>
          <a:bodyPr>
            <a:normAutofit fontScale="92500" lnSpcReduction="10000"/>
          </a:bodyPr>
          <a:lstStyle/>
          <a:p>
            <a:r>
              <a:rPr lang="en-IN" sz="2400" b="1" dirty="0"/>
              <a:t>Field:</a:t>
            </a:r>
            <a:r>
              <a:rPr lang="en-US" sz="2400" dirty="0"/>
              <a:t>The field name can have a maximum of 16 places and can contain letters, digits and underscores. The field name must begin with a letter.</a:t>
            </a:r>
            <a:endParaRPr lang="en-IN" sz="2400" b="1" dirty="0"/>
          </a:p>
          <a:p>
            <a:r>
              <a:rPr lang="en-IN" sz="2400" b="1" dirty="0"/>
              <a:t>Key:</a:t>
            </a:r>
            <a:r>
              <a:rPr lang="en-US" sz="2400" dirty="0"/>
              <a:t>Determines whether the field belongs to the table key.</a:t>
            </a:r>
            <a:endParaRPr lang="en-IN" sz="2400" b="1" dirty="0"/>
          </a:p>
          <a:p>
            <a:r>
              <a:rPr lang="en-IN" sz="2400" b="1" dirty="0"/>
              <a:t>Initial Value:</a:t>
            </a:r>
            <a:r>
              <a:rPr lang="en-US" sz="2400" dirty="0"/>
              <a:t>Set this indicator if a field must have an initial value.</a:t>
            </a:r>
            <a:endParaRPr lang="en-IN" sz="2400" b="1" dirty="0"/>
          </a:p>
          <a:p>
            <a:r>
              <a:rPr lang="en-IN" sz="2400" b="1" dirty="0"/>
              <a:t>Data element:</a:t>
            </a:r>
            <a:r>
              <a:rPr lang="en-US" sz="2400" dirty="0"/>
              <a:t> Defines an elementary data type or a reference type and describes, alongside the technical type attributes, the semantic meaning of an object defined with reference to the data element.</a:t>
            </a:r>
            <a:endParaRPr lang="en-IN" sz="2400" b="1" dirty="0"/>
          </a:p>
          <a:p>
            <a:r>
              <a:rPr lang="en-IN" sz="2400" b="1" dirty="0"/>
              <a:t>Data Type:</a:t>
            </a:r>
            <a:r>
              <a:rPr lang="en-US" sz="2400" dirty="0"/>
              <a:t>Data type of the field in the ABAP Dictionary.</a:t>
            </a:r>
            <a:endParaRPr lang="en-IN" sz="2400" b="1" dirty="0"/>
          </a:p>
          <a:p>
            <a:r>
              <a:rPr lang="en-IN" sz="2400" b="1" dirty="0"/>
              <a:t>Length:</a:t>
            </a:r>
            <a:r>
              <a:rPr lang="en-US" sz="2400" dirty="0"/>
              <a:t>Determines the number of valid places in the field.</a:t>
            </a:r>
            <a:endParaRPr lang="en-IN" sz="2400" b="1" dirty="0"/>
          </a:p>
          <a:p>
            <a:r>
              <a:rPr lang="en-IN" sz="2400" b="1" dirty="0"/>
              <a:t>Decimal Places:</a:t>
            </a:r>
            <a:r>
              <a:rPr lang="en-US" sz="2400" dirty="0"/>
              <a:t>The number of places after the decimal point, specifying numeric data types.</a:t>
            </a:r>
            <a:endParaRPr lang="en-IN" sz="2400" b="1" dirty="0"/>
          </a:p>
          <a:p>
            <a:r>
              <a:rPr lang="en-IN" sz="2400" b="1" dirty="0"/>
              <a:t>Short Description:</a:t>
            </a:r>
            <a:r>
              <a:rPr lang="en-US" sz="2400" dirty="0"/>
              <a:t>Short text describing the meaning of the field.</a:t>
            </a:r>
            <a:endParaRPr lang="en-IN" sz="2400" b="1" dirty="0"/>
          </a:p>
          <a:p>
            <a:endParaRPr lang="en-IN" sz="2400" b="1" dirty="0"/>
          </a:p>
          <a:p>
            <a:endParaRPr lang="en-IN" sz="1800" b="1" dirty="0"/>
          </a:p>
        </p:txBody>
      </p:sp>
    </p:spTree>
    <p:extLst>
      <p:ext uri="{BB962C8B-B14F-4D97-AF65-F5344CB8AC3E}">
        <p14:creationId xmlns:p14="http://schemas.microsoft.com/office/powerpoint/2010/main" val="237302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9C2D-8C9C-42C1-8AFD-BB5527537E1C}"/>
              </a:ext>
            </a:extLst>
          </p:cNvPr>
          <p:cNvSpPr>
            <a:spLocks noGrp="1"/>
          </p:cNvSpPr>
          <p:nvPr>
            <p:ph type="title"/>
          </p:nvPr>
        </p:nvSpPr>
        <p:spPr/>
        <p:txBody>
          <a:bodyPr>
            <a:normAutofit/>
          </a:bodyPr>
          <a:lstStyle/>
          <a:p>
            <a:pPr algn="ctr"/>
            <a:r>
              <a:rPr lang="en-IN" sz="4000" b="1" u="sng" dirty="0"/>
              <a:t>What is SAP?</a:t>
            </a:r>
          </a:p>
        </p:txBody>
      </p:sp>
      <p:sp>
        <p:nvSpPr>
          <p:cNvPr id="3" name="Content Placeholder 2">
            <a:extLst>
              <a:ext uri="{FF2B5EF4-FFF2-40B4-BE49-F238E27FC236}">
                <a16:creationId xmlns:a16="http://schemas.microsoft.com/office/drawing/2014/main" id="{F1336BA2-52E5-4B13-930F-BA38A8DE0D5E}"/>
              </a:ext>
            </a:extLst>
          </p:cNvPr>
          <p:cNvSpPr>
            <a:spLocks noGrp="1"/>
          </p:cNvSpPr>
          <p:nvPr>
            <p:ph idx="1"/>
          </p:nvPr>
        </p:nvSpPr>
        <p:spPr/>
        <p:txBody>
          <a:bodyPr>
            <a:normAutofit/>
          </a:bodyPr>
          <a:lstStyle/>
          <a:p>
            <a:r>
              <a:rPr lang="en-US" sz="2000" dirty="0"/>
              <a:t>SAP stands for “</a:t>
            </a:r>
            <a:r>
              <a:rPr lang="en-US" sz="2000" b="1" dirty="0"/>
              <a:t>Systems Application Program</a:t>
            </a:r>
            <a:r>
              <a:rPr lang="en-US" sz="2000" dirty="0"/>
              <a:t>.” The SAP acronym is a widely used shorthand term for software, computer programs, and applications that all fall under the umbrella of SAP systems.</a:t>
            </a:r>
          </a:p>
          <a:p>
            <a:r>
              <a:rPr lang="en-US" sz="2000" dirty="0"/>
              <a:t>Some examples of applications that fall under the SAP acronym are accounting software, inventory management software, database management software and web application software. To be more specific, SAP is a business-to-business (B2B) application development platform which allows organizations to manage and optimize their business processes in order to increase productivity and profitability. By providing organizations with real-time access to critical information from multiple sources, such as financial data, inventory records and customer profiles, SAP systems enable them to effectively manage their operations. By streamlining business processes and reducing operational costs, SAP systems can help companies achieve greater growth and profitability.</a:t>
            </a:r>
            <a:endParaRPr lang="en-IN" sz="2000" dirty="0"/>
          </a:p>
          <a:p>
            <a:endParaRPr lang="en-IN" dirty="0"/>
          </a:p>
        </p:txBody>
      </p:sp>
    </p:spTree>
    <p:extLst>
      <p:ext uri="{BB962C8B-B14F-4D97-AF65-F5344CB8AC3E}">
        <p14:creationId xmlns:p14="http://schemas.microsoft.com/office/powerpoint/2010/main" val="728880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4728-FC13-4B68-AF6D-04E28FC03583}"/>
              </a:ext>
            </a:extLst>
          </p:cNvPr>
          <p:cNvSpPr>
            <a:spLocks noGrp="1"/>
          </p:cNvSpPr>
          <p:nvPr>
            <p:ph type="title"/>
          </p:nvPr>
        </p:nvSpPr>
        <p:spPr>
          <a:xfrm>
            <a:off x="746760" y="288289"/>
            <a:ext cx="10515600" cy="785495"/>
          </a:xfrm>
        </p:spPr>
        <p:txBody>
          <a:bodyPr>
            <a:normAutofit/>
          </a:bodyPr>
          <a:lstStyle/>
          <a:p>
            <a:pPr algn="ctr"/>
            <a:r>
              <a:rPr lang="en-IN" sz="3600" b="1" u="sng" dirty="0"/>
              <a:t>Input help/Check</a:t>
            </a:r>
          </a:p>
        </p:txBody>
      </p:sp>
      <p:sp>
        <p:nvSpPr>
          <p:cNvPr id="3" name="Content Placeholder 2">
            <a:extLst>
              <a:ext uri="{FF2B5EF4-FFF2-40B4-BE49-F238E27FC236}">
                <a16:creationId xmlns:a16="http://schemas.microsoft.com/office/drawing/2014/main" id="{6607D779-91CF-4398-8DFD-76AFFFAC1D89}"/>
              </a:ext>
            </a:extLst>
          </p:cNvPr>
          <p:cNvSpPr>
            <a:spLocks noGrp="1"/>
          </p:cNvSpPr>
          <p:nvPr>
            <p:ph idx="1"/>
          </p:nvPr>
        </p:nvSpPr>
        <p:spPr>
          <a:xfrm>
            <a:off x="609600" y="1073784"/>
            <a:ext cx="10515600" cy="4351338"/>
          </a:xfrm>
        </p:spPr>
        <p:txBody>
          <a:bodyPr>
            <a:normAutofit fontScale="25000" lnSpcReduction="20000"/>
          </a:bodyPr>
          <a:lstStyle/>
          <a:p>
            <a:r>
              <a:rPr lang="en-US" dirty="0"/>
              <a:t>Use</a:t>
            </a:r>
          </a:p>
          <a:p>
            <a:r>
              <a:rPr lang="en-US" sz="6400" dirty="0"/>
              <a:t>The main input help available from the ABAP Dictionary is in the form of </a:t>
            </a:r>
            <a:r>
              <a:rPr lang="en-US" sz="6400" dirty="0">
                <a:hlinkClick r:id="rId2">
                  <a:extLst>
                    <a:ext uri="{A12FA001-AC4F-418D-AE19-62706E023703}">
                      <ahyp:hlinkClr xmlns:ahyp="http://schemas.microsoft.com/office/drawing/2018/hyperlinkcolor" val="tx"/>
                    </a:ext>
                  </a:extLst>
                </a:hlinkClick>
              </a:rPr>
              <a:t>search helps</a:t>
            </a:r>
            <a:r>
              <a:rPr lang="en-US" sz="6400" dirty="0"/>
              <a:t>. Search helps are independent Repository objects that you create using the ABAP Dictionary. They are used to present input help for screen fields. You can link search helps to table fields and data elements. As well as search helps, you can still, in exceptional cases, use check tables, fixed values, or static input help.</a:t>
            </a:r>
          </a:p>
          <a:p>
            <a:r>
              <a:rPr lang="en-US" sz="6400" b="1" dirty="0"/>
              <a:t>Input Help Methods</a:t>
            </a:r>
            <a:endParaRPr lang="en-US" sz="6400" dirty="0"/>
          </a:p>
          <a:p>
            <a:r>
              <a:rPr lang="en-US" sz="6400" dirty="0"/>
              <a:t>Search helps</a:t>
            </a:r>
          </a:p>
          <a:p>
            <a:r>
              <a:rPr lang="en-US" sz="6400" dirty="0"/>
              <a:t>There are two kinds of search helps: elementary and collective. An </a:t>
            </a:r>
            <a:r>
              <a:rPr lang="en-US" sz="6400" dirty="0">
                <a:hlinkClick r:id="rId3">
                  <a:extLst>
                    <a:ext uri="{A12FA001-AC4F-418D-AE19-62706E023703}">
                      <ahyp:hlinkClr xmlns:ahyp="http://schemas.microsoft.com/office/drawing/2018/hyperlinkcolor" val="tx"/>
                    </a:ext>
                  </a:extLst>
                </a:hlinkClick>
              </a:rPr>
              <a:t>elementary search help</a:t>
            </a:r>
            <a:r>
              <a:rPr lang="en-US" sz="6400" dirty="0"/>
              <a:t> represents a search path. It defines the location of the data for the hit list, how values are exchanged between the screen and the selection method, and the user dialog that occurs when the user chooses input help. A </a:t>
            </a:r>
            <a:r>
              <a:rPr lang="en-US" sz="6400" dirty="0">
                <a:hlinkClick r:id="rId4">
                  <a:extLst>
                    <a:ext uri="{A12FA001-AC4F-418D-AE19-62706E023703}">
                      <ahyp:hlinkClr xmlns:ahyp="http://schemas.microsoft.com/office/drawing/2018/hyperlinkcolor" val="tx"/>
                    </a:ext>
                  </a:extLst>
                </a:hlinkClick>
              </a:rPr>
              <a:t>collective search help</a:t>
            </a:r>
            <a:r>
              <a:rPr lang="en-US" sz="6400" dirty="0"/>
              <a:t> consists of two or more elementary search helps. A collective search help combines all the search paths that are meaningful for a field. The collective search help is the interface between the screen and the various elementary search helps.</a:t>
            </a:r>
          </a:p>
          <a:p>
            <a:r>
              <a:rPr lang="en-US" sz="6400" dirty="0"/>
              <a:t>Check tables</a:t>
            </a:r>
          </a:p>
          <a:p>
            <a:r>
              <a:rPr lang="en-US" sz="6400" dirty="0"/>
              <a:t>The ABAP Dictionary allows you to define relationships between tables using </a:t>
            </a:r>
            <a:r>
              <a:rPr lang="en-US" sz="6400" dirty="0">
                <a:hlinkClick r:id="rId5">
                  <a:extLst>
                    <a:ext uri="{A12FA001-AC4F-418D-AE19-62706E023703}">
                      <ahyp:hlinkClr xmlns:ahyp="http://schemas.microsoft.com/office/drawing/2018/hyperlinkcolor" val="tx"/>
                    </a:ext>
                  </a:extLst>
                </a:hlinkClick>
              </a:rPr>
              <a:t>foreign keys</a:t>
            </a:r>
            <a:r>
              <a:rPr lang="en-US" sz="6400" dirty="0"/>
              <a:t>. A dependent table is called a foreign key table, and the referenced table is called the check table. Each key field of the check table corresponds to a field in the foreign key table. These fields are called foreign key fields. One of the foreign key fields is designated as the check field for checking the validity of values. The key fields of the check table can serve as input help for the check field.</a:t>
            </a:r>
          </a:p>
          <a:p>
            <a:r>
              <a:rPr lang="en-US" sz="6400" dirty="0"/>
              <a:t>Fixed values</a:t>
            </a:r>
          </a:p>
          <a:p>
            <a:r>
              <a:rPr lang="en-US" sz="6400" dirty="0"/>
              <a:t>You can restrict the values that a </a:t>
            </a:r>
            <a:r>
              <a:rPr lang="en-US" sz="6400" dirty="0">
                <a:hlinkClick r:id="rId6">
                  <a:extLst>
                    <a:ext uri="{A12FA001-AC4F-418D-AE19-62706E023703}">
                      <ahyp:hlinkClr xmlns:ahyp="http://schemas.microsoft.com/office/drawing/2018/hyperlinkcolor" val="tx"/>
                    </a:ext>
                  </a:extLst>
                </a:hlinkClick>
              </a:rPr>
              <a:t>domain</a:t>
            </a:r>
            <a:r>
              <a:rPr lang="en-US" sz="6400" dirty="0"/>
              <a:t> in the ABAP Dictionary may take by assigning fixed values to it. The fixed values can be used as input help for the fields that are defined using that domain. However, the value table of a domain is not used for input help. It is only used as a default value for the check tables of the fields that refer to the domain.</a:t>
            </a:r>
          </a:p>
          <a:p>
            <a:r>
              <a:rPr lang="en-US" sz="6400" dirty="0"/>
              <a:t>Static input help</a:t>
            </a:r>
          </a:p>
          <a:p>
            <a:r>
              <a:rPr lang="en-US" sz="6400" dirty="0"/>
              <a:t>Fields with the types DATS and TIMS have their own predefined calendar and clock help that can be used as input help.</a:t>
            </a:r>
          </a:p>
          <a:p>
            <a:endParaRPr lang="en-IN" dirty="0"/>
          </a:p>
        </p:txBody>
      </p:sp>
    </p:spTree>
    <p:extLst>
      <p:ext uri="{BB962C8B-B14F-4D97-AF65-F5344CB8AC3E}">
        <p14:creationId xmlns:p14="http://schemas.microsoft.com/office/powerpoint/2010/main" val="261997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0E9A-47EC-4B5F-9EB3-A2611F3E94A4}"/>
              </a:ext>
            </a:extLst>
          </p:cNvPr>
          <p:cNvSpPr>
            <a:spLocks noGrp="1"/>
          </p:cNvSpPr>
          <p:nvPr>
            <p:ph type="title"/>
          </p:nvPr>
        </p:nvSpPr>
        <p:spPr>
          <a:xfrm>
            <a:off x="488372" y="0"/>
            <a:ext cx="10515600" cy="1074419"/>
          </a:xfrm>
        </p:spPr>
        <p:txBody>
          <a:bodyPr>
            <a:normAutofit/>
          </a:bodyPr>
          <a:lstStyle/>
          <a:p>
            <a:pPr algn="ctr"/>
            <a:r>
              <a:rPr lang="en-IN" sz="3600" b="1" u="sng" dirty="0"/>
              <a:t>Currency and Quantity Field</a:t>
            </a:r>
          </a:p>
        </p:txBody>
      </p:sp>
      <p:sp>
        <p:nvSpPr>
          <p:cNvPr id="4" name="Rectangle 1">
            <a:extLst>
              <a:ext uri="{FF2B5EF4-FFF2-40B4-BE49-F238E27FC236}">
                <a16:creationId xmlns:a16="http://schemas.microsoft.com/office/drawing/2014/main" id="{AADC09FE-DC33-498D-8687-8CB03031B3D2}"/>
              </a:ext>
            </a:extLst>
          </p:cNvPr>
          <p:cNvSpPr>
            <a:spLocks noGrp="1" noChangeArrowheads="1"/>
          </p:cNvSpPr>
          <p:nvPr>
            <p:ph idx="1"/>
          </p:nvPr>
        </p:nvSpPr>
        <p:spPr bwMode="auto">
          <a:xfrm>
            <a:off x="383923" y="801672"/>
            <a:ext cx="12660710" cy="437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72"/>
              </a:rPr>
              <a:t>Use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72"/>
              </a:rPr>
              <a:t>Currency amount fields and quantity fields are numeric fields which each have a currency or unit field assigned to them.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72"/>
              </a:rPr>
              <a:t> The correct interpretation of the values in these fields depends on its currency or unit of measure. Therefore, you can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72"/>
              </a:rPr>
              <a:t> decide whether you want their corresponding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7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72"/>
              </a:rPr>
              <a:t>currency/unit of measure to be displayed before or after the field, or not at all. To do this, follow the procedure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33333"/>
                </a:solidFill>
                <a:effectLst/>
                <a:latin typeface="72"/>
              </a:rPr>
              <a:t> Select the field.</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rgbClr val="333333"/>
              </a:solidFill>
              <a:effectLst/>
              <a:latin typeface="72"/>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33333"/>
                </a:solidFill>
                <a:effectLst/>
                <a:latin typeface="72"/>
              </a:rPr>
              <a:t> Choose one of the options from the window on the lower left ( </a:t>
            </a:r>
            <a:r>
              <a:rPr kumimoji="0" lang="en-US" altLang="en-US" sz="2000" b="1" i="0" u="none" strike="noStrike" cap="none" normalizeH="0" baseline="0" dirty="0">
                <a:ln>
                  <a:noFill/>
                </a:ln>
                <a:solidFill>
                  <a:srgbClr val="333333"/>
                </a:solidFill>
                <a:effectLst/>
                <a:latin typeface="72"/>
              </a:rPr>
              <a:t>before</a:t>
            </a:r>
            <a:r>
              <a:rPr kumimoji="0" lang="en-US" altLang="en-US" sz="2000" b="0" i="0" u="none" strike="noStrike" cap="none" normalizeH="0" baseline="0" dirty="0">
                <a:ln>
                  <a:noFill/>
                </a:ln>
                <a:solidFill>
                  <a:srgbClr val="333333"/>
                </a:solidFill>
                <a:effectLst/>
                <a:latin typeface="72"/>
              </a:rPr>
              <a:t>, </a:t>
            </a:r>
            <a:r>
              <a:rPr kumimoji="0" lang="en-US" altLang="en-US" sz="2000" b="1" i="0" u="none" strike="noStrike" cap="none" normalizeH="0" baseline="0" dirty="0">
                <a:ln>
                  <a:noFill/>
                </a:ln>
                <a:solidFill>
                  <a:srgbClr val="333333"/>
                </a:solidFill>
                <a:effectLst/>
                <a:latin typeface="72"/>
              </a:rPr>
              <a:t>no currency field/unit</a:t>
            </a:r>
            <a:r>
              <a:rPr kumimoji="0" lang="en-US" altLang="en-US" sz="2000" b="0" i="0" u="none" strike="noStrike" cap="none" normalizeH="0" baseline="0" dirty="0">
                <a:ln>
                  <a:noFill/>
                </a:ln>
                <a:solidFill>
                  <a:srgbClr val="333333"/>
                </a:solidFill>
                <a:effectLst/>
                <a:latin typeface="72"/>
              </a:rPr>
              <a:t>, or </a:t>
            </a:r>
            <a:r>
              <a:rPr kumimoji="0" lang="en-US" altLang="en-US" sz="2000" b="1" i="0" u="none" strike="noStrike" cap="none" normalizeH="0" baseline="0" dirty="0">
                <a:ln>
                  <a:noFill/>
                </a:ln>
                <a:solidFill>
                  <a:srgbClr val="333333"/>
                </a:solidFill>
                <a:effectLst/>
                <a:latin typeface="72"/>
              </a:rPr>
              <a:t>after</a:t>
            </a:r>
            <a:r>
              <a:rPr kumimoji="0" lang="en-US" altLang="en-US" sz="2000" b="0" i="0" u="none" strike="noStrike" cap="none" normalizeH="0" baseline="0" dirty="0">
                <a:ln>
                  <a:noFill/>
                </a:ln>
                <a:solidFill>
                  <a:srgbClr val="333333"/>
                </a:solidFill>
                <a:effectLst/>
                <a:latin typeface="72"/>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rgbClr val="333333"/>
              </a:solidFill>
              <a:effectLst/>
              <a:latin typeface="72"/>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33333"/>
                </a:solidFill>
                <a:effectLst/>
                <a:latin typeface="72"/>
              </a:rPr>
              <a:t> Choose </a:t>
            </a:r>
            <a:r>
              <a:rPr kumimoji="0" lang="en-US" altLang="en-US" sz="2000" b="1" i="0" u="none" strike="noStrike" cap="none" normalizeH="0" baseline="0" dirty="0">
                <a:ln>
                  <a:noFill/>
                </a:ln>
                <a:solidFill>
                  <a:srgbClr val="333333"/>
                </a:solidFill>
                <a:effectLst/>
                <a:latin typeface="72"/>
              </a:rPr>
              <a:t>Apply</a:t>
            </a:r>
            <a:endParaRPr kumimoji="0" lang="en-US" altLang="en-US" sz="2000" b="0" i="0" u="none" strike="noStrike" cap="none" normalizeH="0" baseline="0" dirty="0">
              <a:ln>
                <a:noFill/>
              </a:ln>
              <a:solidFill>
                <a:srgbClr val="333333"/>
              </a:solidFill>
              <a:effectLst/>
              <a:latin typeface="7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041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3C0-249E-4F8E-98AF-8F636CEBAD2A}"/>
              </a:ext>
            </a:extLst>
          </p:cNvPr>
          <p:cNvSpPr>
            <a:spLocks noGrp="1"/>
          </p:cNvSpPr>
          <p:nvPr>
            <p:ph type="title"/>
          </p:nvPr>
        </p:nvSpPr>
        <p:spPr>
          <a:xfrm>
            <a:off x="225829" y="99060"/>
            <a:ext cx="10515600" cy="1082039"/>
          </a:xfrm>
        </p:spPr>
        <p:txBody>
          <a:bodyPr>
            <a:normAutofit/>
          </a:bodyPr>
          <a:lstStyle/>
          <a:p>
            <a:pPr algn="ctr"/>
            <a:r>
              <a:rPr lang="en-IN" sz="3600" b="1" u="sng" dirty="0"/>
              <a:t>Fields</a:t>
            </a:r>
          </a:p>
        </p:txBody>
      </p:sp>
      <p:sp>
        <p:nvSpPr>
          <p:cNvPr id="3" name="Content Placeholder 2">
            <a:extLst>
              <a:ext uri="{FF2B5EF4-FFF2-40B4-BE49-F238E27FC236}">
                <a16:creationId xmlns:a16="http://schemas.microsoft.com/office/drawing/2014/main" id="{74CD569C-E688-4E47-BD6D-3CFB96F22657}"/>
              </a:ext>
            </a:extLst>
          </p:cNvPr>
          <p:cNvSpPr>
            <a:spLocks noGrp="1"/>
          </p:cNvSpPr>
          <p:nvPr>
            <p:ph idx="1"/>
          </p:nvPr>
        </p:nvSpPr>
        <p:spPr>
          <a:xfrm>
            <a:off x="0" y="640080"/>
            <a:ext cx="11247120" cy="5783580"/>
          </a:xfrm>
        </p:spPr>
        <p:txBody>
          <a:bodyPr/>
          <a:lstStyle/>
          <a:p>
            <a:pPr marL="0" indent="0">
              <a:buNone/>
            </a:pPr>
            <a:r>
              <a:rPr lang="en-IN" dirty="0"/>
              <a:t>   </a:t>
            </a:r>
          </a:p>
        </p:txBody>
      </p:sp>
      <p:sp>
        <p:nvSpPr>
          <p:cNvPr id="4" name="Rectangle 3">
            <a:extLst>
              <a:ext uri="{FF2B5EF4-FFF2-40B4-BE49-F238E27FC236}">
                <a16:creationId xmlns:a16="http://schemas.microsoft.com/office/drawing/2014/main" id="{319766F4-9FEF-43FC-9281-7906180C246A}"/>
              </a:ext>
            </a:extLst>
          </p:cNvPr>
          <p:cNvSpPr/>
          <p:nvPr/>
        </p:nvSpPr>
        <p:spPr>
          <a:xfrm>
            <a:off x="10561320" y="3924300"/>
            <a:ext cx="1249680" cy="601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Short Description</a:t>
            </a:r>
          </a:p>
        </p:txBody>
      </p:sp>
      <p:sp>
        <p:nvSpPr>
          <p:cNvPr id="5" name="Rectangle 4">
            <a:extLst>
              <a:ext uri="{FF2B5EF4-FFF2-40B4-BE49-F238E27FC236}">
                <a16:creationId xmlns:a16="http://schemas.microsoft.com/office/drawing/2014/main" id="{9EC97CCD-F948-40C9-B59E-8358CCE32E41}"/>
              </a:ext>
            </a:extLst>
          </p:cNvPr>
          <p:cNvSpPr/>
          <p:nvPr/>
        </p:nvSpPr>
        <p:spPr>
          <a:xfrm>
            <a:off x="9209200" y="3924300"/>
            <a:ext cx="1275920" cy="601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Decimal Places</a:t>
            </a:r>
          </a:p>
        </p:txBody>
      </p:sp>
      <p:sp>
        <p:nvSpPr>
          <p:cNvPr id="6" name="Rectangle 5">
            <a:extLst>
              <a:ext uri="{FF2B5EF4-FFF2-40B4-BE49-F238E27FC236}">
                <a16:creationId xmlns:a16="http://schemas.microsoft.com/office/drawing/2014/main" id="{46C0485A-DE43-429F-82FA-DC49B3EE1801}"/>
              </a:ext>
            </a:extLst>
          </p:cNvPr>
          <p:cNvSpPr/>
          <p:nvPr/>
        </p:nvSpPr>
        <p:spPr>
          <a:xfrm>
            <a:off x="7764780" y="3924300"/>
            <a:ext cx="1341120" cy="601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Length</a:t>
            </a:r>
          </a:p>
        </p:txBody>
      </p:sp>
      <p:sp>
        <p:nvSpPr>
          <p:cNvPr id="7" name="Rectangle 6">
            <a:extLst>
              <a:ext uri="{FF2B5EF4-FFF2-40B4-BE49-F238E27FC236}">
                <a16:creationId xmlns:a16="http://schemas.microsoft.com/office/drawing/2014/main" id="{F1FE7E3B-6FC7-4870-854C-83ECBFC8817F}"/>
              </a:ext>
            </a:extLst>
          </p:cNvPr>
          <p:cNvSpPr/>
          <p:nvPr/>
        </p:nvSpPr>
        <p:spPr>
          <a:xfrm>
            <a:off x="6180684" y="3924300"/>
            <a:ext cx="1500276" cy="601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Type</a:t>
            </a:r>
          </a:p>
        </p:txBody>
      </p:sp>
      <p:sp>
        <p:nvSpPr>
          <p:cNvPr id="8" name="Rectangle 7">
            <a:extLst>
              <a:ext uri="{FF2B5EF4-FFF2-40B4-BE49-F238E27FC236}">
                <a16:creationId xmlns:a16="http://schemas.microsoft.com/office/drawing/2014/main" id="{EC3DDC2C-E0CA-4B48-90D1-B17A5275C2DD}"/>
              </a:ext>
            </a:extLst>
          </p:cNvPr>
          <p:cNvSpPr/>
          <p:nvPr/>
        </p:nvSpPr>
        <p:spPr>
          <a:xfrm>
            <a:off x="4594862" y="3924300"/>
            <a:ext cx="1479142" cy="601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element</a:t>
            </a:r>
          </a:p>
        </p:txBody>
      </p:sp>
      <p:sp>
        <p:nvSpPr>
          <p:cNvPr id="9" name="Rectangle 8">
            <a:extLst>
              <a:ext uri="{FF2B5EF4-FFF2-40B4-BE49-F238E27FC236}">
                <a16:creationId xmlns:a16="http://schemas.microsoft.com/office/drawing/2014/main" id="{C1DBA1EA-77CF-40C1-AC7D-D925C22EAEA5}"/>
              </a:ext>
            </a:extLst>
          </p:cNvPr>
          <p:cNvSpPr/>
          <p:nvPr/>
        </p:nvSpPr>
        <p:spPr>
          <a:xfrm>
            <a:off x="3032761" y="3924300"/>
            <a:ext cx="1432561" cy="601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Initial Value</a:t>
            </a:r>
          </a:p>
        </p:txBody>
      </p:sp>
      <p:sp>
        <p:nvSpPr>
          <p:cNvPr id="10" name="Rectangle 9">
            <a:extLst>
              <a:ext uri="{FF2B5EF4-FFF2-40B4-BE49-F238E27FC236}">
                <a16:creationId xmlns:a16="http://schemas.microsoft.com/office/drawing/2014/main" id="{5E9B7269-2CA1-47C2-8C9B-6539072CC576}"/>
              </a:ext>
            </a:extLst>
          </p:cNvPr>
          <p:cNvSpPr/>
          <p:nvPr/>
        </p:nvSpPr>
        <p:spPr>
          <a:xfrm>
            <a:off x="1493521" y="3924300"/>
            <a:ext cx="1432560" cy="601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Key</a:t>
            </a:r>
          </a:p>
        </p:txBody>
      </p:sp>
      <p:sp>
        <p:nvSpPr>
          <p:cNvPr id="11" name="Rectangle 10">
            <a:extLst>
              <a:ext uri="{FF2B5EF4-FFF2-40B4-BE49-F238E27FC236}">
                <a16:creationId xmlns:a16="http://schemas.microsoft.com/office/drawing/2014/main" id="{896D3B7F-4103-4D8F-AE7F-D6F1268648C8}"/>
              </a:ext>
            </a:extLst>
          </p:cNvPr>
          <p:cNvSpPr/>
          <p:nvPr/>
        </p:nvSpPr>
        <p:spPr>
          <a:xfrm>
            <a:off x="83820" y="3924300"/>
            <a:ext cx="1325880" cy="601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Field</a:t>
            </a:r>
          </a:p>
        </p:txBody>
      </p:sp>
      <p:sp>
        <p:nvSpPr>
          <p:cNvPr id="12" name="Rectangle 11">
            <a:extLst>
              <a:ext uri="{FF2B5EF4-FFF2-40B4-BE49-F238E27FC236}">
                <a16:creationId xmlns:a16="http://schemas.microsoft.com/office/drawing/2014/main" id="{8C0B154E-C250-4B0C-978B-396901853F70}"/>
              </a:ext>
            </a:extLst>
          </p:cNvPr>
          <p:cNvSpPr/>
          <p:nvPr/>
        </p:nvSpPr>
        <p:spPr>
          <a:xfrm>
            <a:off x="3848100" y="1882140"/>
            <a:ext cx="344424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Fields</a:t>
            </a:r>
          </a:p>
        </p:txBody>
      </p:sp>
      <p:cxnSp>
        <p:nvCxnSpPr>
          <p:cNvPr id="14" name="Straight Connector 13">
            <a:extLst>
              <a:ext uri="{FF2B5EF4-FFF2-40B4-BE49-F238E27FC236}">
                <a16:creationId xmlns:a16="http://schemas.microsoft.com/office/drawing/2014/main" id="{E0EF67AA-8D36-4795-98F6-7F0E232DD972}"/>
              </a:ext>
            </a:extLst>
          </p:cNvPr>
          <p:cNvCxnSpPr>
            <a:cxnSpLocks/>
            <a:stCxn id="12" idx="2"/>
          </p:cNvCxnSpPr>
          <p:nvPr/>
        </p:nvCxnSpPr>
        <p:spPr>
          <a:xfrm>
            <a:off x="5570220" y="253746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9114EB9-31C3-4FBE-B75E-D1235F152A22}"/>
              </a:ext>
            </a:extLst>
          </p:cNvPr>
          <p:cNvCxnSpPr>
            <a:cxnSpLocks/>
          </p:cNvCxnSpPr>
          <p:nvPr/>
        </p:nvCxnSpPr>
        <p:spPr>
          <a:xfrm>
            <a:off x="746760" y="3284220"/>
            <a:ext cx="0" cy="777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3EBFA06-4BE9-4927-B207-8BE71F6B5F92}"/>
              </a:ext>
            </a:extLst>
          </p:cNvPr>
          <p:cNvCxnSpPr/>
          <p:nvPr/>
        </p:nvCxnSpPr>
        <p:spPr>
          <a:xfrm>
            <a:off x="3710941" y="3299460"/>
            <a:ext cx="0" cy="777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486694-0A1E-4FE2-9213-20380AE3E79E}"/>
              </a:ext>
            </a:extLst>
          </p:cNvPr>
          <p:cNvCxnSpPr/>
          <p:nvPr/>
        </p:nvCxnSpPr>
        <p:spPr>
          <a:xfrm>
            <a:off x="5334433" y="3322320"/>
            <a:ext cx="0" cy="777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2D334CD-3E97-4075-9598-A65713C894C9}"/>
              </a:ext>
            </a:extLst>
          </p:cNvPr>
          <p:cNvCxnSpPr/>
          <p:nvPr/>
        </p:nvCxnSpPr>
        <p:spPr>
          <a:xfrm>
            <a:off x="6930822" y="3299460"/>
            <a:ext cx="0" cy="777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EC7709C-23AE-4342-B7E9-1A91D81D13DB}"/>
              </a:ext>
            </a:extLst>
          </p:cNvPr>
          <p:cNvCxnSpPr>
            <a:cxnSpLocks/>
          </p:cNvCxnSpPr>
          <p:nvPr/>
        </p:nvCxnSpPr>
        <p:spPr>
          <a:xfrm>
            <a:off x="8435340" y="3299460"/>
            <a:ext cx="0" cy="693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F875BC-ACAF-402E-A052-36B5EC144CFF}"/>
              </a:ext>
            </a:extLst>
          </p:cNvPr>
          <p:cNvCxnSpPr>
            <a:cxnSpLocks/>
          </p:cNvCxnSpPr>
          <p:nvPr/>
        </p:nvCxnSpPr>
        <p:spPr>
          <a:xfrm flipH="1">
            <a:off x="9824300" y="3322320"/>
            <a:ext cx="22860" cy="70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F3433A0-8974-43AC-ADBA-09D73EB3E4FF}"/>
              </a:ext>
            </a:extLst>
          </p:cNvPr>
          <p:cNvCxnSpPr>
            <a:cxnSpLocks/>
          </p:cNvCxnSpPr>
          <p:nvPr/>
        </p:nvCxnSpPr>
        <p:spPr>
          <a:xfrm>
            <a:off x="11186160" y="3299460"/>
            <a:ext cx="0" cy="693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CC303B-4FF9-4E66-B4FB-85026E6EB54F}"/>
              </a:ext>
            </a:extLst>
          </p:cNvPr>
          <p:cNvCxnSpPr/>
          <p:nvPr/>
        </p:nvCxnSpPr>
        <p:spPr>
          <a:xfrm>
            <a:off x="2209801" y="3322320"/>
            <a:ext cx="0" cy="777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496328-5D0D-499D-BB61-292AE72A4711}"/>
              </a:ext>
            </a:extLst>
          </p:cNvPr>
          <p:cNvCxnSpPr/>
          <p:nvPr/>
        </p:nvCxnSpPr>
        <p:spPr>
          <a:xfrm>
            <a:off x="746760" y="3299460"/>
            <a:ext cx="10439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72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8E7D-8B01-46E5-84C5-A4418DC969F6}"/>
              </a:ext>
            </a:extLst>
          </p:cNvPr>
          <p:cNvSpPr>
            <a:spLocks noGrp="1"/>
          </p:cNvSpPr>
          <p:nvPr>
            <p:ph type="title"/>
          </p:nvPr>
        </p:nvSpPr>
        <p:spPr>
          <a:xfrm>
            <a:off x="763384" y="209447"/>
            <a:ext cx="10515600" cy="797085"/>
          </a:xfrm>
        </p:spPr>
        <p:txBody>
          <a:bodyPr>
            <a:normAutofit/>
          </a:bodyPr>
          <a:lstStyle/>
          <a:p>
            <a:pPr algn="ctr"/>
            <a:r>
              <a:rPr lang="en-IN" sz="3600" b="1" u="sng" dirty="0"/>
              <a:t>View of Fields</a:t>
            </a:r>
          </a:p>
        </p:txBody>
      </p:sp>
      <p:pic>
        <p:nvPicPr>
          <p:cNvPr id="5" name="Content Placeholder 4">
            <a:extLst>
              <a:ext uri="{FF2B5EF4-FFF2-40B4-BE49-F238E27FC236}">
                <a16:creationId xmlns:a16="http://schemas.microsoft.com/office/drawing/2014/main" id="{688457E8-096F-4C8D-8387-047923121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472" y="1282238"/>
            <a:ext cx="10515600" cy="5166360"/>
          </a:xfrm>
        </p:spPr>
      </p:pic>
    </p:spTree>
    <p:extLst>
      <p:ext uri="{BB962C8B-B14F-4D97-AF65-F5344CB8AC3E}">
        <p14:creationId xmlns:p14="http://schemas.microsoft.com/office/powerpoint/2010/main" val="40879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FBAB-4C5D-4DF4-BF14-9304EE11DCBA}"/>
              </a:ext>
            </a:extLst>
          </p:cNvPr>
          <p:cNvSpPr>
            <a:spLocks noGrp="1"/>
          </p:cNvSpPr>
          <p:nvPr>
            <p:ph type="title"/>
          </p:nvPr>
        </p:nvSpPr>
        <p:spPr>
          <a:xfrm>
            <a:off x="771698" y="0"/>
            <a:ext cx="10515600" cy="823595"/>
          </a:xfrm>
        </p:spPr>
        <p:txBody>
          <a:bodyPr>
            <a:normAutofit/>
          </a:bodyPr>
          <a:lstStyle/>
          <a:p>
            <a:pPr algn="ctr"/>
            <a:r>
              <a:rPr lang="en-IN" sz="2800" b="1" u="sng" dirty="0"/>
              <a:t>View of Domain</a:t>
            </a:r>
          </a:p>
        </p:txBody>
      </p:sp>
      <p:pic>
        <p:nvPicPr>
          <p:cNvPr id="5" name="Picture 4">
            <a:extLst>
              <a:ext uri="{FF2B5EF4-FFF2-40B4-BE49-F238E27FC236}">
                <a16:creationId xmlns:a16="http://schemas.microsoft.com/office/drawing/2014/main" id="{ABB2289A-B82E-487F-BBD9-029511E9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252" y="978872"/>
            <a:ext cx="7747496" cy="5629746"/>
          </a:xfrm>
          <a:prstGeom prst="rect">
            <a:avLst/>
          </a:prstGeom>
        </p:spPr>
      </p:pic>
    </p:spTree>
    <p:extLst>
      <p:ext uri="{BB962C8B-B14F-4D97-AF65-F5344CB8AC3E}">
        <p14:creationId xmlns:p14="http://schemas.microsoft.com/office/powerpoint/2010/main" val="20102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DFBA-7615-4429-8977-55E61C37DE64}"/>
              </a:ext>
            </a:extLst>
          </p:cNvPr>
          <p:cNvSpPr>
            <a:spLocks noGrp="1"/>
          </p:cNvSpPr>
          <p:nvPr>
            <p:ph type="title"/>
          </p:nvPr>
        </p:nvSpPr>
        <p:spPr>
          <a:xfrm>
            <a:off x="739140" y="376237"/>
            <a:ext cx="10515600" cy="774383"/>
          </a:xfrm>
        </p:spPr>
        <p:txBody>
          <a:bodyPr>
            <a:noAutofit/>
          </a:bodyPr>
          <a:lstStyle/>
          <a:p>
            <a:pPr algn="ctr"/>
            <a:r>
              <a:rPr lang="en-US" sz="3600" b="1" u="sng" dirty="0"/>
              <a:t>Technical Settings </a:t>
            </a:r>
            <a:br>
              <a:rPr lang="en-US" sz="3600" b="1" u="sng" dirty="0"/>
            </a:br>
            <a:endParaRPr lang="en-IN" sz="3600" b="1" u="sng" dirty="0"/>
          </a:p>
        </p:txBody>
      </p:sp>
      <p:sp>
        <p:nvSpPr>
          <p:cNvPr id="3" name="Content Placeholder 2">
            <a:extLst>
              <a:ext uri="{FF2B5EF4-FFF2-40B4-BE49-F238E27FC236}">
                <a16:creationId xmlns:a16="http://schemas.microsoft.com/office/drawing/2014/main" id="{D775B3D1-3E32-409A-804A-A3964B65C9BF}"/>
              </a:ext>
            </a:extLst>
          </p:cNvPr>
          <p:cNvSpPr>
            <a:spLocks noGrp="1"/>
          </p:cNvSpPr>
          <p:nvPr>
            <p:ph idx="1"/>
          </p:nvPr>
        </p:nvSpPr>
        <p:spPr>
          <a:xfrm>
            <a:off x="739140" y="1150620"/>
            <a:ext cx="10614660" cy="5570220"/>
          </a:xfrm>
        </p:spPr>
        <p:txBody>
          <a:bodyPr>
            <a:noAutofit/>
          </a:bodyPr>
          <a:lstStyle/>
          <a:p>
            <a:r>
              <a:rPr lang="en-US" sz="1050" b="1" dirty="0"/>
              <a:t>Use</a:t>
            </a:r>
          </a:p>
          <a:p>
            <a:r>
              <a:rPr lang="en-US" sz="1050" dirty="0"/>
              <a:t>You use the technical settings of a table to define how the table is handled when it is created in the database. You can specify whether the table is buffered and whether changes to the table’s data records are logged.</a:t>
            </a:r>
          </a:p>
          <a:p>
            <a:r>
              <a:rPr lang="en-US" sz="1050" b="1" dirty="0"/>
              <a:t>Features</a:t>
            </a:r>
          </a:p>
          <a:p>
            <a:r>
              <a:rPr lang="en-US" sz="1050" dirty="0"/>
              <a:t>The most important parameters are:</a:t>
            </a:r>
          </a:p>
          <a:p>
            <a:r>
              <a:rPr lang="en-US" sz="1050" dirty="0"/>
              <a:t>●      </a:t>
            </a:r>
            <a:r>
              <a:rPr lang="en-US" sz="1050" i="1" dirty="0"/>
              <a:t>Data class</a:t>
            </a:r>
            <a:r>
              <a:rPr lang="en-US" sz="1050" dirty="0"/>
              <a:t>:</a:t>
            </a:r>
          </a:p>
          <a:p>
            <a:r>
              <a:rPr lang="en-US" sz="1050" dirty="0"/>
              <a:t>The </a:t>
            </a:r>
            <a:r>
              <a:rPr lang="en-US" sz="1050" u="sng" dirty="0">
                <a:hlinkClick r:id="rId2"/>
              </a:rPr>
              <a:t>data class</a:t>
            </a:r>
            <a:r>
              <a:rPr lang="en-US" sz="1050" dirty="0"/>
              <a:t> defines the physical area of the database (table space) in which the table must be created.</a:t>
            </a:r>
          </a:p>
          <a:p>
            <a:r>
              <a:rPr lang="en-US" sz="1050" dirty="0"/>
              <a:t>●      </a:t>
            </a:r>
            <a:r>
              <a:rPr lang="en-US" sz="1050" i="1" dirty="0"/>
              <a:t>Size category</a:t>
            </a:r>
            <a:r>
              <a:rPr lang="en-US" sz="1050" dirty="0"/>
              <a:t>:</a:t>
            </a:r>
          </a:p>
          <a:p>
            <a:r>
              <a:rPr lang="en-US" sz="1050" dirty="0"/>
              <a:t>The </a:t>
            </a:r>
            <a:r>
              <a:rPr lang="en-US" sz="1050" u="sng" dirty="0">
                <a:hlinkClick r:id="rId3"/>
              </a:rPr>
              <a:t>size category</a:t>
            </a:r>
            <a:r>
              <a:rPr lang="en-US" sz="1050" dirty="0"/>
              <a:t> defines the size of the extents created for the table.</a:t>
            </a:r>
          </a:p>
          <a:p>
            <a:r>
              <a:rPr lang="en-US" sz="1050" dirty="0"/>
              <a:t>When the table is created in the database, the system determines the required information about the memory area to be selected and the extent size from the technical settings.</a:t>
            </a:r>
          </a:p>
          <a:p>
            <a:r>
              <a:rPr lang="en-US" sz="1050" dirty="0"/>
              <a:t>●      </a:t>
            </a:r>
            <a:r>
              <a:rPr lang="en-US" sz="1050" i="1" dirty="0"/>
              <a:t>Buffering permission</a:t>
            </a:r>
            <a:r>
              <a:rPr lang="en-US" sz="1050" dirty="0"/>
              <a:t>:</a:t>
            </a:r>
          </a:p>
          <a:p>
            <a:r>
              <a:rPr lang="en-US" sz="1050" dirty="0"/>
              <a:t>The </a:t>
            </a:r>
            <a:r>
              <a:rPr lang="en-US" sz="1050" u="sng" dirty="0">
                <a:hlinkClick r:id="rId4"/>
              </a:rPr>
              <a:t>buffering permission</a:t>
            </a:r>
            <a:r>
              <a:rPr lang="en-US" sz="1050" dirty="0"/>
              <a:t> defines whether the table can be buffered.</a:t>
            </a:r>
          </a:p>
          <a:p>
            <a:r>
              <a:rPr lang="en-US" sz="1050" dirty="0"/>
              <a:t>●      </a:t>
            </a:r>
            <a:r>
              <a:rPr lang="en-US" sz="1050" i="1" dirty="0"/>
              <a:t>Buffering type</a:t>
            </a:r>
            <a:r>
              <a:rPr lang="en-US" sz="1050" dirty="0"/>
              <a:t>:</a:t>
            </a:r>
          </a:p>
          <a:p>
            <a:r>
              <a:rPr lang="en-US" sz="1050" dirty="0"/>
              <a:t>If the table can be buffered, you must define a buffering type (full, generic, single-record). The </a:t>
            </a:r>
            <a:r>
              <a:rPr lang="en-US" sz="1050" u="sng" dirty="0">
                <a:hlinkClick r:id="rId5"/>
              </a:rPr>
              <a:t>buffering type</a:t>
            </a:r>
            <a:r>
              <a:rPr lang="en-US" sz="1050" dirty="0"/>
              <a:t> defines how many table records are loaded into the buffer when a table entry is accessed.</a:t>
            </a:r>
          </a:p>
          <a:p>
            <a:r>
              <a:rPr lang="en-US" sz="1050" dirty="0"/>
              <a:t>●      </a:t>
            </a:r>
            <a:r>
              <a:rPr lang="en-US" sz="1050" i="1" dirty="0"/>
              <a:t>Logging</a:t>
            </a:r>
            <a:r>
              <a:rPr lang="en-US" sz="1050" dirty="0"/>
              <a:t>:</a:t>
            </a:r>
          </a:p>
          <a:p>
            <a:r>
              <a:rPr lang="en-US" sz="1050" dirty="0"/>
              <a:t>This parameter defines whether the system logs changes to the table entries. If </a:t>
            </a:r>
            <a:r>
              <a:rPr lang="en-US" sz="1050" u="sng" dirty="0">
                <a:hlinkClick r:id="rId6"/>
              </a:rPr>
              <a:t>logging</a:t>
            </a:r>
            <a:r>
              <a:rPr lang="en-US" sz="1050" dirty="0"/>
              <a:t> is switched on, the system records each change to a table record in a log table.</a:t>
            </a:r>
          </a:p>
          <a:p>
            <a:r>
              <a:rPr lang="en-US" sz="1050" dirty="0"/>
              <a:t>●      </a:t>
            </a:r>
            <a:r>
              <a:rPr lang="en-US" sz="1050" i="1" dirty="0"/>
              <a:t>Write access only with JAVA</a:t>
            </a:r>
            <a:endParaRPr lang="en-US" sz="1050" dirty="0"/>
          </a:p>
          <a:p>
            <a:r>
              <a:rPr lang="en-US" sz="1050" dirty="0"/>
              <a:t>Using the indicator "Write access with Java only" you can define that contents of the table may only be changed from within Java. If you implement changes (INSERT, UPDATE) to the table content through ABAP programs, there is no guarantee that this data can be read correctly from the Java side. If the data written by ABAP is ASCII data, it can be read from the Java side.</a:t>
            </a:r>
          </a:p>
          <a:p>
            <a:r>
              <a:rPr lang="en-US" sz="1050" dirty="0"/>
              <a:t>●      The </a:t>
            </a:r>
            <a:r>
              <a:rPr lang="en-US" sz="1050" i="1" dirty="0"/>
              <a:t>Convert to transparent table</a:t>
            </a:r>
            <a:r>
              <a:rPr lang="en-US" sz="1050" dirty="0"/>
              <a:t> flag (</a:t>
            </a:r>
            <a:r>
              <a:rPr lang="en-US" sz="1050" u="sng" dirty="0">
                <a:hlinkClick r:id="rId7"/>
              </a:rPr>
              <a:t>transparent flag</a:t>
            </a:r>
            <a:r>
              <a:rPr lang="en-US" sz="1050" dirty="0"/>
              <a:t>) is also displayed for pooled tables or for tables which were converted into transparent tables earlier on with this flag.</a:t>
            </a:r>
          </a:p>
          <a:p>
            <a:endParaRPr lang="en-IN" sz="1050" dirty="0"/>
          </a:p>
        </p:txBody>
      </p:sp>
    </p:spTree>
    <p:extLst>
      <p:ext uri="{BB962C8B-B14F-4D97-AF65-F5344CB8AC3E}">
        <p14:creationId xmlns:p14="http://schemas.microsoft.com/office/powerpoint/2010/main" val="166376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629B-A67D-44F1-8EFA-B68C8F9B297D}"/>
              </a:ext>
            </a:extLst>
          </p:cNvPr>
          <p:cNvSpPr>
            <a:spLocks noGrp="1"/>
          </p:cNvSpPr>
          <p:nvPr>
            <p:ph type="title"/>
          </p:nvPr>
        </p:nvSpPr>
        <p:spPr>
          <a:xfrm>
            <a:off x="838200" y="226551"/>
            <a:ext cx="10515600" cy="648335"/>
          </a:xfrm>
        </p:spPr>
        <p:txBody>
          <a:bodyPr>
            <a:normAutofit/>
          </a:bodyPr>
          <a:lstStyle/>
          <a:p>
            <a:pPr algn="ctr"/>
            <a:r>
              <a:rPr lang="en-IN" sz="3600" b="1" dirty="0"/>
              <a:t>View of Technical Settings</a:t>
            </a:r>
          </a:p>
        </p:txBody>
      </p:sp>
      <p:pic>
        <p:nvPicPr>
          <p:cNvPr id="5" name="Content Placeholder 4">
            <a:extLst>
              <a:ext uri="{FF2B5EF4-FFF2-40B4-BE49-F238E27FC236}">
                <a16:creationId xmlns:a16="http://schemas.microsoft.com/office/drawing/2014/main" id="{ECEBB778-4819-49FE-B953-BCBDA9EEC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3946"/>
            <a:ext cx="10347960" cy="5093335"/>
          </a:xfrm>
        </p:spPr>
      </p:pic>
    </p:spTree>
    <p:extLst>
      <p:ext uri="{BB962C8B-B14F-4D97-AF65-F5344CB8AC3E}">
        <p14:creationId xmlns:p14="http://schemas.microsoft.com/office/powerpoint/2010/main" val="350951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5ED1-EA48-48BE-8D24-E205A3BADC33}"/>
              </a:ext>
            </a:extLst>
          </p:cNvPr>
          <p:cNvSpPr>
            <a:spLocks noGrp="1"/>
          </p:cNvSpPr>
          <p:nvPr>
            <p:ph type="title"/>
          </p:nvPr>
        </p:nvSpPr>
        <p:spPr>
          <a:xfrm>
            <a:off x="676275" y="88900"/>
            <a:ext cx="10515600" cy="1325563"/>
          </a:xfrm>
        </p:spPr>
        <p:txBody>
          <a:bodyPr>
            <a:normAutofit/>
          </a:bodyPr>
          <a:lstStyle/>
          <a:p>
            <a:pPr algn="ctr"/>
            <a:r>
              <a:rPr lang="en-IN" sz="2800" b="1" u="sng" dirty="0"/>
              <a:t>Table Maintenance Generator</a:t>
            </a:r>
          </a:p>
        </p:txBody>
      </p:sp>
      <p:sp>
        <p:nvSpPr>
          <p:cNvPr id="3" name="Content Placeholder 2">
            <a:extLst>
              <a:ext uri="{FF2B5EF4-FFF2-40B4-BE49-F238E27FC236}">
                <a16:creationId xmlns:a16="http://schemas.microsoft.com/office/drawing/2014/main" id="{C359EA34-13EB-4AC9-A886-5423138CA979}"/>
              </a:ext>
            </a:extLst>
          </p:cNvPr>
          <p:cNvSpPr>
            <a:spLocks noGrp="1"/>
          </p:cNvSpPr>
          <p:nvPr>
            <p:ph idx="1"/>
          </p:nvPr>
        </p:nvSpPr>
        <p:spPr>
          <a:xfrm>
            <a:off x="838200" y="1492250"/>
            <a:ext cx="10515600" cy="5060950"/>
          </a:xfrm>
        </p:spPr>
        <p:txBody>
          <a:bodyPr>
            <a:normAutofit/>
          </a:bodyPr>
          <a:lstStyle/>
          <a:p>
            <a:r>
              <a:rPr lang="en-US" sz="1800" dirty="0"/>
              <a:t>Table maintenance generator is a tool which generate table maintenance program. Through table maintenance program we can maintain our custom table. That means through this tool we can edit, add and delete the entries from the custom table.</a:t>
            </a:r>
            <a:endParaRPr lang="en-IN" sz="1800" dirty="0"/>
          </a:p>
        </p:txBody>
      </p:sp>
      <p:pic>
        <p:nvPicPr>
          <p:cNvPr id="7" name="Picture 6">
            <a:extLst>
              <a:ext uri="{FF2B5EF4-FFF2-40B4-BE49-F238E27FC236}">
                <a16:creationId xmlns:a16="http://schemas.microsoft.com/office/drawing/2014/main" id="{BC37CD48-06B2-4822-ADC5-7E4AE5888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417236"/>
            <a:ext cx="5867400" cy="4155466"/>
          </a:xfrm>
          <a:prstGeom prst="rect">
            <a:avLst/>
          </a:prstGeom>
        </p:spPr>
      </p:pic>
    </p:spTree>
    <p:extLst>
      <p:ext uri="{BB962C8B-B14F-4D97-AF65-F5344CB8AC3E}">
        <p14:creationId xmlns:p14="http://schemas.microsoft.com/office/powerpoint/2010/main" val="2346103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61125-851C-4092-92F9-162BF8473415}"/>
              </a:ext>
            </a:extLst>
          </p:cNvPr>
          <p:cNvSpPr>
            <a:spLocks noGrp="1"/>
          </p:cNvSpPr>
          <p:nvPr>
            <p:ph type="title"/>
          </p:nvPr>
        </p:nvSpPr>
        <p:spPr>
          <a:xfrm>
            <a:off x="814647" y="99752"/>
            <a:ext cx="10539153" cy="673331"/>
          </a:xfrm>
        </p:spPr>
        <p:txBody>
          <a:bodyPr>
            <a:normAutofit/>
          </a:bodyPr>
          <a:lstStyle/>
          <a:p>
            <a:pPr algn="ctr"/>
            <a:r>
              <a:rPr lang="en-IN" sz="2800" b="1" u="sng" dirty="0"/>
              <a:t>General Display of a table </a:t>
            </a:r>
          </a:p>
        </p:txBody>
      </p:sp>
      <p:pic>
        <p:nvPicPr>
          <p:cNvPr id="6" name="Picture 5">
            <a:extLst>
              <a:ext uri="{FF2B5EF4-FFF2-40B4-BE49-F238E27FC236}">
                <a16:creationId xmlns:a16="http://schemas.microsoft.com/office/drawing/2014/main" id="{158D69BA-FB43-467E-80B3-7CB20F4F7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16" y="875433"/>
            <a:ext cx="10221884" cy="5749810"/>
          </a:xfrm>
          <a:prstGeom prst="rect">
            <a:avLst/>
          </a:prstGeom>
        </p:spPr>
      </p:pic>
    </p:spTree>
    <p:extLst>
      <p:ext uri="{BB962C8B-B14F-4D97-AF65-F5344CB8AC3E}">
        <p14:creationId xmlns:p14="http://schemas.microsoft.com/office/powerpoint/2010/main" val="2577685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8C42-0318-42C8-B045-D471DDCE1780}"/>
              </a:ext>
            </a:extLst>
          </p:cNvPr>
          <p:cNvSpPr>
            <a:spLocks noGrp="1"/>
          </p:cNvSpPr>
          <p:nvPr>
            <p:ph type="title"/>
          </p:nvPr>
        </p:nvSpPr>
        <p:spPr>
          <a:xfrm>
            <a:off x="542636" y="339293"/>
            <a:ext cx="10515600" cy="1325563"/>
          </a:xfrm>
        </p:spPr>
        <p:txBody>
          <a:bodyPr>
            <a:normAutofit/>
          </a:bodyPr>
          <a:lstStyle/>
          <a:p>
            <a:pPr algn="ctr"/>
            <a:r>
              <a:rPr lang="en-US" sz="2800" b="1" u="sng" dirty="0"/>
              <a:t>Report</a:t>
            </a:r>
            <a:endParaRPr lang="en-IN" sz="2800" b="1" u="sng" dirty="0"/>
          </a:p>
        </p:txBody>
      </p:sp>
      <p:sp>
        <p:nvSpPr>
          <p:cNvPr id="3" name="Content Placeholder 2">
            <a:extLst>
              <a:ext uri="{FF2B5EF4-FFF2-40B4-BE49-F238E27FC236}">
                <a16:creationId xmlns:a16="http://schemas.microsoft.com/office/drawing/2014/main" id="{03408FB6-1263-4AC7-9F93-87DC3A6C6198}"/>
              </a:ext>
            </a:extLst>
          </p:cNvPr>
          <p:cNvSpPr>
            <a:spLocks noGrp="1"/>
          </p:cNvSpPr>
          <p:nvPr>
            <p:ph idx="1"/>
          </p:nvPr>
        </p:nvSpPr>
        <p:spPr>
          <a:xfrm>
            <a:off x="838200" y="2373744"/>
            <a:ext cx="10515600" cy="4144963"/>
          </a:xfrm>
        </p:spPr>
        <p:txBody>
          <a:bodyPr>
            <a:normAutofit/>
          </a:bodyPr>
          <a:lstStyle/>
          <a:p>
            <a:r>
              <a:rPr lang="en-US" sz="1800" dirty="0"/>
              <a:t>Report is the combination of given inputs to the selection-screen retrieving the data from data base based on the given input &amp; display the output in a predefined format.</a:t>
            </a:r>
          </a:p>
          <a:p>
            <a:endParaRPr lang="en-US" sz="1800" b="1" dirty="0"/>
          </a:p>
        </p:txBody>
      </p:sp>
      <p:sp>
        <p:nvSpPr>
          <p:cNvPr id="4" name="Rectangle 3">
            <a:extLst>
              <a:ext uri="{FF2B5EF4-FFF2-40B4-BE49-F238E27FC236}">
                <a16:creationId xmlns:a16="http://schemas.microsoft.com/office/drawing/2014/main" id="{4E99D0DF-324B-4615-8AF5-7BF04A9FB498}"/>
              </a:ext>
            </a:extLst>
          </p:cNvPr>
          <p:cNvSpPr/>
          <p:nvPr/>
        </p:nvSpPr>
        <p:spPr>
          <a:xfrm>
            <a:off x="4890654" y="3073399"/>
            <a:ext cx="1819564"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a:t>
            </a:r>
            <a:endParaRPr lang="en-IN" dirty="0"/>
          </a:p>
        </p:txBody>
      </p:sp>
      <p:sp>
        <p:nvSpPr>
          <p:cNvPr id="5" name="Rectangle 4">
            <a:extLst>
              <a:ext uri="{FF2B5EF4-FFF2-40B4-BE49-F238E27FC236}">
                <a16:creationId xmlns:a16="http://schemas.microsoft.com/office/drawing/2014/main" id="{46F81F5D-8230-4FA6-B100-CAA40BF2F8B1}"/>
              </a:ext>
            </a:extLst>
          </p:cNvPr>
          <p:cNvSpPr/>
          <p:nvPr/>
        </p:nvSpPr>
        <p:spPr>
          <a:xfrm>
            <a:off x="8871527" y="4715164"/>
            <a:ext cx="1819564"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Alv</a:t>
            </a:r>
            <a:r>
              <a:rPr lang="en-US" dirty="0"/>
              <a:t> report</a:t>
            </a:r>
            <a:endParaRPr lang="en-IN" dirty="0"/>
          </a:p>
        </p:txBody>
      </p:sp>
      <p:sp>
        <p:nvSpPr>
          <p:cNvPr id="6" name="Rectangle 5">
            <a:extLst>
              <a:ext uri="{FF2B5EF4-FFF2-40B4-BE49-F238E27FC236}">
                <a16:creationId xmlns:a16="http://schemas.microsoft.com/office/drawing/2014/main" id="{50EEC977-6D5B-4BE3-98A7-5AE157572FC5}"/>
              </a:ext>
            </a:extLst>
          </p:cNvPr>
          <p:cNvSpPr/>
          <p:nvPr/>
        </p:nvSpPr>
        <p:spPr>
          <a:xfrm>
            <a:off x="4890654" y="4717544"/>
            <a:ext cx="1819564"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Interactive report</a:t>
            </a:r>
            <a:endParaRPr lang="en-IN" dirty="0"/>
          </a:p>
        </p:txBody>
      </p:sp>
      <p:sp>
        <p:nvSpPr>
          <p:cNvPr id="7" name="Rectangle 6">
            <a:extLst>
              <a:ext uri="{FF2B5EF4-FFF2-40B4-BE49-F238E27FC236}">
                <a16:creationId xmlns:a16="http://schemas.microsoft.com/office/drawing/2014/main" id="{CDA0DC61-5F14-4368-9362-AA75E9EC22E4}"/>
              </a:ext>
            </a:extLst>
          </p:cNvPr>
          <p:cNvSpPr/>
          <p:nvPr/>
        </p:nvSpPr>
        <p:spPr>
          <a:xfrm>
            <a:off x="1306946" y="4715164"/>
            <a:ext cx="1819564"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Classical report</a:t>
            </a:r>
            <a:endParaRPr lang="en-IN" dirty="0"/>
          </a:p>
        </p:txBody>
      </p:sp>
      <p:cxnSp>
        <p:nvCxnSpPr>
          <p:cNvPr id="9" name="Straight Connector 8">
            <a:extLst>
              <a:ext uri="{FF2B5EF4-FFF2-40B4-BE49-F238E27FC236}">
                <a16:creationId xmlns:a16="http://schemas.microsoft.com/office/drawing/2014/main" id="{3654E946-0706-46BE-A64D-6A2495A6EEC9}"/>
              </a:ext>
            </a:extLst>
          </p:cNvPr>
          <p:cNvCxnSpPr>
            <a:stCxn id="7" idx="0"/>
          </p:cNvCxnSpPr>
          <p:nvPr/>
        </p:nvCxnSpPr>
        <p:spPr>
          <a:xfrm flipV="1">
            <a:off x="2216728" y="4285673"/>
            <a:ext cx="0" cy="429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55654C-EAC9-4C07-8161-806E43E95297}"/>
              </a:ext>
            </a:extLst>
          </p:cNvPr>
          <p:cNvCxnSpPr>
            <a:cxnSpLocks/>
          </p:cNvCxnSpPr>
          <p:nvPr/>
        </p:nvCxnSpPr>
        <p:spPr>
          <a:xfrm flipV="1">
            <a:off x="5800436" y="4308153"/>
            <a:ext cx="0" cy="414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6F33F8-BE65-4343-BD96-76BB0E539712}"/>
              </a:ext>
            </a:extLst>
          </p:cNvPr>
          <p:cNvCxnSpPr>
            <a:cxnSpLocks/>
          </p:cNvCxnSpPr>
          <p:nvPr/>
        </p:nvCxnSpPr>
        <p:spPr>
          <a:xfrm flipV="1">
            <a:off x="9781309" y="4308153"/>
            <a:ext cx="0" cy="512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8AD385-8B01-4F45-8890-8A4ED1A2EF32}"/>
              </a:ext>
            </a:extLst>
          </p:cNvPr>
          <p:cNvCxnSpPr>
            <a:cxnSpLocks/>
          </p:cNvCxnSpPr>
          <p:nvPr/>
        </p:nvCxnSpPr>
        <p:spPr>
          <a:xfrm>
            <a:off x="2216728" y="4285673"/>
            <a:ext cx="7564581" cy="22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4DD06A5-5CFF-4F61-9E3F-BC9E978D0EE3}"/>
              </a:ext>
            </a:extLst>
          </p:cNvPr>
          <p:cNvCxnSpPr>
            <a:stCxn id="4" idx="2"/>
            <a:endCxn id="6" idx="0"/>
          </p:cNvCxnSpPr>
          <p:nvPr/>
        </p:nvCxnSpPr>
        <p:spPr>
          <a:xfrm>
            <a:off x="5800436" y="3544454"/>
            <a:ext cx="0" cy="11730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04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444D-69C4-4F77-9DAE-A0C81698DFD7}"/>
              </a:ext>
            </a:extLst>
          </p:cNvPr>
          <p:cNvSpPr>
            <a:spLocks noGrp="1"/>
          </p:cNvSpPr>
          <p:nvPr>
            <p:ph type="title"/>
          </p:nvPr>
        </p:nvSpPr>
        <p:spPr>
          <a:xfrm>
            <a:off x="838199" y="18255"/>
            <a:ext cx="10515600" cy="621825"/>
          </a:xfrm>
        </p:spPr>
        <p:txBody>
          <a:bodyPr>
            <a:normAutofit/>
          </a:bodyPr>
          <a:lstStyle/>
          <a:p>
            <a:pPr algn="ctr"/>
            <a:r>
              <a:rPr lang="en-IN" sz="3600" b="1" u="sng" dirty="0"/>
              <a:t>SAP Log On Page</a:t>
            </a:r>
          </a:p>
        </p:txBody>
      </p:sp>
      <p:pic>
        <p:nvPicPr>
          <p:cNvPr id="5" name="Content Placeholder 4">
            <a:extLst>
              <a:ext uri="{FF2B5EF4-FFF2-40B4-BE49-F238E27FC236}">
                <a16:creationId xmlns:a16="http://schemas.microsoft.com/office/drawing/2014/main" id="{0C6E88C2-5956-4FB8-B237-3BAACBFA7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620" y="644524"/>
            <a:ext cx="11452860" cy="5520056"/>
          </a:xfrm>
        </p:spPr>
      </p:pic>
    </p:spTree>
    <p:extLst>
      <p:ext uri="{BB962C8B-B14F-4D97-AF65-F5344CB8AC3E}">
        <p14:creationId xmlns:p14="http://schemas.microsoft.com/office/powerpoint/2010/main" val="3259541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9282-FC21-4B30-8DE7-D1739FDBA680}"/>
              </a:ext>
            </a:extLst>
          </p:cNvPr>
          <p:cNvSpPr>
            <a:spLocks noGrp="1"/>
          </p:cNvSpPr>
          <p:nvPr>
            <p:ph type="title"/>
          </p:nvPr>
        </p:nvSpPr>
        <p:spPr/>
        <p:txBody>
          <a:bodyPr>
            <a:normAutofit/>
          </a:bodyPr>
          <a:lstStyle/>
          <a:p>
            <a:pPr algn="ctr"/>
            <a:r>
              <a:rPr lang="en-US" sz="2800" b="1" u="sng" dirty="0"/>
              <a:t>Report</a:t>
            </a:r>
            <a:r>
              <a:rPr lang="en-US" sz="2400" b="1" u="sng" dirty="0"/>
              <a:t> Types</a:t>
            </a:r>
            <a:endParaRPr lang="en-IN" sz="2400" b="1" u="sng" dirty="0"/>
          </a:p>
        </p:txBody>
      </p:sp>
      <p:sp>
        <p:nvSpPr>
          <p:cNvPr id="3" name="Content Placeholder 2">
            <a:extLst>
              <a:ext uri="{FF2B5EF4-FFF2-40B4-BE49-F238E27FC236}">
                <a16:creationId xmlns:a16="http://schemas.microsoft.com/office/drawing/2014/main" id="{99C0E074-8302-4846-9F25-4F377811EF1A}"/>
              </a:ext>
            </a:extLst>
          </p:cNvPr>
          <p:cNvSpPr>
            <a:spLocks noGrp="1"/>
          </p:cNvSpPr>
          <p:nvPr>
            <p:ph idx="1"/>
          </p:nvPr>
        </p:nvSpPr>
        <p:spPr/>
        <p:txBody>
          <a:bodyPr>
            <a:normAutofit/>
          </a:bodyPr>
          <a:lstStyle/>
          <a:p>
            <a:r>
              <a:rPr lang="en-US" sz="1800" dirty="0"/>
              <a:t>Types of Reports:- </a:t>
            </a:r>
          </a:p>
          <a:p>
            <a:r>
              <a:rPr lang="en-US" sz="1800" b="1" dirty="0"/>
              <a:t>Classical Reports :</a:t>
            </a:r>
            <a:r>
              <a:rPr lang="en-US" sz="1800" dirty="0"/>
              <a:t>- It’s nothing but to display the entire information in a single list</a:t>
            </a:r>
            <a:endParaRPr lang="en-US" sz="1800" b="1" dirty="0"/>
          </a:p>
          <a:p>
            <a:r>
              <a:rPr lang="en-US" sz="1800" b="1" dirty="0"/>
              <a:t> Interactive Reports :</a:t>
            </a:r>
            <a:r>
              <a:rPr lang="en-US" sz="1800" dirty="0"/>
              <a:t>It helps us  to create easy-to-read lists. You can display an overview list first that contains general information and provide the user with the possibility of choosing detailed information that you display on further lists.</a:t>
            </a:r>
            <a:endParaRPr lang="en-US" sz="1800" b="1" dirty="0"/>
          </a:p>
          <a:p>
            <a:r>
              <a:rPr lang="en-US" sz="1800" b="1" dirty="0"/>
              <a:t> ALV </a:t>
            </a:r>
            <a:r>
              <a:rPr lang="en-US" sz="1800" b="1" dirty="0" err="1"/>
              <a:t>Reports:</a:t>
            </a:r>
            <a:r>
              <a:rPr lang="en-US" sz="1800" dirty="0" err="1"/>
              <a:t>ALV</a:t>
            </a:r>
            <a:r>
              <a:rPr lang="en-US" sz="1800" dirty="0"/>
              <a:t> Report is one of the many ways of displaying SAP table data in a reporting manner. Acronym ALV stands for </a:t>
            </a:r>
            <a:r>
              <a:rPr lang="en-US" sz="1800" b="1" dirty="0"/>
              <a:t>A</a:t>
            </a:r>
            <a:r>
              <a:rPr lang="en-US" sz="1800" dirty="0"/>
              <a:t>BAP </a:t>
            </a:r>
            <a:r>
              <a:rPr lang="en-US" sz="1800" b="1" dirty="0"/>
              <a:t>L</a:t>
            </a:r>
            <a:r>
              <a:rPr lang="en-US" sz="1800" dirty="0"/>
              <a:t>ist </a:t>
            </a:r>
            <a:r>
              <a:rPr lang="en-US" sz="1800" b="1" dirty="0"/>
              <a:t>V</a:t>
            </a:r>
            <a:r>
              <a:rPr lang="en-US" sz="1800" dirty="0"/>
              <a:t>iewer. ALV Report in </a:t>
            </a:r>
            <a:r>
              <a:rPr lang="en-US" sz="1800" dirty="0">
                <a:hlinkClick r:id="rId2">
                  <a:extLst>
                    <a:ext uri="{A12FA001-AC4F-418D-AE19-62706E023703}">
                      <ahyp:hlinkClr xmlns:ahyp="http://schemas.microsoft.com/office/drawing/2018/hyperlinkcolor" val="tx"/>
                    </a:ext>
                  </a:extLst>
                </a:hlinkClick>
              </a:rPr>
              <a:t>SAP ABAP</a:t>
            </a:r>
            <a:r>
              <a:rPr lang="en-US" sz="1800" dirty="0"/>
              <a:t> are very commonly used in many standard and custom SAP transaction across different SAP modules.</a:t>
            </a:r>
            <a:endParaRPr lang="en-IN" sz="1800" b="1" dirty="0"/>
          </a:p>
        </p:txBody>
      </p:sp>
    </p:spTree>
    <p:extLst>
      <p:ext uri="{BB962C8B-B14F-4D97-AF65-F5344CB8AC3E}">
        <p14:creationId xmlns:p14="http://schemas.microsoft.com/office/powerpoint/2010/main" val="2494405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8485-C80E-4F0F-B6F8-701DCD280970}"/>
              </a:ext>
            </a:extLst>
          </p:cNvPr>
          <p:cNvSpPr>
            <a:spLocks noGrp="1"/>
          </p:cNvSpPr>
          <p:nvPr>
            <p:ph type="title"/>
          </p:nvPr>
        </p:nvSpPr>
        <p:spPr/>
        <p:txBody>
          <a:bodyPr>
            <a:normAutofit/>
          </a:bodyPr>
          <a:lstStyle/>
          <a:p>
            <a:pPr algn="ctr"/>
            <a:r>
              <a:rPr lang="en-US" sz="4000" b="1" u="sng" dirty="0"/>
              <a:t>Events in classical report</a:t>
            </a:r>
            <a:endParaRPr lang="en-IN" sz="4000" b="1" u="sng" dirty="0"/>
          </a:p>
        </p:txBody>
      </p:sp>
      <p:sp>
        <p:nvSpPr>
          <p:cNvPr id="3" name="Content Placeholder 2">
            <a:extLst>
              <a:ext uri="{FF2B5EF4-FFF2-40B4-BE49-F238E27FC236}">
                <a16:creationId xmlns:a16="http://schemas.microsoft.com/office/drawing/2014/main" id="{78F8DD57-1A54-4B29-AF9A-6940F6D7F616}"/>
              </a:ext>
            </a:extLst>
          </p:cNvPr>
          <p:cNvSpPr>
            <a:spLocks noGrp="1"/>
          </p:cNvSpPr>
          <p:nvPr>
            <p:ph idx="1"/>
          </p:nvPr>
        </p:nvSpPr>
        <p:spPr/>
        <p:txBody>
          <a:bodyPr/>
          <a:lstStyle/>
          <a:p>
            <a:r>
              <a:rPr lang="en-US" dirty="0"/>
              <a:t> Initialization </a:t>
            </a:r>
          </a:p>
          <a:p>
            <a:r>
              <a:rPr lang="en-US" dirty="0"/>
              <a:t> At selection-screen </a:t>
            </a:r>
          </a:p>
          <a:p>
            <a:r>
              <a:rPr lang="en-US" dirty="0"/>
              <a:t> At selection-screen on </a:t>
            </a:r>
          </a:p>
          <a:p>
            <a:r>
              <a:rPr lang="en-US" dirty="0"/>
              <a:t> Start-of-selection </a:t>
            </a:r>
          </a:p>
          <a:p>
            <a:r>
              <a:rPr lang="en-US" dirty="0"/>
              <a:t> End-of-selection </a:t>
            </a:r>
          </a:p>
          <a:p>
            <a:r>
              <a:rPr lang="en-US" dirty="0"/>
              <a:t> Top-of-page </a:t>
            </a:r>
          </a:p>
          <a:p>
            <a:r>
              <a:rPr lang="en-US" dirty="0"/>
              <a:t> End-of-page </a:t>
            </a:r>
            <a:endParaRPr lang="en-IN" dirty="0"/>
          </a:p>
        </p:txBody>
      </p:sp>
    </p:spTree>
    <p:extLst>
      <p:ext uri="{BB962C8B-B14F-4D97-AF65-F5344CB8AC3E}">
        <p14:creationId xmlns:p14="http://schemas.microsoft.com/office/powerpoint/2010/main" val="3229835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9A10-2DB0-4144-8E7A-6CD04A775D81}"/>
              </a:ext>
            </a:extLst>
          </p:cNvPr>
          <p:cNvSpPr>
            <a:spLocks noGrp="1"/>
          </p:cNvSpPr>
          <p:nvPr>
            <p:ph type="title"/>
          </p:nvPr>
        </p:nvSpPr>
        <p:spPr/>
        <p:txBody>
          <a:bodyPr>
            <a:normAutofit/>
          </a:bodyPr>
          <a:lstStyle/>
          <a:p>
            <a:pPr algn="ctr"/>
            <a:r>
              <a:rPr lang="en-US" sz="3600" b="1" u="sng" dirty="0"/>
              <a:t>Event in classical Report</a:t>
            </a:r>
            <a:endParaRPr lang="en-IN" sz="3600" b="1" u="sng" dirty="0"/>
          </a:p>
        </p:txBody>
      </p:sp>
      <p:sp>
        <p:nvSpPr>
          <p:cNvPr id="3" name="Content Placeholder 2">
            <a:extLst>
              <a:ext uri="{FF2B5EF4-FFF2-40B4-BE49-F238E27FC236}">
                <a16:creationId xmlns:a16="http://schemas.microsoft.com/office/drawing/2014/main" id="{98404DC8-C5B4-4868-B86B-2B7A8888F7B9}"/>
              </a:ext>
            </a:extLst>
          </p:cNvPr>
          <p:cNvSpPr>
            <a:spLocks noGrp="1"/>
          </p:cNvSpPr>
          <p:nvPr>
            <p:ph idx="1"/>
          </p:nvPr>
        </p:nvSpPr>
        <p:spPr/>
        <p:txBody>
          <a:bodyPr>
            <a:normAutofit fontScale="85000" lnSpcReduction="10000"/>
          </a:bodyPr>
          <a:lstStyle/>
          <a:p>
            <a:r>
              <a:rPr lang="en-US" sz="1800" b="1" dirty="0"/>
              <a:t>Initialization:</a:t>
            </a:r>
            <a:r>
              <a:rPr lang="en-US" sz="1800" dirty="0"/>
              <a:t> - It’s an event which is triggered before displaying the selection-screen. </a:t>
            </a:r>
          </a:p>
          <a:p>
            <a:r>
              <a:rPr lang="en-US" sz="1800" b="1" dirty="0"/>
              <a:t>ADV:</a:t>
            </a:r>
            <a:r>
              <a:rPr lang="en-US" sz="1800" dirty="0"/>
              <a:t> - it’s used to provide the default values to the selection-screen</a:t>
            </a:r>
          </a:p>
          <a:p>
            <a:r>
              <a:rPr lang="en-US" sz="1800" b="1" dirty="0"/>
              <a:t>At selection-screen: </a:t>
            </a:r>
            <a:r>
              <a:rPr lang="en-US" sz="1800" dirty="0"/>
              <a:t>- It’s an event which is triggered after provide the input to the screen &amp; before leaving the </a:t>
            </a:r>
            <a:r>
              <a:rPr lang="en-US" sz="1800" dirty="0" err="1"/>
              <a:t>selectionscreen</a:t>
            </a:r>
            <a:r>
              <a:rPr lang="en-US" sz="1800" dirty="0"/>
              <a:t>. </a:t>
            </a:r>
          </a:p>
          <a:p>
            <a:r>
              <a:rPr lang="en-US" sz="1800" b="1" dirty="0"/>
              <a:t>ADV: </a:t>
            </a:r>
            <a:r>
              <a:rPr lang="en-US" sz="1800" dirty="0"/>
              <a:t>- This is used to validate the given input. </a:t>
            </a:r>
          </a:p>
          <a:p>
            <a:r>
              <a:rPr lang="en-US" sz="1800" b="1" dirty="0"/>
              <a:t>At selection-screen on: </a:t>
            </a:r>
            <a:r>
              <a:rPr lang="en-US" sz="1800" dirty="0"/>
              <a:t>- It’s an event which is triggered at the selection-screen based on particular input field. </a:t>
            </a:r>
          </a:p>
          <a:p>
            <a:r>
              <a:rPr lang="en-US" sz="1800" b="1" dirty="0"/>
              <a:t>ADV: </a:t>
            </a:r>
            <a:r>
              <a:rPr lang="en-US" sz="1800" dirty="0"/>
              <a:t>- This is used to validate the particular input field. </a:t>
            </a:r>
          </a:p>
          <a:p>
            <a:r>
              <a:rPr lang="en-US" sz="1800" b="1" dirty="0"/>
              <a:t>Start-of-selection: </a:t>
            </a:r>
            <a:r>
              <a:rPr lang="en-US" sz="1800" dirty="0"/>
              <a:t>- It’s an event which is triggered after leaving the selection-screen &amp; before display the output. </a:t>
            </a:r>
          </a:p>
          <a:p>
            <a:r>
              <a:rPr lang="en-US" sz="1800" b="1" dirty="0"/>
              <a:t>ADV: </a:t>
            </a:r>
            <a:r>
              <a:rPr lang="en-US" sz="1800" dirty="0"/>
              <a:t>- This is used to fetch the data from data base &amp; place into internal table.</a:t>
            </a:r>
          </a:p>
          <a:p>
            <a:r>
              <a:rPr lang="en-US" sz="1800" dirty="0"/>
              <a:t> </a:t>
            </a:r>
            <a:r>
              <a:rPr lang="en-US" sz="1800" b="1" dirty="0"/>
              <a:t>End-of-selection: </a:t>
            </a:r>
            <a:r>
              <a:rPr lang="en-US" sz="1800" dirty="0"/>
              <a:t>- It’s an event which is triggered after completion of the logic. </a:t>
            </a:r>
          </a:p>
          <a:p>
            <a:r>
              <a:rPr lang="en-US" sz="1800" b="1" dirty="0"/>
              <a:t>ADV: </a:t>
            </a:r>
            <a:r>
              <a:rPr lang="en-US" sz="1800" dirty="0"/>
              <a:t>- This is used to display the output. </a:t>
            </a:r>
          </a:p>
          <a:p>
            <a:r>
              <a:rPr lang="en-US" sz="1800" b="1" dirty="0"/>
              <a:t>Top-of-page: </a:t>
            </a:r>
            <a:r>
              <a:rPr lang="en-US" sz="1800" dirty="0"/>
              <a:t>- It’s an event which is triggered of the top of the each page.</a:t>
            </a:r>
          </a:p>
          <a:p>
            <a:r>
              <a:rPr lang="en-US" sz="1800" b="1" dirty="0"/>
              <a:t> ADV: </a:t>
            </a:r>
            <a:r>
              <a:rPr lang="en-US" sz="1800" dirty="0"/>
              <a:t>- It’s used to display the header information.</a:t>
            </a:r>
          </a:p>
          <a:p>
            <a:r>
              <a:rPr lang="en-US" sz="1800" b="1" dirty="0"/>
              <a:t> End-of-page: </a:t>
            </a:r>
            <a:r>
              <a:rPr lang="en-US" sz="1800" dirty="0"/>
              <a:t>- It’s an event which is triggered of the end of each page. </a:t>
            </a:r>
          </a:p>
          <a:p>
            <a:r>
              <a:rPr lang="en-US" sz="1800" b="1" dirty="0"/>
              <a:t>ADV: </a:t>
            </a:r>
            <a:r>
              <a:rPr lang="en-US" sz="1800" dirty="0"/>
              <a:t>- It’s used to display the footer information.</a:t>
            </a:r>
            <a:endParaRPr lang="en-IN" sz="1800" dirty="0"/>
          </a:p>
        </p:txBody>
      </p:sp>
    </p:spTree>
    <p:extLst>
      <p:ext uri="{BB962C8B-B14F-4D97-AF65-F5344CB8AC3E}">
        <p14:creationId xmlns:p14="http://schemas.microsoft.com/office/powerpoint/2010/main" val="4256541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8E2B9-31D6-4B1F-8BC3-0CDA975C288F}"/>
              </a:ext>
            </a:extLst>
          </p:cNvPr>
          <p:cNvSpPr>
            <a:spLocks noGrp="1"/>
          </p:cNvSpPr>
          <p:nvPr>
            <p:ph type="title"/>
          </p:nvPr>
        </p:nvSpPr>
        <p:spPr>
          <a:xfrm>
            <a:off x="538942" y="0"/>
            <a:ext cx="10515600" cy="1325563"/>
          </a:xfrm>
        </p:spPr>
        <p:txBody>
          <a:bodyPr>
            <a:normAutofit/>
          </a:bodyPr>
          <a:lstStyle/>
          <a:p>
            <a:pPr algn="ctr"/>
            <a:r>
              <a:rPr lang="en-IN" sz="2400" b="1" u="sng" dirty="0"/>
              <a:t>View of Report Initial Screen  </a:t>
            </a:r>
          </a:p>
        </p:txBody>
      </p:sp>
      <p:pic>
        <p:nvPicPr>
          <p:cNvPr id="8" name="Picture 7">
            <a:extLst>
              <a:ext uri="{FF2B5EF4-FFF2-40B4-BE49-F238E27FC236}">
                <a16:creationId xmlns:a16="http://schemas.microsoft.com/office/drawing/2014/main" id="{3815BDCA-2040-4B38-BDE0-F677C37E8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625" y="1325562"/>
            <a:ext cx="8592749" cy="5204257"/>
          </a:xfrm>
          <a:prstGeom prst="rect">
            <a:avLst/>
          </a:prstGeom>
        </p:spPr>
      </p:pic>
    </p:spTree>
    <p:extLst>
      <p:ext uri="{BB962C8B-B14F-4D97-AF65-F5344CB8AC3E}">
        <p14:creationId xmlns:p14="http://schemas.microsoft.com/office/powerpoint/2010/main" val="3763587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58EE03-B0B7-4C0A-89C8-76C5AA62ACB6}"/>
              </a:ext>
            </a:extLst>
          </p:cNvPr>
          <p:cNvSpPr/>
          <p:nvPr/>
        </p:nvSpPr>
        <p:spPr>
          <a:xfrm>
            <a:off x="1313411" y="249382"/>
            <a:ext cx="8986058" cy="573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Source Code for ALV Report.</a:t>
            </a:r>
            <a:endParaRPr lang="en-IN" u="sng" dirty="0"/>
          </a:p>
        </p:txBody>
      </p:sp>
      <p:sp>
        <p:nvSpPr>
          <p:cNvPr id="3" name="Rectangle 2">
            <a:extLst>
              <a:ext uri="{FF2B5EF4-FFF2-40B4-BE49-F238E27FC236}">
                <a16:creationId xmlns:a16="http://schemas.microsoft.com/office/drawing/2014/main" id="{BAD9E428-B6F7-4A74-B8F9-5D40A63FA7C7}"/>
              </a:ext>
            </a:extLst>
          </p:cNvPr>
          <p:cNvSpPr/>
          <p:nvPr/>
        </p:nvSpPr>
        <p:spPr>
          <a:xfrm>
            <a:off x="1205345" y="881149"/>
            <a:ext cx="9094124" cy="6186309"/>
          </a:xfrm>
          <a:prstGeom prst="rect">
            <a:avLst/>
          </a:prstGeom>
        </p:spPr>
        <p:txBody>
          <a:bodyPr wrap="square">
            <a:spAutoFit/>
          </a:bodyPr>
          <a:lstStyle/>
          <a:p>
            <a:r>
              <a:rPr lang="en-IN"/>
              <a:t>REPORT ZCUSTOMER_DETAILS.</a:t>
            </a:r>
            <a:br>
              <a:rPr lang="en-IN"/>
            </a:br>
            <a:br>
              <a:rPr lang="en-IN"/>
            </a:br>
            <a:r>
              <a:rPr lang="en-IN"/>
              <a:t>TABLES:LFA1,LFB1,LFM1.</a:t>
            </a:r>
            <a:br>
              <a:rPr lang="en-IN"/>
            </a:br>
            <a:br>
              <a:rPr lang="en-IN"/>
            </a:br>
            <a:r>
              <a:rPr lang="en-IN" i="1"/>
              <a:t>""""""""""""""""""" Local Structure to display data in ALV **************************</a:t>
            </a:r>
            <a:br>
              <a:rPr lang="en-IN"/>
            </a:br>
            <a:r>
              <a:rPr lang="en-IN"/>
              <a:t>TYPES:BEGIN OF TY_FINAL,</a:t>
            </a:r>
            <a:br>
              <a:rPr lang="en-IN"/>
            </a:br>
            <a:r>
              <a:rPr lang="en-IN"/>
              <a:t>        LIFNR TYPE LIFNR,</a:t>
            </a:r>
            <a:br>
              <a:rPr lang="en-IN"/>
            </a:br>
            <a:r>
              <a:rPr lang="en-IN"/>
              <a:t>        NAME1 TYPE LFA1-NAME1,</a:t>
            </a:r>
            <a:br>
              <a:rPr lang="en-IN"/>
            </a:br>
            <a:r>
              <a:rPr lang="en-IN"/>
              <a:t>        ORT01 TYPE LFA1-ORT01,  </a:t>
            </a:r>
            <a:r>
              <a:rPr lang="en-IN" i="1"/>
              <a:t>" City</a:t>
            </a:r>
            <a:br>
              <a:rPr lang="en-IN"/>
            </a:br>
            <a:r>
              <a:rPr lang="en-IN"/>
              <a:t>        PSTLZ TYPE LFA1-PSTLZ,  </a:t>
            </a:r>
            <a:r>
              <a:rPr lang="en-IN" i="1"/>
              <a:t>" Postal Code</a:t>
            </a:r>
            <a:br>
              <a:rPr lang="en-IN"/>
            </a:br>
            <a:r>
              <a:rPr lang="en-IN"/>
              <a:t>        REGIO TYPE LFA1-REGIO ,  </a:t>
            </a:r>
            <a:r>
              <a:rPr lang="en-IN" i="1"/>
              <a:t>" Region\</a:t>
            </a:r>
            <a:br>
              <a:rPr lang="en-IN"/>
            </a:br>
            <a:r>
              <a:rPr lang="en-IN"/>
              <a:t>        STRAS TYPE LFA1-STRAS,   </a:t>
            </a:r>
            <a:r>
              <a:rPr lang="en-IN" i="1"/>
              <a:t>" Address</a:t>
            </a:r>
            <a:br>
              <a:rPr lang="en-IN"/>
            </a:br>
            <a:br>
              <a:rPr lang="en-IN"/>
            </a:br>
            <a:r>
              <a:rPr lang="en-IN"/>
              <a:t>        BUKRS TYPE LFB1-BUKRS,   </a:t>
            </a:r>
            <a:r>
              <a:rPr lang="en-IN" i="1"/>
              <a:t>" Company code</a:t>
            </a:r>
            <a:br>
              <a:rPr lang="en-IN"/>
            </a:br>
            <a:r>
              <a:rPr lang="en-IN"/>
              <a:t>        AKONT TYPE LFB1-AKONT,   </a:t>
            </a:r>
            <a:r>
              <a:rPr lang="en-IN" i="1"/>
              <a:t>" Reco account</a:t>
            </a:r>
            <a:br>
              <a:rPr lang="en-IN"/>
            </a:br>
            <a:r>
              <a:rPr lang="en-IN"/>
              <a:t>        ZWELS TYPE LFB1-ZWELS,   </a:t>
            </a:r>
            <a:r>
              <a:rPr lang="en-IN" i="1"/>
              <a:t>" Payment method</a:t>
            </a:r>
            <a:br>
              <a:rPr lang="en-IN"/>
            </a:br>
            <a:br>
              <a:rPr lang="en-IN"/>
            </a:br>
            <a:r>
              <a:rPr lang="en-IN"/>
              <a:t>        EKORG TYPE LFM1-EKORG,  </a:t>
            </a:r>
            <a:r>
              <a:rPr lang="en-IN" i="1"/>
              <a:t>" Purch. Org.</a:t>
            </a:r>
            <a:br>
              <a:rPr lang="en-IN"/>
            </a:br>
            <a:r>
              <a:rPr lang="en-IN"/>
              <a:t>        WEBRE TYPE LFM1-WEBRE,  </a:t>
            </a:r>
            <a:r>
              <a:rPr lang="en-IN" i="1"/>
              <a:t>" GR-Based IV</a:t>
            </a:r>
            <a:br>
              <a:rPr lang="en-IN"/>
            </a:br>
            <a:r>
              <a:rPr lang="en-IN"/>
              <a:t>        KALSK TYPE LFM1-KALSK,   </a:t>
            </a:r>
            <a:r>
              <a:rPr lang="en-IN" i="1"/>
              <a:t>"Schema Grp Vndr</a:t>
            </a:r>
            <a:br>
              <a:rPr lang="en-IN"/>
            </a:br>
            <a:r>
              <a:rPr lang="en-IN"/>
              <a:t>      END OF TY_FINAL.</a:t>
            </a:r>
            <a:br>
              <a:rPr lang="en-IN"/>
            </a:br>
            <a:endParaRPr lang="en-IN" dirty="0"/>
          </a:p>
        </p:txBody>
      </p:sp>
    </p:spTree>
    <p:extLst>
      <p:ext uri="{BB962C8B-B14F-4D97-AF65-F5344CB8AC3E}">
        <p14:creationId xmlns:p14="http://schemas.microsoft.com/office/powerpoint/2010/main" val="2543483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BB811C-56BC-4691-9BB1-204C5E08CC71}"/>
              </a:ext>
            </a:extLst>
          </p:cNvPr>
          <p:cNvSpPr/>
          <p:nvPr/>
        </p:nvSpPr>
        <p:spPr>
          <a:xfrm>
            <a:off x="554181" y="109138"/>
            <a:ext cx="11249891" cy="5509200"/>
          </a:xfrm>
          <a:prstGeom prst="rect">
            <a:avLst/>
          </a:prstGeom>
        </p:spPr>
        <p:txBody>
          <a:bodyPr wrap="square">
            <a:spAutoFit/>
          </a:bodyPr>
          <a:lstStyle/>
          <a:p>
            <a:r>
              <a:rPr lang="en-IN" sz="1600" i="1" dirty="0">
                <a:solidFill>
                  <a:srgbClr val="808080"/>
                </a:solidFill>
                <a:latin typeface="Courier New" panose="02070309020205020404" pitchFamily="49" charset="0"/>
              </a:rPr>
              <a:t>""""""""""""""""""" Local Structure to display data in ALV **************************</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 Declaration of Internal table ***************************************</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LT_FINAL </a:t>
            </a:r>
            <a:r>
              <a:rPr lang="en-IN" sz="1600" dirty="0">
                <a:solidFill>
                  <a:srgbClr val="0000FF"/>
                </a:solidFill>
                <a:latin typeface="Courier New" panose="02070309020205020404" pitchFamily="49" charset="0"/>
              </a:rPr>
              <a:t>TYPE TABLE OF </a:t>
            </a:r>
            <a:r>
              <a:rPr lang="en-IN" sz="1600" dirty="0">
                <a:solidFill>
                  <a:srgbClr val="000000"/>
                </a:solidFill>
                <a:latin typeface="Courier New" panose="02070309020205020404" pitchFamily="49" charset="0"/>
              </a:rPr>
              <a:t>TY_FINAL</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LT_FCAT </a:t>
            </a:r>
            <a:r>
              <a:rPr lang="en-IN" sz="1600" dirty="0">
                <a:solidFill>
                  <a:srgbClr val="0000FF"/>
                </a:solidFill>
                <a:latin typeface="Courier New" panose="02070309020205020404" pitchFamily="49" charset="0"/>
              </a:rPr>
              <a:t>TYPE </a:t>
            </a:r>
            <a:r>
              <a:rPr lang="en-IN" sz="1600" dirty="0">
                <a:solidFill>
                  <a:srgbClr val="000000"/>
                </a:solidFill>
                <a:latin typeface="Courier New" panose="02070309020205020404" pitchFamily="49" charset="0"/>
              </a:rPr>
              <a:t>SLIS_T_FIELDCAT_ALV</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"""""""""""""""End of Declaration of Internal table """""""""""""""""""""""""""""""</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 Declaration of Work Area ***************************************</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LW_FINAL </a:t>
            </a:r>
            <a:r>
              <a:rPr lang="en-IN" sz="1600" dirty="0">
                <a:solidFill>
                  <a:srgbClr val="0000FF"/>
                </a:solidFill>
                <a:latin typeface="Courier New" panose="02070309020205020404" pitchFamily="49" charset="0"/>
              </a:rPr>
              <a:t>TYPE </a:t>
            </a:r>
            <a:r>
              <a:rPr lang="en-IN" sz="1600" dirty="0">
                <a:solidFill>
                  <a:srgbClr val="000000"/>
                </a:solidFill>
                <a:latin typeface="Courier New" panose="02070309020205020404" pitchFamily="49" charset="0"/>
              </a:rPr>
              <a:t>TY_FINAL</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LW_LAYOUT </a:t>
            </a:r>
            <a:r>
              <a:rPr lang="en-IN" sz="1600" dirty="0">
                <a:solidFill>
                  <a:srgbClr val="0000FF"/>
                </a:solidFill>
                <a:latin typeface="Courier New" panose="02070309020205020404" pitchFamily="49" charset="0"/>
              </a:rPr>
              <a:t>TYPE </a:t>
            </a:r>
            <a:r>
              <a:rPr lang="en-IN" sz="1600" dirty="0">
                <a:solidFill>
                  <a:srgbClr val="000000"/>
                </a:solidFill>
                <a:latin typeface="Courier New" panose="02070309020205020404" pitchFamily="49" charset="0"/>
              </a:rPr>
              <a:t>SLIS_LAYOUT_ALV</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LW_FCAT </a:t>
            </a:r>
            <a:r>
              <a:rPr lang="en-IN" sz="1600" dirty="0">
                <a:solidFill>
                  <a:srgbClr val="0000FF"/>
                </a:solidFill>
                <a:latin typeface="Courier New" panose="02070309020205020404" pitchFamily="49" charset="0"/>
              </a:rPr>
              <a:t>TYPE </a:t>
            </a:r>
            <a:r>
              <a:rPr lang="en-IN" sz="1600" dirty="0">
                <a:solidFill>
                  <a:srgbClr val="000000"/>
                </a:solidFill>
                <a:latin typeface="Courier New" panose="02070309020205020404" pitchFamily="49" charset="0"/>
              </a:rPr>
              <a:t>SLIS_FIELDCAT_ALV</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"""""""""""""""End of Declaration of Work Area """""""""""""""""""""""""""""""</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 *************** Selection Screen ********************************</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SELECTION-SCREEN</a:t>
            </a:r>
            <a:r>
              <a:rPr lang="en-IN" sz="1600" dirty="0">
                <a:solidFill>
                  <a:srgbClr val="800080"/>
                </a:solidFill>
                <a:latin typeface="Courier New" panose="02070309020205020404" pitchFamily="49" charset="0"/>
              </a:rPr>
              <a:t>:</a:t>
            </a:r>
            <a:r>
              <a:rPr lang="en-IN" sz="1600" dirty="0">
                <a:solidFill>
                  <a:srgbClr val="0000FF"/>
                </a:solidFill>
                <a:latin typeface="Courier New" panose="02070309020205020404" pitchFamily="49" charset="0"/>
              </a:rPr>
              <a:t>BEGIN OF BLOCK </a:t>
            </a:r>
            <a:r>
              <a:rPr lang="en-IN" sz="1600" dirty="0">
                <a:solidFill>
                  <a:srgbClr val="000000"/>
                </a:solidFill>
                <a:latin typeface="Courier New" panose="02070309020205020404" pitchFamily="49" charset="0"/>
              </a:rPr>
              <a:t>B1 </a:t>
            </a:r>
            <a:r>
              <a:rPr lang="en-IN" sz="1600" dirty="0">
                <a:solidFill>
                  <a:srgbClr val="0000FF"/>
                </a:solidFill>
                <a:latin typeface="Courier New" panose="02070309020205020404" pitchFamily="49" charset="0"/>
              </a:rPr>
              <a:t>WITH FRAME TITLE TEXT</a:t>
            </a:r>
            <a:r>
              <a:rPr lang="en-IN" sz="1600" dirty="0">
                <a:solidFill>
                  <a:srgbClr val="808080"/>
                </a:solidFill>
                <a:latin typeface="Courier New" panose="02070309020205020404" pitchFamily="49" charset="0"/>
              </a:rPr>
              <a:t>-</a:t>
            </a:r>
            <a:r>
              <a:rPr lang="en-IN" sz="1600" dirty="0">
                <a:solidFill>
                  <a:srgbClr val="3399FF"/>
                </a:solidFill>
                <a:latin typeface="Courier New" panose="02070309020205020404" pitchFamily="49" charset="0"/>
              </a:rPr>
              <a:t>001</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SELECT-OPTIONS</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S_BUKRS </a:t>
            </a:r>
            <a:r>
              <a:rPr lang="en-IN" sz="1600" dirty="0">
                <a:solidFill>
                  <a:srgbClr val="0000FF"/>
                </a:solidFill>
                <a:latin typeface="Courier New" panose="02070309020205020404" pitchFamily="49" charset="0"/>
              </a:rPr>
              <a:t>FOR </a:t>
            </a:r>
            <a:r>
              <a:rPr lang="en-IN" sz="1600" dirty="0">
                <a:solidFill>
                  <a:srgbClr val="000000"/>
                </a:solidFill>
                <a:latin typeface="Courier New" panose="02070309020205020404" pitchFamily="49" charset="0"/>
              </a:rPr>
              <a:t>LFB1</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BUKRS </a:t>
            </a:r>
            <a:r>
              <a:rPr lang="en-IN" sz="1600" dirty="0">
                <a:solidFill>
                  <a:srgbClr val="0000FF"/>
                </a:solidFill>
                <a:latin typeface="Courier New" panose="02070309020205020404" pitchFamily="49" charset="0"/>
              </a:rPr>
              <a:t>NO</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EXTENSION </a:t>
            </a:r>
            <a:r>
              <a:rPr lang="en-IN" sz="1600" dirty="0">
                <a:solidFill>
                  <a:srgbClr val="0000FF"/>
                </a:solidFill>
                <a:latin typeface="Courier New" panose="02070309020205020404" pitchFamily="49" charset="0"/>
              </a:rPr>
              <a:t>NO </a:t>
            </a:r>
            <a:r>
              <a:rPr lang="en-IN" sz="1600" dirty="0">
                <a:solidFill>
                  <a:srgbClr val="000000"/>
                </a:solidFill>
                <a:latin typeface="Courier New" panose="02070309020205020404" pitchFamily="49" charset="0"/>
              </a:rPr>
              <a:t>INTERVALS MODIF </a:t>
            </a:r>
            <a:r>
              <a:rPr lang="en-IN" sz="1600" dirty="0">
                <a:solidFill>
                  <a:srgbClr val="0000FF"/>
                </a:solidFill>
                <a:latin typeface="Courier New" panose="02070309020205020404" pitchFamily="49" charset="0"/>
              </a:rPr>
              <a:t>ID </a:t>
            </a:r>
            <a:r>
              <a:rPr lang="en-IN" sz="1600" dirty="0">
                <a:solidFill>
                  <a:srgbClr val="000000"/>
                </a:solidFill>
                <a:latin typeface="Courier New" panose="02070309020205020404" pitchFamily="49" charset="0"/>
              </a:rPr>
              <a:t>M1</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S_EKORG </a:t>
            </a:r>
            <a:r>
              <a:rPr lang="en-IN" sz="1600" dirty="0">
                <a:solidFill>
                  <a:srgbClr val="0000FF"/>
                </a:solidFill>
                <a:latin typeface="Courier New" panose="02070309020205020404" pitchFamily="49" charset="0"/>
              </a:rPr>
              <a:t>FOR </a:t>
            </a:r>
            <a:r>
              <a:rPr lang="en-IN" sz="1600" dirty="0">
                <a:solidFill>
                  <a:srgbClr val="000000"/>
                </a:solidFill>
                <a:latin typeface="Courier New" panose="02070309020205020404" pitchFamily="49" charset="0"/>
              </a:rPr>
              <a:t>LFM1</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EKORG </a:t>
            </a:r>
            <a:r>
              <a:rPr lang="en-IN" sz="1600" dirty="0">
                <a:solidFill>
                  <a:srgbClr val="0000FF"/>
                </a:solidFill>
                <a:latin typeface="Courier New" panose="02070309020205020404" pitchFamily="49" charset="0"/>
              </a:rPr>
              <a:t>NO</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EXTENSION </a:t>
            </a:r>
            <a:r>
              <a:rPr lang="en-IN" sz="1600" dirty="0">
                <a:solidFill>
                  <a:srgbClr val="0000FF"/>
                </a:solidFill>
                <a:latin typeface="Courier New" panose="02070309020205020404" pitchFamily="49" charset="0"/>
              </a:rPr>
              <a:t>NO </a:t>
            </a:r>
            <a:r>
              <a:rPr lang="en-IN" sz="1600" dirty="0">
                <a:solidFill>
                  <a:srgbClr val="000000"/>
                </a:solidFill>
                <a:latin typeface="Courier New" panose="02070309020205020404" pitchFamily="49" charset="0"/>
              </a:rPr>
              <a:t>INTERVALS MODIF </a:t>
            </a:r>
            <a:r>
              <a:rPr lang="en-IN" sz="1600" dirty="0">
                <a:solidFill>
                  <a:srgbClr val="0000FF"/>
                </a:solidFill>
                <a:latin typeface="Courier New" panose="02070309020205020404" pitchFamily="49" charset="0"/>
              </a:rPr>
              <a:t>ID </a:t>
            </a:r>
            <a:r>
              <a:rPr lang="en-IN" sz="1600" dirty="0">
                <a:solidFill>
                  <a:srgbClr val="000000"/>
                </a:solidFill>
                <a:latin typeface="Courier New" panose="02070309020205020404" pitchFamily="49" charset="0"/>
              </a:rPr>
              <a:t>M2</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S_LIFNR </a:t>
            </a:r>
            <a:r>
              <a:rPr lang="en-IN" sz="1600" dirty="0">
                <a:solidFill>
                  <a:srgbClr val="0000FF"/>
                </a:solidFill>
                <a:latin typeface="Courier New" panose="02070309020205020404" pitchFamily="49" charset="0"/>
              </a:rPr>
              <a:t>FOR </a:t>
            </a:r>
            <a:r>
              <a:rPr lang="en-IN" sz="1600" dirty="0">
                <a:solidFill>
                  <a:srgbClr val="000000"/>
                </a:solidFill>
                <a:latin typeface="Courier New" panose="02070309020205020404" pitchFamily="49" charset="0"/>
              </a:rPr>
              <a:t>LFA1</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LIFNR MODIF </a:t>
            </a:r>
            <a:r>
              <a:rPr lang="en-IN" sz="1600" dirty="0">
                <a:solidFill>
                  <a:srgbClr val="0000FF"/>
                </a:solidFill>
                <a:latin typeface="Courier New" panose="02070309020205020404" pitchFamily="49" charset="0"/>
              </a:rPr>
              <a:t>ID </a:t>
            </a:r>
            <a:r>
              <a:rPr lang="en-IN" sz="1600" dirty="0">
                <a:solidFill>
                  <a:srgbClr val="000000"/>
                </a:solidFill>
                <a:latin typeface="Courier New" panose="02070309020205020404" pitchFamily="49" charset="0"/>
              </a:rPr>
              <a:t>M3</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SELECTION-SCREEN</a:t>
            </a:r>
            <a:r>
              <a:rPr lang="en-IN" sz="1600" dirty="0">
                <a:solidFill>
                  <a:srgbClr val="800080"/>
                </a:solidFill>
                <a:latin typeface="Courier New" panose="02070309020205020404" pitchFamily="49" charset="0"/>
              </a:rPr>
              <a:t>:</a:t>
            </a:r>
            <a:r>
              <a:rPr lang="en-IN" sz="1600" dirty="0">
                <a:solidFill>
                  <a:srgbClr val="0000FF"/>
                </a:solidFill>
                <a:latin typeface="Courier New" panose="02070309020205020404" pitchFamily="49" charset="0"/>
              </a:rPr>
              <a:t>END OF BLOCK </a:t>
            </a:r>
            <a:r>
              <a:rPr lang="en-IN" sz="1600" dirty="0">
                <a:solidFill>
                  <a:srgbClr val="000000"/>
                </a:solidFill>
                <a:latin typeface="Courier New" panose="02070309020205020404" pitchFamily="49" charset="0"/>
              </a:rPr>
              <a:t>B1</a:t>
            </a:r>
            <a:r>
              <a:rPr lang="en-IN" sz="1600" dirty="0">
                <a:solidFill>
                  <a:srgbClr val="800080"/>
                </a:solidFill>
                <a:latin typeface="Courier New" panose="02070309020205020404" pitchFamily="49" charset="0"/>
              </a:rPr>
              <a:t>.</a:t>
            </a:r>
            <a:r>
              <a:rPr lang="en-IN" sz="1600" dirty="0"/>
              <a:t> </a:t>
            </a:r>
          </a:p>
        </p:txBody>
      </p:sp>
    </p:spTree>
    <p:extLst>
      <p:ext uri="{BB962C8B-B14F-4D97-AF65-F5344CB8AC3E}">
        <p14:creationId xmlns:p14="http://schemas.microsoft.com/office/powerpoint/2010/main" val="3268583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4A893C-4139-4733-BB8F-8D2697BD561C}"/>
              </a:ext>
            </a:extLst>
          </p:cNvPr>
          <p:cNvSpPr/>
          <p:nvPr/>
        </p:nvSpPr>
        <p:spPr>
          <a:xfrm>
            <a:off x="271548" y="407324"/>
            <a:ext cx="10992197" cy="5509200"/>
          </a:xfrm>
          <a:prstGeom prst="rect">
            <a:avLst/>
          </a:prstGeom>
        </p:spPr>
        <p:txBody>
          <a:bodyPr wrap="square">
            <a:spAutoFit/>
          </a:bodyPr>
          <a:lstStyle/>
          <a:p>
            <a:r>
              <a:rPr lang="en-IN" sz="1600" i="1" dirty="0">
                <a:solidFill>
                  <a:srgbClr val="808080"/>
                </a:solidFill>
                <a:latin typeface="Courier New" panose="02070309020205020404" pitchFamily="49" charset="0"/>
              </a:rPr>
              <a:t>""""""""""""""""""" Local Structure to display data in ALV **************************</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 Declaration of Internal table ***************************************</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LT_FINAL </a:t>
            </a:r>
            <a:r>
              <a:rPr lang="en-IN" sz="1600" dirty="0">
                <a:solidFill>
                  <a:srgbClr val="0000FF"/>
                </a:solidFill>
                <a:latin typeface="Courier New" panose="02070309020205020404" pitchFamily="49" charset="0"/>
              </a:rPr>
              <a:t>TYPE TABLE OF </a:t>
            </a:r>
            <a:r>
              <a:rPr lang="en-IN" sz="1600" dirty="0">
                <a:solidFill>
                  <a:srgbClr val="000000"/>
                </a:solidFill>
                <a:latin typeface="Courier New" panose="02070309020205020404" pitchFamily="49" charset="0"/>
              </a:rPr>
              <a:t>TY_FINAL</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LT_FCAT </a:t>
            </a:r>
            <a:r>
              <a:rPr lang="en-IN" sz="1600" dirty="0">
                <a:solidFill>
                  <a:srgbClr val="0000FF"/>
                </a:solidFill>
                <a:latin typeface="Courier New" panose="02070309020205020404" pitchFamily="49" charset="0"/>
              </a:rPr>
              <a:t>TYPE </a:t>
            </a:r>
            <a:r>
              <a:rPr lang="en-IN" sz="1600" dirty="0">
                <a:solidFill>
                  <a:srgbClr val="000000"/>
                </a:solidFill>
                <a:latin typeface="Courier New" panose="02070309020205020404" pitchFamily="49" charset="0"/>
              </a:rPr>
              <a:t>SLIS_T_FIELDCAT_ALV</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"""""""""""""""End of Declaration of Internal table """""""""""""""""""""""""""""""</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 Declaration of Work Area ***************************************</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LW_FINAL </a:t>
            </a:r>
            <a:r>
              <a:rPr lang="en-IN" sz="1600" dirty="0">
                <a:solidFill>
                  <a:srgbClr val="0000FF"/>
                </a:solidFill>
                <a:latin typeface="Courier New" panose="02070309020205020404" pitchFamily="49" charset="0"/>
              </a:rPr>
              <a:t>TYPE </a:t>
            </a:r>
            <a:r>
              <a:rPr lang="en-IN" sz="1600" dirty="0">
                <a:solidFill>
                  <a:srgbClr val="000000"/>
                </a:solidFill>
                <a:latin typeface="Courier New" panose="02070309020205020404" pitchFamily="49" charset="0"/>
              </a:rPr>
              <a:t>TY_FINAL</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LW_LAYOUT </a:t>
            </a:r>
            <a:r>
              <a:rPr lang="en-IN" sz="1600" dirty="0">
                <a:solidFill>
                  <a:srgbClr val="0000FF"/>
                </a:solidFill>
                <a:latin typeface="Courier New" panose="02070309020205020404" pitchFamily="49" charset="0"/>
              </a:rPr>
              <a:t>TYPE </a:t>
            </a:r>
            <a:r>
              <a:rPr lang="en-IN" sz="1600" dirty="0">
                <a:solidFill>
                  <a:srgbClr val="000000"/>
                </a:solidFill>
                <a:latin typeface="Courier New" panose="02070309020205020404" pitchFamily="49" charset="0"/>
              </a:rPr>
              <a:t>SLIS_LAYOUT_ALV</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DATA</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LW_FCAT </a:t>
            </a:r>
            <a:r>
              <a:rPr lang="en-IN" sz="1600" dirty="0">
                <a:solidFill>
                  <a:srgbClr val="0000FF"/>
                </a:solidFill>
                <a:latin typeface="Courier New" panose="02070309020205020404" pitchFamily="49" charset="0"/>
              </a:rPr>
              <a:t>TYPE </a:t>
            </a:r>
            <a:r>
              <a:rPr lang="en-IN" sz="1600" dirty="0">
                <a:solidFill>
                  <a:srgbClr val="000000"/>
                </a:solidFill>
                <a:latin typeface="Courier New" panose="02070309020205020404" pitchFamily="49" charset="0"/>
              </a:rPr>
              <a:t>SLIS_FIELDCAT_ALV</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"""""""""""""""End of Declaration of Work Area """""""""""""""""""""""""""""""</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 *************** Selection Screen ********************************</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SELECTION-SCREEN</a:t>
            </a:r>
            <a:r>
              <a:rPr lang="en-IN" sz="1600" dirty="0">
                <a:solidFill>
                  <a:srgbClr val="800080"/>
                </a:solidFill>
                <a:latin typeface="Courier New" panose="02070309020205020404" pitchFamily="49" charset="0"/>
              </a:rPr>
              <a:t>:</a:t>
            </a:r>
            <a:r>
              <a:rPr lang="en-IN" sz="1600" dirty="0">
                <a:solidFill>
                  <a:srgbClr val="0000FF"/>
                </a:solidFill>
                <a:latin typeface="Courier New" panose="02070309020205020404" pitchFamily="49" charset="0"/>
              </a:rPr>
              <a:t>BEGIN OF BLOCK </a:t>
            </a:r>
            <a:r>
              <a:rPr lang="en-IN" sz="1600" dirty="0">
                <a:solidFill>
                  <a:srgbClr val="000000"/>
                </a:solidFill>
                <a:latin typeface="Courier New" panose="02070309020205020404" pitchFamily="49" charset="0"/>
              </a:rPr>
              <a:t>B1 </a:t>
            </a:r>
            <a:r>
              <a:rPr lang="en-IN" sz="1600" dirty="0">
                <a:solidFill>
                  <a:srgbClr val="0000FF"/>
                </a:solidFill>
                <a:latin typeface="Courier New" panose="02070309020205020404" pitchFamily="49" charset="0"/>
              </a:rPr>
              <a:t>WITH FRAME TITLE TEXT</a:t>
            </a:r>
            <a:r>
              <a:rPr lang="en-IN" sz="1600" dirty="0">
                <a:solidFill>
                  <a:srgbClr val="808080"/>
                </a:solidFill>
                <a:latin typeface="Courier New" panose="02070309020205020404" pitchFamily="49" charset="0"/>
              </a:rPr>
              <a:t>-</a:t>
            </a:r>
            <a:r>
              <a:rPr lang="en-IN" sz="1600" dirty="0">
                <a:solidFill>
                  <a:srgbClr val="3399FF"/>
                </a:solidFill>
                <a:latin typeface="Courier New" panose="02070309020205020404" pitchFamily="49" charset="0"/>
              </a:rPr>
              <a:t>001</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SELECT-OPTIONS</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S_BUKRS </a:t>
            </a:r>
            <a:r>
              <a:rPr lang="en-IN" sz="1600" dirty="0">
                <a:solidFill>
                  <a:srgbClr val="0000FF"/>
                </a:solidFill>
                <a:latin typeface="Courier New" panose="02070309020205020404" pitchFamily="49" charset="0"/>
              </a:rPr>
              <a:t>FOR </a:t>
            </a:r>
            <a:r>
              <a:rPr lang="en-IN" sz="1600" dirty="0">
                <a:solidFill>
                  <a:srgbClr val="000000"/>
                </a:solidFill>
                <a:latin typeface="Courier New" panose="02070309020205020404" pitchFamily="49" charset="0"/>
              </a:rPr>
              <a:t>LFB1</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BUKRS </a:t>
            </a:r>
            <a:r>
              <a:rPr lang="en-IN" sz="1600" dirty="0">
                <a:solidFill>
                  <a:srgbClr val="0000FF"/>
                </a:solidFill>
                <a:latin typeface="Courier New" panose="02070309020205020404" pitchFamily="49" charset="0"/>
              </a:rPr>
              <a:t>NO</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EXTENSION </a:t>
            </a:r>
            <a:r>
              <a:rPr lang="en-IN" sz="1600" dirty="0">
                <a:solidFill>
                  <a:srgbClr val="0000FF"/>
                </a:solidFill>
                <a:latin typeface="Courier New" panose="02070309020205020404" pitchFamily="49" charset="0"/>
              </a:rPr>
              <a:t>NO </a:t>
            </a:r>
            <a:r>
              <a:rPr lang="en-IN" sz="1600" dirty="0">
                <a:solidFill>
                  <a:srgbClr val="000000"/>
                </a:solidFill>
                <a:latin typeface="Courier New" panose="02070309020205020404" pitchFamily="49" charset="0"/>
              </a:rPr>
              <a:t>INTERVALS MODIF </a:t>
            </a:r>
            <a:r>
              <a:rPr lang="en-IN" sz="1600" dirty="0">
                <a:solidFill>
                  <a:srgbClr val="0000FF"/>
                </a:solidFill>
                <a:latin typeface="Courier New" panose="02070309020205020404" pitchFamily="49" charset="0"/>
              </a:rPr>
              <a:t>ID </a:t>
            </a:r>
            <a:r>
              <a:rPr lang="en-IN" sz="1600" dirty="0">
                <a:solidFill>
                  <a:srgbClr val="000000"/>
                </a:solidFill>
                <a:latin typeface="Courier New" panose="02070309020205020404" pitchFamily="49" charset="0"/>
              </a:rPr>
              <a:t>M1</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S_EKORG </a:t>
            </a:r>
            <a:r>
              <a:rPr lang="en-IN" sz="1600" dirty="0">
                <a:solidFill>
                  <a:srgbClr val="0000FF"/>
                </a:solidFill>
                <a:latin typeface="Courier New" panose="02070309020205020404" pitchFamily="49" charset="0"/>
              </a:rPr>
              <a:t>FOR </a:t>
            </a:r>
            <a:r>
              <a:rPr lang="en-IN" sz="1600" dirty="0">
                <a:solidFill>
                  <a:srgbClr val="000000"/>
                </a:solidFill>
                <a:latin typeface="Courier New" panose="02070309020205020404" pitchFamily="49" charset="0"/>
              </a:rPr>
              <a:t>LFM1</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EKORG </a:t>
            </a:r>
            <a:r>
              <a:rPr lang="en-IN" sz="1600" dirty="0">
                <a:solidFill>
                  <a:srgbClr val="0000FF"/>
                </a:solidFill>
                <a:latin typeface="Courier New" panose="02070309020205020404" pitchFamily="49" charset="0"/>
              </a:rPr>
              <a:t>NO</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EXTENSION </a:t>
            </a:r>
            <a:r>
              <a:rPr lang="en-IN" sz="1600" dirty="0">
                <a:solidFill>
                  <a:srgbClr val="0000FF"/>
                </a:solidFill>
                <a:latin typeface="Courier New" panose="02070309020205020404" pitchFamily="49" charset="0"/>
              </a:rPr>
              <a:t>NO </a:t>
            </a:r>
            <a:r>
              <a:rPr lang="en-IN" sz="1600" dirty="0">
                <a:solidFill>
                  <a:srgbClr val="000000"/>
                </a:solidFill>
                <a:latin typeface="Courier New" panose="02070309020205020404" pitchFamily="49" charset="0"/>
              </a:rPr>
              <a:t>INTERVALS MODIF </a:t>
            </a:r>
            <a:r>
              <a:rPr lang="en-IN" sz="1600" dirty="0">
                <a:solidFill>
                  <a:srgbClr val="0000FF"/>
                </a:solidFill>
                <a:latin typeface="Courier New" panose="02070309020205020404" pitchFamily="49" charset="0"/>
              </a:rPr>
              <a:t>ID </a:t>
            </a:r>
            <a:r>
              <a:rPr lang="en-IN" sz="1600" dirty="0">
                <a:solidFill>
                  <a:srgbClr val="000000"/>
                </a:solidFill>
                <a:latin typeface="Courier New" panose="02070309020205020404" pitchFamily="49" charset="0"/>
              </a:rPr>
              <a:t>M2</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S_LIFNR </a:t>
            </a:r>
            <a:r>
              <a:rPr lang="en-IN" sz="1600" dirty="0">
                <a:solidFill>
                  <a:srgbClr val="0000FF"/>
                </a:solidFill>
                <a:latin typeface="Courier New" panose="02070309020205020404" pitchFamily="49" charset="0"/>
              </a:rPr>
              <a:t>FOR </a:t>
            </a:r>
            <a:r>
              <a:rPr lang="en-IN" sz="1600" dirty="0">
                <a:solidFill>
                  <a:srgbClr val="000000"/>
                </a:solidFill>
                <a:latin typeface="Courier New" panose="02070309020205020404" pitchFamily="49" charset="0"/>
              </a:rPr>
              <a:t>LFA1</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LIFNR MODIF </a:t>
            </a:r>
            <a:r>
              <a:rPr lang="en-IN" sz="1600" dirty="0">
                <a:solidFill>
                  <a:srgbClr val="0000FF"/>
                </a:solidFill>
                <a:latin typeface="Courier New" panose="02070309020205020404" pitchFamily="49" charset="0"/>
              </a:rPr>
              <a:t>ID </a:t>
            </a:r>
            <a:r>
              <a:rPr lang="en-IN" sz="1600" dirty="0">
                <a:solidFill>
                  <a:srgbClr val="000000"/>
                </a:solidFill>
                <a:latin typeface="Courier New" panose="02070309020205020404" pitchFamily="49" charset="0"/>
              </a:rPr>
              <a:t>M3</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SELECTION-SCREEN</a:t>
            </a:r>
            <a:r>
              <a:rPr lang="en-IN" sz="1600" dirty="0">
                <a:solidFill>
                  <a:srgbClr val="800080"/>
                </a:solidFill>
                <a:latin typeface="Courier New" panose="02070309020205020404" pitchFamily="49" charset="0"/>
              </a:rPr>
              <a:t>:</a:t>
            </a:r>
            <a:r>
              <a:rPr lang="en-IN" sz="1600" dirty="0">
                <a:solidFill>
                  <a:srgbClr val="0000FF"/>
                </a:solidFill>
                <a:latin typeface="Courier New" panose="02070309020205020404" pitchFamily="49" charset="0"/>
              </a:rPr>
              <a:t>END OF BLOCK </a:t>
            </a:r>
            <a:r>
              <a:rPr lang="en-IN" sz="1600" dirty="0">
                <a:solidFill>
                  <a:srgbClr val="000000"/>
                </a:solidFill>
                <a:latin typeface="Courier New" panose="02070309020205020404" pitchFamily="49" charset="0"/>
              </a:rPr>
              <a:t>B1</a:t>
            </a:r>
            <a:r>
              <a:rPr lang="en-IN" sz="1600" dirty="0">
                <a:solidFill>
                  <a:srgbClr val="800080"/>
                </a:solidFill>
                <a:latin typeface="Courier New" panose="02070309020205020404" pitchFamily="49" charset="0"/>
              </a:rPr>
              <a:t>.</a:t>
            </a:r>
            <a:r>
              <a:rPr lang="en-IN" sz="1600" dirty="0"/>
              <a:t> </a:t>
            </a:r>
          </a:p>
        </p:txBody>
      </p:sp>
    </p:spTree>
    <p:extLst>
      <p:ext uri="{BB962C8B-B14F-4D97-AF65-F5344CB8AC3E}">
        <p14:creationId xmlns:p14="http://schemas.microsoft.com/office/powerpoint/2010/main" val="509699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2D24F0-649F-4CC3-A9F0-85309B2C4E6E}"/>
              </a:ext>
            </a:extLst>
          </p:cNvPr>
          <p:cNvSpPr/>
          <p:nvPr/>
        </p:nvSpPr>
        <p:spPr>
          <a:xfrm>
            <a:off x="63731" y="86740"/>
            <a:ext cx="11008821" cy="6001643"/>
          </a:xfrm>
          <a:prstGeom prst="rect">
            <a:avLst/>
          </a:prstGeom>
        </p:spPr>
        <p:txBody>
          <a:bodyPr wrap="square">
            <a:spAutoFit/>
          </a:bodyPr>
          <a:lstStyle/>
          <a:p>
            <a:r>
              <a:rPr lang="en-IN" sz="1600" dirty="0">
                <a:solidFill>
                  <a:srgbClr val="0000FF"/>
                </a:solidFill>
                <a:latin typeface="Courier New" panose="02070309020205020404" pitchFamily="49" charset="0"/>
              </a:rPr>
              <a:t>SELECTION-SCREEN</a:t>
            </a:r>
            <a:r>
              <a:rPr lang="en-IN" sz="1600" dirty="0">
                <a:solidFill>
                  <a:srgbClr val="800080"/>
                </a:solidFill>
                <a:latin typeface="Courier New" panose="02070309020205020404" pitchFamily="49" charset="0"/>
              </a:rPr>
              <a:t>:</a:t>
            </a:r>
            <a:r>
              <a:rPr lang="en-IN" sz="1600" dirty="0">
                <a:solidFill>
                  <a:srgbClr val="0000FF"/>
                </a:solidFill>
                <a:latin typeface="Courier New" panose="02070309020205020404" pitchFamily="49" charset="0"/>
              </a:rPr>
              <a:t>BEGIN OF BLOCK </a:t>
            </a:r>
            <a:r>
              <a:rPr lang="en-IN" sz="1600" dirty="0">
                <a:solidFill>
                  <a:srgbClr val="000000"/>
                </a:solidFill>
                <a:latin typeface="Courier New" panose="02070309020205020404" pitchFamily="49" charset="0"/>
              </a:rPr>
              <a:t>B2 </a:t>
            </a:r>
            <a:r>
              <a:rPr lang="en-IN" sz="1600" dirty="0">
                <a:solidFill>
                  <a:srgbClr val="0000FF"/>
                </a:solidFill>
                <a:latin typeface="Courier New" panose="02070309020205020404" pitchFamily="49" charset="0"/>
              </a:rPr>
              <a:t>WITH FRAME TITLE TEXT</a:t>
            </a:r>
            <a:r>
              <a:rPr lang="en-IN" sz="1600" dirty="0">
                <a:solidFill>
                  <a:srgbClr val="808080"/>
                </a:solidFill>
                <a:latin typeface="Courier New" panose="02070309020205020404" pitchFamily="49" charset="0"/>
              </a:rPr>
              <a:t>-</a:t>
            </a:r>
            <a:r>
              <a:rPr lang="en-IN" sz="1600" dirty="0">
                <a:solidFill>
                  <a:srgbClr val="3399FF"/>
                </a:solidFill>
                <a:latin typeface="Courier New" panose="02070309020205020404" pitchFamily="49" charset="0"/>
              </a:rPr>
              <a:t>002 </a:t>
            </a:r>
            <a:r>
              <a:rPr lang="en-IN" sz="1600" dirty="0">
                <a:solidFill>
                  <a:srgbClr val="0000FF"/>
                </a:solidFill>
                <a:latin typeface="Courier New" panose="02070309020205020404" pitchFamily="49" charset="0"/>
              </a:rPr>
              <a:t>NO </a:t>
            </a:r>
            <a:r>
              <a:rPr lang="en-IN" sz="1600" dirty="0">
                <a:solidFill>
                  <a:srgbClr val="000000"/>
                </a:solidFill>
                <a:latin typeface="Courier New" panose="02070309020205020404" pitchFamily="49" charset="0"/>
              </a:rPr>
              <a:t>INTERVALS</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PARAMETERS</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P_RAD1 </a:t>
            </a:r>
            <a:r>
              <a:rPr lang="en-IN" sz="1600" dirty="0">
                <a:solidFill>
                  <a:srgbClr val="0000FF"/>
                </a:solidFill>
                <a:latin typeface="Courier New" panose="02070309020205020404" pitchFamily="49" charset="0"/>
              </a:rPr>
              <a:t>RADIOBUTTON GROUP </a:t>
            </a:r>
            <a:r>
              <a:rPr lang="en-IN" sz="1600" dirty="0">
                <a:solidFill>
                  <a:srgbClr val="000000"/>
                </a:solidFill>
                <a:latin typeface="Courier New" panose="02070309020205020404" pitchFamily="49" charset="0"/>
              </a:rPr>
              <a:t>RBG </a:t>
            </a:r>
            <a:r>
              <a:rPr lang="en-IN" sz="1600" dirty="0">
                <a:solidFill>
                  <a:srgbClr val="0000FF"/>
                </a:solidFill>
                <a:latin typeface="Courier New" panose="02070309020205020404" pitchFamily="49" charset="0"/>
              </a:rPr>
              <a:t>USER-COMMAND </a:t>
            </a:r>
            <a:r>
              <a:rPr lang="en-IN" sz="1600" dirty="0">
                <a:solidFill>
                  <a:srgbClr val="000000"/>
                </a:solidFill>
                <a:latin typeface="Courier New" panose="02070309020205020404" pitchFamily="49" charset="0"/>
              </a:rPr>
              <a:t>U1 </a:t>
            </a:r>
            <a:r>
              <a:rPr lang="en-IN" sz="1600" dirty="0">
                <a:solidFill>
                  <a:srgbClr val="0000FF"/>
                </a:solidFill>
                <a:latin typeface="Courier New" panose="02070309020205020404" pitchFamily="49" charset="0"/>
              </a:rPr>
              <a:t>DEFAULT </a:t>
            </a:r>
            <a:r>
              <a:rPr lang="en-IN" sz="1600" dirty="0">
                <a:solidFill>
                  <a:srgbClr val="4DA619"/>
                </a:solidFill>
                <a:latin typeface="Courier New" panose="02070309020205020404" pitchFamily="49" charset="0"/>
              </a:rPr>
              <a:t>'X'</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P_RAD2 </a:t>
            </a:r>
            <a:r>
              <a:rPr lang="en-IN" sz="1600" dirty="0">
                <a:solidFill>
                  <a:srgbClr val="0000FF"/>
                </a:solidFill>
                <a:latin typeface="Courier New" panose="02070309020205020404" pitchFamily="49" charset="0"/>
              </a:rPr>
              <a:t>RADIOBUTTON GROUP </a:t>
            </a:r>
            <a:r>
              <a:rPr lang="en-IN" sz="1600" dirty="0">
                <a:solidFill>
                  <a:srgbClr val="000000"/>
                </a:solidFill>
                <a:latin typeface="Courier New" panose="02070309020205020404" pitchFamily="49" charset="0"/>
              </a:rPr>
              <a:t>RBG</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P_RAD3 </a:t>
            </a:r>
            <a:r>
              <a:rPr lang="en-IN" sz="1600" dirty="0">
                <a:solidFill>
                  <a:srgbClr val="0000FF"/>
                </a:solidFill>
                <a:latin typeface="Courier New" panose="02070309020205020404" pitchFamily="49" charset="0"/>
              </a:rPr>
              <a:t>RADIOBUTTON GROUP </a:t>
            </a:r>
            <a:r>
              <a:rPr lang="en-IN" sz="1600" dirty="0">
                <a:solidFill>
                  <a:srgbClr val="000000"/>
                </a:solidFill>
                <a:latin typeface="Courier New" panose="02070309020205020404" pitchFamily="49" charset="0"/>
              </a:rPr>
              <a:t>RBG</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P_RAD4 </a:t>
            </a:r>
            <a:r>
              <a:rPr lang="en-IN" sz="1600" dirty="0">
                <a:solidFill>
                  <a:srgbClr val="0000FF"/>
                </a:solidFill>
                <a:latin typeface="Courier New" panose="02070309020205020404" pitchFamily="49" charset="0"/>
              </a:rPr>
              <a:t>RADIOBUTTON GROUP </a:t>
            </a:r>
            <a:r>
              <a:rPr lang="en-IN" sz="1600" dirty="0">
                <a:solidFill>
                  <a:srgbClr val="000000"/>
                </a:solidFill>
                <a:latin typeface="Courier New" panose="02070309020205020404" pitchFamily="49" charset="0"/>
              </a:rPr>
              <a:t>RBG</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SELECTION-SCREEN</a:t>
            </a:r>
            <a:r>
              <a:rPr lang="en-IN" sz="1600" dirty="0">
                <a:solidFill>
                  <a:srgbClr val="800080"/>
                </a:solidFill>
                <a:latin typeface="Courier New" panose="02070309020205020404" pitchFamily="49" charset="0"/>
              </a:rPr>
              <a:t>:</a:t>
            </a:r>
            <a:r>
              <a:rPr lang="en-IN" sz="1600" dirty="0">
                <a:solidFill>
                  <a:srgbClr val="0000FF"/>
                </a:solidFill>
                <a:latin typeface="Courier New" panose="02070309020205020404" pitchFamily="49" charset="0"/>
              </a:rPr>
              <a:t>END OF BLOCK </a:t>
            </a:r>
            <a:r>
              <a:rPr lang="en-IN" sz="1600" dirty="0">
                <a:solidFill>
                  <a:srgbClr val="000000"/>
                </a:solidFill>
                <a:latin typeface="Courier New" panose="02070309020205020404" pitchFamily="49" charset="0"/>
              </a:rPr>
              <a:t>B2</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i="1" dirty="0">
                <a:solidFill>
                  <a:srgbClr val="808080"/>
                </a:solidFill>
                <a:latin typeface="Courier New" panose="02070309020205020404" pitchFamily="49" charset="0"/>
              </a:rPr>
              <a:t>***************** Selection Screen ************************</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INITIALIZATION</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AT SELECTION-SCREEN OUTPUT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PERFORM</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SELECTION_OUTPUT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AT SELECTION-SCREEN</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PERFORM</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SELECTION_INPUT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START-OF-SELECTION</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PERFORM</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GET_DATA</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PERFORM</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BUILD_ALV</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PERFORM</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DISPLAY_ALV</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END-OF-SELECTION</a:t>
            </a:r>
            <a:r>
              <a:rPr lang="en-IN" sz="1600" dirty="0">
                <a:solidFill>
                  <a:srgbClr val="800080"/>
                </a:solidFill>
                <a:latin typeface="Courier New" panose="02070309020205020404" pitchFamily="49" charset="0"/>
              </a:rPr>
              <a:t>.</a:t>
            </a:r>
            <a:r>
              <a:rPr lang="en-IN" sz="1600" dirty="0"/>
              <a:t> </a:t>
            </a:r>
          </a:p>
        </p:txBody>
      </p:sp>
    </p:spTree>
    <p:extLst>
      <p:ext uri="{BB962C8B-B14F-4D97-AF65-F5344CB8AC3E}">
        <p14:creationId xmlns:p14="http://schemas.microsoft.com/office/powerpoint/2010/main" val="4163190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65765E-F913-4FD2-A59E-77EA34068CA9}"/>
              </a:ext>
            </a:extLst>
          </p:cNvPr>
          <p:cNvSpPr/>
          <p:nvPr/>
        </p:nvSpPr>
        <p:spPr>
          <a:xfrm>
            <a:off x="163483" y="175500"/>
            <a:ext cx="9470967" cy="6740307"/>
          </a:xfrm>
          <a:prstGeom prst="rect">
            <a:avLst/>
          </a:prstGeom>
        </p:spPr>
        <p:txBody>
          <a:bodyPr wrap="square">
            <a:spAutoFit/>
          </a:bodyPr>
          <a:lstStyle/>
          <a:p>
            <a:r>
              <a:rPr lang="en-IN" sz="1600" dirty="0">
                <a:solidFill>
                  <a:srgbClr val="0000FF"/>
                </a:solidFill>
                <a:latin typeface="Courier New" panose="02070309020205020404" pitchFamily="49" charset="0"/>
              </a:rPr>
              <a:t>FORM </a:t>
            </a:r>
            <a:r>
              <a:rPr lang="en-IN" sz="1600" dirty="0">
                <a:solidFill>
                  <a:srgbClr val="000000"/>
                </a:solidFill>
                <a:latin typeface="Courier New" panose="02070309020205020404" pitchFamily="49" charset="0"/>
              </a:rPr>
              <a:t>SELECTION_OUTPUT </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IF </a:t>
            </a:r>
            <a:r>
              <a:rPr lang="en-IN" sz="1600" dirty="0">
                <a:solidFill>
                  <a:srgbClr val="000000"/>
                </a:solidFill>
                <a:latin typeface="Courier New" panose="02070309020205020404" pitchFamily="49" charset="0"/>
              </a:rPr>
              <a:t>P_RAD1 </a:t>
            </a:r>
            <a:r>
              <a:rPr lang="en-IN" sz="1600" dirty="0">
                <a:solidFill>
                  <a:srgbClr val="0000FF"/>
                </a:solidFill>
                <a:latin typeface="Courier New" panose="02070309020205020404" pitchFamily="49" charset="0"/>
              </a:rPr>
              <a:t>EQ </a:t>
            </a:r>
            <a:r>
              <a:rPr lang="en-IN" sz="1600" dirty="0">
                <a:solidFill>
                  <a:srgbClr val="000000"/>
                </a:solidFill>
                <a:latin typeface="Courier New" panose="02070309020205020404" pitchFamily="49" charset="0"/>
              </a:rPr>
              <a:t>ABAP_TRUE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LOOP AT SCREEN</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IF SCREEN</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GROUP1 </a:t>
            </a:r>
            <a:r>
              <a:rPr lang="en-IN" sz="1600" dirty="0">
                <a:solidFill>
                  <a:srgbClr val="0000FF"/>
                </a:solidFill>
                <a:latin typeface="Courier New" panose="02070309020205020404" pitchFamily="49" charset="0"/>
              </a:rPr>
              <a:t>EQ </a:t>
            </a:r>
            <a:r>
              <a:rPr lang="en-IN" sz="1600" dirty="0">
                <a:solidFill>
                  <a:srgbClr val="4DA619"/>
                </a:solidFill>
                <a:latin typeface="Courier New" panose="02070309020205020404" pitchFamily="49" charset="0"/>
              </a:rPr>
              <a:t>'M1' </a:t>
            </a:r>
            <a:r>
              <a:rPr lang="en-IN" sz="1600" dirty="0">
                <a:solidFill>
                  <a:srgbClr val="0000FF"/>
                </a:solidFill>
                <a:latin typeface="Courier New" panose="02070309020205020404" pitchFamily="49" charset="0"/>
              </a:rPr>
              <a:t>OR SCREEN</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GROUP1 </a:t>
            </a:r>
            <a:r>
              <a:rPr lang="en-IN" sz="1600" dirty="0">
                <a:solidFill>
                  <a:srgbClr val="0000FF"/>
                </a:solidFill>
                <a:latin typeface="Courier New" panose="02070309020205020404" pitchFamily="49" charset="0"/>
              </a:rPr>
              <a:t>EQ </a:t>
            </a:r>
            <a:r>
              <a:rPr lang="en-IN" sz="1600" dirty="0">
                <a:solidFill>
                  <a:srgbClr val="4DA619"/>
                </a:solidFill>
                <a:latin typeface="Courier New" panose="02070309020205020404" pitchFamily="49" charset="0"/>
              </a:rPr>
              <a:t>'M2'</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SCREEN</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ACTIVE </a:t>
            </a:r>
            <a:r>
              <a:rPr lang="en-IN" sz="1600" dirty="0">
                <a:solidFill>
                  <a:srgbClr val="800080"/>
                </a:solidFill>
                <a:latin typeface="Courier New" panose="02070309020205020404" pitchFamily="49" charset="0"/>
              </a:rPr>
              <a:t>= </a:t>
            </a:r>
            <a:r>
              <a:rPr lang="en-IN" sz="1600" dirty="0">
                <a:solidFill>
                  <a:srgbClr val="3399FF"/>
                </a:solidFill>
                <a:latin typeface="Courier New" panose="02070309020205020404" pitchFamily="49" charset="0"/>
              </a:rPr>
              <a:t>0</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ENDIF</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MODIFY SCREEN</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ENDLOOP</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ELSEIF </a:t>
            </a:r>
            <a:r>
              <a:rPr lang="en-IN" sz="1600" dirty="0">
                <a:solidFill>
                  <a:srgbClr val="000000"/>
                </a:solidFill>
                <a:latin typeface="Courier New" panose="02070309020205020404" pitchFamily="49" charset="0"/>
              </a:rPr>
              <a:t>P_RAD2 </a:t>
            </a:r>
            <a:r>
              <a:rPr lang="en-IN" sz="1600" dirty="0">
                <a:solidFill>
                  <a:srgbClr val="0000FF"/>
                </a:solidFill>
                <a:latin typeface="Courier New" panose="02070309020205020404" pitchFamily="49" charset="0"/>
              </a:rPr>
              <a:t>EQ </a:t>
            </a:r>
            <a:r>
              <a:rPr lang="en-IN" sz="1600" dirty="0">
                <a:solidFill>
                  <a:srgbClr val="000000"/>
                </a:solidFill>
                <a:latin typeface="Courier New" panose="02070309020205020404" pitchFamily="49" charset="0"/>
              </a:rPr>
              <a:t>ABAP_TRUE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LOOP AT SCREEN</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IF SCREEN</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GROUP1 </a:t>
            </a:r>
            <a:r>
              <a:rPr lang="en-IN" sz="1600" dirty="0">
                <a:solidFill>
                  <a:srgbClr val="0000FF"/>
                </a:solidFill>
                <a:latin typeface="Courier New" panose="02070309020205020404" pitchFamily="49" charset="0"/>
              </a:rPr>
              <a:t>EQ </a:t>
            </a:r>
            <a:r>
              <a:rPr lang="en-IN" sz="1600" dirty="0">
                <a:solidFill>
                  <a:srgbClr val="4DA619"/>
                </a:solidFill>
                <a:latin typeface="Courier New" panose="02070309020205020404" pitchFamily="49" charset="0"/>
              </a:rPr>
              <a:t>'M2' </a:t>
            </a:r>
            <a:r>
              <a:rPr lang="en-IN" sz="1600" dirty="0">
                <a:solidFill>
                  <a:srgbClr val="0000FF"/>
                </a:solidFill>
                <a:latin typeface="Courier New" panose="02070309020205020404" pitchFamily="49" charset="0"/>
              </a:rPr>
              <a:t>OR SCREEN</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GROUP1 </a:t>
            </a:r>
            <a:r>
              <a:rPr lang="en-IN" sz="1600" dirty="0">
                <a:solidFill>
                  <a:srgbClr val="0000FF"/>
                </a:solidFill>
                <a:latin typeface="Courier New" panose="02070309020205020404" pitchFamily="49" charset="0"/>
              </a:rPr>
              <a:t>EQ </a:t>
            </a:r>
            <a:r>
              <a:rPr lang="en-IN" sz="1600" dirty="0">
                <a:solidFill>
                  <a:srgbClr val="4DA619"/>
                </a:solidFill>
                <a:latin typeface="Courier New" panose="02070309020205020404" pitchFamily="49" charset="0"/>
              </a:rPr>
              <a:t>'M3'</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SCREEN</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ACTIVE </a:t>
            </a:r>
            <a:r>
              <a:rPr lang="en-IN" sz="1600" dirty="0">
                <a:solidFill>
                  <a:srgbClr val="800080"/>
                </a:solidFill>
                <a:latin typeface="Courier New" panose="02070309020205020404" pitchFamily="49" charset="0"/>
              </a:rPr>
              <a:t>= </a:t>
            </a:r>
            <a:r>
              <a:rPr lang="en-IN" sz="1600" dirty="0">
                <a:solidFill>
                  <a:srgbClr val="3399FF"/>
                </a:solidFill>
                <a:latin typeface="Courier New" panose="02070309020205020404" pitchFamily="49" charset="0"/>
              </a:rPr>
              <a:t>0</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ENDIF</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MODIFY SCREEN</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ENDLOOP</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ELSEIF </a:t>
            </a:r>
            <a:r>
              <a:rPr lang="en-IN" sz="1600" dirty="0">
                <a:solidFill>
                  <a:srgbClr val="000000"/>
                </a:solidFill>
                <a:latin typeface="Courier New" panose="02070309020205020404" pitchFamily="49" charset="0"/>
              </a:rPr>
              <a:t>P_RAD3 </a:t>
            </a:r>
            <a:r>
              <a:rPr lang="en-IN" sz="1600" dirty="0">
                <a:solidFill>
                  <a:srgbClr val="0000FF"/>
                </a:solidFill>
                <a:latin typeface="Courier New" panose="02070309020205020404" pitchFamily="49" charset="0"/>
              </a:rPr>
              <a:t>EQ </a:t>
            </a:r>
            <a:r>
              <a:rPr lang="en-IN" sz="1600" dirty="0">
                <a:solidFill>
                  <a:srgbClr val="000000"/>
                </a:solidFill>
                <a:latin typeface="Courier New" panose="02070309020205020404" pitchFamily="49" charset="0"/>
              </a:rPr>
              <a:t>ABAP_TRUE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LOOP AT SCREEN</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IF SCREEN</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GROUP1 </a:t>
            </a:r>
            <a:r>
              <a:rPr lang="en-IN" sz="1600" dirty="0">
                <a:solidFill>
                  <a:srgbClr val="0000FF"/>
                </a:solidFill>
                <a:latin typeface="Courier New" panose="02070309020205020404" pitchFamily="49" charset="0"/>
              </a:rPr>
              <a:t>EQ </a:t>
            </a:r>
            <a:r>
              <a:rPr lang="en-IN" sz="1600" dirty="0">
                <a:solidFill>
                  <a:srgbClr val="4DA619"/>
                </a:solidFill>
                <a:latin typeface="Courier New" panose="02070309020205020404" pitchFamily="49" charset="0"/>
              </a:rPr>
              <a:t>'M1' </a:t>
            </a:r>
            <a:r>
              <a:rPr lang="en-IN" sz="1600" dirty="0">
                <a:solidFill>
                  <a:srgbClr val="0000FF"/>
                </a:solidFill>
                <a:latin typeface="Courier New" panose="02070309020205020404" pitchFamily="49" charset="0"/>
              </a:rPr>
              <a:t>OR SCREEN</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GROUP1 </a:t>
            </a:r>
            <a:r>
              <a:rPr lang="en-IN" sz="1600" dirty="0">
                <a:solidFill>
                  <a:srgbClr val="0000FF"/>
                </a:solidFill>
                <a:latin typeface="Courier New" panose="02070309020205020404" pitchFamily="49" charset="0"/>
              </a:rPr>
              <a:t>EQ </a:t>
            </a:r>
            <a:r>
              <a:rPr lang="en-IN" sz="1600" dirty="0">
                <a:solidFill>
                  <a:srgbClr val="4DA619"/>
                </a:solidFill>
                <a:latin typeface="Courier New" panose="02070309020205020404" pitchFamily="49" charset="0"/>
              </a:rPr>
              <a:t>'M3'</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SCREEN</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ACTIVE </a:t>
            </a:r>
            <a:r>
              <a:rPr lang="en-IN" sz="1600" dirty="0">
                <a:solidFill>
                  <a:srgbClr val="800080"/>
                </a:solidFill>
                <a:latin typeface="Courier New" panose="02070309020205020404" pitchFamily="49" charset="0"/>
              </a:rPr>
              <a:t>= </a:t>
            </a:r>
            <a:r>
              <a:rPr lang="en-IN" sz="1600" dirty="0">
                <a:solidFill>
                  <a:srgbClr val="3399FF"/>
                </a:solidFill>
                <a:latin typeface="Courier New" panose="02070309020205020404" pitchFamily="49" charset="0"/>
              </a:rPr>
              <a:t>0</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ENDIF</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MODIFY SCREEN</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ENDLOOP</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ENDIF</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ENDFORM</a:t>
            </a:r>
            <a:r>
              <a:rPr lang="en-IN" sz="1600" dirty="0">
                <a:solidFill>
                  <a:srgbClr val="800080"/>
                </a:solidFill>
                <a:latin typeface="Courier New" panose="02070309020205020404" pitchFamily="49" charset="0"/>
              </a:rPr>
              <a:t>.</a:t>
            </a:r>
            <a:r>
              <a:rPr lang="en-IN" sz="1600" dirty="0"/>
              <a:t> </a:t>
            </a:r>
          </a:p>
        </p:txBody>
      </p:sp>
    </p:spTree>
    <p:extLst>
      <p:ext uri="{BB962C8B-B14F-4D97-AF65-F5344CB8AC3E}">
        <p14:creationId xmlns:p14="http://schemas.microsoft.com/office/powerpoint/2010/main" val="452781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CE7FA3-7C2B-4FF2-A6B1-8EBACB9A30A8}"/>
              </a:ext>
            </a:extLst>
          </p:cNvPr>
          <p:cNvSpPr/>
          <p:nvPr/>
        </p:nvSpPr>
        <p:spPr>
          <a:xfrm>
            <a:off x="171796" y="134351"/>
            <a:ext cx="11308079" cy="6340197"/>
          </a:xfrm>
          <a:prstGeom prst="rect">
            <a:avLst/>
          </a:prstGeom>
        </p:spPr>
        <p:txBody>
          <a:bodyPr wrap="square">
            <a:spAutoFit/>
          </a:bodyPr>
          <a:lstStyle/>
          <a:p>
            <a:r>
              <a:rPr lang="en-IN" sz="1400" dirty="0">
                <a:solidFill>
                  <a:srgbClr val="0000FF"/>
                </a:solidFill>
                <a:latin typeface="Courier New" panose="02070309020205020404" pitchFamily="49" charset="0"/>
              </a:rPr>
              <a:t>FORM </a:t>
            </a:r>
            <a:r>
              <a:rPr lang="en-IN" sz="1400" dirty="0">
                <a:solidFill>
                  <a:srgbClr val="000000"/>
                </a:solidFill>
                <a:latin typeface="Courier New" panose="02070309020205020404" pitchFamily="49" charset="0"/>
              </a:rPr>
              <a:t>SELECTION_INPUT </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IF </a:t>
            </a:r>
            <a:r>
              <a:rPr lang="en-IN" sz="1400" dirty="0">
                <a:solidFill>
                  <a:srgbClr val="000000"/>
                </a:solidFill>
                <a:latin typeface="Courier New" panose="02070309020205020404" pitchFamily="49" charset="0"/>
              </a:rPr>
              <a:t>P_RAD1 </a:t>
            </a:r>
            <a:r>
              <a:rPr lang="en-IN" sz="1400" dirty="0">
                <a:solidFill>
                  <a:srgbClr val="0000FF"/>
                </a:solidFill>
                <a:latin typeface="Courier New" panose="02070309020205020404" pitchFamily="49" charset="0"/>
              </a:rPr>
              <a:t>EQ </a:t>
            </a:r>
            <a:r>
              <a:rPr lang="en-IN" sz="1400" dirty="0">
                <a:solidFill>
                  <a:srgbClr val="000000"/>
                </a:solidFill>
                <a:latin typeface="Courier New" panose="02070309020205020404" pitchFamily="49" charset="0"/>
              </a:rPr>
              <a:t>ABAP_TRUE </a:t>
            </a:r>
            <a:r>
              <a:rPr lang="en-IN" sz="1400" dirty="0">
                <a:solidFill>
                  <a:srgbClr val="0000FF"/>
                </a:solidFill>
                <a:latin typeface="Courier New" panose="02070309020205020404" pitchFamily="49" charset="0"/>
              </a:rPr>
              <a:t>AND </a:t>
            </a:r>
            <a:r>
              <a:rPr lang="en-IN" sz="1400" dirty="0">
                <a:solidFill>
                  <a:srgbClr val="000000"/>
                </a:solidFill>
                <a:latin typeface="Courier New" panose="02070309020205020404" pitchFamily="49" charset="0"/>
              </a:rPr>
              <a:t>SY</a:t>
            </a:r>
            <a:r>
              <a:rPr lang="en-IN" sz="1400" dirty="0">
                <a:solidFill>
                  <a:srgbClr val="808080"/>
                </a:solidFill>
                <a:latin typeface="Courier New" panose="02070309020205020404" pitchFamily="49" charset="0"/>
              </a:rPr>
              <a:t>-</a:t>
            </a:r>
            <a:r>
              <a:rPr lang="en-IN" sz="1400" dirty="0">
                <a:solidFill>
                  <a:srgbClr val="000000"/>
                </a:solidFill>
                <a:latin typeface="Courier New" panose="02070309020205020404" pitchFamily="49" charset="0"/>
              </a:rPr>
              <a:t>UCOMM </a:t>
            </a:r>
            <a:r>
              <a:rPr lang="en-IN" sz="1400" dirty="0">
                <a:solidFill>
                  <a:srgbClr val="0000FF"/>
                </a:solidFill>
                <a:latin typeface="Courier New" panose="02070309020205020404" pitchFamily="49" charset="0"/>
              </a:rPr>
              <a:t>EQ </a:t>
            </a:r>
            <a:r>
              <a:rPr lang="en-IN" sz="1400" dirty="0">
                <a:solidFill>
                  <a:srgbClr val="4DA619"/>
                </a:solidFill>
                <a:latin typeface="Courier New" panose="02070309020205020404" pitchFamily="49" charset="0"/>
              </a:rPr>
              <a:t>'ONLI'</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IF </a:t>
            </a:r>
            <a:r>
              <a:rPr lang="en-IN" sz="1400" dirty="0">
                <a:solidFill>
                  <a:srgbClr val="000000"/>
                </a:solidFill>
                <a:latin typeface="Courier New" panose="02070309020205020404" pitchFamily="49" charset="0"/>
              </a:rPr>
              <a:t>S_LIFNR </a:t>
            </a:r>
            <a:r>
              <a:rPr lang="en-IN" sz="1400" dirty="0">
                <a:solidFill>
                  <a:srgbClr val="0000FF"/>
                </a:solidFill>
                <a:latin typeface="Courier New" panose="02070309020205020404" pitchFamily="49" charset="0"/>
              </a:rPr>
              <a:t>IS INITIAL</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SET CURSOR FIELD </a:t>
            </a:r>
            <a:r>
              <a:rPr lang="en-IN" sz="1400" dirty="0">
                <a:solidFill>
                  <a:srgbClr val="4DA619"/>
                </a:solidFill>
                <a:latin typeface="Courier New" panose="02070309020205020404" pitchFamily="49" charset="0"/>
              </a:rPr>
              <a:t>'S_LIFNR-LOW'</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err="1">
                <a:solidFill>
                  <a:srgbClr val="0000FF"/>
                </a:solidFill>
                <a:latin typeface="Courier New" panose="02070309020205020404" pitchFamily="49" charset="0"/>
              </a:rPr>
              <a:t>MESSAGE</a:t>
            </a:r>
            <a:r>
              <a:rPr lang="en-IN" sz="1400" dirty="0" err="1">
                <a:solidFill>
                  <a:srgbClr val="800080"/>
                </a:solidFill>
                <a:latin typeface="Courier New" panose="02070309020205020404" pitchFamily="49" charset="0"/>
              </a:rPr>
              <a:t>:</a:t>
            </a:r>
            <a:r>
              <a:rPr lang="en-IN" sz="1400" dirty="0" err="1">
                <a:solidFill>
                  <a:srgbClr val="4DA619"/>
                </a:solidFill>
                <a:latin typeface="Courier New" panose="02070309020205020404" pitchFamily="49" charset="0"/>
              </a:rPr>
              <a:t>'Please</a:t>
            </a:r>
            <a:r>
              <a:rPr lang="en-IN" sz="1400" dirty="0">
                <a:solidFill>
                  <a:srgbClr val="4DA619"/>
                </a:solidFill>
                <a:latin typeface="Courier New" panose="02070309020205020404" pitchFamily="49" charset="0"/>
              </a:rPr>
              <a:t> Enter Vendor code.' </a:t>
            </a:r>
            <a:r>
              <a:rPr lang="en-IN" sz="1400" dirty="0">
                <a:solidFill>
                  <a:srgbClr val="0000FF"/>
                </a:solidFill>
                <a:latin typeface="Courier New" panose="02070309020205020404" pitchFamily="49" charset="0"/>
              </a:rPr>
              <a:t>TYPE </a:t>
            </a:r>
            <a:r>
              <a:rPr lang="en-IN" sz="1400" dirty="0">
                <a:solidFill>
                  <a:srgbClr val="4DA619"/>
                </a:solidFill>
                <a:latin typeface="Courier New" panose="02070309020205020404" pitchFamily="49" charset="0"/>
              </a:rPr>
              <a:t>'E'</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ENDIF</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ELSEIF </a:t>
            </a:r>
            <a:r>
              <a:rPr lang="en-IN" sz="1400" dirty="0">
                <a:solidFill>
                  <a:srgbClr val="000000"/>
                </a:solidFill>
                <a:latin typeface="Courier New" panose="02070309020205020404" pitchFamily="49" charset="0"/>
              </a:rPr>
              <a:t>P_RAD2 </a:t>
            </a:r>
            <a:r>
              <a:rPr lang="en-IN" sz="1400" dirty="0">
                <a:solidFill>
                  <a:srgbClr val="0000FF"/>
                </a:solidFill>
                <a:latin typeface="Courier New" panose="02070309020205020404" pitchFamily="49" charset="0"/>
              </a:rPr>
              <a:t>EQ </a:t>
            </a:r>
            <a:r>
              <a:rPr lang="en-IN" sz="1400" dirty="0">
                <a:solidFill>
                  <a:srgbClr val="000000"/>
                </a:solidFill>
                <a:latin typeface="Courier New" panose="02070309020205020404" pitchFamily="49" charset="0"/>
              </a:rPr>
              <a:t>ABAP_TRUE </a:t>
            </a:r>
            <a:r>
              <a:rPr lang="en-IN" sz="1400" dirty="0">
                <a:solidFill>
                  <a:srgbClr val="0000FF"/>
                </a:solidFill>
                <a:latin typeface="Courier New" panose="02070309020205020404" pitchFamily="49" charset="0"/>
              </a:rPr>
              <a:t>AND </a:t>
            </a:r>
            <a:r>
              <a:rPr lang="en-IN" sz="1400" dirty="0">
                <a:solidFill>
                  <a:srgbClr val="000000"/>
                </a:solidFill>
                <a:latin typeface="Courier New" panose="02070309020205020404" pitchFamily="49" charset="0"/>
              </a:rPr>
              <a:t>SY</a:t>
            </a:r>
            <a:r>
              <a:rPr lang="en-IN" sz="1400" dirty="0">
                <a:solidFill>
                  <a:srgbClr val="808080"/>
                </a:solidFill>
                <a:latin typeface="Courier New" panose="02070309020205020404" pitchFamily="49" charset="0"/>
              </a:rPr>
              <a:t>-</a:t>
            </a:r>
            <a:r>
              <a:rPr lang="en-IN" sz="1400" dirty="0">
                <a:solidFill>
                  <a:srgbClr val="000000"/>
                </a:solidFill>
                <a:latin typeface="Courier New" panose="02070309020205020404" pitchFamily="49" charset="0"/>
              </a:rPr>
              <a:t>UCOMM </a:t>
            </a:r>
            <a:r>
              <a:rPr lang="en-IN" sz="1400" dirty="0">
                <a:solidFill>
                  <a:srgbClr val="0000FF"/>
                </a:solidFill>
                <a:latin typeface="Courier New" panose="02070309020205020404" pitchFamily="49" charset="0"/>
              </a:rPr>
              <a:t>EQ </a:t>
            </a:r>
            <a:r>
              <a:rPr lang="en-IN" sz="1400" dirty="0">
                <a:solidFill>
                  <a:srgbClr val="4DA619"/>
                </a:solidFill>
                <a:latin typeface="Courier New" panose="02070309020205020404" pitchFamily="49" charset="0"/>
              </a:rPr>
              <a:t>'ONLI'</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IF </a:t>
            </a:r>
            <a:r>
              <a:rPr lang="en-IN" sz="1400" dirty="0">
                <a:solidFill>
                  <a:srgbClr val="000000"/>
                </a:solidFill>
                <a:latin typeface="Courier New" panose="02070309020205020404" pitchFamily="49" charset="0"/>
              </a:rPr>
              <a:t>S_BUKRS </a:t>
            </a:r>
            <a:r>
              <a:rPr lang="en-IN" sz="1400" dirty="0">
                <a:solidFill>
                  <a:srgbClr val="0000FF"/>
                </a:solidFill>
                <a:latin typeface="Courier New" panose="02070309020205020404" pitchFamily="49" charset="0"/>
              </a:rPr>
              <a:t>IS INITIAL</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SET CURSOR FIELD </a:t>
            </a:r>
            <a:r>
              <a:rPr lang="en-IN" sz="1400" dirty="0">
                <a:solidFill>
                  <a:srgbClr val="4DA619"/>
                </a:solidFill>
                <a:latin typeface="Courier New" panose="02070309020205020404" pitchFamily="49" charset="0"/>
              </a:rPr>
              <a:t>'S_BUKRS-LOW'</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err="1">
                <a:solidFill>
                  <a:srgbClr val="0000FF"/>
                </a:solidFill>
                <a:latin typeface="Courier New" panose="02070309020205020404" pitchFamily="49" charset="0"/>
              </a:rPr>
              <a:t>MESSAGE</a:t>
            </a:r>
            <a:r>
              <a:rPr lang="en-IN" sz="1400" dirty="0" err="1">
                <a:solidFill>
                  <a:srgbClr val="800080"/>
                </a:solidFill>
                <a:latin typeface="Courier New" panose="02070309020205020404" pitchFamily="49" charset="0"/>
              </a:rPr>
              <a:t>:</a:t>
            </a:r>
            <a:r>
              <a:rPr lang="en-IN" sz="1400" dirty="0" err="1">
                <a:solidFill>
                  <a:srgbClr val="4DA619"/>
                </a:solidFill>
                <a:latin typeface="Courier New" panose="02070309020205020404" pitchFamily="49" charset="0"/>
              </a:rPr>
              <a:t>'Please</a:t>
            </a:r>
            <a:r>
              <a:rPr lang="en-IN" sz="1400" dirty="0">
                <a:solidFill>
                  <a:srgbClr val="4DA619"/>
                </a:solidFill>
                <a:latin typeface="Courier New" panose="02070309020205020404" pitchFamily="49" charset="0"/>
              </a:rPr>
              <a:t> Enter Company code.' </a:t>
            </a:r>
            <a:r>
              <a:rPr lang="en-IN" sz="1400" dirty="0">
                <a:solidFill>
                  <a:srgbClr val="0000FF"/>
                </a:solidFill>
                <a:latin typeface="Courier New" panose="02070309020205020404" pitchFamily="49" charset="0"/>
              </a:rPr>
              <a:t>TYPE </a:t>
            </a:r>
            <a:r>
              <a:rPr lang="en-IN" sz="1400" dirty="0">
                <a:solidFill>
                  <a:srgbClr val="4DA619"/>
                </a:solidFill>
                <a:latin typeface="Courier New" panose="02070309020205020404" pitchFamily="49" charset="0"/>
              </a:rPr>
              <a:t>'E'</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ENDIF</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ELSEIF </a:t>
            </a:r>
            <a:r>
              <a:rPr lang="en-IN" sz="1400" dirty="0">
                <a:solidFill>
                  <a:srgbClr val="000000"/>
                </a:solidFill>
                <a:latin typeface="Courier New" panose="02070309020205020404" pitchFamily="49" charset="0"/>
              </a:rPr>
              <a:t>P_RAD3 </a:t>
            </a:r>
            <a:r>
              <a:rPr lang="en-IN" sz="1400" dirty="0">
                <a:solidFill>
                  <a:srgbClr val="0000FF"/>
                </a:solidFill>
                <a:latin typeface="Courier New" panose="02070309020205020404" pitchFamily="49" charset="0"/>
              </a:rPr>
              <a:t>EQ </a:t>
            </a:r>
            <a:r>
              <a:rPr lang="en-IN" sz="1400" dirty="0">
                <a:solidFill>
                  <a:srgbClr val="000000"/>
                </a:solidFill>
                <a:latin typeface="Courier New" panose="02070309020205020404" pitchFamily="49" charset="0"/>
              </a:rPr>
              <a:t>ABAP_TRUE </a:t>
            </a:r>
            <a:r>
              <a:rPr lang="en-IN" sz="1400" dirty="0">
                <a:solidFill>
                  <a:srgbClr val="0000FF"/>
                </a:solidFill>
                <a:latin typeface="Courier New" panose="02070309020205020404" pitchFamily="49" charset="0"/>
              </a:rPr>
              <a:t>AND </a:t>
            </a:r>
            <a:r>
              <a:rPr lang="en-IN" sz="1400" dirty="0">
                <a:solidFill>
                  <a:srgbClr val="000000"/>
                </a:solidFill>
                <a:latin typeface="Courier New" panose="02070309020205020404" pitchFamily="49" charset="0"/>
              </a:rPr>
              <a:t>SY</a:t>
            </a:r>
            <a:r>
              <a:rPr lang="en-IN" sz="1400" dirty="0">
                <a:solidFill>
                  <a:srgbClr val="808080"/>
                </a:solidFill>
                <a:latin typeface="Courier New" panose="02070309020205020404" pitchFamily="49" charset="0"/>
              </a:rPr>
              <a:t>-</a:t>
            </a:r>
            <a:r>
              <a:rPr lang="en-IN" sz="1400" dirty="0">
                <a:solidFill>
                  <a:srgbClr val="000000"/>
                </a:solidFill>
                <a:latin typeface="Courier New" panose="02070309020205020404" pitchFamily="49" charset="0"/>
              </a:rPr>
              <a:t>UCOMM </a:t>
            </a:r>
            <a:r>
              <a:rPr lang="en-IN" sz="1400" dirty="0">
                <a:solidFill>
                  <a:srgbClr val="0000FF"/>
                </a:solidFill>
                <a:latin typeface="Courier New" panose="02070309020205020404" pitchFamily="49" charset="0"/>
              </a:rPr>
              <a:t>EQ </a:t>
            </a:r>
            <a:r>
              <a:rPr lang="en-IN" sz="1400" dirty="0">
                <a:solidFill>
                  <a:srgbClr val="4DA619"/>
                </a:solidFill>
                <a:latin typeface="Courier New" panose="02070309020205020404" pitchFamily="49" charset="0"/>
              </a:rPr>
              <a:t>'ONLI'</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IF </a:t>
            </a:r>
            <a:r>
              <a:rPr lang="en-IN" sz="1400" dirty="0">
                <a:solidFill>
                  <a:srgbClr val="000000"/>
                </a:solidFill>
                <a:latin typeface="Courier New" panose="02070309020205020404" pitchFamily="49" charset="0"/>
              </a:rPr>
              <a:t>S_EKORG </a:t>
            </a:r>
            <a:r>
              <a:rPr lang="en-IN" sz="1400" dirty="0">
                <a:solidFill>
                  <a:srgbClr val="0000FF"/>
                </a:solidFill>
                <a:latin typeface="Courier New" panose="02070309020205020404" pitchFamily="49" charset="0"/>
              </a:rPr>
              <a:t>IS INITIAL</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SET CURSOR FIELD </a:t>
            </a:r>
            <a:r>
              <a:rPr lang="en-IN" sz="1400" dirty="0">
                <a:solidFill>
                  <a:srgbClr val="4DA619"/>
                </a:solidFill>
                <a:latin typeface="Courier New" panose="02070309020205020404" pitchFamily="49" charset="0"/>
              </a:rPr>
              <a:t>'S_EKORG-LOW'</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err="1">
                <a:solidFill>
                  <a:srgbClr val="0000FF"/>
                </a:solidFill>
                <a:latin typeface="Courier New" panose="02070309020205020404" pitchFamily="49" charset="0"/>
              </a:rPr>
              <a:t>MESSAGE</a:t>
            </a:r>
            <a:r>
              <a:rPr lang="en-IN" sz="1400" dirty="0" err="1">
                <a:solidFill>
                  <a:srgbClr val="800080"/>
                </a:solidFill>
                <a:latin typeface="Courier New" panose="02070309020205020404" pitchFamily="49" charset="0"/>
              </a:rPr>
              <a:t>:</a:t>
            </a:r>
            <a:r>
              <a:rPr lang="en-IN" sz="1400" dirty="0" err="1">
                <a:solidFill>
                  <a:srgbClr val="4DA619"/>
                </a:solidFill>
                <a:latin typeface="Courier New" panose="02070309020205020404" pitchFamily="49" charset="0"/>
              </a:rPr>
              <a:t>'Please</a:t>
            </a:r>
            <a:r>
              <a:rPr lang="en-IN" sz="1400" dirty="0">
                <a:solidFill>
                  <a:srgbClr val="4DA619"/>
                </a:solidFill>
                <a:latin typeface="Courier New" panose="02070309020205020404" pitchFamily="49" charset="0"/>
              </a:rPr>
              <a:t> Enter </a:t>
            </a:r>
            <a:r>
              <a:rPr lang="en-IN" sz="1400" dirty="0" err="1">
                <a:solidFill>
                  <a:srgbClr val="4DA619"/>
                </a:solidFill>
                <a:latin typeface="Courier New" panose="02070309020205020404" pitchFamily="49" charset="0"/>
              </a:rPr>
              <a:t>Purch.Orginazation</a:t>
            </a:r>
            <a:r>
              <a:rPr lang="en-IN" sz="1400" dirty="0">
                <a:solidFill>
                  <a:srgbClr val="4DA619"/>
                </a:solidFill>
                <a:latin typeface="Courier New" panose="02070309020205020404" pitchFamily="49" charset="0"/>
              </a:rPr>
              <a:t>.' </a:t>
            </a:r>
            <a:r>
              <a:rPr lang="en-IN" sz="1400" dirty="0">
                <a:solidFill>
                  <a:srgbClr val="0000FF"/>
                </a:solidFill>
                <a:latin typeface="Courier New" panose="02070309020205020404" pitchFamily="49" charset="0"/>
              </a:rPr>
              <a:t>TYPE </a:t>
            </a:r>
            <a:r>
              <a:rPr lang="en-IN" sz="1400" dirty="0">
                <a:solidFill>
                  <a:srgbClr val="4DA619"/>
                </a:solidFill>
                <a:latin typeface="Courier New" panose="02070309020205020404" pitchFamily="49" charset="0"/>
              </a:rPr>
              <a:t>'E'</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ENDIF</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ELSEIF </a:t>
            </a:r>
            <a:r>
              <a:rPr lang="en-IN" sz="1400" dirty="0">
                <a:solidFill>
                  <a:srgbClr val="000000"/>
                </a:solidFill>
                <a:latin typeface="Courier New" panose="02070309020205020404" pitchFamily="49" charset="0"/>
              </a:rPr>
              <a:t>P_RAD4 </a:t>
            </a:r>
            <a:r>
              <a:rPr lang="en-IN" sz="1400" dirty="0">
                <a:solidFill>
                  <a:srgbClr val="0000FF"/>
                </a:solidFill>
                <a:latin typeface="Courier New" panose="02070309020205020404" pitchFamily="49" charset="0"/>
              </a:rPr>
              <a:t>EQ </a:t>
            </a:r>
            <a:r>
              <a:rPr lang="en-IN" sz="1400" dirty="0">
                <a:solidFill>
                  <a:srgbClr val="000000"/>
                </a:solidFill>
                <a:latin typeface="Courier New" panose="02070309020205020404" pitchFamily="49" charset="0"/>
              </a:rPr>
              <a:t>ABAP_TRUE </a:t>
            </a:r>
            <a:r>
              <a:rPr lang="en-IN" sz="1400" dirty="0">
                <a:solidFill>
                  <a:srgbClr val="0000FF"/>
                </a:solidFill>
                <a:latin typeface="Courier New" panose="02070309020205020404" pitchFamily="49" charset="0"/>
              </a:rPr>
              <a:t>AND </a:t>
            </a:r>
            <a:r>
              <a:rPr lang="en-IN" sz="1400" dirty="0">
                <a:solidFill>
                  <a:srgbClr val="000000"/>
                </a:solidFill>
                <a:latin typeface="Courier New" panose="02070309020205020404" pitchFamily="49" charset="0"/>
              </a:rPr>
              <a:t>SY</a:t>
            </a:r>
            <a:r>
              <a:rPr lang="en-IN" sz="1400" dirty="0">
                <a:solidFill>
                  <a:srgbClr val="808080"/>
                </a:solidFill>
                <a:latin typeface="Courier New" panose="02070309020205020404" pitchFamily="49" charset="0"/>
              </a:rPr>
              <a:t>-</a:t>
            </a:r>
            <a:r>
              <a:rPr lang="en-IN" sz="1400" dirty="0">
                <a:solidFill>
                  <a:srgbClr val="000000"/>
                </a:solidFill>
                <a:latin typeface="Courier New" panose="02070309020205020404" pitchFamily="49" charset="0"/>
              </a:rPr>
              <a:t>UCOMM </a:t>
            </a:r>
            <a:r>
              <a:rPr lang="en-IN" sz="1400" dirty="0">
                <a:solidFill>
                  <a:srgbClr val="0000FF"/>
                </a:solidFill>
                <a:latin typeface="Courier New" panose="02070309020205020404" pitchFamily="49" charset="0"/>
              </a:rPr>
              <a:t>EQ </a:t>
            </a:r>
            <a:r>
              <a:rPr lang="en-IN" sz="1400" dirty="0">
                <a:solidFill>
                  <a:srgbClr val="4DA619"/>
                </a:solidFill>
                <a:latin typeface="Courier New" panose="02070309020205020404" pitchFamily="49" charset="0"/>
              </a:rPr>
              <a:t>'ONLI'</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IF </a:t>
            </a:r>
            <a:r>
              <a:rPr lang="en-IN" sz="1400" dirty="0">
                <a:solidFill>
                  <a:srgbClr val="000000"/>
                </a:solidFill>
                <a:latin typeface="Courier New" panose="02070309020205020404" pitchFamily="49" charset="0"/>
              </a:rPr>
              <a:t>S_EKORG </a:t>
            </a:r>
            <a:r>
              <a:rPr lang="en-IN" sz="1400" dirty="0">
                <a:solidFill>
                  <a:srgbClr val="0000FF"/>
                </a:solidFill>
                <a:latin typeface="Courier New" panose="02070309020205020404" pitchFamily="49" charset="0"/>
              </a:rPr>
              <a:t>IS INITIAL AND </a:t>
            </a:r>
            <a:r>
              <a:rPr lang="en-IN" sz="1400" dirty="0">
                <a:solidFill>
                  <a:srgbClr val="000000"/>
                </a:solidFill>
                <a:latin typeface="Courier New" panose="02070309020205020404" pitchFamily="49" charset="0"/>
              </a:rPr>
              <a:t>S_LIFNR </a:t>
            </a:r>
            <a:r>
              <a:rPr lang="en-IN" sz="1400" dirty="0">
                <a:solidFill>
                  <a:srgbClr val="0000FF"/>
                </a:solidFill>
                <a:latin typeface="Courier New" panose="02070309020205020404" pitchFamily="49" charset="0"/>
              </a:rPr>
              <a:t>IS INITIAL AND </a:t>
            </a:r>
            <a:r>
              <a:rPr lang="en-IN" sz="1400" dirty="0">
                <a:solidFill>
                  <a:srgbClr val="000000"/>
                </a:solidFill>
                <a:latin typeface="Courier New" panose="02070309020205020404" pitchFamily="49" charset="0"/>
              </a:rPr>
              <a:t>S_BUKRS </a:t>
            </a:r>
            <a:r>
              <a:rPr lang="en-IN" sz="1400" dirty="0">
                <a:solidFill>
                  <a:srgbClr val="0000FF"/>
                </a:solidFill>
                <a:latin typeface="Courier New" panose="02070309020205020404" pitchFamily="49" charset="0"/>
              </a:rPr>
              <a:t>IS INITIAL</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err="1">
                <a:solidFill>
                  <a:srgbClr val="0000FF"/>
                </a:solidFill>
                <a:latin typeface="Courier New" panose="02070309020205020404" pitchFamily="49" charset="0"/>
              </a:rPr>
              <a:t>MESSAGE</a:t>
            </a:r>
            <a:r>
              <a:rPr lang="en-IN" sz="1400" dirty="0" err="1">
                <a:solidFill>
                  <a:srgbClr val="800080"/>
                </a:solidFill>
                <a:latin typeface="Courier New" panose="02070309020205020404" pitchFamily="49" charset="0"/>
              </a:rPr>
              <a:t>:</a:t>
            </a:r>
            <a:r>
              <a:rPr lang="en-IN" sz="1400" dirty="0" err="1">
                <a:solidFill>
                  <a:srgbClr val="4DA619"/>
                </a:solidFill>
                <a:latin typeface="Courier New" panose="02070309020205020404" pitchFamily="49" charset="0"/>
              </a:rPr>
              <a:t>'Please</a:t>
            </a:r>
            <a:r>
              <a:rPr lang="en-IN" sz="1400" dirty="0">
                <a:solidFill>
                  <a:srgbClr val="4DA619"/>
                </a:solidFill>
                <a:latin typeface="Courier New" panose="02070309020205020404" pitchFamily="49" charset="0"/>
              </a:rPr>
              <a:t> Enter Either Company Code , Vendor Code or Purch. </a:t>
            </a:r>
            <a:r>
              <a:rPr lang="en-IN" sz="1400" dirty="0" err="1">
                <a:solidFill>
                  <a:srgbClr val="4DA619"/>
                </a:solidFill>
                <a:latin typeface="Courier New" panose="02070309020205020404" pitchFamily="49" charset="0"/>
              </a:rPr>
              <a:t>Orginazation</a:t>
            </a:r>
            <a:r>
              <a:rPr lang="en-IN" sz="1400" dirty="0">
                <a:solidFill>
                  <a:srgbClr val="4DA619"/>
                </a:solidFill>
                <a:latin typeface="Courier New" panose="02070309020205020404" pitchFamily="49" charset="0"/>
              </a:rPr>
              <a:t>.' </a:t>
            </a:r>
            <a:r>
              <a:rPr lang="en-IN" sz="1400" dirty="0">
                <a:solidFill>
                  <a:srgbClr val="0000FF"/>
                </a:solidFill>
                <a:latin typeface="Courier New" panose="02070309020205020404" pitchFamily="49" charset="0"/>
              </a:rPr>
              <a:t>TYPE </a:t>
            </a:r>
            <a:r>
              <a:rPr lang="en-IN" sz="1400" dirty="0">
                <a:solidFill>
                  <a:srgbClr val="4DA619"/>
                </a:solidFill>
                <a:latin typeface="Courier New" panose="02070309020205020404" pitchFamily="49" charset="0"/>
              </a:rPr>
              <a:t>'E'</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ENDIF</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br>
              <a:rPr lang="en-IN" sz="1400" dirty="0">
                <a:solidFill>
                  <a:srgbClr val="000000"/>
                </a:solidFill>
                <a:latin typeface="Courier New" panose="02070309020205020404" pitchFamily="49" charset="0"/>
              </a:rPr>
            </a:br>
            <a:r>
              <a:rPr lang="en-IN" sz="1400" dirty="0">
                <a:solidFill>
                  <a:srgbClr val="000000"/>
                </a:solidFill>
                <a:latin typeface="Courier New" panose="02070309020205020404" pitchFamily="49" charset="0"/>
              </a:rPr>
              <a:t>  </a:t>
            </a:r>
            <a:r>
              <a:rPr lang="en-IN" sz="1400" dirty="0">
                <a:solidFill>
                  <a:srgbClr val="0000FF"/>
                </a:solidFill>
                <a:latin typeface="Courier New" panose="02070309020205020404" pitchFamily="49" charset="0"/>
              </a:rPr>
              <a:t>ENDIF</a:t>
            </a:r>
            <a:r>
              <a:rPr lang="en-IN" sz="1400" dirty="0">
                <a:solidFill>
                  <a:srgbClr val="800080"/>
                </a:solidFill>
                <a:latin typeface="Courier New" panose="02070309020205020404" pitchFamily="49" charset="0"/>
              </a:rPr>
              <a:t>.</a:t>
            </a:r>
            <a:br>
              <a:rPr lang="en-IN" sz="1400" dirty="0">
                <a:solidFill>
                  <a:srgbClr val="000000"/>
                </a:solidFill>
                <a:latin typeface="Courier New" panose="02070309020205020404" pitchFamily="49" charset="0"/>
              </a:rPr>
            </a:br>
            <a:br>
              <a:rPr lang="en-IN" sz="1400" dirty="0">
                <a:solidFill>
                  <a:srgbClr val="000000"/>
                </a:solidFill>
                <a:latin typeface="Courier New" panose="02070309020205020404" pitchFamily="49" charset="0"/>
              </a:rPr>
            </a:br>
            <a:r>
              <a:rPr lang="en-IN" sz="1400" dirty="0">
                <a:solidFill>
                  <a:srgbClr val="0000FF"/>
                </a:solidFill>
                <a:latin typeface="Courier New" panose="02070309020205020404" pitchFamily="49" charset="0"/>
              </a:rPr>
              <a:t>ENDFORM</a:t>
            </a:r>
            <a:r>
              <a:rPr lang="en-IN" sz="1400" dirty="0">
                <a:solidFill>
                  <a:srgbClr val="800080"/>
                </a:solidFill>
                <a:latin typeface="Courier New" panose="02070309020205020404" pitchFamily="49" charset="0"/>
              </a:rPr>
              <a:t>.</a:t>
            </a:r>
            <a:r>
              <a:rPr lang="en-IN" sz="1400" dirty="0"/>
              <a:t> </a:t>
            </a:r>
          </a:p>
        </p:txBody>
      </p:sp>
    </p:spTree>
    <p:extLst>
      <p:ext uri="{BB962C8B-B14F-4D97-AF65-F5344CB8AC3E}">
        <p14:creationId xmlns:p14="http://schemas.microsoft.com/office/powerpoint/2010/main" val="182637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1F08-5B13-414B-BD93-5CCF032863E9}"/>
              </a:ext>
            </a:extLst>
          </p:cNvPr>
          <p:cNvSpPr>
            <a:spLocks noGrp="1"/>
          </p:cNvSpPr>
          <p:nvPr>
            <p:ph type="title"/>
          </p:nvPr>
        </p:nvSpPr>
        <p:spPr/>
        <p:txBody>
          <a:bodyPr>
            <a:normAutofit/>
          </a:bodyPr>
          <a:lstStyle/>
          <a:p>
            <a:pPr algn="ctr"/>
            <a:r>
              <a:rPr lang="en-IN" sz="4000" b="1" u="sng" dirty="0"/>
              <a:t>System Landscape Directory</a:t>
            </a:r>
          </a:p>
        </p:txBody>
      </p:sp>
      <p:sp>
        <p:nvSpPr>
          <p:cNvPr id="3" name="Content Placeholder 2">
            <a:extLst>
              <a:ext uri="{FF2B5EF4-FFF2-40B4-BE49-F238E27FC236}">
                <a16:creationId xmlns:a16="http://schemas.microsoft.com/office/drawing/2014/main" id="{BF1B3C9F-56C4-4489-9AAB-06AFAB22B438}"/>
              </a:ext>
            </a:extLst>
          </p:cNvPr>
          <p:cNvSpPr>
            <a:spLocks noGrp="1"/>
          </p:cNvSpPr>
          <p:nvPr>
            <p:ph idx="1"/>
          </p:nvPr>
        </p:nvSpPr>
        <p:spPr/>
        <p:txBody>
          <a:bodyPr>
            <a:normAutofit/>
          </a:bodyPr>
          <a:lstStyle/>
          <a:p>
            <a:r>
              <a:rPr lang="en-US" sz="2000" dirty="0"/>
              <a:t>The SAP system landscape is a logical group of servers or a layout arranging different servers </a:t>
            </a:r>
            <a:r>
              <a:rPr lang="en-US" sz="2000" b="1" dirty="0"/>
              <a:t>like development, quality assurance, and production server</a:t>
            </a:r>
            <a:r>
              <a:rPr lang="en-US" sz="2000" dirty="0"/>
              <a:t>.</a:t>
            </a:r>
          </a:p>
          <a:p>
            <a:r>
              <a:rPr lang="en-US" sz="2000" dirty="0"/>
              <a:t>The SAP landscape differs from SAP architecture as the organization can modify or update SAP architecture based on their requirements, but they cannot change the SAP landscape. The SAP system landscape is an outcome of various levels of SAP implementation.</a:t>
            </a:r>
          </a:p>
          <a:p>
            <a:r>
              <a:rPr lang="en-US" sz="1800" dirty="0"/>
              <a:t>It is also known as the architecture of servers. These servers are as follows:</a:t>
            </a:r>
          </a:p>
          <a:p>
            <a:r>
              <a:rPr lang="en-US" sz="1800" dirty="0"/>
              <a:t>Development Server</a:t>
            </a:r>
          </a:p>
          <a:p>
            <a:r>
              <a:rPr lang="en-US" sz="1800" dirty="0"/>
              <a:t>Quality Server</a:t>
            </a:r>
          </a:p>
          <a:p>
            <a:r>
              <a:rPr lang="en-US" sz="1800" dirty="0"/>
              <a:t>Production Server</a:t>
            </a:r>
            <a:endParaRPr lang="en-IN" sz="1800" dirty="0"/>
          </a:p>
        </p:txBody>
      </p:sp>
    </p:spTree>
    <p:extLst>
      <p:ext uri="{BB962C8B-B14F-4D97-AF65-F5344CB8AC3E}">
        <p14:creationId xmlns:p14="http://schemas.microsoft.com/office/powerpoint/2010/main" val="843568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CB705F-FE9A-4906-A6B9-99E3A9BF55CE}"/>
              </a:ext>
            </a:extLst>
          </p:cNvPr>
          <p:cNvSpPr/>
          <p:nvPr/>
        </p:nvSpPr>
        <p:spPr>
          <a:xfrm>
            <a:off x="238298" y="61801"/>
            <a:ext cx="10801003" cy="6494085"/>
          </a:xfrm>
          <a:prstGeom prst="rect">
            <a:avLst/>
          </a:prstGeom>
        </p:spPr>
        <p:txBody>
          <a:bodyPr wrap="square">
            <a:spAutoFit/>
          </a:bodyPr>
          <a:lstStyle/>
          <a:p>
            <a:r>
              <a:rPr lang="en-IN" sz="1600" dirty="0">
                <a:solidFill>
                  <a:srgbClr val="0000FF"/>
                </a:solidFill>
                <a:latin typeface="Courier New" panose="02070309020205020404" pitchFamily="49" charset="0"/>
              </a:rPr>
              <a:t>FORM </a:t>
            </a:r>
            <a:r>
              <a:rPr lang="en-IN" sz="1600" dirty="0">
                <a:solidFill>
                  <a:srgbClr val="000000"/>
                </a:solidFill>
                <a:latin typeface="Courier New" panose="02070309020205020404" pitchFamily="49" charset="0"/>
              </a:rPr>
              <a:t>GET_DATA </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IF </a:t>
            </a:r>
            <a:r>
              <a:rPr lang="en-IN" sz="1600" dirty="0">
                <a:solidFill>
                  <a:srgbClr val="000000"/>
                </a:solidFill>
                <a:latin typeface="Courier New" panose="02070309020205020404" pitchFamily="49" charset="0"/>
              </a:rPr>
              <a:t>P_RAD1 </a:t>
            </a:r>
            <a:r>
              <a:rPr lang="en-IN" sz="1600" dirty="0">
                <a:solidFill>
                  <a:srgbClr val="0000FF"/>
                </a:solidFill>
                <a:latin typeface="Courier New" panose="02070309020205020404" pitchFamily="49" charset="0"/>
              </a:rPr>
              <a:t>EQ </a:t>
            </a:r>
            <a:r>
              <a:rPr lang="en-IN" sz="1600" dirty="0">
                <a:solidFill>
                  <a:srgbClr val="000000"/>
                </a:solidFill>
                <a:latin typeface="Courier New" panose="02070309020205020404" pitchFamily="49" charset="0"/>
              </a:rPr>
              <a:t>ABAP_TRUE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SELECT </a:t>
            </a:r>
            <a:r>
              <a:rPr lang="en-IN" sz="1600" dirty="0">
                <a:solidFill>
                  <a:srgbClr val="000000"/>
                </a:solidFill>
                <a:latin typeface="Courier New" panose="02070309020205020404" pitchFamily="49" charset="0"/>
              </a:rPr>
              <a:t>LIFNR</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NAME1</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ORT01</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PSTLZ</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REGIO</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STRAS</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FROM </a:t>
            </a:r>
            <a:r>
              <a:rPr lang="en-IN" sz="1600" dirty="0">
                <a:solidFill>
                  <a:srgbClr val="000000"/>
                </a:solidFill>
                <a:latin typeface="Courier New" panose="02070309020205020404" pitchFamily="49" charset="0"/>
              </a:rPr>
              <a:t>LFA1 </a:t>
            </a:r>
            <a:r>
              <a:rPr lang="en-IN" sz="1600" dirty="0">
                <a:solidFill>
                  <a:srgbClr val="0000FF"/>
                </a:solidFill>
                <a:latin typeface="Courier New" panose="02070309020205020404" pitchFamily="49" charset="0"/>
              </a:rPr>
              <a:t>INTO </a:t>
            </a:r>
            <a:r>
              <a:rPr lang="en-IN" sz="1600" dirty="0">
                <a:solidFill>
                  <a:srgbClr val="000000"/>
                </a:solidFill>
                <a:latin typeface="Courier New" panose="02070309020205020404" pitchFamily="49" charset="0"/>
              </a:rPr>
              <a:t>CORRESPONDING </a:t>
            </a:r>
            <a:r>
              <a:rPr lang="en-IN" sz="1600" dirty="0">
                <a:solidFill>
                  <a:srgbClr val="0000FF"/>
                </a:solidFill>
                <a:latin typeface="Courier New" panose="02070309020205020404" pitchFamily="49" charset="0"/>
              </a:rPr>
              <a:t>FIELDS OF TABLE </a:t>
            </a:r>
            <a:r>
              <a:rPr lang="en-IN" sz="1600" dirty="0">
                <a:solidFill>
                  <a:srgbClr val="000000"/>
                </a:solidFill>
                <a:latin typeface="Courier New" panose="02070309020205020404" pitchFamily="49" charset="0"/>
              </a:rPr>
              <a:t>LT_FINAL</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WHERE </a:t>
            </a:r>
            <a:r>
              <a:rPr lang="en-IN" sz="1600" dirty="0">
                <a:solidFill>
                  <a:srgbClr val="000000"/>
                </a:solidFill>
                <a:latin typeface="Courier New" panose="02070309020205020404" pitchFamily="49" charset="0"/>
              </a:rPr>
              <a:t>LIFNR </a:t>
            </a:r>
            <a:r>
              <a:rPr lang="en-IN" sz="1600" dirty="0">
                <a:solidFill>
                  <a:srgbClr val="0000FF"/>
                </a:solidFill>
                <a:latin typeface="Courier New" panose="02070309020205020404" pitchFamily="49" charset="0"/>
              </a:rPr>
              <a:t>IN </a:t>
            </a:r>
            <a:r>
              <a:rPr lang="en-IN" sz="1600" dirty="0">
                <a:solidFill>
                  <a:srgbClr val="000000"/>
                </a:solidFill>
                <a:latin typeface="Courier New" panose="02070309020205020404" pitchFamily="49" charset="0"/>
              </a:rPr>
              <a:t>S_LIFNR</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ELSEIF </a:t>
            </a:r>
            <a:r>
              <a:rPr lang="en-IN" sz="1600" dirty="0">
                <a:solidFill>
                  <a:srgbClr val="000000"/>
                </a:solidFill>
                <a:latin typeface="Courier New" panose="02070309020205020404" pitchFamily="49" charset="0"/>
              </a:rPr>
              <a:t>P_RAD2 </a:t>
            </a:r>
            <a:r>
              <a:rPr lang="en-IN" sz="1600" dirty="0">
                <a:solidFill>
                  <a:srgbClr val="0000FF"/>
                </a:solidFill>
                <a:latin typeface="Courier New" panose="02070309020205020404" pitchFamily="49" charset="0"/>
              </a:rPr>
              <a:t>EQ </a:t>
            </a:r>
            <a:r>
              <a:rPr lang="en-IN" sz="1600" dirty="0">
                <a:solidFill>
                  <a:srgbClr val="000000"/>
                </a:solidFill>
                <a:latin typeface="Courier New" panose="02070309020205020404" pitchFamily="49" charset="0"/>
              </a:rPr>
              <a:t>ABAP_TRUE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SELECT </a:t>
            </a:r>
            <a:r>
              <a:rPr lang="en-IN" sz="1600" dirty="0">
                <a:solidFill>
                  <a:srgbClr val="000000"/>
                </a:solidFill>
                <a:latin typeface="Courier New" panose="02070309020205020404" pitchFamily="49" charset="0"/>
              </a:rPr>
              <a:t>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LIFNR</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NAME1</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B</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BUKRS</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B</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AKONT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B</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ZWELS</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FROM </a:t>
            </a:r>
            <a:r>
              <a:rPr lang="en-IN" sz="1600" dirty="0">
                <a:solidFill>
                  <a:srgbClr val="000000"/>
                </a:solidFill>
                <a:latin typeface="Courier New" panose="02070309020205020404" pitchFamily="49" charset="0"/>
              </a:rPr>
              <a:t>LFA1 </a:t>
            </a:r>
            <a:r>
              <a:rPr lang="en-IN" sz="1600" dirty="0">
                <a:solidFill>
                  <a:srgbClr val="0000FF"/>
                </a:solidFill>
                <a:latin typeface="Courier New" panose="02070309020205020404" pitchFamily="49" charset="0"/>
              </a:rPr>
              <a:t>AS </a:t>
            </a:r>
            <a:r>
              <a:rPr lang="en-IN" sz="1600" dirty="0">
                <a:solidFill>
                  <a:srgbClr val="000000"/>
                </a:solidFill>
                <a:latin typeface="Courier New" panose="02070309020205020404" pitchFamily="49" charset="0"/>
              </a:rPr>
              <a:t>A</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INNER </a:t>
            </a:r>
            <a:r>
              <a:rPr lang="en-IN" sz="1600" dirty="0">
                <a:solidFill>
                  <a:srgbClr val="0000FF"/>
                </a:solidFill>
                <a:latin typeface="Courier New" panose="02070309020205020404" pitchFamily="49" charset="0"/>
              </a:rPr>
              <a:t>JOIN </a:t>
            </a:r>
            <a:r>
              <a:rPr lang="en-IN" sz="1600" dirty="0">
                <a:solidFill>
                  <a:srgbClr val="000000"/>
                </a:solidFill>
                <a:latin typeface="Courier New" panose="02070309020205020404" pitchFamily="49" charset="0"/>
              </a:rPr>
              <a:t>LFB1 </a:t>
            </a:r>
            <a:r>
              <a:rPr lang="en-IN" sz="1600" dirty="0">
                <a:solidFill>
                  <a:srgbClr val="0000FF"/>
                </a:solidFill>
                <a:latin typeface="Courier New" panose="02070309020205020404" pitchFamily="49" charset="0"/>
              </a:rPr>
              <a:t>AS </a:t>
            </a:r>
            <a:r>
              <a:rPr lang="en-IN" sz="1600" dirty="0">
                <a:solidFill>
                  <a:srgbClr val="000000"/>
                </a:solidFill>
                <a:latin typeface="Courier New" panose="02070309020205020404" pitchFamily="49" charset="0"/>
              </a:rPr>
              <a:t>B</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ON </a:t>
            </a:r>
            <a:r>
              <a:rPr lang="en-IN" sz="1600" dirty="0">
                <a:solidFill>
                  <a:srgbClr val="800080"/>
                </a:solidFill>
                <a:latin typeface="Courier New" panose="02070309020205020404" pitchFamily="49" charset="0"/>
              </a:rPr>
              <a:t>( </a:t>
            </a:r>
            <a:r>
              <a:rPr lang="en-IN" sz="1600" dirty="0">
                <a:solidFill>
                  <a:srgbClr val="000000"/>
                </a:solidFill>
                <a:latin typeface="Courier New" panose="02070309020205020404" pitchFamily="49" charset="0"/>
              </a:rPr>
              <a:t>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LIFNR </a:t>
            </a:r>
            <a:r>
              <a:rPr lang="en-IN" sz="1600" dirty="0">
                <a:solidFill>
                  <a:srgbClr val="800080"/>
                </a:solidFill>
                <a:latin typeface="Courier New" panose="02070309020205020404" pitchFamily="49" charset="0"/>
              </a:rPr>
              <a:t>= </a:t>
            </a:r>
            <a:r>
              <a:rPr lang="en-IN" sz="1600" dirty="0">
                <a:solidFill>
                  <a:srgbClr val="000000"/>
                </a:solidFill>
                <a:latin typeface="Courier New" panose="02070309020205020404" pitchFamily="49" charset="0"/>
              </a:rPr>
              <a:t>B</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LIFNR </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INTO </a:t>
            </a:r>
            <a:r>
              <a:rPr lang="en-IN" sz="1600" dirty="0">
                <a:solidFill>
                  <a:srgbClr val="000000"/>
                </a:solidFill>
                <a:latin typeface="Courier New" panose="02070309020205020404" pitchFamily="49" charset="0"/>
              </a:rPr>
              <a:t>CORRESPONDING </a:t>
            </a:r>
            <a:r>
              <a:rPr lang="en-IN" sz="1600" dirty="0">
                <a:solidFill>
                  <a:srgbClr val="0000FF"/>
                </a:solidFill>
                <a:latin typeface="Courier New" panose="02070309020205020404" pitchFamily="49" charset="0"/>
              </a:rPr>
              <a:t>FIELDS OF TABLE </a:t>
            </a:r>
            <a:r>
              <a:rPr lang="en-IN" sz="1600" dirty="0">
                <a:solidFill>
                  <a:srgbClr val="000000"/>
                </a:solidFill>
                <a:latin typeface="Courier New" panose="02070309020205020404" pitchFamily="49" charset="0"/>
              </a:rPr>
              <a:t>LT_FINAL</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WHERE </a:t>
            </a:r>
            <a:r>
              <a:rPr lang="en-IN" sz="1600" dirty="0">
                <a:solidFill>
                  <a:srgbClr val="000000"/>
                </a:solidFill>
                <a:latin typeface="Courier New" panose="02070309020205020404" pitchFamily="49" charset="0"/>
              </a:rPr>
              <a:t>B</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BUKRS </a:t>
            </a:r>
            <a:r>
              <a:rPr lang="en-IN" sz="1600" dirty="0">
                <a:solidFill>
                  <a:srgbClr val="0000FF"/>
                </a:solidFill>
                <a:latin typeface="Courier New" panose="02070309020205020404" pitchFamily="49" charset="0"/>
              </a:rPr>
              <a:t>IN </a:t>
            </a:r>
            <a:r>
              <a:rPr lang="en-IN" sz="1600" dirty="0">
                <a:solidFill>
                  <a:srgbClr val="000000"/>
                </a:solidFill>
                <a:latin typeface="Courier New" panose="02070309020205020404" pitchFamily="49" charset="0"/>
              </a:rPr>
              <a:t>S_BUKRS</a:t>
            </a:r>
            <a:r>
              <a:rPr lang="en-IN" sz="1600" dirty="0">
                <a:solidFill>
                  <a:srgbClr val="800080"/>
                </a:solidFill>
                <a:latin typeface="Courier New" panose="02070309020205020404" pitchFamily="49" charset="0"/>
              </a:rPr>
              <a:t>.</a:t>
            </a:r>
            <a:r>
              <a:rPr lang="en-IN" sz="1600" dirty="0"/>
              <a:t> </a:t>
            </a:r>
          </a:p>
        </p:txBody>
      </p:sp>
    </p:spTree>
    <p:extLst>
      <p:ext uri="{BB962C8B-B14F-4D97-AF65-F5344CB8AC3E}">
        <p14:creationId xmlns:p14="http://schemas.microsoft.com/office/powerpoint/2010/main" val="609111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5BEFD-7D24-48AF-A266-A96ABDD6BAC7}"/>
              </a:ext>
            </a:extLst>
          </p:cNvPr>
          <p:cNvSpPr/>
          <p:nvPr/>
        </p:nvSpPr>
        <p:spPr>
          <a:xfrm>
            <a:off x="196733" y="0"/>
            <a:ext cx="10809317" cy="6001643"/>
          </a:xfrm>
          <a:prstGeom prst="rect">
            <a:avLst/>
          </a:prstGeom>
        </p:spPr>
        <p:txBody>
          <a:bodyPr wrap="square">
            <a:spAutoFit/>
          </a:bodyPr>
          <a:lstStyle/>
          <a:p>
            <a:r>
              <a:rPr lang="en-IN" sz="2400" dirty="0">
                <a:solidFill>
                  <a:srgbClr val="0000FF"/>
                </a:solidFill>
                <a:latin typeface="Courier New" panose="02070309020205020404" pitchFamily="49" charset="0"/>
              </a:rPr>
              <a:t>ELSEIF </a:t>
            </a:r>
            <a:r>
              <a:rPr lang="en-IN" sz="2400" dirty="0">
                <a:solidFill>
                  <a:srgbClr val="000000"/>
                </a:solidFill>
                <a:latin typeface="Courier New" panose="02070309020205020404" pitchFamily="49" charset="0"/>
              </a:rPr>
              <a:t>P_RAD3 </a:t>
            </a:r>
            <a:r>
              <a:rPr lang="en-IN" sz="2400" dirty="0">
                <a:solidFill>
                  <a:srgbClr val="0000FF"/>
                </a:solidFill>
                <a:latin typeface="Courier New" panose="02070309020205020404" pitchFamily="49" charset="0"/>
              </a:rPr>
              <a:t>EQ </a:t>
            </a:r>
            <a:r>
              <a:rPr lang="en-IN" sz="2400" dirty="0">
                <a:solidFill>
                  <a:srgbClr val="000000"/>
                </a:solidFill>
                <a:latin typeface="Courier New" panose="02070309020205020404" pitchFamily="49" charset="0"/>
              </a:rPr>
              <a:t>ABAP_TRUE</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r>
              <a:rPr lang="en-IN" sz="2400" dirty="0">
                <a:solidFill>
                  <a:srgbClr val="0000FF"/>
                </a:solidFill>
                <a:latin typeface="Courier New" panose="02070309020205020404" pitchFamily="49" charset="0"/>
              </a:rPr>
              <a:t>SELECT </a:t>
            </a:r>
            <a:r>
              <a:rPr lang="en-IN" sz="2400" dirty="0">
                <a:solidFill>
                  <a:srgbClr val="000000"/>
                </a:solidFill>
                <a:latin typeface="Courier New" panose="02070309020205020404" pitchFamily="49" charset="0"/>
              </a:rPr>
              <a:t>A</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LIFNR</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NAME1</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B</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EKORG</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B</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WEBRE</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B</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KALSK</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r>
              <a:rPr lang="en-IN" sz="2400" dirty="0">
                <a:solidFill>
                  <a:srgbClr val="0000FF"/>
                </a:solidFill>
                <a:latin typeface="Courier New" panose="02070309020205020404" pitchFamily="49" charset="0"/>
              </a:rPr>
              <a:t>FROM </a:t>
            </a:r>
            <a:r>
              <a:rPr lang="en-IN" sz="2400" dirty="0">
                <a:solidFill>
                  <a:srgbClr val="000000"/>
                </a:solidFill>
                <a:latin typeface="Courier New" panose="02070309020205020404" pitchFamily="49" charset="0"/>
              </a:rPr>
              <a:t>LFA1 </a:t>
            </a:r>
            <a:r>
              <a:rPr lang="en-IN" sz="2400" dirty="0">
                <a:solidFill>
                  <a:srgbClr val="0000FF"/>
                </a:solidFill>
                <a:latin typeface="Courier New" panose="02070309020205020404" pitchFamily="49" charset="0"/>
              </a:rPr>
              <a:t>AS </a:t>
            </a:r>
            <a:r>
              <a:rPr lang="en-IN" sz="2400" dirty="0">
                <a:solidFill>
                  <a:srgbClr val="000000"/>
                </a:solidFill>
                <a:latin typeface="Courier New" panose="02070309020205020404" pitchFamily="49" charset="0"/>
              </a:rPr>
              <a:t>A</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INNER </a:t>
            </a:r>
            <a:r>
              <a:rPr lang="en-IN" sz="2400" dirty="0">
                <a:solidFill>
                  <a:srgbClr val="0000FF"/>
                </a:solidFill>
                <a:latin typeface="Courier New" panose="02070309020205020404" pitchFamily="49" charset="0"/>
              </a:rPr>
              <a:t>JOIN </a:t>
            </a:r>
            <a:r>
              <a:rPr lang="en-IN" sz="2400" dirty="0">
                <a:solidFill>
                  <a:srgbClr val="000000"/>
                </a:solidFill>
                <a:latin typeface="Courier New" panose="02070309020205020404" pitchFamily="49" charset="0"/>
              </a:rPr>
              <a:t>LFM1 </a:t>
            </a:r>
            <a:r>
              <a:rPr lang="en-IN" sz="2400" dirty="0">
                <a:solidFill>
                  <a:srgbClr val="0000FF"/>
                </a:solidFill>
                <a:latin typeface="Courier New" panose="02070309020205020404" pitchFamily="49" charset="0"/>
              </a:rPr>
              <a:t>AS </a:t>
            </a:r>
            <a:r>
              <a:rPr lang="en-IN" sz="2400" dirty="0">
                <a:solidFill>
                  <a:srgbClr val="000000"/>
                </a:solidFill>
                <a:latin typeface="Courier New" panose="02070309020205020404" pitchFamily="49" charset="0"/>
              </a:rPr>
              <a:t>B</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r>
              <a:rPr lang="en-IN" sz="2400" dirty="0">
                <a:solidFill>
                  <a:srgbClr val="0000FF"/>
                </a:solidFill>
                <a:latin typeface="Courier New" panose="02070309020205020404" pitchFamily="49" charset="0"/>
              </a:rPr>
              <a:t>ON </a:t>
            </a:r>
            <a:r>
              <a:rPr lang="en-IN" sz="2400" dirty="0">
                <a:solidFill>
                  <a:srgbClr val="800080"/>
                </a:solidFill>
                <a:latin typeface="Courier New" panose="02070309020205020404" pitchFamily="49" charset="0"/>
              </a:rPr>
              <a:t>( </a:t>
            </a:r>
            <a:r>
              <a:rPr lang="en-IN" sz="2400" dirty="0">
                <a:solidFill>
                  <a:srgbClr val="000000"/>
                </a:solidFill>
                <a:latin typeface="Courier New" panose="02070309020205020404" pitchFamily="49" charset="0"/>
              </a:rPr>
              <a:t>A</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LIFNR </a:t>
            </a:r>
            <a:r>
              <a:rPr lang="en-IN" sz="2400" dirty="0">
                <a:solidFill>
                  <a:srgbClr val="800080"/>
                </a:solidFill>
                <a:latin typeface="Courier New" panose="02070309020205020404" pitchFamily="49" charset="0"/>
              </a:rPr>
              <a:t>= </a:t>
            </a:r>
            <a:r>
              <a:rPr lang="en-IN" sz="2400" dirty="0">
                <a:solidFill>
                  <a:srgbClr val="000000"/>
                </a:solidFill>
                <a:latin typeface="Courier New" panose="02070309020205020404" pitchFamily="49" charset="0"/>
              </a:rPr>
              <a:t>B</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LIFNR </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r>
              <a:rPr lang="en-IN" sz="2400" dirty="0">
                <a:solidFill>
                  <a:srgbClr val="0000FF"/>
                </a:solidFill>
                <a:latin typeface="Courier New" panose="02070309020205020404" pitchFamily="49" charset="0"/>
              </a:rPr>
              <a:t>INTO </a:t>
            </a:r>
            <a:r>
              <a:rPr lang="en-IN" sz="2400" dirty="0">
                <a:solidFill>
                  <a:srgbClr val="000000"/>
                </a:solidFill>
                <a:latin typeface="Courier New" panose="02070309020205020404" pitchFamily="49" charset="0"/>
              </a:rPr>
              <a:t>CORRESPONDING </a:t>
            </a:r>
            <a:r>
              <a:rPr lang="en-IN" sz="2400" dirty="0">
                <a:solidFill>
                  <a:srgbClr val="0000FF"/>
                </a:solidFill>
                <a:latin typeface="Courier New" panose="02070309020205020404" pitchFamily="49" charset="0"/>
              </a:rPr>
              <a:t>FIELDS OF TABLE </a:t>
            </a:r>
            <a:r>
              <a:rPr lang="en-IN" sz="2400" dirty="0">
                <a:solidFill>
                  <a:srgbClr val="000000"/>
                </a:solidFill>
                <a:latin typeface="Courier New" panose="02070309020205020404" pitchFamily="49" charset="0"/>
              </a:rPr>
              <a:t>LT_FINAL</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r>
              <a:rPr lang="en-IN" sz="2400" dirty="0">
                <a:solidFill>
                  <a:srgbClr val="0000FF"/>
                </a:solidFill>
                <a:latin typeface="Courier New" panose="02070309020205020404" pitchFamily="49" charset="0"/>
              </a:rPr>
              <a:t>WHERE </a:t>
            </a:r>
            <a:r>
              <a:rPr lang="en-IN" sz="2400" dirty="0">
                <a:solidFill>
                  <a:srgbClr val="000000"/>
                </a:solidFill>
                <a:latin typeface="Courier New" panose="02070309020205020404" pitchFamily="49" charset="0"/>
              </a:rPr>
              <a:t>B</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EKORG </a:t>
            </a:r>
            <a:r>
              <a:rPr lang="en-IN" sz="2400" dirty="0">
                <a:solidFill>
                  <a:srgbClr val="0000FF"/>
                </a:solidFill>
                <a:latin typeface="Courier New" panose="02070309020205020404" pitchFamily="49" charset="0"/>
              </a:rPr>
              <a:t>IN </a:t>
            </a:r>
            <a:r>
              <a:rPr lang="en-IN" sz="2400" dirty="0">
                <a:solidFill>
                  <a:srgbClr val="000000"/>
                </a:solidFill>
                <a:latin typeface="Courier New" panose="02070309020205020404" pitchFamily="49" charset="0"/>
              </a:rPr>
              <a:t>S_EKORG</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br>
              <a:rPr lang="en-IN" sz="2400" dirty="0">
                <a:solidFill>
                  <a:srgbClr val="000000"/>
                </a:solidFill>
                <a:latin typeface="Courier New" panose="02070309020205020404" pitchFamily="49" charset="0"/>
              </a:rPr>
            </a:b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endParaRPr lang="en-IN" sz="2400" dirty="0"/>
          </a:p>
        </p:txBody>
      </p:sp>
    </p:spTree>
    <p:extLst>
      <p:ext uri="{BB962C8B-B14F-4D97-AF65-F5344CB8AC3E}">
        <p14:creationId xmlns:p14="http://schemas.microsoft.com/office/powerpoint/2010/main" val="1161757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DDF62B-CF7B-467B-A3E7-6225C3B93106}"/>
              </a:ext>
            </a:extLst>
          </p:cNvPr>
          <p:cNvSpPr/>
          <p:nvPr/>
        </p:nvSpPr>
        <p:spPr>
          <a:xfrm>
            <a:off x="-1" y="89557"/>
            <a:ext cx="11646131" cy="6986528"/>
          </a:xfrm>
          <a:prstGeom prst="rect">
            <a:avLst/>
          </a:prstGeom>
        </p:spPr>
        <p:txBody>
          <a:bodyPr wrap="square">
            <a:spAutoFit/>
          </a:bodyPr>
          <a:lstStyle/>
          <a:p>
            <a:r>
              <a:rPr lang="en-IN" sz="1600" dirty="0">
                <a:solidFill>
                  <a:srgbClr val="0000FF"/>
                </a:solidFill>
                <a:latin typeface="Courier New" panose="02070309020205020404" pitchFamily="49" charset="0"/>
              </a:rPr>
              <a:t>ELSEIF </a:t>
            </a:r>
            <a:r>
              <a:rPr lang="en-IN" sz="1600" dirty="0">
                <a:solidFill>
                  <a:srgbClr val="000000"/>
                </a:solidFill>
                <a:latin typeface="Courier New" panose="02070309020205020404" pitchFamily="49" charset="0"/>
              </a:rPr>
              <a:t>P_RAD4 </a:t>
            </a:r>
            <a:r>
              <a:rPr lang="en-IN" sz="1600" dirty="0">
                <a:solidFill>
                  <a:srgbClr val="0000FF"/>
                </a:solidFill>
                <a:latin typeface="Courier New" panose="02070309020205020404" pitchFamily="49" charset="0"/>
              </a:rPr>
              <a:t>EQ </a:t>
            </a:r>
            <a:r>
              <a:rPr lang="en-IN" sz="1600" dirty="0">
                <a:solidFill>
                  <a:srgbClr val="000000"/>
                </a:solidFill>
                <a:latin typeface="Courier New" panose="02070309020205020404" pitchFamily="49" charset="0"/>
              </a:rPr>
              <a:t>ABAP_TRUE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SELECT </a:t>
            </a:r>
            <a:r>
              <a:rPr lang="en-IN" sz="1600" dirty="0">
                <a:solidFill>
                  <a:srgbClr val="000000"/>
                </a:solidFill>
                <a:latin typeface="Courier New" panose="02070309020205020404" pitchFamily="49" charset="0"/>
              </a:rPr>
              <a:t>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LIFNR</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NAME1</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ORT01</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PSTLZ</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REGIO</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STRAS</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B</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BUKRS</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B</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AKONT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B</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ZWELS</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C</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EKORG</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C</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WEBRE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C</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KALSK</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FROM </a:t>
            </a:r>
            <a:r>
              <a:rPr lang="en-IN" sz="1600" dirty="0">
                <a:solidFill>
                  <a:srgbClr val="000000"/>
                </a:solidFill>
                <a:latin typeface="Courier New" panose="02070309020205020404" pitchFamily="49" charset="0"/>
              </a:rPr>
              <a:t>LFA1 </a:t>
            </a:r>
            <a:r>
              <a:rPr lang="en-IN" sz="1600" dirty="0">
                <a:solidFill>
                  <a:srgbClr val="0000FF"/>
                </a:solidFill>
                <a:latin typeface="Courier New" panose="02070309020205020404" pitchFamily="49" charset="0"/>
              </a:rPr>
              <a:t>AS </a:t>
            </a:r>
            <a:r>
              <a:rPr lang="en-IN" sz="1600" dirty="0">
                <a:solidFill>
                  <a:srgbClr val="000000"/>
                </a:solidFill>
                <a:latin typeface="Courier New" panose="02070309020205020404" pitchFamily="49" charset="0"/>
              </a:rPr>
              <a:t>A</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LEFT </a:t>
            </a:r>
            <a:r>
              <a:rPr lang="en-IN" sz="1600" dirty="0">
                <a:solidFill>
                  <a:srgbClr val="000000"/>
                </a:solidFill>
                <a:latin typeface="Courier New" panose="02070309020205020404" pitchFamily="49" charset="0"/>
              </a:rPr>
              <a:t>OUTER </a:t>
            </a:r>
            <a:r>
              <a:rPr lang="en-IN" sz="1600" dirty="0">
                <a:solidFill>
                  <a:srgbClr val="0000FF"/>
                </a:solidFill>
                <a:latin typeface="Courier New" panose="02070309020205020404" pitchFamily="49" charset="0"/>
              </a:rPr>
              <a:t>JOIN </a:t>
            </a:r>
            <a:r>
              <a:rPr lang="en-IN" sz="1600" dirty="0">
                <a:solidFill>
                  <a:srgbClr val="000000"/>
                </a:solidFill>
                <a:latin typeface="Courier New" panose="02070309020205020404" pitchFamily="49" charset="0"/>
              </a:rPr>
              <a:t>LFB1 </a:t>
            </a:r>
            <a:r>
              <a:rPr lang="en-IN" sz="1600" dirty="0">
                <a:solidFill>
                  <a:srgbClr val="0000FF"/>
                </a:solidFill>
                <a:latin typeface="Courier New" panose="02070309020205020404" pitchFamily="49" charset="0"/>
              </a:rPr>
              <a:t>AS </a:t>
            </a:r>
            <a:r>
              <a:rPr lang="en-IN" sz="1600" dirty="0">
                <a:solidFill>
                  <a:srgbClr val="000000"/>
                </a:solidFill>
                <a:latin typeface="Courier New" panose="02070309020205020404" pitchFamily="49" charset="0"/>
              </a:rPr>
              <a:t>B</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ON </a:t>
            </a:r>
            <a:r>
              <a:rPr lang="en-IN" sz="1600" dirty="0">
                <a:solidFill>
                  <a:srgbClr val="800080"/>
                </a:solidFill>
                <a:latin typeface="Courier New" panose="02070309020205020404" pitchFamily="49" charset="0"/>
              </a:rPr>
              <a:t>( </a:t>
            </a:r>
            <a:r>
              <a:rPr lang="en-IN" sz="1600" dirty="0" err="1">
                <a:solidFill>
                  <a:srgbClr val="000000"/>
                </a:solidFill>
                <a:latin typeface="Courier New" panose="02070309020205020404" pitchFamily="49" charset="0"/>
              </a:rPr>
              <a:t>b</a:t>
            </a:r>
            <a:r>
              <a:rPr lang="en-IN" sz="1600" dirty="0" err="1">
                <a:solidFill>
                  <a:srgbClr val="808080"/>
                </a:solidFill>
                <a:latin typeface="Courier New" panose="02070309020205020404" pitchFamily="49" charset="0"/>
              </a:rPr>
              <a:t>~</a:t>
            </a:r>
            <a:r>
              <a:rPr lang="en-IN" sz="1600" dirty="0" err="1">
                <a:solidFill>
                  <a:srgbClr val="000000"/>
                </a:solidFill>
                <a:latin typeface="Courier New" panose="02070309020205020404" pitchFamily="49" charset="0"/>
              </a:rPr>
              <a:t>LIFNR</a:t>
            </a:r>
            <a:r>
              <a:rPr lang="en-IN" sz="1600" dirty="0">
                <a:solidFill>
                  <a:srgbClr val="000000"/>
                </a:solidFill>
                <a:latin typeface="Courier New" panose="02070309020205020404" pitchFamily="49" charset="0"/>
              </a:rPr>
              <a:t> </a:t>
            </a:r>
            <a:r>
              <a:rPr lang="en-IN" sz="1600" dirty="0">
                <a:solidFill>
                  <a:srgbClr val="800080"/>
                </a:solidFill>
                <a:latin typeface="Courier New" panose="02070309020205020404" pitchFamily="49" charset="0"/>
              </a:rPr>
              <a:t>= </a:t>
            </a:r>
            <a:r>
              <a:rPr lang="en-IN" sz="1600" dirty="0">
                <a:solidFill>
                  <a:srgbClr val="000000"/>
                </a:solidFill>
                <a:latin typeface="Courier New" panose="02070309020205020404" pitchFamily="49" charset="0"/>
              </a:rPr>
              <a:t>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LIFNR </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LEFT </a:t>
            </a:r>
            <a:r>
              <a:rPr lang="en-IN" sz="1600" dirty="0">
                <a:solidFill>
                  <a:srgbClr val="000000"/>
                </a:solidFill>
                <a:latin typeface="Courier New" panose="02070309020205020404" pitchFamily="49" charset="0"/>
              </a:rPr>
              <a:t>OUTER </a:t>
            </a:r>
            <a:r>
              <a:rPr lang="en-IN" sz="1600" dirty="0">
                <a:solidFill>
                  <a:srgbClr val="0000FF"/>
                </a:solidFill>
                <a:latin typeface="Courier New" panose="02070309020205020404" pitchFamily="49" charset="0"/>
              </a:rPr>
              <a:t>JOIN </a:t>
            </a:r>
            <a:r>
              <a:rPr lang="en-IN" sz="1600" dirty="0">
                <a:solidFill>
                  <a:srgbClr val="000000"/>
                </a:solidFill>
                <a:latin typeface="Courier New" panose="02070309020205020404" pitchFamily="49" charset="0"/>
              </a:rPr>
              <a:t>LFM1 </a:t>
            </a:r>
            <a:r>
              <a:rPr lang="en-IN" sz="1600" dirty="0">
                <a:solidFill>
                  <a:srgbClr val="0000FF"/>
                </a:solidFill>
                <a:latin typeface="Courier New" panose="02070309020205020404" pitchFamily="49" charset="0"/>
              </a:rPr>
              <a:t>AS C</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ON </a:t>
            </a:r>
            <a:r>
              <a:rPr lang="en-IN" sz="1600" dirty="0">
                <a:solidFill>
                  <a:srgbClr val="800080"/>
                </a:solidFill>
                <a:latin typeface="Courier New" panose="02070309020205020404" pitchFamily="49" charset="0"/>
              </a:rPr>
              <a:t>( </a:t>
            </a:r>
            <a:r>
              <a:rPr lang="en-IN" sz="1600" dirty="0" err="1">
                <a:solidFill>
                  <a:srgbClr val="0000FF"/>
                </a:solidFill>
                <a:latin typeface="Courier New" panose="02070309020205020404" pitchFamily="49" charset="0"/>
              </a:rPr>
              <a:t>c</a:t>
            </a:r>
            <a:r>
              <a:rPr lang="en-IN" sz="1600" dirty="0" err="1">
                <a:solidFill>
                  <a:srgbClr val="808080"/>
                </a:solidFill>
                <a:latin typeface="Courier New" panose="02070309020205020404" pitchFamily="49" charset="0"/>
              </a:rPr>
              <a:t>~</a:t>
            </a:r>
            <a:r>
              <a:rPr lang="en-IN" sz="1600" dirty="0" err="1">
                <a:solidFill>
                  <a:srgbClr val="000000"/>
                </a:solidFill>
                <a:latin typeface="Courier New" panose="02070309020205020404" pitchFamily="49" charset="0"/>
              </a:rPr>
              <a:t>LIFNR</a:t>
            </a:r>
            <a:r>
              <a:rPr lang="en-IN" sz="1600" dirty="0">
                <a:solidFill>
                  <a:srgbClr val="000000"/>
                </a:solidFill>
                <a:latin typeface="Courier New" panose="02070309020205020404" pitchFamily="49" charset="0"/>
              </a:rPr>
              <a:t> </a:t>
            </a:r>
            <a:r>
              <a:rPr lang="en-IN" sz="1600" dirty="0">
                <a:solidFill>
                  <a:srgbClr val="800080"/>
                </a:solidFill>
                <a:latin typeface="Courier New" panose="02070309020205020404" pitchFamily="49" charset="0"/>
              </a:rPr>
              <a:t>= </a:t>
            </a:r>
            <a:r>
              <a:rPr lang="en-IN" sz="1600" dirty="0" err="1">
                <a:solidFill>
                  <a:srgbClr val="000000"/>
                </a:solidFill>
                <a:latin typeface="Courier New" panose="02070309020205020404" pitchFamily="49" charset="0"/>
              </a:rPr>
              <a:t>a</a:t>
            </a:r>
            <a:r>
              <a:rPr lang="en-IN" sz="1600" dirty="0" err="1">
                <a:solidFill>
                  <a:srgbClr val="808080"/>
                </a:solidFill>
                <a:latin typeface="Courier New" panose="02070309020205020404" pitchFamily="49" charset="0"/>
              </a:rPr>
              <a:t>~</a:t>
            </a:r>
            <a:r>
              <a:rPr lang="en-IN" sz="1600" dirty="0" err="1">
                <a:solidFill>
                  <a:srgbClr val="000000"/>
                </a:solidFill>
                <a:latin typeface="Courier New" panose="02070309020205020404" pitchFamily="49" charset="0"/>
              </a:rPr>
              <a:t>LIFNR</a:t>
            </a:r>
            <a:r>
              <a:rPr lang="en-IN" sz="1600" dirty="0">
                <a:solidFill>
                  <a:srgbClr val="000000"/>
                </a:solidFill>
                <a:latin typeface="Courier New" panose="02070309020205020404" pitchFamily="49" charset="0"/>
              </a:rPr>
              <a:t> </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INTO </a:t>
            </a:r>
            <a:r>
              <a:rPr lang="en-IN" sz="1600" dirty="0">
                <a:solidFill>
                  <a:srgbClr val="000000"/>
                </a:solidFill>
                <a:latin typeface="Courier New" panose="02070309020205020404" pitchFamily="49" charset="0"/>
              </a:rPr>
              <a:t>CORRESPONDING </a:t>
            </a:r>
            <a:r>
              <a:rPr lang="en-IN" sz="1600" dirty="0">
                <a:solidFill>
                  <a:srgbClr val="0000FF"/>
                </a:solidFill>
                <a:latin typeface="Courier New" panose="02070309020205020404" pitchFamily="49" charset="0"/>
              </a:rPr>
              <a:t>FIELDS OF TABLE </a:t>
            </a:r>
            <a:r>
              <a:rPr lang="en-IN" sz="1600" dirty="0">
                <a:solidFill>
                  <a:srgbClr val="000000"/>
                </a:solidFill>
                <a:latin typeface="Courier New" panose="02070309020205020404" pitchFamily="49" charset="0"/>
              </a:rPr>
              <a:t>@LT_FINAL</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WHERE </a:t>
            </a:r>
            <a:r>
              <a:rPr lang="en-IN" sz="1600" dirty="0">
                <a:solidFill>
                  <a:srgbClr val="000000"/>
                </a:solidFill>
                <a:latin typeface="Courier New" panose="02070309020205020404" pitchFamily="49" charset="0"/>
              </a:rPr>
              <a:t>A</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LIFNR </a:t>
            </a:r>
            <a:r>
              <a:rPr lang="en-IN" sz="1600" dirty="0">
                <a:solidFill>
                  <a:srgbClr val="0000FF"/>
                </a:solidFill>
                <a:latin typeface="Courier New" panose="02070309020205020404" pitchFamily="49" charset="0"/>
              </a:rPr>
              <a:t>IN </a:t>
            </a:r>
            <a:r>
              <a:rPr lang="en-IN" sz="1600" dirty="0">
                <a:solidFill>
                  <a:srgbClr val="000000"/>
                </a:solidFill>
                <a:latin typeface="Courier New" panose="02070309020205020404" pitchFamily="49" charset="0"/>
              </a:rPr>
              <a:t>@S_LIFNR</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AND   </a:t>
            </a:r>
            <a:r>
              <a:rPr lang="en-IN" sz="1600" dirty="0">
                <a:solidFill>
                  <a:srgbClr val="000000"/>
                </a:solidFill>
                <a:latin typeface="Courier New" panose="02070309020205020404" pitchFamily="49" charset="0"/>
              </a:rPr>
              <a:t>B</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BUKRS </a:t>
            </a:r>
            <a:r>
              <a:rPr lang="en-IN" sz="1600" dirty="0">
                <a:solidFill>
                  <a:srgbClr val="0000FF"/>
                </a:solidFill>
                <a:latin typeface="Courier New" panose="02070309020205020404" pitchFamily="49" charset="0"/>
              </a:rPr>
              <a:t>IN </a:t>
            </a:r>
            <a:r>
              <a:rPr lang="en-IN" sz="1600" dirty="0">
                <a:solidFill>
                  <a:srgbClr val="000000"/>
                </a:solidFill>
                <a:latin typeface="Courier New" panose="02070309020205020404" pitchFamily="49" charset="0"/>
              </a:rPr>
              <a:t>@S_BUKRS</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AND   C</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EKORG </a:t>
            </a:r>
            <a:r>
              <a:rPr lang="en-IN" sz="1600" dirty="0">
                <a:solidFill>
                  <a:srgbClr val="0000FF"/>
                </a:solidFill>
                <a:latin typeface="Courier New" panose="02070309020205020404" pitchFamily="49" charset="0"/>
              </a:rPr>
              <a:t>IN </a:t>
            </a:r>
            <a:r>
              <a:rPr lang="en-IN" sz="1600" dirty="0">
                <a:solidFill>
                  <a:srgbClr val="000000"/>
                </a:solidFill>
                <a:latin typeface="Courier New" panose="02070309020205020404" pitchFamily="49" charset="0"/>
              </a:rPr>
              <a:t>@S_EKORG</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ENDIF</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FF"/>
                </a:solidFill>
                <a:latin typeface="Courier New" panose="02070309020205020404" pitchFamily="49" charset="0"/>
              </a:rPr>
              <a:t>ENDFORM</a:t>
            </a:r>
            <a:r>
              <a:rPr lang="en-IN" sz="1600" dirty="0">
                <a:solidFill>
                  <a:srgbClr val="800080"/>
                </a:solidFill>
                <a:latin typeface="Courier New" panose="02070309020205020404" pitchFamily="49" charset="0"/>
              </a:rPr>
              <a:t>.</a:t>
            </a:r>
            <a:r>
              <a:rPr lang="en-IN" sz="1600" dirty="0"/>
              <a:t> </a:t>
            </a:r>
          </a:p>
        </p:txBody>
      </p:sp>
    </p:spTree>
    <p:extLst>
      <p:ext uri="{BB962C8B-B14F-4D97-AF65-F5344CB8AC3E}">
        <p14:creationId xmlns:p14="http://schemas.microsoft.com/office/powerpoint/2010/main" val="4121964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801225-8B9C-4167-A7BC-076E3BABC656}"/>
              </a:ext>
            </a:extLst>
          </p:cNvPr>
          <p:cNvSpPr/>
          <p:nvPr/>
        </p:nvSpPr>
        <p:spPr>
          <a:xfrm>
            <a:off x="374072" y="299259"/>
            <a:ext cx="7265324" cy="4893647"/>
          </a:xfrm>
          <a:prstGeom prst="rect">
            <a:avLst/>
          </a:prstGeom>
        </p:spPr>
        <p:txBody>
          <a:bodyPr wrap="square">
            <a:spAutoFit/>
          </a:bodyPr>
          <a:lstStyle/>
          <a:p>
            <a:r>
              <a:rPr lang="en-IN" sz="2400" dirty="0">
                <a:solidFill>
                  <a:srgbClr val="0000FF"/>
                </a:solidFill>
                <a:latin typeface="Courier New" panose="02070309020205020404" pitchFamily="49" charset="0"/>
              </a:rPr>
              <a:t>FORM </a:t>
            </a:r>
            <a:r>
              <a:rPr lang="en-IN" sz="2400" dirty="0">
                <a:solidFill>
                  <a:srgbClr val="000000"/>
                </a:solidFill>
                <a:latin typeface="Courier New" panose="02070309020205020404" pitchFamily="49" charset="0"/>
              </a:rPr>
              <a:t>BUILD_ALV </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LW_FCAT</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FIELDNAME </a:t>
            </a:r>
            <a:r>
              <a:rPr lang="en-IN" sz="2400" dirty="0">
                <a:solidFill>
                  <a:srgbClr val="800080"/>
                </a:solidFill>
                <a:latin typeface="Courier New" panose="02070309020205020404" pitchFamily="49" charset="0"/>
              </a:rPr>
              <a:t>= </a:t>
            </a:r>
            <a:r>
              <a:rPr lang="en-IN" sz="2400" dirty="0">
                <a:solidFill>
                  <a:srgbClr val="4DA619"/>
                </a:solidFill>
                <a:latin typeface="Courier New" panose="02070309020205020404" pitchFamily="49" charset="0"/>
              </a:rPr>
              <a:t>'LIFNR'</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LW_FCAT</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OUTPUTLEN </a:t>
            </a:r>
            <a:r>
              <a:rPr lang="en-IN" sz="2400" dirty="0">
                <a:solidFill>
                  <a:srgbClr val="800080"/>
                </a:solidFill>
                <a:latin typeface="Courier New" panose="02070309020205020404" pitchFamily="49" charset="0"/>
              </a:rPr>
              <a:t>= </a:t>
            </a:r>
            <a:r>
              <a:rPr lang="en-IN" sz="2400" dirty="0">
                <a:solidFill>
                  <a:srgbClr val="4DA619"/>
                </a:solidFill>
                <a:latin typeface="Courier New" panose="02070309020205020404" pitchFamily="49" charset="0"/>
              </a:rPr>
              <a:t>'20'</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LW_FCAT</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SELTEXT_L </a:t>
            </a:r>
            <a:r>
              <a:rPr lang="en-IN" sz="2400" dirty="0">
                <a:solidFill>
                  <a:srgbClr val="800080"/>
                </a:solidFill>
                <a:latin typeface="Courier New" panose="02070309020205020404" pitchFamily="49" charset="0"/>
              </a:rPr>
              <a:t>= </a:t>
            </a:r>
            <a:r>
              <a:rPr lang="en-IN" sz="2400" dirty="0">
                <a:solidFill>
                  <a:srgbClr val="4DA619"/>
                </a:solidFill>
                <a:latin typeface="Courier New" panose="02070309020205020404" pitchFamily="49" charset="0"/>
              </a:rPr>
              <a:t>'Vendor Code'</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r>
              <a:rPr lang="en-IN" sz="2400" dirty="0">
                <a:solidFill>
                  <a:srgbClr val="0000FF"/>
                </a:solidFill>
                <a:latin typeface="Courier New" panose="02070309020205020404" pitchFamily="49" charset="0"/>
              </a:rPr>
              <a:t>APPEND </a:t>
            </a:r>
            <a:r>
              <a:rPr lang="en-IN" sz="2400" dirty="0">
                <a:solidFill>
                  <a:srgbClr val="000000"/>
                </a:solidFill>
                <a:latin typeface="Courier New" panose="02070309020205020404" pitchFamily="49" charset="0"/>
              </a:rPr>
              <a:t>LW_FCAT </a:t>
            </a:r>
            <a:r>
              <a:rPr lang="en-IN" sz="2400" dirty="0">
                <a:solidFill>
                  <a:srgbClr val="0000FF"/>
                </a:solidFill>
                <a:latin typeface="Courier New" panose="02070309020205020404" pitchFamily="49" charset="0"/>
              </a:rPr>
              <a:t>TO </a:t>
            </a:r>
            <a:r>
              <a:rPr lang="en-IN" sz="2400" dirty="0">
                <a:solidFill>
                  <a:srgbClr val="000000"/>
                </a:solidFill>
                <a:latin typeface="Courier New" panose="02070309020205020404" pitchFamily="49" charset="0"/>
              </a:rPr>
              <a:t>LT_FCAT</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r>
              <a:rPr lang="en-IN" sz="2400" dirty="0">
                <a:solidFill>
                  <a:srgbClr val="0000FF"/>
                </a:solidFill>
                <a:latin typeface="Courier New" panose="02070309020205020404" pitchFamily="49" charset="0"/>
              </a:rPr>
              <a:t>CLEAR</a:t>
            </a:r>
            <a:r>
              <a:rPr lang="en-IN" sz="2400" dirty="0">
                <a:solidFill>
                  <a:srgbClr val="800080"/>
                </a:solidFill>
                <a:latin typeface="Courier New" panose="02070309020205020404" pitchFamily="49" charset="0"/>
              </a:rPr>
              <a:t>:</a:t>
            </a:r>
            <a:r>
              <a:rPr lang="en-IN" sz="2400" dirty="0">
                <a:solidFill>
                  <a:srgbClr val="000000"/>
                </a:solidFill>
                <a:latin typeface="Courier New" panose="02070309020205020404" pitchFamily="49" charset="0"/>
              </a:rPr>
              <a:t>LW_FCAT</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LW_FCAT</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FIELDNAME </a:t>
            </a:r>
            <a:r>
              <a:rPr lang="en-IN" sz="2400" dirty="0">
                <a:solidFill>
                  <a:srgbClr val="800080"/>
                </a:solidFill>
                <a:latin typeface="Courier New" panose="02070309020205020404" pitchFamily="49" charset="0"/>
              </a:rPr>
              <a:t>= </a:t>
            </a:r>
            <a:r>
              <a:rPr lang="en-IN" sz="2400" dirty="0">
                <a:solidFill>
                  <a:srgbClr val="4DA619"/>
                </a:solidFill>
                <a:latin typeface="Courier New" panose="02070309020205020404" pitchFamily="49" charset="0"/>
              </a:rPr>
              <a:t>'NAME1'</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LW_FCAT</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OUTPUTLEN </a:t>
            </a:r>
            <a:r>
              <a:rPr lang="en-IN" sz="2400" dirty="0">
                <a:solidFill>
                  <a:srgbClr val="800080"/>
                </a:solidFill>
                <a:latin typeface="Courier New" panose="02070309020205020404" pitchFamily="49" charset="0"/>
              </a:rPr>
              <a:t>= </a:t>
            </a:r>
            <a:r>
              <a:rPr lang="en-IN" sz="2400" dirty="0">
                <a:solidFill>
                  <a:srgbClr val="4DA619"/>
                </a:solidFill>
                <a:latin typeface="Courier New" panose="02070309020205020404" pitchFamily="49" charset="0"/>
              </a:rPr>
              <a:t>'20'</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LW_FCAT</a:t>
            </a:r>
            <a:r>
              <a:rPr lang="en-IN" sz="2400" dirty="0">
                <a:solidFill>
                  <a:srgbClr val="808080"/>
                </a:solidFill>
                <a:latin typeface="Courier New" panose="02070309020205020404" pitchFamily="49" charset="0"/>
              </a:rPr>
              <a:t>-</a:t>
            </a:r>
            <a:r>
              <a:rPr lang="en-IN" sz="2400" dirty="0">
                <a:solidFill>
                  <a:srgbClr val="000000"/>
                </a:solidFill>
                <a:latin typeface="Courier New" panose="02070309020205020404" pitchFamily="49" charset="0"/>
              </a:rPr>
              <a:t>SELTEXT_L </a:t>
            </a:r>
            <a:r>
              <a:rPr lang="en-IN" sz="2400" dirty="0">
                <a:solidFill>
                  <a:srgbClr val="800080"/>
                </a:solidFill>
                <a:latin typeface="Courier New" panose="02070309020205020404" pitchFamily="49" charset="0"/>
              </a:rPr>
              <a:t>= </a:t>
            </a:r>
            <a:r>
              <a:rPr lang="en-IN" sz="2400" dirty="0">
                <a:solidFill>
                  <a:srgbClr val="4DA619"/>
                </a:solidFill>
                <a:latin typeface="Courier New" panose="02070309020205020404" pitchFamily="49" charset="0"/>
              </a:rPr>
              <a:t>'Vendor Name'</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r>
              <a:rPr lang="en-IN" sz="2400" dirty="0">
                <a:solidFill>
                  <a:srgbClr val="0000FF"/>
                </a:solidFill>
                <a:latin typeface="Courier New" panose="02070309020205020404" pitchFamily="49" charset="0"/>
              </a:rPr>
              <a:t>APPEND </a:t>
            </a:r>
            <a:r>
              <a:rPr lang="en-IN" sz="2400" dirty="0">
                <a:solidFill>
                  <a:srgbClr val="000000"/>
                </a:solidFill>
                <a:latin typeface="Courier New" panose="02070309020205020404" pitchFamily="49" charset="0"/>
              </a:rPr>
              <a:t>LW_FCAT </a:t>
            </a:r>
            <a:r>
              <a:rPr lang="en-IN" sz="2400" dirty="0">
                <a:solidFill>
                  <a:srgbClr val="0000FF"/>
                </a:solidFill>
                <a:latin typeface="Courier New" panose="02070309020205020404" pitchFamily="49" charset="0"/>
              </a:rPr>
              <a:t>TO </a:t>
            </a:r>
            <a:r>
              <a:rPr lang="en-IN" sz="2400" dirty="0">
                <a:solidFill>
                  <a:srgbClr val="000000"/>
                </a:solidFill>
                <a:latin typeface="Courier New" panose="02070309020205020404" pitchFamily="49" charset="0"/>
              </a:rPr>
              <a:t>LT_FCAT</a:t>
            </a:r>
            <a:r>
              <a:rPr lang="en-IN" sz="2400" dirty="0">
                <a:solidFill>
                  <a:srgbClr val="800080"/>
                </a:solidFill>
                <a:latin typeface="Courier New" panose="02070309020205020404" pitchFamily="49" charset="0"/>
              </a:rPr>
              <a:t>.</a:t>
            </a:r>
            <a:br>
              <a:rPr lang="en-IN" sz="2400" dirty="0">
                <a:solidFill>
                  <a:srgbClr val="000000"/>
                </a:solidFill>
                <a:latin typeface="Courier New" panose="02070309020205020404" pitchFamily="49" charset="0"/>
              </a:rPr>
            </a:br>
            <a:r>
              <a:rPr lang="en-IN" sz="2400" dirty="0">
                <a:solidFill>
                  <a:srgbClr val="000000"/>
                </a:solidFill>
                <a:latin typeface="Courier New" panose="02070309020205020404" pitchFamily="49" charset="0"/>
              </a:rPr>
              <a:t>  </a:t>
            </a:r>
            <a:r>
              <a:rPr lang="en-IN" sz="2400" dirty="0">
                <a:solidFill>
                  <a:srgbClr val="0000FF"/>
                </a:solidFill>
                <a:latin typeface="Courier New" panose="02070309020205020404" pitchFamily="49" charset="0"/>
              </a:rPr>
              <a:t>CLEAR</a:t>
            </a:r>
            <a:r>
              <a:rPr lang="en-IN" sz="2400" dirty="0">
                <a:solidFill>
                  <a:srgbClr val="800080"/>
                </a:solidFill>
                <a:latin typeface="Courier New" panose="02070309020205020404" pitchFamily="49" charset="0"/>
              </a:rPr>
              <a:t>:</a:t>
            </a:r>
            <a:r>
              <a:rPr lang="en-IN" sz="2400" dirty="0">
                <a:solidFill>
                  <a:srgbClr val="000000"/>
                </a:solidFill>
                <a:latin typeface="Courier New" panose="02070309020205020404" pitchFamily="49" charset="0"/>
              </a:rPr>
              <a:t>LW_FCAT</a:t>
            </a:r>
            <a:r>
              <a:rPr lang="en-IN" sz="2400" dirty="0">
                <a:solidFill>
                  <a:srgbClr val="800080"/>
                </a:solidFill>
                <a:latin typeface="Courier New" panose="02070309020205020404" pitchFamily="49" charset="0"/>
              </a:rPr>
              <a:t>.</a:t>
            </a:r>
            <a:r>
              <a:rPr lang="en-IN" sz="2400" dirty="0"/>
              <a:t> </a:t>
            </a:r>
          </a:p>
        </p:txBody>
      </p:sp>
    </p:spTree>
    <p:extLst>
      <p:ext uri="{BB962C8B-B14F-4D97-AF65-F5344CB8AC3E}">
        <p14:creationId xmlns:p14="http://schemas.microsoft.com/office/powerpoint/2010/main" val="1386067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F71A2B-363B-4989-B496-7F62C8E68682}"/>
              </a:ext>
            </a:extLst>
          </p:cNvPr>
          <p:cNvSpPr/>
          <p:nvPr/>
        </p:nvSpPr>
        <p:spPr>
          <a:xfrm>
            <a:off x="155170" y="157941"/>
            <a:ext cx="10751127" cy="6247864"/>
          </a:xfrm>
          <a:prstGeom prst="rect">
            <a:avLst/>
          </a:prstGeom>
        </p:spPr>
        <p:txBody>
          <a:bodyPr wrap="square">
            <a:spAutoFit/>
          </a:bodyPr>
          <a:lstStyle/>
          <a:p>
            <a:r>
              <a:rPr lang="en-IN" sz="1600" dirty="0">
                <a:solidFill>
                  <a:srgbClr val="0000FF"/>
                </a:solidFill>
                <a:latin typeface="Courier New" panose="02070309020205020404" pitchFamily="49" charset="0"/>
              </a:rPr>
              <a:t>IF </a:t>
            </a:r>
            <a:r>
              <a:rPr lang="en-IN" sz="1600" dirty="0">
                <a:solidFill>
                  <a:srgbClr val="000000"/>
                </a:solidFill>
                <a:latin typeface="Courier New" panose="02070309020205020404" pitchFamily="49" charset="0"/>
              </a:rPr>
              <a:t>P_RAD1 </a:t>
            </a:r>
            <a:r>
              <a:rPr lang="en-IN" sz="1600" dirty="0">
                <a:solidFill>
                  <a:srgbClr val="0000FF"/>
                </a:solidFill>
                <a:latin typeface="Courier New" panose="02070309020205020404" pitchFamily="49" charset="0"/>
              </a:rPr>
              <a:t>EQ </a:t>
            </a:r>
            <a:r>
              <a:rPr lang="en-IN" sz="1600" dirty="0">
                <a:solidFill>
                  <a:srgbClr val="000000"/>
                </a:solidFill>
                <a:latin typeface="Courier New" panose="02070309020205020404" pitchFamily="49" charset="0"/>
              </a:rPr>
              <a:t>ABAP_TRUE </a:t>
            </a:r>
            <a:r>
              <a:rPr lang="en-IN" sz="1600" dirty="0">
                <a:solidFill>
                  <a:srgbClr val="0000FF"/>
                </a:solidFill>
                <a:latin typeface="Courier New" panose="02070309020205020404" pitchFamily="49" charset="0"/>
              </a:rPr>
              <a:t>OR </a:t>
            </a:r>
            <a:r>
              <a:rPr lang="en-IN" sz="1600" dirty="0">
                <a:solidFill>
                  <a:srgbClr val="000000"/>
                </a:solidFill>
                <a:latin typeface="Courier New" panose="02070309020205020404" pitchFamily="49" charset="0"/>
              </a:rPr>
              <a:t>P_RAD4 </a:t>
            </a:r>
            <a:r>
              <a:rPr lang="en-IN" sz="1600" dirty="0">
                <a:solidFill>
                  <a:srgbClr val="0000FF"/>
                </a:solidFill>
                <a:latin typeface="Courier New" panose="02070309020205020404" pitchFamily="49" charset="0"/>
              </a:rPr>
              <a:t>EQ </a:t>
            </a:r>
            <a:r>
              <a:rPr lang="en-IN" sz="1600" dirty="0">
                <a:solidFill>
                  <a:srgbClr val="000000"/>
                </a:solidFill>
                <a:latin typeface="Courier New" panose="02070309020205020404" pitchFamily="49" charset="0"/>
              </a:rPr>
              <a:t>ABAP_TRUE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FIELDNAME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'ORT01'</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OUTPUTLEN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'20'</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SELTEXT_L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'City'</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APPEND </a:t>
            </a:r>
            <a:r>
              <a:rPr lang="en-IN" sz="1600" dirty="0">
                <a:solidFill>
                  <a:srgbClr val="000000"/>
                </a:solidFill>
                <a:latin typeface="Courier New" panose="02070309020205020404" pitchFamily="49" charset="0"/>
              </a:rPr>
              <a:t>LW_FCAT </a:t>
            </a:r>
            <a:r>
              <a:rPr lang="en-IN" sz="1600" dirty="0">
                <a:solidFill>
                  <a:srgbClr val="0000FF"/>
                </a:solidFill>
                <a:latin typeface="Courier New" panose="02070309020205020404" pitchFamily="49" charset="0"/>
              </a:rPr>
              <a:t>TO </a:t>
            </a:r>
            <a:r>
              <a:rPr lang="en-IN" sz="1600" dirty="0">
                <a:solidFill>
                  <a:srgbClr val="000000"/>
                </a:solidFill>
                <a:latin typeface="Courier New" panose="02070309020205020404" pitchFamily="49" charset="0"/>
              </a:rPr>
              <a:t>LT_FCAT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CLEAR</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LW_FCAT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FIELDNAME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'PSTLZ'</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OUTPUTLEN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'20'</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SELTEXT_L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'Postal Code'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APPEND </a:t>
            </a:r>
            <a:r>
              <a:rPr lang="en-IN" sz="1600" dirty="0">
                <a:solidFill>
                  <a:srgbClr val="000000"/>
                </a:solidFill>
                <a:latin typeface="Courier New" panose="02070309020205020404" pitchFamily="49" charset="0"/>
              </a:rPr>
              <a:t>LW_FCAT </a:t>
            </a:r>
            <a:r>
              <a:rPr lang="en-IN" sz="1600" dirty="0">
                <a:solidFill>
                  <a:srgbClr val="0000FF"/>
                </a:solidFill>
                <a:latin typeface="Courier New" panose="02070309020205020404" pitchFamily="49" charset="0"/>
              </a:rPr>
              <a:t>TO </a:t>
            </a:r>
            <a:r>
              <a:rPr lang="en-IN" sz="1600" dirty="0">
                <a:solidFill>
                  <a:srgbClr val="000000"/>
                </a:solidFill>
                <a:latin typeface="Courier New" panose="02070309020205020404" pitchFamily="49" charset="0"/>
              </a:rPr>
              <a:t>LT_FCAT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CLEAR</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LW_FCAT</a:t>
            </a:r>
            <a:r>
              <a:rPr lang="en-IN" sz="1600" dirty="0">
                <a:solidFill>
                  <a:srgbClr val="800080"/>
                </a:solidFill>
                <a:latin typeface="Courier New" panose="02070309020205020404" pitchFamily="49" charset="0"/>
              </a:rPr>
              <a:t>.</a:t>
            </a:r>
            <a:endParaRPr lang="en-IN" sz="1600" dirty="0">
              <a:solidFill>
                <a:srgbClr val="000000"/>
              </a:solidFill>
              <a:latin typeface="Courier New" panose="02070309020205020404" pitchFamily="49" charset="0"/>
            </a:endParaRPr>
          </a:p>
          <a:p>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FIELDNAME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'REGIO'</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OUTPUTLEN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'20'</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SELTEXT_L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'Region Code'</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APPEND </a:t>
            </a:r>
            <a:r>
              <a:rPr lang="en-IN" sz="1600" dirty="0">
                <a:solidFill>
                  <a:srgbClr val="000000"/>
                </a:solidFill>
                <a:latin typeface="Courier New" panose="02070309020205020404" pitchFamily="49" charset="0"/>
              </a:rPr>
              <a:t>LW_FCAT </a:t>
            </a:r>
            <a:r>
              <a:rPr lang="en-IN" sz="1600" dirty="0">
                <a:solidFill>
                  <a:srgbClr val="0000FF"/>
                </a:solidFill>
                <a:latin typeface="Courier New" panose="02070309020205020404" pitchFamily="49" charset="0"/>
              </a:rPr>
              <a:t>TO </a:t>
            </a:r>
            <a:r>
              <a:rPr lang="en-IN" sz="1600" dirty="0">
                <a:solidFill>
                  <a:srgbClr val="000000"/>
                </a:solidFill>
                <a:latin typeface="Courier New" panose="02070309020205020404" pitchFamily="49" charset="0"/>
              </a:rPr>
              <a:t>LT_FCAT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CLEAR</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LW_FCAT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FIELDNAME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'STRAS'</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OUTPUTLEN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'20'</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LW_FCAT</a:t>
            </a:r>
            <a:r>
              <a:rPr lang="en-IN" sz="1600" dirty="0">
                <a:solidFill>
                  <a:srgbClr val="808080"/>
                </a:solidFill>
                <a:latin typeface="Courier New" panose="02070309020205020404" pitchFamily="49" charset="0"/>
              </a:rPr>
              <a:t>-</a:t>
            </a:r>
            <a:r>
              <a:rPr lang="en-IN" sz="1600" dirty="0">
                <a:solidFill>
                  <a:srgbClr val="000000"/>
                </a:solidFill>
                <a:latin typeface="Courier New" panose="02070309020205020404" pitchFamily="49" charset="0"/>
              </a:rPr>
              <a:t>SELTEXT_L </a:t>
            </a:r>
            <a:r>
              <a:rPr lang="en-IN" sz="1600" dirty="0">
                <a:solidFill>
                  <a:srgbClr val="800080"/>
                </a:solidFill>
                <a:latin typeface="Courier New" panose="02070309020205020404" pitchFamily="49" charset="0"/>
              </a:rPr>
              <a:t>= </a:t>
            </a:r>
            <a:r>
              <a:rPr lang="en-IN" sz="1600" dirty="0">
                <a:solidFill>
                  <a:srgbClr val="4DA619"/>
                </a:solidFill>
                <a:latin typeface="Courier New" panose="02070309020205020404" pitchFamily="49" charset="0"/>
              </a:rPr>
              <a:t>'Address'</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APPEND </a:t>
            </a:r>
            <a:r>
              <a:rPr lang="en-IN" sz="1600" dirty="0">
                <a:solidFill>
                  <a:srgbClr val="000000"/>
                </a:solidFill>
                <a:latin typeface="Courier New" panose="02070309020205020404" pitchFamily="49" charset="0"/>
              </a:rPr>
              <a:t>LW_FCAT </a:t>
            </a:r>
            <a:r>
              <a:rPr lang="en-IN" sz="1600" dirty="0">
                <a:solidFill>
                  <a:srgbClr val="0000FF"/>
                </a:solidFill>
                <a:latin typeface="Courier New" panose="02070309020205020404" pitchFamily="49" charset="0"/>
              </a:rPr>
              <a:t>TO </a:t>
            </a:r>
            <a:r>
              <a:rPr lang="en-IN" sz="1600" dirty="0">
                <a:solidFill>
                  <a:srgbClr val="000000"/>
                </a:solidFill>
                <a:latin typeface="Courier New" panose="02070309020205020404" pitchFamily="49" charset="0"/>
              </a:rPr>
              <a:t>LT_FCAT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CLEAR</a:t>
            </a:r>
            <a:r>
              <a:rPr lang="en-IN" sz="1600" dirty="0">
                <a:solidFill>
                  <a:srgbClr val="800080"/>
                </a:solidFill>
                <a:latin typeface="Courier New" panose="02070309020205020404" pitchFamily="49" charset="0"/>
              </a:rPr>
              <a:t>:</a:t>
            </a:r>
            <a:r>
              <a:rPr lang="en-IN" sz="1600" dirty="0">
                <a:solidFill>
                  <a:srgbClr val="000000"/>
                </a:solidFill>
                <a:latin typeface="Courier New" panose="02070309020205020404" pitchFamily="49" charset="0"/>
              </a:rPr>
              <a:t>LW_FCAT</a:t>
            </a:r>
            <a:r>
              <a:rPr lang="en-IN" sz="1600" dirty="0">
                <a:solidFill>
                  <a:srgbClr val="800080"/>
                </a:solidFill>
                <a:latin typeface="Courier New" panose="02070309020205020404" pitchFamily="49" charset="0"/>
              </a:rPr>
              <a:t>.</a:t>
            </a:r>
            <a:br>
              <a:rPr lang="en-IN" sz="1600" dirty="0">
                <a:solidFill>
                  <a:srgbClr val="000000"/>
                </a:solidFill>
                <a:latin typeface="Courier New" panose="02070309020205020404" pitchFamily="49" charset="0"/>
              </a:rPr>
            </a:br>
            <a:r>
              <a:rPr lang="en-IN" sz="1600" dirty="0">
                <a:solidFill>
                  <a:srgbClr val="000000"/>
                </a:solidFill>
                <a:latin typeface="Courier New" panose="02070309020205020404" pitchFamily="49" charset="0"/>
              </a:rPr>
              <a:t>  </a:t>
            </a:r>
            <a:r>
              <a:rPr lang="en-IN" sz="1600" dirty="0">
                <a:solidFill>
                  <a:srgbClr val="0000FF"/>
                </a:solidFill>
                <a:latin typeface="Courier New" panose="02070309020205020404" pitchFamily="49" charset="0"/>
              </a:rPr>
              <a:t>ENDIF</a:t>
            </a:r>
            <a:r>
              <a:rPr lang="en-IN" sz="1600" dirty="0">
                <a:solidFill>
                  <a:srgbClr val="800080"/>
                </a:solidFill>
                <a:latin typeface="Courier New" panose="02070309020205020404" pitchFamily="49" charset="0"/>
              </a:rPr>
              <a:t>.</a:t>
            </a:r>
            <a:r>
              <a:rPr lang="en-IN" sz="1600" dirty="0"/>
              <a:t> </a:t>
            </a:r>
          </a:p>
        </p:txBody>
      </p:sp>
    </p:spTree>
    <p:extLst>
      <p:ext uri="{BB962C8B-B14F-4D97-AF65-F5344CB8AC3E}">
        <p14:creationId xmlns:p14="http://schemas.microsoft.com/office/powerpoint/2010/main" val="2216697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AEED9-AAD7-4C08-AE97-76A24DB0E538}"/>
              </a:ext>
            </a:extLst>
          </p:cNvPr>
          <p:cNvSpPr/>
          <p:nvPr/>
        </p:nvSpPr>
        <p:spPr>
          <a:xfrm>
            <a:off x="296487" y="349134"/>
            <a:ext cx="6096000" cy="5632311"/>
          </a:xfrm>
          <a:prstGeom prst="rect">
            <a:avLst/>
          </a:prstGeom>
        </p:spPr>
        <p:txBody>
          <a:bodyPr>
            <a:spAutoFit/>
          </a:bodyPr>
          <a:lstStyle/>
          <a:p>
            <a:r>
              <a:rPr lang="en-IN" dirty="0">
                <a:solidFill>
                  <a:srgbClr val="0000FF"/>
                </a:solidFill>
                <a:latin typeface="Courier New" panose="02070309020205020404" pitchFamily="49" charset="0"/>
              </a:rPr>
              <a:t>IF </a:t>
            </a:r>
            <a:r>
              <a:rPr lang="en-IN" dirty="0">
                <a:solidFill>
                  <a:srgbClr val="000000"/>
                </a:solidFill>
                <a:latin typeface="Courier New" panose="02070309020205020404" pitchFamily="49" charset="0"/>
              </a:rPr>
              <a:t>P_RAD2 </a:t>
            </a:r>
            <a:r>
              <a:rPr lang="en-IN" dirty="0">
                <a:solidFill>
                  <a:srgbClr val="0000FF"/>
                </a:solidFill>
                <a:latin typeface="Courier New" panose="02070309020205020404" pitchFamily="49" charset="0"/>
              </a:rPr>
              <a:t>EQ </a:t>
            </a:r>
            <a:r>
              <a:rPr lang="en-IN" dirty="0">
                <a:solidFill>
                  <a:srgbClr val="000000"/>
                </a:solidFill>
                <a:latin typeface="Courier New" panose="02070309020205020404" pitchFamily="49" charset="0"/>
              </a:rPr>
              <a:t>ABAP_TRUE </a:t>
            </a:r>
            <a:r>
              <a:rPr lang="en-IN" dirty="0">
                <a:solidFill>
                  <a:srgbClr val="0000FF"/>
                </a:solidFill>
                <a:latin typeface="Courier New" panose="02070309020205020404" pitchFamily="49" charset="0"/>
              </a:rPr>
              <a:t>OR </a:t>
            </a:r>
            <a:r>
              <a:rPr lang="en-IN" dirty="0">
                <a:solidFill>
                  <a:srgbClr val="000000"/>
                </a:solidFill>
                <a:latin typeface="Courier New" panose="02070309020205020404" pitchFamily="49" charset="0"/>
              </a:rPr>
              <a:t>P_RAD4 </a:t>
            </a:r>
            <a:r>
              <a:rPr lang="en-IN" dirty="0">
                <a:solidFill>
                  <a:srgbClr val="0000FF"/>
                </a:solidFill>
                <a:latin typeface="Courier New" panose="02070309020205020404" pitchFamily="49" charset="0"/>
              </a:rPr>
              <a:t>EQ </a:t>
            </a:r>
            <a:r>
              <a:rPr lang="en-IN" dirty="0">
                <a:solidFill>
                  <a:srgbClr val="000000"/>
                </a:solidFill>
                <a:latin typeface="Courier New" panose="02070309020205020404" pitchFamily="49" charset="0"/>
              </a:rPr>
              <a:t>ABAP_TRUE</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FIELDNAME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'BUKRS'</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OUTPUTLEN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'20'</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SELTEXT_L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'Company Code'</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APPEND </a:t>
            </a:r>
            <a:r>
              <a:rPr lang="en-IN" dirty="0">
                <a:solidFill>
                  <a:srgbClr val="000000"/>
                </a:solidFill>
                <a:latin typeface="Courier New" panose="02070309020205020404" pitchFamily="49" charset="0"/>
              </a:rPr>
              <a:t>LW_FCAT </a:t>
            </a:r>
            <a:r>
              <a:rPr lang="en-IN" dirty="0">
                <a:solidFill>
                  <a:srgbClr val="0000FF"/>
                </a:solidFill>
                <a:latin typeface="Courier New" panose="02070309020205020404" pitchFamily="49" charset="0"/>
              </a:rPr>
              <a:t>TO </a:t>
            </a:r>
            <a:r>
              <a:rPr lang="en-IN" dirty="0">
                <a:solidFill>
                  <a:srgbClr val="000000"/>
                </a:solidFill>
                <a:latin typeface="Courier New" panose="02070309020205020404" pitchFamily="49" charset="0"/>
              </a:rPr>
              <a:t>LT_FCAT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CLEAR</a:t>
            </a:r>
            <a:r>
              <a:rPr lang="en-IN" dirty="0">
                <a:solidFill>
                  <a:srgbClr val="800080"/>
                </a:solidFill>
                <a:latin typeface="Courier New" panose="02070309020205020404" pitchFamily="49" charset="0"/>
              </a:rPr>
              <a:t>:</a:t>
            </a:r>
            <a:r>
              <a:rPr lang="en-IN" dirty="0">
                <a:solidFill>
                  <a:srgbClr val="000000"/>
                </a:solidFill>
                <a:latin typeface="Courier New" panose="02070309020205020404" pitchFamily="49" charset="0"/>
              </a:rPr>
              <a:t>LW_FCAT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FIELDNAME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'AKONT'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OUTPUTLEN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'20'</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SELTEXT_L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a:t>
            </a:r>
            <a:r>
              <a:rPr lang="en-IN" dirty="0" err="1">
                <a:solidFill>
                  <a:srgbClr val="4DA619"/>
                </a:solidFill>
                <a:latin typeface="Courier New" panose="02070309020205020404" pitchFamily="49" charset="0"/>
              </a:rPr>
              <a:t>Reco</a:t>
            </a:r>
            <a:r>
              <a:rPr lang="en-IN" dirty="0">
                <a:solidFill>
                  <a:srgbClr val="4DA619"/>
                </a:solidFill>
                <a:latin typeface="Courier New" panose="02070309020205020404" pitchFamily="49" charset="0"/>
              </a:rPr>
              <a:t>. Account'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APPEND </a:t>
            </a:r>
            <a:r>
              <a:rPr lang="en-IN" dirty="0">
                <a:solidFill>
                  <a:srgbClr val="000000"/>
                </a:solidFill>
                <a:latin typeface="Courier New" panose="02070309020205020404" pitchFamily="49" charset="0"/>
              </a:rPr>
              <a:t>LW_FCAT </a:t>
            </a:r>
            <a:r>
              <a:rPr lang="en-IN" dirty="0">
                <a:solidFill>
                  <a:srgbClr val="0000FF"/>
                </a:solidFill>
                <a:latin typeface="Courier New" panose="02070309020205020404" pitchFamily="49" charset="0"/>
              </a:rPr>
              <a:t>TO </a:t>
            </a:r>
            <a:r>
              <a:rPr lang="en-IN" dirty="0">
                <a:solidFill>
                  <a:srgbClr val="000000"/>
                </a:solidFill>
                <a:latin typeface="Courier New" panose="02070309020205020404" pitchFamily="49" charset="0"/>
              </a:rPr>
              <a:t>LT_FCAT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CLEAR</a:t>
            </a:r>
            <a:r>
              <a:rPr lang="en-IN" dirty="0">
                <a:solidFill>
                  <a:srgbClr val="800080"/>
                </a:solidFill>
                <a:latin typeface="Courier New" panose="02070309020205020404" pitchFamily="49" charset="0"/>
              </a:rPr>
              <a:t>:</a:t>
            </a:r>
            <a:r>
              <a:rPr lang="en-IN" dirty="0">
                <a:solidFill>
                  <a:srgbClr val="000000"/>
                </a:solidFill>
                <a:latin typeface="Courier New" panose="02070309020205020404" pitchFamily="49" charset="0"/>
              </a:rPr>
              <a:t>LW_FCAT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FIELDNAME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'ZWELS'</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OUTPUTLEN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'20'</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SELTEXT_L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'Payment Method'</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APPEND </a:t>
            </a:r>
            <a:r>
              <a:rPr lang="en-IN" dirty="0">
                <a:solidFill>
                  <a:srgbClr val="000000"/>
                </a:solidFill>
                <a:latin typeface="Courier New" panose="02070309020205020404" pitchFamily="49" charset="0"/>
              </a:rPr>
              <a:t>LW_FCAT </a:t>
            </a:r>
            <a:r>
              <a:rPr lang="en-IN" dirty="0">
                <a:solidFill>
                  <a:srgbClr val="0000FF"/>
                </a:solidFill>
                <a:latin typeface="Courier New" panose="02070309020205020404" pitchFamily="49" charset="0"/>
              </a:rPr>
              <a:t>TO </a:t>
            </a:r>
            <a:r>
              <a:rPr lang="en-IN" dirty="0">
                <a:solidFill>
                  <a:srgbClr val="000000"/>
                </a:solidFill>
                <a:latin typeface="Courier New" panose="02070309020205020404" pitchFamily="49" charset="0"/>
              </a:rPr>
              <a:t>LT_FCAT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CLEAR</a:t>
            </a:r>
            <a:r>
              <a:rPr lang="en-IN" dirty="0">
                <a:solidFill>
                  <a:srgbClr val="800080"/>
                </a:solidFill>
                <a:latin typeface="Courier New" panose="02070309020205020404" pitchFamily="49" charset="0"/>
              </a:rPr>
              <a:t>:</a:t>
            </a:r>
            <a:r>
              <a:rPr lang="en-IN" dirty="0">
                <a:solidFill>
                  <a:srgbClr val="000000"/>
                </a:solidFill>
                <a:latin typeface="Courier New" panose="02070309020205020404" pitchFamily="49" charset="0"/>
              </a:rPr>
              <a:t>LW_FCAT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ENDIF</a:t>
            </a:r>
            <a:r>
              <a:rPr lang="en-IN" dirty="0">
                <a:solidFill>
                  <a:srgbClr val="800080"/>
                </a:solidFill>
                <a:latin typeface="Courier New" panose="02070309020205020404" pitchFamily="49" charset="0"/>
              </a:rPr>
              <a:t>.</a:t>
            </a:r>
            <a:r>
              <a:rPr lang="en-IN" dirty="0"/>
              <a:t> </a:t>
            </a:r>
          </a:p>
        </p:txBody>
      </p:sp>
    </p:spTree>
    <p:extLst>
      <p:ext uri="{BB962C8B-B14F-4D97-AF65-F5344CB8AC3E}">
        <p14:creationId xmlns:p14="http://schemas.microsoft.com/office/powerpoint/2010/main" val="2993986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83792-D112-49D3-A1A9-D48756A1B0C8}"/>
              </a:ext>
            </a:extLst>
          </p:cNvPr>
          <p:cNvSpPr/>
          <p:nvPr/>
        </p:nvSpPr>
        <p:spPr>
          <a:xfrm>
            <a:off x="96981" y="97732"/>
            <a:ext cx="8764385" cy="6740307"/>
          </a:xfrm>
          <a:prstGeom prst="rect">
            <a:avLst/>
          </a:prstGeom>
        </p:spPr>
        <p:txBody>
          <a:bodyPr wrap="square">
            <a:spAutoFit/>
          </a:bodyPr>
          <a:lstStyle/>
          <a:p>
            <a:r>
              <a:rPr lang="en-IN" dirty="0">
                <a:solidFill>
                  <a:srgbClr val="0000FF"/>
                </a:solidFill>
                <a:latin typeface="Courier New" panose="02070309020205020404" pitchFamily="49" charset="0"/>
              </a:rPr>
              <a:t>IF </a:t>
            </a:r>
            <a:r>
              <a:rPr lang="en-IN" dirty="0">
                <a:solidFill>
                  <a:srgbClr val="000000"/>
                </a:solidFill>
                <a:latin typeface="Courier New" panose="02070309020205020404" pitchFamily="49" charset="0"/>
              </a:rPr>
              <a:t>P_RAD3 </a:t>
            </a:r>
            <a:r>
              <a:rPr lang="en-IN" dirty="0">
                <a:solidFill>
                  <a:srgbClr val="0000FF"/>
                </a:solidFill>
                <a:latin typeface="Courier New" panose="02070309020205020404" pitchFamily="49" charset="0"/>
              </a:rPr>
              <a:t>EQ </a:t>
            </a:r>
            <a:r>
              <a:rPr lang="en-IN" dirty="0">
                <a:solidFill>
                  <a:srgbClr val="000000"/>
                </a:solidFill>
                <a:latin typeface="Courier New" panose="02070309020205020404" pitchFamily="49" charset="0"/>
              </a:rPr>
              <a:t>ABAP_TRUE </a:t>
            </a:r>
            <a:r>
              <a:rPr lang="en-IN" dirty="0">
                <a:solidFill>
                  <a:srgbClr val="0000FF"/>
                </a:solidFill>
                <a:latin typeface="Courier New" panose="02070309020205020404" pitchFamily="49" charset="0"/>
              </a:rPr>
              <a:t>OR </a:t>
            </a:r>
            <a:r>
              <a:rPr lang="en-IN" dirty="0">
                <a:solidFill>
                  <a:srgbClr val="000000"/>
                </a:solidFill>
                <a:latin typeface="Courier New" panose="02070309020205020404" pitchFamily="49" charset="0"/>
              </a:rPr>
              <a:t>P_RAD4 </a:t>
            </a:r>
            <a:r>
              <a:rPr lang="en-IN" dirty="0">
                <a:solidFill>
                  <a:srgbClr val="0000FF"/>
                </a:solidFill>
                <a:latin typeface="Courier New" panose="02070309020205020404" pitchFamily="49" charset="0"/>
              </a:rPr>
              <a:t>EQ </a:t>
            </a:r>
            <a:r>
              <a:rPr lang="en-IN" dirty="0">
                <a:solidFill>
                  <a:srgbClr val="000000"/>
                </a:solidFill>
                <a:latin typeface="Courier New" panose="02070309020205020404" pitchFamily="49" charset="0"/>
              </a:rPr>
              <a:t>ABAP_TRUE</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FIELDNAME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'EKORG'</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OUTPUTLEN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'20'</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SELTEXT_L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'Purchase Org.'</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APPEND </a:t>
            </a:r>
            <a:r>
              <a:rPr lang="en-IN" dirty="0">
                <a:solidFill>
                  <a:srgbClr val="000000"/>
                </a:solidFill>
                <a:latin typeface="Courier New" panose="02070309020205020404" pitchFamily="49" charset="0"/>
              </a:rPr>
              <a:t>LW_FCAT </a:t>
            </a:r>
            <a:r>
              <a:rPr lang="en-IN" dirty="0">
                <a:solidFill>
                  <a:srgbClr val="0000FF"/>
                </a:solidFill>
                <a:latin typeface="Courier New" panose="02070309020205020404" pitchFamily="49" charset="0"/>
              </a:rPr>
              <a:t>TO </a:t>
            </a:r>
            <a:r>
              <a:rPr lang="en-IN" dirty="0">
                <a:solidFill>
                  <a:srgbClr val="000000"/>
                </a:solidFill>
                <a:latin typeface="Courier New" panose="02070309020205020404" pitchFamily="49" charset="0"/>
              </a:rPr>
              <a:t>LT_FCAT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CLEAR</a:t>
            </a:r>
            <a:r>
              <a:rPr lang="en-IN" dirty="0">
                <a:solidFill>
                  <a:srgbClr val="800080"/>
                </a:solidFill>
                <a:latin typeface="Courier New" panose="02070309020205020404" pitchFamily="49" charset="0"/>
              </a:rPr>
              <a:t>:</a:t>
            </a:r>
            <a:r>
              <a:rPr lang="en-IN" dirty="0">
                <a:solidFill>
                  <a:srgbClr val="000000"/>
                </a:solidFill>
                <a:latin typeface="Courier New" panose="02070309020205020404" pitchFamily="49" charset="0"/>
              </a:rPr>
              <a:t>LW_FCAT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FIELDNAME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'WEBRE'</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OUTPUTLEN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'20'</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SELTEXT_L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'GR-Based IV'</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APPEND </a:t>
            </a:r>
            <a:r>
              <a:rPr lang="en-IN" dirty="0">
                <a:solidFill>
                  <a:srgbClr val="000000"/>
                </a:solidFill>
                <a:latin typeface="Courier New" panose="02070309020205020404" pitchFamily="49" charset="0"/>
              </a:rPr>
              <a:t>LW_FCAT </a:t>
            </a:r>
            <a:r>
              <a:rPr lang="en-IN" dirty="0">
                <a:solidFill>
                  <a:srgbClr val="0000FF"/>
                </a:solidFill>
                <a:latin typeface="Courier New" panose="02070309020205020404" pitchFamily="49" charset="0"/>
              </a:rPr>
              <a:t>TO </a:t>
            </a:r>
            <a:r>
              <a:rPr lang="en-IN" dirty="0">
                <a:solidFill>
                  <a:srgbClr val="000000"/>
                </a:solidFill>
                <a:latin typeface="Courier New" panose="02070309020205020404" pitchFamily="49" charset="0"/>
              </a:rPr>
              <a:t>LT_FCAT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CLEAR</a:t>
            </a:r>
            <a:r>
              <a:rPr lang="en-IN" dirty="0">
                <a:solidFill>
                  <a:srgbClr val="800080"/>
                </a:solidFill>
                <a:latin typeface="Courier New" panose="02070309020205020404" pitchFamily="49" charset="0"/>
              </a:rPr>
              <a:t>:</a:t>
            </a:r>
            <a:r>
              <a:rPr lang="en-IN" dirty="0">
                <a:solidFill>
                  <a:srgbClr val="000000"/>
                </a:solidFill>
                <a:latin typeface="Courier New" panose="02070309020205020404" pitchFamily="49" charset="0"/>
              </a:rPr>
              <a:t>LW_FCAT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FIELDNAME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'KALSK'</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OUTPUTLEN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'20'</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LW_FCAT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SELTEXT_L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'Schema Group'</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APPEND </a:t>
            </a:r>
            <a:r>
              <a:rPr lang="en-IN" dirty="0">
                <a:solidFill>
                  <a:srgbClr val="000000"/>
                </a:solidFill>
                <a:latin typeface="Courier New" panose="02070309020205020404" pitchFamily="49" charset="0"/>
              </a:rPr>
              <a:t>LW_FCAT </a:t>
            </a:r>
            <a:r>
              <a:rPr lang="en-IN" dirty="0">
                <a:solidFill>
                  <a:srgbClr val="0000FF"/>
                </a:solidFill>
                <a:latin typeface="Courier New" panose="02070309020205020404" pitchFamily="49" charset="0"/>
              </a:rPr>
              <a:t>TO </a:t>
            </a:r>
            <a:r>
              <a:rPr lang="en-IN" dirty="0">
                <a:solidFill>
                  <a:srgbClr val="000000"/>
                </a:solidFill>
                <a:latin typeface="Courier New" panose="02070309020205020404" pitchFamily="49" charset="0"/>
              </a:rPr>
              <a:t>LT_FCAT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CLEAR</a:t>
            </a:r>
            <a:r>
              <a:rPr lang="en-IN" dirty="0">
                <a:solidFill>
                  <a:srgbClr val="800080"/>
                </a:solidFill>
                <a:latin typeface="Courier New" panose="02070309020205020404" pitchFamily="49" charset="0"/>
              </a:rPr>
              <a:t>:</a:t>
            </a:r>
            <a:r>
              <a:rPr lang="en-IN" dirty="0">
                <a:solidFill>
                  <a:srgbClr val="000000"/>
                </a:solidFill>
                <a:latin typeface="Courier New" panose="02070309020205020404" pitchFamily="49" charset="0"/>
              </a:rPr>
              <a:t>LW_FCAT</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ENDIF</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FF"/>
                </a:solidFill>
                <a:latin typeface="Courier New" panose="02070309020205020404" pitchFamily="49" charset="0"/>
              </a:rPr>
              <a:t>ENDFORM</a:t>
            </a:r>
            <a:r>
              <a:rPr lang="en-IN" dirty="0">
                <a:solidFill>
                  <a:srgbClr val="800080"/>
                </a:solidFill>
                <a:latin typeface="Courier New" panose="02070309020205020404" pitchFamily="49" charset="0"/>
              </a:rPr>
              <a:t>.</a:t>
            </a:r>
            <a:r>
              <a:rPr lang="en-IN" dirty="0"/>
              <a:t> </a:t>
            </a:r>
          </a:p>
        </p:txBody>
      </p:sp>
    </p:spTree>
    <p:extLst>
      <p:ext uri="{BB962C8B-B14F-4D97-AF65-F5344CB8AC3E}">
        <p14:creationId xmlns:p14="http://schemas.microsoft.com/office/powerpoint/2010/main" val="96271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3A0070-9308-4893-AB1D-FE817BEF4E03}"/>
              </a:ext>
            </a:extLst>
          </p:cNvPr>
          <p:cNvSpPr/>
          <p:nvPr/>
        </p:nvSpPr>
        <p:spPr>
          <a:xfrm>
            <a:off x="421178" y="288649"/>
            <a:ext cx="6096000" cy="5632311"/>
          </a:xfrm>
          <a:prstGeom prst="rect">
            <a:avLst/>
          </a:prstGeom>
        </p:spPr>
        <p:txBody>
          <a:bodyPr>
            <a:spAutoFit/>
          </a:bodyPr>
          <a:lstStyle/>
          <a:p>
            <a:r>
              <a:rPr lang="en-IN" dirty="0">
                <a:solidFill>
                  <a:srgbClr val="0000FF"/>
                </a:solidFill>
                <a:latin typeface="Courier New" panose="02070309020205020404" pitchFamily="49" charset="0"/>
              </a:rPr>
              <a:t>FORM </a:t>
            </a:r>
            <a:r>
              <a:rPr lang="en-IN" dirty="0">
                <a:solidFill>
                  <a:srgbClr val="000000"/>
                </a:solidFill>
                <a:latin typeface="Courier New" panose="02070309020205020404" pitchFamily="49" charset="0"/>
              </a:rPr>
              <a:t>DISPLAY_ALV </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LW_LAYOUT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COLWIDTH_OPTIMIZE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'X'</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LW_LAYOUT</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ZEBRA </a:t>
            </a:r>
            <a:r>
              <a:rPr lang="en-IN" dirty="0">
                <a:solidFill>
                  <a:srgbClr val="800080"/>
                </a:solidFill>
                <a:latin typeface="Courier New" panose="02070309020205020404" pitchFamily="49" charset="0"/>
              </a:rPr>
              <a:t>= </a:t>
            </a:r>
            <a:r>
              <a:rPr lang="en-IN" dirty="0">
                <a:solidFill>
                  <a:srgbClr val="4DA619"/>
                </a:solidFill>
                <a:latin typeface="Courier New" panose="02070309020205020404" pitchFamily="49" charset="0"/>
              </a:rPr>
              <a:t>'X'</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CALL FUNCTION </a:t>
            </a:r>
            <a:r>
              <a:rPr lang="en-IN" dirty="0">
                <a:solidFill>
                  <a:srgbClr val="4DA619"/>
                </a:solidFill>
                <a:latin typeface="Courier New" panose="02070309020205020404" pitchFamily="49" charset="0"/>
              </a:rPr>
              <a:t>'REUSE_ALV_GRID_DISPLAY'</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EXPORTING</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IS_LAYOUT     </a:t>
            </a:r>
            <a:r>
              <a:rPr lang="en-IN" dirty="0">
                <a:solidFill>
                  <a:srgbClr val="800080"/>
                </a:solidFill>
                <a:latin typeface="Courier New" panose="02070309020205020404" pitchFamily="49" charset="0"/>
              </a:rPr>
              <a:t>= </a:t>
            </a:r>
            <a:r>
              <a:rPr lang="en-IN" dirty="0">
                <a:solidFill>
                  <a:srgbClr val="000000"/>
                </a:solidFill>
                <a:latin typeface="Courier New" panose="02070309020205020404" pitchFamily="49" charset="0"/>
              </a:rPr>
              <a:t>LW_LAYOUT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IT_FIELDCAT   </a:t>
            </a:r>
            <a:r>
              <a:rPr lang="en-IN" dirty="0">
                <a:solidFill>
                  <a:srgbClr val="800080"/>
                </a:solidFill>
                <a:latin typeface="Courier New" panose="02070309020205020404" pitchFamily="49" charset="0"/>
              </a:rPr>
              <a:t>= </a:t>
            </a:r>
            <a:r>
              <a:rPr lang="en-IN" dirty="0">
                <a:solidFill>
                  <a:srgbClr val="000000"/>
                </a:solidFill>
                <a:latin typeface="Courier New" panose="02070309020205020404" pitchFamily="49" charset="0"/>
              </a:rPr>
              <a:t>LT_FCAT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TABLES</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T_OUTTAB      </a:t>
            </a:r>
            <a:r>
              <a:rPr lang="en-IN" dirty="0">
                <a:solidFill>
                  <a:srgbClr val="800080"/>
                </a:solidFill>
                <a:latin typeface="Courier New" panose="02070309020205020404" pitchFamily="49" charset="0"/>
              </a:rPr>
              <a:t>= </a:t>
            </a:r>
            <a:r>
              <a:rPr lang="en-IN" dirty="0">
                <a:solidFill>
                  <a:srgbClr val="000000"/>
                </a:solidFill>
                <a:latin typeface="Courier New" panose="02070309020205020404" pitchFamily="49" charset="0"/>
              </a:rPr>
              <a:t>LT_FINAL[]</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EXCEPTIONS</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PROGRAM_ERROR </a:t>
            </a:r>
            <a:r>
              <a:rPr lang="en-IN" dirty="0">
                <a:solidFill>
                  <a:srgbClr val="800080"/>
                </a:solidFill>
                <a:latin typeface="Courier New" panose="02070309020205020404" pitchFamily="49" charset="0"/>
              </a:rPr>
              <a:t>= </a:t>
            </a:r>
            <a:r>
              <a:rPr lang="en-IN" dirty="0">
                <a:solidFill>
                  <a:srgbClr val="3399FF"/>
                </a:solidFill>
                <a:latin typeface="Courier New" panose="02070309020205020404" pitchFamily="49" charset="0"/>
              </a:rPr>
              <a:t>1</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OTHERS        </a:t>
            </a:r>
            <a:r>
              <a:rPr lang="en-IN" dirty="0">
                <a:solidFill>
                  <a:srgbClr val="800080"/>
                </a:solidFill>
                <a:latin typeface="Courier New" panose="02070309020205020404" pitchFamily="49" charset="0"/>
              </a:rPr>
              <a:t>= </a:t>
            </a:r>
            <a:r>
              <a:rPr lang="en-IN" dirty="0">
                <a:solidFill>
                  <a:srgbClr val="3399FF"/>
                </a:solidFill>
                <a:latin typeface="Courier New" panose="02070309020205020404" pitchFamily="49" charset="0"/>
              </a:rPr>
              <a:t>2</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IF </a:t>
            </a:r>
            <a:r>
              <a:rPr lang="en-IN" dirty="0">
                <a:solidFill>
                  <a:srgbClr val="000000"/>
                </a:solidFill>
                <a:latin typeface="Courier New" panose="02070309020205020404" pitchFamily="49" charset="0"/>
              </a:rPr>
              <a:t>SY</a:t>
            </a:r>
            <a:r>
              <a:rPr lang="en-IN" dirty="0">
                <a:solidFill>
                  <a:srgbClr val="808080"/>
                </a:solidFill>
                <a:latin typeface="Courier New" panose="02070309020205020404" pitchFamily="49" charset="0"/>
              </a:rPr>
              <a:t>-</a:t>
            </a:r>
            <a:r>
              <a:rPr lang="en-IN" dirty="0">
                <a:solidFill>
                  <a:srgbClr val="000000"/>
                </a:solidFill>
                <a:latin typeface="Courier New" panose="02070309020205020404" pitchFamily="49" charset="0"/>
              </a:rPr>
              <a:t>SUBRC &lt;&gt; </a:t>
            </a:r>
            <a:r>
              <a:rPr lang="en-IN" dirty="0">
                <a:solidFill>
                  <a:srgbClr val="3399FF"/>
                </a:solidFill>
                <a:latin typeface="Courier New" panose="02070309020205020404" pitchFamily="49" charset="0"/>
              </a:rPr>
              <a:t>0</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r>
              <a:rPr lang="en-IN" i="1" dirty="0">
                <a:solidFill>
                  <a:srgbClr val="808080"/>
                </a:solidFill>
                <a:latin typeface="Courier New" panose="02070309020205020404" pitchFamily="49" charset="0"/>
              </a:rPr>
              <a:t>* Implement suitable error handling here</a:t>
            </a:r>
            <a:br>
              <a:rPr lang="en-IN" dirty="0">
                <a:solidFill>
                  <a:srgbClr val="000000"/>
                </a:solidFill>
                <a:latin typeface="Courier New" panose="02070309020205020404" pitchFamily="49" charset="0"/>
              </a:rPr>
            </a:br>
            <a:r>
              <a:rPr lang="en-IN" dirty="0">
                <a:solidFill>
                  <a:srgbClr val="000000"/>
                </a:solidFill>
                <a:latin typeface="Courier New" panose="02070309020205020404" pitchFamily="49" charset="0"/>
              </a:rPr>
              <a:t>  </a:t>
            </a:r>
            <a:r>
              <a:rPr lang="en-IN" dirty="0">
                <a:solidFill>
                  <a:srgbClr val="0000FF"/>
                </a:solidFill>
                <a:latin typeface="Courier New" panose="02070309020205020404" pitchFamily="49" charset="0"/>
              </a:rPr>
              <a:t>ENDIF</a:t>
            </a:r>
            <a:r>
              <a:rPr lang="en-IN" dirty="0">
                <a:solidFill>
                  <a:srgbClr val="800080"/>
                </a:solidFill>
                <a:latin typeface="Courier New" panose="02070309020205020404" pitchFamily="49" charset="0"/>
              </a:rPr>
              <a:t>.</a:t>
            </a: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br>
              <a:rPr lang="en-IN" dirty="0">
                <a:solidFill>
                  <a:srgbClr val="000000"/>
                </a:solidFill>
                <a:latin typeface="Courier New" panose="02070309020205020404" pitchFamily="49" charset="0"/>
              </a:rPr>
            </a:br>
            <a:r>
              <a:rPr lang="en-IN" dirty="0">
                <a:solidFill>
                  <a:srgbClr val="0000FF"/>
                </a:solidFill>
                <a:latin typeface="Courier New" panose="02070309020205020404" pitchFamily="49" charset="0"/>
              </a:rPr>
              <a:t>ENDFORM</a:t>
            </a:r>
            <a:r>
              <a:rPr lang="en-IN" dirty="0">
                <a:solidFill>
                  <a:srgbClr val="800080"/>
                </a:solidFill>
                <a:latin typeface="Courier New" panose="02070309020205020404" pitchFamily="49" charset="0"/>
              </a:rPr>
              <a:t>.</a:t>
            </a:r>
            <a:r>
              <a:rPr lang="en-IN" dirty="0"/>
              <a:t> </a:t>
            </a:r>
          </a:p>
        </p:txBody>
      </p:sp>
    </p:spTree>
    <p:extLst>
      <p:ext uri="{BB962C8B-B14F-4D97-AF65-F5344CB8AC3E}">
        <p14:creationId xmlns:p14="http://schemas.microsoft.com/office/powerpoint/2010/main" val="4247917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6307-2B63-4F61-ACE7-6D8BCA25ED64}"/>
              </a:ext>
            </a:extLst>
          </p:cNvPr>
          <p:cNvSpPr>
            <a:spLocks noGrp="1"/>
          </p:cNvSpPr>
          <p:nvPr>
            <p:ph type="title"/>
          </p:nvPr>
        </p:nvSpPr>
        <p:spPr>
          <a:xfrm>
            <a:off x="838200" y="0"/>
            <a:ext cx="10515600" cy="798022"/>
          </a:xfrm>
        </p:spPr>
        <p:txBody>
          <a:bodyPr>
            <a:normAutofit/>
          </a:bodyPr>
          <a:lstStyle/>
          <a:p>
            <a:pPr algn="ctr"/>
            <a:r>
              <a:rPr lang="en-IN" sz="2800" b="1" u="sng" dirty="0"/>
              <a:t>View of Report after execution</a:t>
            </a:r>
          </a:p>
        </p:txBody>
      </p:sp>
      <p:pic>
        <p:nvPicPr>
          <p:cNvPr id="4" name="Picture 3">
            <a:extLst>
              <a:ext uri="{FF2B5EF4-FFF2-40B4-BE49-F238E27FC236}">
                <a16:creationId xmlns:a16="http://schemas.microsoft.com/office/drawing/2014/main" id="{BB6361DE-7F5A-47E6-B367-FFCE3D45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20" y="945721"/>
            <a:ext cx="9030960" cy="5315692"/>
          </a:xfrm>
          <a:prstGeom prst="rect">
            <a:avLst/>
          </a:prstGeom>
        </p:spPr>
      </p:pic>
    </p:spTree>
    <p:extLst>
      <p:ext uri="{BB962C8B-B14F-4D97-AF65-F5344CB8AC3E}">
        <p14:creationId xmlns:p14="http://schemas.microsoft.com/office/powerpoint/2010/main" val="1200636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51F0-E1A4-431C-856D-F5678F0271FB}"/>
              </a:ext>
            </a:extLst>
          </p:cNvPr>
          <p:cNvSpPr>
            <a:spLocks noGrp="1"/>
          </p:cNvSpPr>
          <p:nvPr>
            <p:ph type="title"/>
          </p:nvPr>
        </p:nvSpPr>
        <p:spPr>
          <a:xfrm>
            <a:off x="838200" y="0"/>
            <a:ext cx="10515600" cy="915035"/>
          </a:xfrm>
        </p:spPr>
        <p:txBody>
          <a:bodyPr>
            <a:normAutofit/>
          </a:bodyPr>
          <a:lstStyle/>
          <a:p>
            <a:pPr algn="ctr"/>
            <a:r>
              <a:rPr lang="en-IN" sz="2800" b="1" u="sng" dirty="0"/>
              <a:t>View of report after inserting vendor code </a:t>
            </a:r>
          </a:p>
        </p:txBody>
      </p:sp>
      <p:pic>
        <p:nvPicPr>
          <p:cNvPr id="4" name="Picture 3">
            <a:extLst>
              <a:ext uri="{FF2B5EF4-FFF2-40B4-BE49-F238E27FC236}">
                <a16:creationId xmlns:a16="http://schemas.microsoft.com/office/drawing/2014/main" id="{84D83E06-18B5-473F-8BE5-F2E90BDAD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74" y="784644"/>
            <a:ext cx="10515600" cy="5882164"/>
          </a:xfrm>
          <a:prstGeom prst="rect">
            <a:avLst/>
          </a:prstGeom>
        </p:spPr>
      </p:pic>
    </p:spTree>
    <p:extLst>
      <p:ext uri="{BB962C8B-B14F-4D97-AF65-F5344CB8AC3E}">
        <p14:creationId xmlns:p14="http://schemas.microsoft.com/office/powerpoint/2010/main" val="416081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2156-9C58-4DE6-9A3B-340B174C6819}"/>
              </a:ext>
            </a:extLst>
          </p:cNvPr>
          <p:cNvSpPr>
            <a:spLocks noGrp="1"/>
          </p:cNvSpPr>
          <p:nvPr>
            <p:ph type="title"/>
          </p:nvPr>
        </p:nvSpPr>
        <p:spPr>
          <a:xfrm>
            <a:off x="466898" y="175318"/>
            <a:ext cx="10515600" cy="686435"/>
          </a:xfrm>
        </p:spPr>
        <p:txBody>
          <a:bodyPr>
            <a:normAutofit/>
          </a:bodyPr>
          <a:lstStyle/>
          <a:p>
            <a:pPr algn="ctr"/>
            <a:r>
              <a:rPr lang="en-IN" sz="3600" b="1" u="sng" dirty="0"/>
              <a:t>Development Server</a:t>
            </a:r>
          </a:p>
        </p:txBody>
      </p:sp>
      <p:sp>
        <p:nvSpPr>
          <p:cNvPr id="3" name="Content Placeholder 2">
            <a:extLst>
              <a:ext uri="{FF2B5EF4-FFF2-40B4-BE49-F238E27FC236}">
                <a16:creationId xmlns:a16="http://schemas.microsoft.com/office/drawing/2014/main" id="{76D29247-84A0-4941-A22B-DD467A851E04}"/>
              </a:ext>
            </a:extLst>
          </p:cNvPr>
          <p:cNvSpPr>
            <a:spLocks noGrp="1"/>
          </p:cNvSpPr>
          <p:nvPr>
            <p:ph idx="1"/>
          </p:nvPr>
        </p:nvSpPr>
        <p:spPr>
          <a:xfrm>
            <a:off x="838200" y="1082733"/>
            <a:ext cx="10515600" cy="5376863"/>
          </a:xfrm>
        </p:spPr>
        <p:txBody>
          <a:bodyPr>
            <a:normAutofit/>
          </a:bodyPr>
          <a:lstStyle/>
          <a:p>
            <a:r>
              <a:rPr lang="en-US" sz="1800" dirty="0"/>
              <a:t>This server is responsible for all the </a:t>
            </a:r>
            <a:r>
              <a:rPr lang="en-US" sz="1800" b="1" dirty="0"/>
              <a:t>development-based activities</a:t>
            </a:r>
            <a:r>
              <a:rPr lang="en-US" sz="1800" dirty="0"/>
              <a:t> where organizations develop new customizations based on the requirements. It is also known as a </a:t>
            </a:r>
            <a:r>
              <a:rPr lang="en-US" sz="1800" b="1" dirty="0"/>
              <a:t>sandbox client</a:t>
            </a:r>
            <a:r>
              <a:rPr lang="en-US" sz="1800" dirty="0"/>
              <a:t>.</a:t>
            </a:r>
          </a:p>
          <a:p>
            <a:r>
              <a:rPr lang="en-US" sz="1800" dirty="0"/>
              <a:t>It helps business companies undergo trial and error for exploring their business ideas without any real-time consequences. Using the development server, business consultants or the management team do new customization and write new programs per the requirements.</a:t>
            </a:r>
          </a:p>
          <a:p>
            <a:r>
              <a:rPr lang="en-US" sz="1800" dirty="0"/>
              <a:t>It includes three clients</a:t>
            </a:r>
            <a:endParaRPr lang="en-US" b="1" dirty="0"/>
          </a:p>
          <a:p>
            <a:r>
              <a:rPr lang="en-US" sz="1900" b="1" dirty="0"/>
              <a:t>Sandbox: </a:t>
            </a:r>
            <a:r>
              <a:rPr lang="en-US" sz="1900" dirty="0"/>
              <a:t>A sandbox client is a part of the SAP landscape development section. It is a playground for business management teams to test their system design before real-time outcomes.</a:t>
            </a:r>
            <a:endParaRPr lang="en-US" sz="1900" b="1" dirty="0"/>
          </a:p>
          <a:p>
            <a:r>
              <a:rPr lang="en-US" sz="1900" b="1" dirty="0"/>
              <a:t>Development-testing: </a:t>
            </a:r>
            <a:r>
              <a:rPr lang="en-US" sz="1900" dirty="0"/>
              <a:t>It is responsible for undergoing unit testing, and often business companies can use this client for the integration testing phase.</a:t>
            </a:r>
            <a:endParaRPr lang="en-US" sz="1900" b="1" dirty="0"/>
          </a:p>
          <a:p>
            <a:r>
              <a:rPr lang="en-US" sz="1900" b="1" dirty="0"/>
              <a:t>Customizing clients: </a:t>
            </a:r>
            <a:r>
              <a:rPr lang="en-US" sz="1900" dirty="0"/>
              <a:t>Customizing clients defines the technical structure of the SAP landscape system. It is the server of the SAP landscape where business management teams perform tests on the newly developed customizations.</a:t>
            </a:r>
            <a:endParaRPr lang="en-US" sz="1900" b="1" dirty="0"/>
          </a:p>
          <a:p>
            <a:endParaRPr lang="en-US" sz="1800" dirty="0"/>
          </a:p>
          <a:p>
            <a:endParaRPr lang="en-IN" sz="1800" dirty="0"/>
          </a:p>
        </p:txBody>
      </p:sp>
    </p:spTree>
    <p:extLst>
      <p:ext uri="{BB962C8B-B14F-4D97-AF65-F5344CB8AC3E}">
        <p14:creationId xmlns:p14="http://schemas.microsoft.com/office/powerpoint/2010/main" val="1843756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0285-6028-4F00-9F52-53A9EC2ADB5C}"/>
              </a:ext>
            </a:extLst>
          </p:cNvPr>
          <p:cNvSpPr>
            <a:spLocks noGrp="1"/>
          </p:cNvSpPr>
          <p:nvPr>
            <p:ph type="title"/>
          </p:nvPr>
        </p:nvSpPr>
        <p:spPr>
          <a:xfrm>
            <a:off x="838200" y="0"/>
            <a:ext cx="10515600" cy="890097"/>
          </a:xfrm>
        </p:spPr>
        <p:txBody>
          <a:bodyPr>
            <a:normAutofit/>
          </a:bodyPr>
          <a:lstStyle/>
          <a:p>
            <a:pPr algn="ctr"/>
            <a:r>
              <a:rPr lang="en-IN" sz="2800" b="1" u="sng" dirty="0"/>
              <a:t>View of report after inserting company code</a:t>
            </a:r>
          </a:p>
        </p:txBody>
      </p:sp>
      <p:pic>
        <p:nvPicPr>
          <p:cNvPr id="4" name="Picture 3">
            <a:extLst>
              <a:ext uri="{FF2B5EF4-FFF2-40B4-BE49-F238E27FC236}">
                <a16:creationId xmlns:a16="http://schemas.microsoft.com/office/drawing/2014/main" id="{B771C064-6DE9-45AE-A9BB-D765966DD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66849"/>
            <a:ext cx="10695709" cy="6016336"/>
          </a:xfrm>
          <a:prstGeom prst="rect">
            <a:avLst/>
          </a:prstGeom>
        </p:spPr>
      </p:pic>
    </p:spTree>
    <p:extLst>
      <p:ext uri="{BB962C8B-B14F-4D97-AF65-F5344CB8AC3E}">
        <p14:creationId xmlns:p14="http://schemas.microsoft.com/office/powerpoint/2010/main" val="2139101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F987-05CA-4AC0-AB9C-AE7AA0FA3F2E}"/>
              </a:ext>
            </a:extLst>
          </p:cNvPr>
          <p:cNvSpPr>
            <a:spLocks noGrp="1"/>
          </p:cNvSpPr>
          <p:nvPr>
            <p:ph type="title"/>
          </p:nvPr>
        </p:nvSpPr>
        <p:spPr>
          <a:xfrm>
            <a:off x="838200" y="0"/>
            <a:ext cx="10515600" cy="890097"/>
          </a:xfrm>
        </p:spPr>
        <p:txBody>
          <a:bodyPr>
            <a:normAutofit/>
          </a:bodyPr>
          <a:lstStyle/>
          <a:p>
            <a:pPr algn="ctr"/>
            <a:r>
              <a:rPr lang="en-IN" sz="2800" b="1" u="sng" dirty="0"/>
              <a:t>View of report after inserting purchasing organization data</a:t>
            </a:r>
          </a:p>
        </p:txBody>
      </p:sp>
      <p:pic>
        <p:nvPicPr>
          <p:cNvPr id="4" name="Picture 3">
            <a:extLst>
              <a:ext uri="{FF2B5EF4-FFF2-40B4-BE49-F238E27FC236}">
                <a16:creationId xmlns:a16="http://schemas.microsoft.com/office/drawing/2014/main" id="{C5B73939-ACDF-4721-A7E0-29088F640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462" y="826077"/>
            <a:ext cx="10413076" cy="5857355"/>
          </a:xfrm>
          <a:prstGeom prst="rect">
            <a:avLst/>
          </a:prstGeom>
        </p:spPr>
      </p:pic>
    </p:spTree>
    <p:extLst>
      <p:ext uri="{BB962C8B-B14F-4D97-AF65-F5344CB8AC3E}">
        <p14:creationId xmlns:p14="http://schemas.microsoft.com/office/powerpoint/2010/main" val="1540715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6367-FF0F-4CAC-977E-066FDD9C84DE}"/>
              </a:ext>
            </a:extLst>
          </p:cNvPr>
          <p:cNvSpPr>
            <a:spLocks noGrp="1"/>
          </p:cNvSpPr>
          <p:nvPr>
            <p:ph type="title"/>
          </p:nvPr>
        </p:nvSpPr>
        <p:spPr>
          <a:xfrm>
            <a:off x="838200" y="0"/>
            <a:ext cx="10515600" cy="922713"/>
          </a:xfrm>
        </p:spPr>
        <p:txBody>
          <a:bodyPr>
            <a:normAutofit/>
          </a:bodyPr>
          <a:lstStyle/>
          <a:p>
            <a:pPr algn="ctr"/>
            <a:r>
              <a:rPr lang="en-IN" sz="3200" b="1" u="sng" dirty="0"/>
              <a:t>View of report after inserting all</a:t>
            </a:r>
          </a:p>
        </p:txBody>
      </p:sp>
      <p:pic>
        <p:nvPicPr>
          <p:cNvPr id="4" name="Picture 3">
            <a:extLst>
              <a:ext uri="{FF2B5EF4-FFF2-40B4-BE49-F238E27FC236}">
                <a16:creationId xmlns:a16="http://schemas.microsoft.com/office/drawing/2014/main" id="{3F75F3E7-7860-40C2-B225-A24574496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48665"/>
            <a:ext cx="10417694" cy="6017895"/>
          </a:xfrm>
          <a:prstGeom prst="rect">
            <a:avLst/>
          </a:prstGeom>
        </p:spPr>
      </p:pic>
    </p:spTree>
    <p:extLst>
      <p:ext uri="{BB962C8B-B14F-4D97-AF65-F5344CB8AC3E}">
        <p14:creationId xmlns:p14="http://schemas.microsoft.com/office/powerpoint/2010/main" val="2888543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0097-0528-45F6-BA8B-C4FC65EE8081}"/>
              </a:ext>
            </a:extLst>
          </p:cNvPr>
          <p:cNvSpPr>
            <a:spLocks noGrp="1"/>
          </p:cNvSpPr>
          <p:nvPr>
            <p:ph type="title"/>
          </p:nvPr>
        </p:nvSpPr>
        <p:spPr>
          <a:xfrm>
            <a:off x="896389" y="257695"/>
            <a:ext cx="10515600" cy="756458"/>
          </a:xfrm>
        </p:spPr>
        <p:txBody>
          <a:bodyPr>
            <a:normAutofit/>
          </a:bodyPr>
          <a:lstStyle/>
          <a:p>
            <a:pPr algn="ctr"/>
            <a:r>
              <a:rPr lang="en-IN" sz="2800" b="1" u="sng" dirty="0"/>
              <a:t>Overview of the Project</a:t>
            </a:r>
          </a:p>
        </p:txBody>
      </p:sp>
      <p:sp>
        <p:nvSpPr>
          <p:cNvPr id="3" name="Rectangle 2">
            <a:extLst>
              <a:ext uri="{FF2B5EF4-FFF2-40B4-BE49-F238E27FC236}">
                <a16:creationId xmlns:a16="http://schemas.microsoft.com/office/drawing/2014/main" id="{8E1DD956-4843-48FC-956F-7FC5EE0D2F09}"/>
              </a:ext>
            </a:extLst>
          </p:cNvPr>
          <p:cNvSpPr/>
          <p:nvPr/>
        </p:nvSpPr>
        <p:spPr>
          <a:xfrm>
            <a:off x="556953" y="1014153"/>
            <a:ext cx="11321934" cy="6186309"/>
          </a:xfrm>
          <a:prstGeom prst="rect">
            <a:avLst/>
          </a:prstGeom>
        </p:spPr>
        <p:txBody>
          <a:bodyPr wrap="square">
            <a:spAutoFit/>
          </a:bodyPr>
          <a:lstStyle/>
          <a:p>
            <a:r>
              <a:rPr lang="en-US" dirty="0">
                <a:solidFill>
                  <a:srgbClr val="000000"/>
                </a:solidFill>
                <a:latin typeface="Nunito"/>
              </a:rPr>
              <a:t>ABAP (Advanced Business Application Programming), is a fourth-generation programming language, used for development and customization purposes in the SAP software. Currently positioned along with Java, as the main language for SAP application server programming, most of the programs are executed under the control of the run-time system. </a:t>
            </a:r>
          </a:p>
          <a:p>
            <a:r>
              <a:rPr lang="en-US" dirty="0">
                <a:solidFill>
                  <a:srgbClr val="000000"/>
                </a:solidFill>
                <a:latin typeface="Nunito"/>
              </a:rPr>
              <a:t>Here we have learned about :-</a:t>
            </a:r>
          </a:p>
          <a:p>
            <a:endParaRPr lang="en-US" dirty="0">
              <a:solidFill>
                <a:srgbClr val="000000"/>
              </a:solidFill>
              <a:latin typeface="Nunito"/>
            </a:endParaRPr>
          </a:p>
          <a:p>
            <a:pPr marL="342900" indent="-342900">
              <a:buAutoNum type="arabicPeriod"/>
            </a:pPr>
            <a:r>
              <a:rPr lang="en-IN" b="1" u="sng" dirty="0"/>
              <a:t>System Landscape Directory.</a:t>
            </a:r>
          </a:p>
          <a:p>
            <a:pPr marL="342900" indent="-342900">
              <a:buAutoNum type="arabicPeriod"/>
            </a:pPr>
            <a:r>
              <a:rPr lang="en-US" b="1" u="sng" dirty="0"/>
              <a:t>SAP 3 Tier Architecture: Different SAP Layers.</a:t>
            </a:r>
            <a:endParaRPr lang="en-US" b="1" dirty="0"/>
          </a:p>
          <a:p>
            <a:pPr marL="342900" indent="-342900">
              <a:buAutoNum type="arabicPeriod" startAt="3"/>
            </a:pPr>
            <a:r>
              <a:rPr lang="en-US" b="1" dirty="0"/>
              <a:t>ABAP Dictionary.</a:t>
            </a:r>
          </a:p>
          <a:p>
            <a:r>
              <a:rPr lang="en-US" b="1" dirty="0"/>
              <a:t>       a. Database Table.</a:t>
            </a:r>
          </a:p>
          <a:p>
            <a:r>
              <a:rPr lang="en-US" b="1" dirty="0"/>
              <a:t>       b. Delivery and Maintenance.</a:t>
            </a:r>
          </a:p>
          <a:p>
            <a:r>
              <a:rPr lang="en-US" b="1" dirty="0"/>
              <a:t>       c. Fields.</a:t>
            </a:r>
          </a:p>
          <a:p>
            <a:r>
              <a:rPr lang="en-US" b="1" dirty="0"/>
              <a:t>       d. Currency/Quantity Fields.</a:t>
            </a:r>
          </a:p>
          <a:p>
            <a:pPr marL="342900" indent="-342900">
              <a:buAutoNum type="arabicPeriod" startAt="3"/>
            </a:pPr>
            <a:r>
              <a:rPr lang="en-US" b="1" dirty="0"/>
              <a:t>Technical Settings.</a:t>
            </a:r>
          </a:p>
          <a:p>
            <a:pPr marL="342900" indent="-342900">
              <a:buAutoNum type="arabicPeriod" startAt="3"/>
            </a:pPr>
            <a:r>
              <a:rPr lang="en-US" b="1" dirty="0"/>
              <a:t>Table Maintenance Generator.</a:t>
            </a:r>
          </a:p>
          <a:p>
            <a:pPr marL="342900" indent="-342900">
              <a:buAutoNum type="arabicPeriod" startAt="3"/>
            </a:pPr>
            <a:r>
              <a:rPr lang="en-US" b="1" dirty="0"/>
              <a:t>Tables.</a:t>
            </a:r>
          </a:p>
          <a:p>
            <a:pPr marL="342900" indent="-342900">
              <a:buAutoNum type="arabicPeriod" startAt="3"/>
            </a:pPr>
            <a:r>
              <a:rPr lang="en-US" b="1" dirty="0"/>
              <a:t>Reports.</a:t>
            </a:r>
          </a:p>
          <a:p>
            <a:pPr marL="342900" indent="-342900">
              <a:buAutoNum type="arabicPeriod" startAt="3"/>
            </a:pPr>
            <a:r>
              <a:rPr lang="en-US" b="1" dirty="0"/>
              <a:t>Events in Reports.</a:t>
            </a:r>
          </a:p>
          <a:p>
            <a:pPr marL="342900" indent="-342900">
              <a:buAutoNum type="arabicPeriod" startAt="3"/>
            </a:pPr>
            <a:endParaRPr lang="en-US" b="1" dirty="0"/>
          </a:p>
          <a:p>
            <a:pPr marL="342900" indent="-342900">
              <a:buAutoNum type="arabicPeriod"/>
            </a:pPr>
            <a:endParaRPr lang="en-IN" b="1" u="sng" dirty="0"/>
          </a:p>
          <a:p>
            <a:pPr marL="342900" indent="-342900">
              <a:buAutoNum type="arabicPeriod"/>
            </a:pPr>
            <a:endParaRPr lang="en-US" dirty="0">
              <a:solidFill>
                <a:srgbClr val="000000"/>
              </a:solidFill>
              <a:latin typeface="Nunito"/>
            </a:endParaRPr>
          </a:p>
          <a:p>
            <a:endParaRPr lang="en-IN" dirty="0"/>
          </a:p>
        </p:txBody>
      </p:sp>
    </p:spTree>
    <p:extLst>
      <p:ext uri="{BB962C8B-B14F-4D97-AF65-F5344CB8AC3E}">
        <p14:creationId xmlns:p14="http://schemas.microsoft.com/office/powerpoint/2010/main" val="300338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29AAB-7C4B-4925-8548-707ED53B4996}"/>
              </a:ext>
            </a:extLst>
          </p:cNvPr>
          <p:cNvSpPr>
            <a:spLocks noGrp="1"/>
          </p:cNvSpPr>
          <p:nvPr>
            <p:ph idx="1"/>
          </p:nvPr>
        </p:nvSpPr>
        <p:spPr>
          <a:xfrm>
            <a:off x="594360" y="1086485"/>
            <a:ext cx="10515600" cy="4351338"/>
          </a:xfrm>
        </p:spPr>
        <p:txBody>
          <a:bodyPr>
            <a:normAutofit/>
          </a:bodyPr>
          <a:lstStyle/>
          <a:p>
            <a:endParaRPr lang="en-IN" sz="1900" b="1" u="sng" dirty="0"/>
          </a:p>
          <a:p>
            <a:r>
              <a:rPr lang="en-IN" sz="1900" b="1" u="sng" dirty="0"/>
              <a:t>Quality Server:</a:t>
            </a:r>
            <a:r>
              <a:rPr lang="en-US" sz="1900" dirty="0"/>
              <a:t>In this phase, the team members </a:t>
            </a:r>
            <a:r>
              <a:rPr lang="en-US" sz="1900" b="1" dirty="0"/>
              <a:t>test the customization or programs</a:t>
            </a:r>
            <a:r>
              <a:rPr lang="en-US" sz="1900" dirty="0"/>
              <a:t>. It has two separate sections, namely the </a:t>
            </a:r>
            <a:r>
              <a:rPr lang="en-US" sz="1900" b="1" dirty="0"/>
              <a:t>testing server and the training server</a:t>
            </a:r>
            <a:r>
              <a:rPr lang="en-US" sz="1900" dirty="0"/>
              <a:t>, and allows corporation teams to accomplish all cross-functional testing in the box. SAP landscape has 300 Quality Assurance Servers.</a:t>
            </a:r>
          </a:p>
          <a:p>
            <a:endParaRPr lang="en-IN" sz="1900" b="1" u="sng" dirty="0"/>
          </a:p>
          <a:p>
            <a:r>
              <a:rPr lang="en-IN" sz="1900" b="1" u="sng" dirty="0"/>
              <a:t>Production Server:</a:t>
            </a:r>
            <a:r>
              <a:rPr lang="en-US" sz="1900" dirty="0"/>
              <a:t>It is also known as the </a:t>
            </a:r>
            <a:r>
              <a:rPr lang="en-US" sz="1900" b="1" dirty="0"/>
              <a:t>golden client</a:t>
            </a:r>
            <a:r>
              <a:rPr lang="en-US" sz="1900" dirty="0"/>
              <a:t>, another SAP landscape client where data reaches after all the </a:t>
            </a:r>
            <a:r>
              <a:rPr lang="en-US" sz="1900" b="1" dirty="0"/>
              <a:t>integrations, customizations, and filtration</a:t>
            </a:r>
            <a:r>
              <a:rPr lang="en-US" sz="1900" dirty="0"/>
              <a:t>. The production server is the main server that maintains documents of all the live data of the business companies once the project goes live.</a:t>
            </a:r>
          </a:p>
          <a:p>
            <a:pPr marL="0" indent="0">
              <a:buNone/>
            </a:pPr>
            <a:endParaRPr lang="en-US" sz="1900" dirty="0"/>
          </a:p>
          <a:p>
            <a:endParaRPr lang="en-IN" sz="1800" b="1" u="sng" dirty="0"/>
          </a:p>
          <a:p>
            <a:endParaRPr lang="en-IN" b="1" u="sng" dirty="0"/>
          </a:p>
        </p:txBody>
      </p:sp>
    </p:spTree>
    <p:extLst>
      <p:ext uri="{BB962C8B-B14F-4D97-AF65-F5344CB8AC3E}">
        <p14:creationId xmlns:p14="http://schemas.microsoft.com/office/powerpoint/2010/main" val="325423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F5D3-FBEA-489A-A419-94AF953844DC}"/>
              </a:ext>
            </a:extLst>
          </p:cNvPr>
          <p:cNvSpPr>
            <a:spLocks noGrp="1"/>
          </p:cNvSpPr>
          <p:nvPr>
            <p:ph type="title"/>
          </p:nvPr>
        </p:nvSpPr>
        <p:spPr/>
        <p:txBody>
          <a:bodyPr>
            <a:normAutofit/>
          </a:bodyPr>
          <a:lstStyle/>
          <a:p>
            <a:pPr algn="ctr"/>
            <a:r>
              <a:rPr lang="en-US" sz="3600" b="1" u="sng" dirty="0"/>
              <a:t>SAP 3 Tier Architecture: Different SAP Layers</a:t>
            </a:r>
            <a:endParaRPr lang="en-IN" sz="3600" b="1" u="sng" dirty="0"/>
          </a:p>
        </p:txBody>
      </p:sp>
      <p:sp>
        <p:nvSpPr>
          <p:cNvPr id="3" name="Content Placeholder 2">
            <a:extLst>
              <a:ext uri="{FF2B5EF4-FFF2-40B4-BE49-F238E27FC236}">
                <a16:creationId xmlns:a16="http://schemas.microsoft.com/office/drawing/2014/main" id="{E05750D9-43D8-418E-A75A-3CD1F1D173D5}"/>
              </a:ext>
            </a:extLst>
          </p:cNvPr>
          <p:cNvSpPr>
            <a:spLocks noGrp="1"/>
          </p:cNvSpPr>
          <p:nvPr>
            <p:ph idx="1"/>
          </p:nvPr>
        </p:nvSpPr>
        <p:spPr>
          <a:xfrm>
            <a:off x="838200" y="1557454"/>
            <a:ext cx="10515600" cy="4351338"/>
          </a:xfrm>
        </p:spPr>
        <p:txBody>
          <a:bodyPr>
            <a:normAutofit/>
          </a:bodyPr>
          <a:lstStyle/>
          <a:p>
            <a:r>
              <a:rPr lang="en-US" sz="2000" dirty="0"/>
              <a:t>The SAP System Architecture includes Presentation, Application, and Database layers. Each of these </a:t>
            </a:r>
            <a:r>
              <a:rPr lang="en-US" sz="2000" dirty="0" err="1"/>
              <a:t>programmes</a:t>
            </a:r>
            <a:r>
              <a:rPr lang="en-US" sz="2000" dirty="0"/>
              <a:t> operates on its own. In contrast, </a:t>
            </a:r>
            <a:r>
              <a:rPr lang="en-US" sz="2000" dirty="0" err="1"/>
              <a:t>MiniSAP</a:t>
            </a:r>
            <a:r>
              <a:rPr lang="en-US" sz="2000" dirty="0"/>
              <a:t> has all the components in one machine. We may distribute the whole system across diverse machines or it may also be on one machine like ours. The database and the application server can be on the same machine if we want to get an idea of the SAP system architecture in greater depth. In addition to these application servers, other applications are run on separate machines. To better grasp the SAP architecture, let’s look at these three elements in more detail.</a:t>
            </a:r>
          </a:p>
          <a:p>
            <a:r>
              <a:rPr lang="en-US" sz="2000" dirty="0"/>
              <a:t>The SAP System Architecture consists of the Presentation, Application, and Database layers:</a:t>
            </a:r>
            <a:endParaRPr lang="en-IN" sz="2000" dirty="0"/>
          </a:p>
        </p:txBody>
      </p:sp>
      <p:sp>
        <p:nvSpPr>
          <p:cNvPr id="4" name="Rectangle 3">
            <a:extLst>
              <a:ext uri="{FF2B5EF4-FFF2-40B4-BE49-F238E27FC236}">
                <a16:creationId xmlns:a16="http://schemas.microsoft.com/office/drawing/2014/main" id="{498CAD09-145D-4138-A411-E51AC1A25796}"/>
              </a:ext>
            </a:extLst>
          </p:cNvPr>
          <p:cNvSpPr/>
          <p:nvPr/>
        </p:nvSpPr>
        <p:spPr>
          <a:xfrm>
            <a:off x="4355867" y="4169354"/>
            <a:ext cx="2734887" cy="67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Presentation Layer</a:t>
            </a:r>
          </a:p>
        </p:txBody>
      </p:sp>
      <p:sp>
        <p:nvSpPr>
          <p:cNvPr id="5" name="Rectangle 4">
            <a:extLst>
              <a:ext uri="{FF2B5EF4-FFF2-40B4-BE49-F238E27FC236}">
                <a16:creationId xmlns:a16="http://schemas.microsoft.com/office/drawing/2014/main" id="{AA5523EC-C2A1-4CE9-B572-87AC571A993A}"/>
              </a:ext>
            </a:extLst>
          </p:cNvPr>
          <p:cNvSpPr/>
          <p:nvPr/>
        </p:nvSpPr>
        <p:spPr>
          <a:xfrm>
            <a:off x="4355867" y="5118562"/>
            <a:ext cx="2734887" cy="67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Layer</a:t>
            </a:r>
          </a:p>
        </p:txBody>
      </p:sp>
      <p:sp>
        <p:nvSpPr>
          <p:cNvPr id="6" name="Rectangle 5">
            <a:extLst>
              <a:ext uri="{FF2B5EF4-FFF2-40B4-BE49-F238E27FC236}">
                <a16:creationId xmlns:a16="http://schemas.microsoft.com/office/drawing/2014/main" id="{B18EA543-36DD-4EA8-9263-C9031AAF6C45}"/>
              </a:ext>
            </a:extLst>
          </p:cNvPr>
          <p:cNvSpPr/>
          <p:nvPr/>
        </p:nvSpPr>
        <p:spPr>
          <a:xfrm>
            <a:off x="4355866" y="6067770"/>
            <a:ext cx="2734887" cy="67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Layer</a:t>
            </a:r>
          </a:p>
        </p:txBody>
      </p:sp>
    </p:spTree>
    <p:extLst>
      <p:ext uri="{BB962C8B-B14F-4D97-AF65-F5344CB8AC3E}">
        <p14:creationId xmlns:p14="http://schemas.microsoft.com/office/powerpoint/2010/main" val="163160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EA92-9F6D-418F-B8AA-FA06A5F1854A}"/>
              </a:ext>
            </a:extLst>
          </p:cNvPr>
          <p:cNvSpPr>
            <a:spLocks noGrp="1"/>
          </p:cNvSpPr>
          <p:nvPr>
            <p:ph type="title"/>
          </p:nvPr>
        </p:nvSpPr>
        <p:spPr/>
        <p:txBody>
          <a:bodyPr>
            <a:normAutofit/>
          </a:bodyPr>
          <a:lstStyle/>
          <a:p>
            <a:pPr algn="ctr"/>
            <a:r>
              <a:rPr lang="en-IN" sz="4000" b="1" u="sng" dirty="0"/>
              <a:t>Presentation Layer</a:t>
            </a:r>
          </a:p>
        </p:txBody>
      </p:sp>
      <p:sp>
        <p:nvSpPr>
          <p:cNvPr id="3" name="Content Placeholder 2">
            <a:extLst>
              <a:ext uri="{FF2B5EF4-FFF2-40B4-BE49-F238E27FC236}">
                <a16:creationId xmlns:a16="http://schemas.microsoft.com/office/drawing/2014/main" id="{2842FADC-F229-4754-B47E-D8C6577C5A6D}"/>
              </a:ext>
            </a:extLst>
          </p:cNvPr>
          <p:cNvSpPr>
            <a:spLocks noGrp="1"/>
          </p:cNvSpPr>
          <p:nvPr>
            <p:ph idx="1"/>
          </p:nvPr>
        </p:nvSpPr>
        <p:spPr/>
        <p:txBody>
          <a:bodyPr>
            <a:normAutofit/>
          </a:bodyPr>
          <a:lstStyle/>
          <a:p>
            <a:r>
              <a:rPr lang="en-US" sz="2000" dirty="0"/>
              <a:t>The presentation layer is responsible for the user experience and for making sure that the SAP system is responsive and easy to interact with.</a:t>
            </a:r>
          </a:p>
          <a:p>
            <a:r>
              <a:rPr lang="en-US" sz="2000" dirty="0"/>
              <a:t>The presentation layer does not have any knowledge of the underlying data stored in the data layer.</a:t>
            </a:r>
          </a:p>
          <a:p>
            <a:r>
              <a:rPr lang="en-US" sz="2000" dirty="0"/>
              <a:t>The data layer holds all the data that is being stored in the SAP system. The data layer is the realm where all the business rules and processes take place.</a:t>
            </a:r>
          </a:p>
          <a:p>
            <a:r>
              <a:rPr lang="en-US" sz="2000" dirty="0"/>
              <a:t>The data layer exists between the presentation layer and the application server.</a:t>
            </a:r>
          </a:p>
          <a:p>
            <a:r>
              <a:rPr lang="en-US" sz="2000" dirty="0"/>
              <a:t>When you connect to the application server and start to do work, the application server, which is the realm where all the logic happens, knows nothing about the data layer.</a:t>
            </a:r>
          </a:p>
          <a:p>
            <a:endParaRPr lang="en-IN" dirty="0"/>
          </a:p>
        </p:txBody>
      </p:sp>
    </p:spTree>
    <p:extLst>
      <p:ext uri="{BB962C8B-B14F-4D97-AF65-F5344CB8AC3E}">
        <p14:creationId xmlns:p14="http://schemas.microsoft.com/office/powerpoint/2010/main" val="340659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39C4-C71D-4FFE-83FC-A362D6D3752F}"/>
              </a:ext>
            </a:extLst>
          </p:cNvPr>
          <p:cNvSpPr>
            <a:spLocks noGrp="1"/>
          </p:cNvSpPr>
          <p:nvPr>
            <p:ph type="title"/>
          </p:nvPr>
        </p:nvSpPr>
        <p:spPr>
          <a:xfrm>
            <a:off x="838200" y="157307"/>
            <a:ext cx="10515600" cy="1325563"/>
          </a:xfrm>
        </p:spPr>
        <p:txBody>
          <a:bodyPr>
            <a:normAutofit/>
          </a:bodyPr>
          <a:lstStyle/>
          <a:p>
            <a:pPr algn="ctr"/>
            <a:r>
              <a:rPr lang="en-IN" sz="3600" b="1" u="sng" dirty="0"/>
              <a:t>Application Layer</a:t>
            </a:r>
          </a:p>
        </p:txBody>
      </p:sp>
      <p:sp>
        <p:nvSpPr>
          <p:cNvPr id="3" name="Content Placeholder 2">
            <a:extLst>
              <a:ext uri="{FF2B5EF4-FFF2-40B4-BE49-F238E27FC236}">
                <a16:creationId xmlns:a16="http://schemas.microsoft.com/office/drawing/2014/main" id="{07CE465A-46DC-42E0-A51B-D533A7EE3EFF}"/>
              </a:ext>
            </a:extLst>
          </p:cNvPr>
          <p:cNvSpPr>
            <a:spLocks noGrp="1"/>
          </p:cNvSpPr>
          <p:nvPr>
            <p:ph idx="1"/>
          </p:nvPr>
        </p:nvSpPr>
        <p:spPr>
          <a:xfrm>
            <a:off x="838200" y="1551305"/>
            <a:ext cx="10515600" cy="4351338"/>
          </a:xfrm>
        </p:spPr>
        <p:txBody>
          <a:bodyPr>
            <a:normAutofit lnSpcReduction="10000"/>
          </a:bodyPr>
          <a:lstStyle/>
          <a:p>
            <a:r>
              <a:rPr lang="en-US" sz="2000" dirty="0"/>
              <a:t>This layer of the architecture is responsible for receiving and parsing data before it can be used by any part of the organization.</a:t>
            </a:r>
          </a:p>
          <a:p>
            <a:r>
              <a:rPr lang="en-US" sz="2000" dirty="0"/>
              <a:t>This layer is also responsible for providing data within the correct format for each application.</a:t>
            </a:r>
          </a:p>
          <a:p>
            <a:r>
              <a:rPr lang="en-US" sz="2000" dirty="0"/>
              <a:t>The last responsibility of the application layer is to ensure that the data is secure before it is sent to the next layer.</a:t>
            </a:r>
          </a:p>
          <a:p>
            <a:r>
              <a:rPr lang="en-US" sz="2000" dirty="0"/>
              <a:t>This layer of architecture is a critical component to the success of your digital transformation. The work process must be carried out by a user who is registered in the system. For this reason, we define the work process as a user of the system. The work process will register itself in the database, and when it is required to create a new record in the system, this is done by the work process. The work process can be created by the system administrator through the SAP system. In the case of the SAP system, this can be done by setting the role of the user to a specific value. What happens when you do this is that the SAP system will create a new user in the database system. This user will register itself in the database, and when the system needs to create a new record, the user can do this. The user will create the work process, and when the system requires the work process to create a new record, the user will create the process.</a:t>
            </a:r>
          </a:p>
          <a:p>
            <a:endParaRPr lang="en-IN" dirty="0"/>
          </a:p>
        </p:txBody>
      </p:sp>
    </p:spTree>
    <p:extLst>
      <p:ext uri="{BB962C8B-B14F-4D97-AF65-F5344CB8AC3E}">
        <p14:creationId xmlns:p14="http://schemas.microsoft.com/office/powerpoint/2010/main" val="625936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1418</TotalTime>
  <Words>7485</Words>
  <Application>Microsoft Office PowerPoint</Application>
  <PresentationFormat>Widescreen</PresentationFormat>
  <Paragraphs>238</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72</vt:lpstr>
      <vt:lpstr>Arial</vt:lpstr>
      <vt:lpstr>Calibri</vt:lpstr>
      <vt:lpstr>Calibri Light</vt:lpstr>
      <vt:lpstr>Courier New</vt:lpstr>
      <vt:lpstr>Nunito</vt:lpstr>
      <vt:lpstr>Office Theme</vt:lpstr>
      <vt:lpstr>PowerPoint Presentation</vt:lpstr>
      <vt:lpstr>What is SAP?</vt:lpstr>
      <vt:lpstr>SAP Log On Page</vt:lpstr>
      <vt:lpstr>System Landscape Directory</vt:lpstr>
      <vt:lpstr>Development Server</vt:lpstr>
      <vt:lpstr>PowerPoint Presentation</vt:lpstr>
      <vt:lpstr>SAP 3 Tier Architecture: Different SAP Layers</vt:lpstr>
      <vt:lpstr>Presentation Layer</vt:lpstr>
      <vt:lpstr>Application Layer</vt:lpstr>
      <vt:lpstr>Database Layer</vt:lpstr>
      <vt:lpstr>Initial screen of ABAP dictionary</vt:lpstr>
      <vt:lpstr>Initial Screen Of ABAP Dictionary</vt:lpstr>
      <vt:lpstr>Initial Screen of ABAP Dictionary</vt:lpstr>
      <vt:lpstr> Database Table</vt:lpstr>
      <vt:lpstr>Database Table</vt:lpstr>
      <vt:lpstr>View of Database Table </vt:lpstr>
      <vt:lpstr>Delivery and Maintenance</vt:lpstr>
      <vt:lpstr>View of Delivery and Maintenance</vt:lpstr>
      <vt:lpstr>Fields</vt:lpstr>
      <vt:lpstr>Input help/Check</vt:lpstr>
      <vt:lpstr>Currency and Quantity Field</vt:lpstr>
      <vt:lpstr>Fields</vt:lpstr>
      <vt:lpstr>View of Fields</vt:lpstr>
      <vt:lpstr>View of Domain</vt:lpstr>
      <vt:lpstr>Technical Settings  </vt:lpstr>
      <vt:lpstr>View of Technical Settings</vt:lpstr>
      <vt:lpstr>Table Maintenance Generator</vt:lpstr>
      <vt:lpstr>General Display of a table </vt:lpstr>
      <vt:lpstr>Report</vt:lpstr>
      <vt:lpstr>Report Types</vt:lpstr>
      <vt:lpstr>Events in classical report</vt:lpstr>
      <vt:lpstr>Event in classical Report</vt:lpstr>
      <vt:lpstr>View of Report Initial Screen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 of Report after execution</vt:lpstr>
      <vt:lpstr>View of report after inserting vendor code </vt:lpstr>
      <vt:lpstr>View of report after inserting company code</vt:lpstr>
      <vt:lpstr>View of report after inserting purchasing organization data</vt:lpstr>
      <vt:lpstr>View of report after inserting all</vt:lpstr>
      <vt:lpstr>Overview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dc:title>
  <dc:creator>Abhilash Buragohain</dc:creator>
  <cp:lastModifiedBy>Abhilash Buragohain</cp:lastModifiedBy>
  <cp:revision>55</cp:revision>
  <dcterms:created xsi:type="dcterms:W3CDTF">2023-08-07T10:19:17Z</dcterms:created>
  <dcterms:modified xsi:type="dcterms:W3CDTF">2023-08-21T12:23:25Z</dcterms:modified>
</cp:coreProperties>
</file>