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0" autoAdjust="0"/>
    <p:restoredTop sz="94660"/>
  </p:normalViewPr>
  <p:slideViewPr>
    <p:cSldViewPr snapToGrid="0">
      <p:cViewPr varScale="1">
        <p:scale>
          <a:sx n="73" d="100"/>
          <a:sy n="73" d="100"/>
        </p:scale>
        <p:origin x="-61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3135444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358075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148934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EFC64-CD70-4EEA-8862-CD81CCE17D20}"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xmlns="" val="2778071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3116958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2747836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2108659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3114857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189666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196416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346907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168819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606255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403436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33459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419751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5C51E3-AFBC-4089-9179-7BCC3A803DE8}" type="datetimeFigureOut">
              <a:rPr lang="en-IN" smtClean="0"/>
              <a:pPr/>
              <a:t>13-02-2020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117735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xmlns=""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xmlns=""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xmlns=""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xmlns=""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75C51E3-AFBC-4089-9179-7BCC3A803DE8}" type="datetimeFigureOut">
              <a:rPr lang="en-IN" smtClean="0"/>
              <a:pPr/>
              <a:t>13-02-2020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0EFC64-CD70-4EEA-8862-CD81CCE17D20}" type="slidenum">
              <a:rPr lang="en-IN" smtClean="0"/>
              <a:pPr/>
              <a:t>‹#›</a:t>
            </a:fld>
            <a:endParaRPr lang="en-IN"/>
          </a:p>
        </p:txBody>
      </p:sp>
    </p:spTree>
    <p:extLst>
      <p:ext uri="{BB962C8B-B14F-4D97-AF65-F5344CB8AC3E}">
        <p14:creationId xmlns:p14="http://schemas.microsoft.com/office/powerpoint/2010/main" xmlns="" val="35798862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Transport_Layer_Security" TargetMode="External"/><Relationship Id="rId3" Type="http://schemas.openxmlformats.org/officeDocument/2006/relationships/hyperlink" Target="https://en.wikipedia.org/wiki/Computer_file" TargetMode="External"/><Relationship Id="rId7" Type="http://schemas.openxmlformats.org/officeDocument/2006/relationships/hyperlink" Target="https://en.wikipedia.org/wiki/File_Transfer_Protocol" TargetMode="External"/><Relationship Id="rId2" Type="http://schemas.openxmlformats.org/officeDocument/2006/relationships/hyperlink" Target="https://en.wikipedia.org/wiki/Network_protocol" TargetMode="External"/><Relationship Id="rId1" Type="http://schemas.openxmlformats.org/officeDocument/2006/relationships/slideLayout" Target="../slideLayouts/slideLayout3.xml"/><Relationship Id="rId6" Type="http://schemas.openxmlformats.org/officeDocument/2006/relationships/hyperlink" Target="https://en.wikipedia.org/wiki/Clear_text" TargetMode="External"/><Relationship Id="rId5" Type="http://schemas.openxmlformats.org/officeDocument/2006/relationships/hyperlink" Target="https://en.wikipedia.org/wiki/Computer_network" TargetMode="External"/><Relationship Id="rId10" Type="http://schemas.openxmlformats.org/officeDocument/2006/relationships/hyperlink" Target="https://en.wikipedia.org/wiki/SSH_File_Transfer_Protocol" TargetMode="External"/><Relationship Id="rId4" Type="http://schemas.openxmlformats.org/officeDocument/2006/relationships/hyperlink" Target="https://en.wikipedia.org/wiki/Client%E2%80%93server_model" TargetMode="External"/><Relationship Id="rId9" Type="http://schemas.openxmlformats.org/officeDocument/2006/relationships/hyperlink" Target="https://en.wikipedia.org/wiki/FTPS"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tore-and-forward" TargetMode="External"/><Relationship Id="rId13" Type="http://schemas.openxmlformats.org/officeDocument/2006/relationships/hyperlink" Target="https://en.wikipedia.org/wiki/Multipurpose_Internet_Mail_Extensions" TargetMode="External"/><Relationship Id="rId18" Type="http://schemas.openxmlformats.org/officeDocument/2006/relationships/hyperlink" Target="https://tools.ietf.org/html/rfc561" TargetMode="External"/><Relationship Id="rId3" Type="http://schemas.openxmlformats.org/officeDocument/2006/relationships/hyperlink" Target="https://en.wikipedia.org/wiki/Ray_Tomlinson" TargetMode="External"/><Relationship Id="rId7" Type="http://schemas.openxmlformats.org/officeDocument/2006/relationships/hyperlink" Target="https://en.wikipedia.org/wiki/Instant_messaging" TargetMode="External"/><Relationship Id="rId12" Type="http://schemas.openxmlformats.org/officeDocument/2006/relationships/hyperlink" Target="https://en.wikipedia.org/wiki/ASCII" TargetMode="External"/><Relationship Id="rId17" Type="http://schemas.openxmlformats.org/officeDocument/2006/relationships/hyperlink" Target="https://en.wikipedia.org/wiki/ARPANET" TargetMode="External"/><Relationship Id="rId2" Type="http://schemas.openxmlformats.org/officeDocument/2006/relationships/hyperlink" Target="https://en.wikipedia.org/wiki/Mail" TargetMode="External"/><Relationship Id="rId16" Type="http://schemas.openxmlformats.org/officeDocument/2006/relationships/hyperlink" Target="https://en.wikipedia.org/wiki/Email" TargetMode="External"/><Relationship Id="rId1" Type="http://schemas.openxmlformats.org/officeDocument/2006/relationships/slideLayout" Target="../slideLayouts/slideLayout3.xml"/><Relationship Id="rId6" Type="http://schemas.openxmlformats.org/officeDocument/2006/relationships/hyperlink" Target="https://en.wikipedia.org/wiki/Online_and_offline" TargetMode="External"/><Relationship Id="rId11" Type="http://schemas.openxmlformats.org/officeDocument/2006/relationships/hyperlink" Target="https://en.wikipedia.org/wiki/Webmail" TargetMode="External"/><Relationship Id="rId5" Type="http://schemas.openxmlformats.org/officeDocument/2006/relationships/hyperlink" Target="https://en.wikipedia.org/wiki/Internet_access" TargetMode="External"/><Relationship Id="rId15" Type="http://schemas.openxmlformats.org/officeDocument/2006/relationships/hyperlink" Target="https://en.wikipedia.org/wiki/UTF-8" TargetMode="External"/><Relationship Id="rId10" Type="http://schemas.openxmlformats.org/officeDocument/2006/relationships/hyperlink" Target="https://en.wikipedia.org/wiki/Message_transfer_agent" TargetMode="External"/><Relationship Id="rId4" Type="http://schemas.openxmlformats.org/officeDocument/2006/relationships/hyperlink" Target="https://en.wikipedia.org/wiki/Computer_network" TargetMode="External"/><Relationship Id="rId9" Type="http://schemas.openxmlformats.org/officeDocument/2006/relationships/hyperlink" Target="https://en.wikipedia.org/wiki/Server_(computing)" TargetMode="External"/><Relationship Id="rId14" Type="http://schemas.openxmlformats.org/officeDocument/2006/relationships/hyperlink" Target="https://en.wikipedia.org/wiki/International_emai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Tim_Berners-Lee" TargetMode="External"/><Relationship Id="rId13" Type="http://schemas.openxmlformats.org/officeDocument/2006/relationships/hyperlink" Target="https://en.wikipedia.org/wiki/Request_for_Comments" TargetMode="External"/><Relationship Id="rId18" Type="http://schemas.openxmlformats.org/officeDocument/2006/relationships/hyperlink" Target="https://en.wikipedia.org/wiki/Transport_Layer_Security" TargetMode="External"/><Relationship Id="rId3" Type="http://schemas.openxmlformats.org/officeDocument/2006/relationships/hyperlink" Target="https://en.wikipedia.org/wiki/Hypermedia" TargetMode="External"/><Relationship Id="rId21" Type="http://schemas.openxmlformats.org/officeDocument/2006/relationships/hyperlink" Target="https://en.wikipedia.org/wiki/HTTP/3" TargetMode="External"/><Relationship Id="rId7" Type="http://schemas.openxmlformats.org/officeDocument/2006/relationships/hyperlink" Target="https://en.wikipedia.org/wiki/Computer_mouse" TargetMode="External"/><Relationship Id="rId12" Type="http://schemas.openxmlformats.org/officeDocument/2006/relationships/hyperlink" Target="https://en.wikipedia.org/wiki/World_Wide_Web_Consortium" TargetMode="External"/><Relationship Id="rId17" Type="http://schemas.openxmlformats.org/officeDocument/2006/relationships/hyperlink" Target="https://en.wikipedia.org/wiki/HTTP/2" TargetMode="External"/><Relationship Id="rId25" Type="http://schemas.openxmlformats.org/officeDocument/2006/relationships/hyperlink" Target="https://en.wikipedia.org/wiki/Google_Chrome" TargetMode="External"/><Relationship Id="rId2" Type="http://schemas.openxmlformats.org/officeDocument/2006/relationships/hyperlink" Target="https://en.wikipedia.org/wiki/Application_protocol" TargetMode="External"/><Relationship Id="rId16" Type="http://schemas.openxmlformats.org/officeDocument/2006/relationships/hyperlink" Target="https://tools.ietf.org/html/rfc7230" TargetMode="External"/><Relationship Id="rId20" Type="http://schemas.openxmlformats.org/officeDocument/2006/relationships/hyperlink" Target="https://en.wikipedia.org/wiki/TLS_1.2" TargetMode="External"/><Relationship Id="rId1" Type="http://schemas.openxmlformats.org/officeDocument/2006/relationships/slideLayout" Target="../slideLayouts/slideLayout3.xml"/><Relationship Id="rId6" Type="http://schemas.openxmlformats.org/officeDocument/2006/relationships/hyperlink" Target="https://en.wikipedia.org/wiki/Hyperlink" TargetMode="External"/><Relationship Id="rId11" Type="http://schemas.openxmlformats.org/officeDocument/2006/relationships/hyperlink" Target="https://en.wikipedia.org/wiki/Internet_Engineering_Task_Force" TargetMode="External"/><Relationship Id="rId24" Type="http://schemas.openxmlformats.org/officeDocument/2006/relationships/hyperlink" Target="https://en.wikipedia.org/wiki/Cloudflare" TargetMode="External"/><Relationship Id="rId5" Type="http://schemas.openxmlformats.org/officeDocument/2006/relationships/hyperlink" Target="https://en.wikipedia.org/wiki/Hypertext" TargetMode="External"/><Relationship Id="rId15" Type="http://schemas.openxmlformats.org/officeDocument/2006/relationships/hyperlink" Target="https://tools.ietf.org/html/rfc2616" TargetMode="External"/><Relationship Id="rId23" Type="http://schemas.openxmlformats.org/officeDocument/2006/relationships/hyperlink" Target="https://en.wikipedia.org/wiki/Transmission_Control_Protocol" TargetMode="External"/><Relationship Id="rId10" Type="http://schemas.openxmlformats.org/officeDocument/2006/relationships/hyperlink" Target="https://en.wikipedia.org/wiki/Requests_for_Comments" TargetMode="External"/><Relationship Id="rId19" Type="http://schemas.openxmlformats.org/officeDocument/2006/relationships/hyperlink" Target="https://en.wikipedia.org/wiki/Application-Layer_Protocol_Negotiation" TargetMode="External"/><Relationship Id="rId4" Type="http://schemas.openxmlformats.org/officeDocument/2006/relationships/hyperlink" Target="https://en.wikipedia.org/wiki/World_Wide_Web" TargetMode="External"/><Relationship Id="rId9" Type="http://schemas.openxmlformats.org/officeDocument/2006/relationships/hyperlink" Target="https://en.wikipedia.org/wiki/CERN" TargetMode="External"/><Relationship Id="rId14" Type="http://schemas.openxmlformats.org/officeDocument/2006/relationships/hyperlink" Target="https://tools.ietf.org/html/rfc2068" TargetMode="External"/><Relationship Id="rId22" Type="http://schemas.openxmlformats.org/officeDocument/2006/relationships/hyperlink" Target="https://en.wikipedia.org/wiki/User_Datagram_Protoco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Web_page" TargetMode="External"/><Relationship Id="rId13" Type="http://schemas.openxmlformats.org/officeDocument/2006/relationships/hyperlink" Target="https://en.wikipedia.org/wiki/Style_sheet_(web_development)" TargetMode="External"/><Relationship Id="rId3" Type="http://schemas.openxmlformats.org/officeDocument/2006/relationships/hyperlink" Target="https://en.wikipedia.org/wiki/World_Wide_Web" TargetMode="External"/><Relationship Id="rId7" Type="http://schemas.openxmlformats.org/officeDocument/2006/relationships/hyperlink" Target="https://en.wikipedia.org/wiki/Communication_protocol" TargetMode="External"/><Relationship Id="rId12" Type="http://schemas.openxmlformats.org/officeDocument/2006/relationships/hyperlink" Target="https://en.wikipedia.org/wiki/Image" TargetMode="External"/><Relationship Id="rId2" Type="http://schemas.openxmlformats.org/officeDocument/2006/relationships/hyperlink" Target="https://en.wikipedia.org/wiki/Server_software" TargetMode="External"/><Relationship Id="rId1" Type="http://schemas.openxmlformats.org/officeDocument/2006/relationships/slideLayout" Target="../slideLayouts/slideLayout3.xml"/><Relationship Id="rId6" Type="http://schemas.openxmlformats.org/officeDocument/2006/relationships/hyperlink" Target="https://en.wikipedia.org/wiki/Hypertext_Transfer_Protocol" TargetMode="External"/><Relationship Id="rId11" Type="http://schemas.openxmlformats.org/officeDocument/2006/relationships/hyperlink" Target="https://en.wikipedia.org/wiki/HTML" TargetMode="External"/><Relationship Id="rId5" Type="http://schemas.openxmlformats.org/officeDocument/2006/relationships/hyperlink" Target="https://en.wikipedia.org/wiki/Computer_network" TargetMode="External"/><Relationship Id="rId10" Type="http://schemas.openxmlformats.org/officeDocument/2006/relationships/hyperlink" Target="https://en.wikipedia.org/wiki/Web_server" TargetMode="External"/><Relationship Id="rId4" Type="http://schemas.openxmlformats.org/officeDocument/2006/relationships/hyperlink" Target="https://en.wikipedia.org/wiki/Website" TargetMode="External"/><Relationship Id="rId9" Type="http://schemas.openxmlformats.org/officeDocument/2006/relationships/hyperlink" Target="https://en.wikipedia.org/wiki/Client_(computing)" TargetMode="External"/><Relationship Id="rId14" Type="http://schemas.openxmlformats.org/officeDocument/2006/relationships/hyperlink" Target="https://en.wikipedia.org/wiki/JavaScript"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Implementation" TargetMode="External"/><Relationship Id="rId13" Type="http://schemas.openxmlformats.org/officeDocument/2006/relationships/hyperlink" Target="https://en.wikipedia.org/wiki/PHP" TargetMode="External"/><Relationship Id="rId18" Type="http://schemas.openxmlformats.org/officeDocument/2006/relationships/hyperlink" Target="https://en.wikipedia.org/wiki/Web_cache" TargetMode="External"/><Relationship Id="rId3" Type="http://schemas.openxmlformats.org/officeDocument/2006/relationships/hyperlink" Target="https://en.wikipedia.org/wiki/Web_browser" TargetMode="External"/><Relationship Id="rId21" Type="http://schemas.openxmlformats.org/officeDocument/2006/relationships/hyperlink" Target="https://en.wikipedia.org/wiki/Printer_(computing)" TargetMode="External"/><Relationship Id="rId7" Type="http://schemas.openxmlformats.org/officeDocument/2006/relationships/hyperlink" Target="https://en.wikipedia.org/wiki/Secondary_memory" TargetMode="External"/><Relationship Id="rId12" Type="http://schemas.openxmlformats.org/officeDocument/2006/relationships/hyperlink" Target="https://en.wikipedia.org/wiki/Active_Server_Pages" TargetMode="External"/><Relationship Id="rId17" Type="http://schemas.openxmlformats.org/officeDocument/2006/relationships/hyperlink" Target="https://en.wikipedia.org/wiki/Database" TargetMode="External"/><Relationship Id="rId25" Type="http://schemas.openxmlformats.org/officeDocument/2006/relationships/hyperlink" Target="https://en.wikipedia.org/wiki/Operating_system" TargetMode="External"/><Relationship Id="rId2" Type="http://schemas.openxmlformats.org/officeDocument/2006/relationships/hyperlink" Target="https://en.wikipedia.org/wiki/User_agent" TargetMode="External"/><Relationship Id="rId16" Type="http://schemas.openxmlformats.org/officeDocument/2006/relationships/hyperlink" Target="https://en.wikipedia.org/wiki/Static_web_page" TargetMode="External"/><Relationship Id="rId20" Type="http://schemas.openxmlformats.org/officeDocument/2006/relationships/hyperlink" Target="https://en.wikipedia.org/wiki/Embedded_system" TargetMode="External"/><Relationship Id="rId1" Type="http://schemas.openxmlformats.org/officeDocument/2006/relationships/slideLayout" Target="../slideLayouts/slideLayout3.xml"/><Relationship Id="rId6" Type="http://schemas.openxmlformats.org/officeDocument/2006/relationships/hyperlink" Target="https://en.wikipedia.org/wiki/List_of_HTTP_status_codes" TargetMode="External"/><Relationship Id="rId11" Type="http://schemas.openxmlformats.org/officeDocument/2006/relationships/hyperlink" Target="https://en.wikipedia.org/wiki/Server-side_scripting" TargetMode="External"/><Relationship Id="rId24" Type="http://schemas.openxmlformats.org/officeDocument/2006/relationships/hyperlink" Target="https://en.wikipedia.org/wiki/Local_area_network" TargetMode="External"/><Relationship Id="rId5" Type="http://schemas.openxmlformats.org/officeDocument/2006/relationships/hyperlink" Target="https://en.wikipedia.org/wiki/Hypertext_Transfer_Protocol" TargetMode="External"/><Relationship Id="rId15" Type="http://schemas.openxmlformats.org/officeDocument/2006/relationships/hyperlink" Target="https://en.wikipedia.org/wiki/Dynamic_web_page" TargetMode="External"/><Relationship Id="rId23" Type="http://schemas.openxmlformats.org/officeDocument/2006/relationships/hyperlink" Target="https://en.wikipedia.org/wiki/Webcam" TargetMode="External"/><Relationship Id="rId10" Type="http://schemas.openxmlformats.org/officeDocument/2006/relationships/hyperlink" Target="https://en.wikipedia.org/wiki/Upload" TargetMode="External"/><Relationship Id="rId19" Type="http://schemas.openxmlformats.org/officeDocument/2006/relationships/hyperlink" Target="https://en.wikipedia.org/wiki/Dynamic_content" TargetMode="External"/><Relationship Id="rId4" Type="http://schemas.openxmlformats.org/officeDocument/2006/relationships/hyperlink" Target="https://en.wikipedia.org/wiki/Web_crawler" TargetMode="External"/><Relationship Id="rId9" Type="http://schemas.openxmlformats.org/officeDocument/2006/relationships/hyperlink" Target="https://en.wikipedia.org/wiki/Form_(web)" TargetMode="External"/><Relationship Id="rId14" Type="http://schemas.openxmlformats.org/officeDocument/2006/relationships/hyperlink" Target="https://en.wikipedia.org/wiki/Scripting_language" TargetMode="External"/><Relationship Id="rId22" Type="http://schemas.openxmlformats.org/officeDocument/2006/relationships/hyperlink" Target="https://en.wikipedia.org/wiki/Router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E9282F-478C-4850-89A2-7A74213313C8}"/>
              </a:ext>
            </a:extLst>
          </p:cNvPr>
          <p:cNvSpPr>
            <a:spLocks noGrp="1"/>
          </p:cNvSpPr>
          <p:nvPr>
            <p:ph type="ctrTitle"/>
          </p:nvPr>
        </p:nvSpPr>
        <p:spPr/>
        <p:txBody>
          <a:bodyPr>
            <a:normAutofit fontScale="90000"/>
          </a:bodyPr>
          <a:lstStyle/>
          <a:p>
            <a:r>
              <a:rPr lang="en-IN" sz="7200" b="1" u="sng" dirty="0"/>
              <a:t>ELECTRONIC COMMERCE</a:t>
            </a:r>
            <a:br>
              <a:rPr lang="en-IN" sz="7200" b="1" u="sng" dirty="0"/>
            </a:br>
            <a:r>
              <a:rPr lang="en-IN" sz="7200" b="1" u="sng" dirty="0"/>
              <a:t>ASSIGNMENT I</a:t>
            </a:r>
          </a:p>
        </p:txBody>
      </p:sp>
    </p:spTree>
    <p:extLst>
      <p:ext uri="{BB962C8B-B14F-4D97-AF65-F5344CB8AC3E}">
        <p14:creationId xmlns:p14="http://schemas.microsoft.com/office/powerpoint/2010/main" xmlns="" val="3488501556"/>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2D8503-F082-44F6-B96D-FA40230ABEF1}"/>
              </a:ext>
            </a:extLst>
          </p:cNvPr>
          <p:cNvSpPr>
            <a:spLocks noGrp="1"/>
          </p:cNvSpPr>
          <p:nvPr>
            <p:ph type="title"/>
          </p:nvPr>
        </p:nvSpPr>
        <p:spPr>
          <a:xfrm>
            <a:off x="325823" y="399495"/>
            <a:ext cx="10515600" cy="834501"/>
          </a:xfrm>
        </p:spPr>
        <p:txBody>
          <a:bodyPr>
            <a:normAutofit fontScale="90000"/>
          </a:bodyPr>
          <a:lstStyle/>
          <a:p>
            <a:r>
              <a:rPr lang="en-IN" sz="8000" b="1" u="sng" dirty="0"/>
              <a:t>WHAT IS FTP?</a:t>
            </a:r>
            <a:endParaRPr lang="en-IN" b="1" u="sng" dirty="0"/>
          </a:p>
        </p:txBody>
      </p:sp>
      <p:sp>
        <p:nvSpPr>
          <p:cNvPr id="3" name="Text Placeholder 2">
            <a:extLst>
              <a:ext uri="{FF2B5EF4-FFF2-40B4-BE49-F238E27FC236}">
                <a16:creationId xmlns:a16="http://schemas.microsoft.com/office/drawing/2014/main" xmlns="" id="{B28160E2-A91E-47E4-A226-10DA40419976}"/>
              </a:ext>
            </a:extLst>
          </p:cNvPr>
          <p:cNvSpPr>
            <a:spLocks noGrp="1"/>
          </p:cNvSpPr>
          <p:nvPr>
            <p:ph type="body" idx="1"/>
          </p:nvPr>
        </p:nvSpPr>
        <p:spPr>
          <a:xfrm>
            <a:off x="831850" y="1597981"/>
            <a:ext cx="10515600" cy="4491669"/>
          </a:xfrm>
        </p:spPr>
        <p:txBody>
          <a:bodyPr>
            <a:normAutofit fontScale="85000" lnSpcReduction="10000"/>
          </a:bodyPr>
          <a:lstStyle/>
          <a:p>
            <a:r>
              <a:rPr lang="en-US" sz="2800" dirty="0"/>
              <a:t>The </a:t>
            </a:r>
            <a:r>
              <a:rPr lang="en-US" sz="2800" b="1" dirty="0"/>
              <a:t>File Transfer Protocol</a:t>
            </a:r>
            <a:r>
              <a:rPr lang="en-US" sz="2800" dirty="0"/>
              <a:t> (</a:t>
            </a:r>
            <a:r>
              <a:rPr lang="en-US" sz="2800" b="1" dirty="0"/>
              <a:t>FTP</a:t>
            </a:r>
            <a:r>
              <a:rPr lang="en-US" sz="2800" dirty="0"/>
              <a:t>) is a standard </a:t>
            </a:r>
            <a:r>
              <a:rPr lang="en-US" sz="2800" dirty="0">
                <a:hlinkClick r:id="rId2" tooltip="Network protocol"/>
              </a:rPr>
              <a:t>network protocol</a:t>
            </a:r>
            <a:r>
              <a:rPr lang="en-US" sz="2800" dirty="0"/>
              <a:t> used for the transfer of </a:t>
            </a:r>
            <a:r>
              <a:rPr lang="en-US" sz="2800" dirty="0">
                <a:hlinkClick r:id="rId3" tooltip="Computer file"/>
              </a:rPr>
              <a:t>computer files</a:t>
            </a:r>
            <a:r>
              <a:rPr lang="en-US" sz="2800" dirty="0"/>
              <a:t> between </a:t>
            </a:r>
            <a:r>
              <a:rPr lang="en-US" sz="2800" dirty="0">
                <a:hlinkClick r:id="rId4" tooltip="Client–server model"/>
              </a:rPr>
              <a:t>a client and server</a:t>
            </a:r>
            <a:r>
              <a:rPr lang="en-US" sz="2800" dirty="0"/>
              <a:t> on a </a:t>
            </a:r>
            <a:r>
              <a:rPr lang="en-US" sz="2800" dirty="0">
                <a:hlinkClick r:id="rId5" tooltip="Computer network"/>
              </a:rPr>
              <a:t>computer network</a:t>
            </a:r>
            <a:r>
              <a:rPr lang="en-US" sz="2800" dirty="0"/>
              <a:t>.</a:t>
            </a:r>
          </a:p>
          <a:p>
            <a:r>
              <a:rPr lang="en-US" sz="2800" dirty="0"/>
              <a:t>FTP is built on a client-server model architecture using separate control and data connections between the client and the server. FTP users may authenticate themselves with a </a:t>
            </a:r>
            <a:r>
              <a:rPr lang="en-US" sz="2800" dirty="0">
                <a:hlinkClick r:id="rId6" tooltip="Clear text"/>
              </a:rPr>
              <a:t>clear-text</a:t>
            </a:r>
            <a:r>
              <a:rPr lang="en-US" sz="2800" dirty="0"/>
              <a:t> sign-in protocol, normally in the form of a username and password, but can connect anonymously if the server is configured to allow it. For secure transmission that protects the username and password, and encrypts the content, FTP is often </a:t>
            </a:r>
            <a:r>
              <a:rPr lang="en-US" sz="2800" dirty="0">
                <a:hlinkClick r:id="rId7" tooltip="File Transfer Protocol"/>
              </a:rPr>
              <a:t>secured</a:t>
            </a:r>
            <a:r>
              <a:rPr lang="en-US" sz="2800" dirty="0"/>
              <a:t> with </a:t>
            </a:r>
            <a:r>
              <a:rPr lang="en-US" sz="2800" dirty="0">
                <a:hlinkClick r:id="rId8" tooltip="Transport Layer Security"/>
              </a:rPr>
              <a:t>SSL/TLS</a:t>
            </a:r>
            <a:r>
              <a:rPr lang="en-US" sz="2800" dirty="0"/>
              <a:t> (</a:t>
            </a:r>
            <a:r>
              <a:rPr lang="en-US" sz="2800" dirty="0">
                <a:hlinkClick r:id="rId9" tooltip="FTPS"/>
              </a:rPr>
              <a:t>FTPS</a:t>
            </a:r>
            <a:r>
              <a:rPr lang="en-US" sz="2800" dirty="0"/>
              <a:t>) or replaced with </a:t>
            </a:r>
            <a:r>
              <a:rPr lang="en-US" sz="2800" dirty="0">
                <a:hlinkClick r:id="rId10" tooltip="SSH File Transfer Protocol"/>
              </a:rPr>
              <a:t>SSH File Transfer Protocol</a:t>
            </a:r>
            <a:r>
              <a:rPr lang="en-US" sz="2800" dirty="0"/>
              <a:t> (SFTP).</a:t>
            </a:r>
          </a:p>
          <a:p>
            <a:endParaRPr lang="en-IN" sz="2800" dirty="0"/>
          </a:p>
        </p:txBody>
      </p:sp>
    </p:spTree>
    <p:extLst>
      <p:ext uri="{BB962C8B-B14F-4D97-AF65-F5344CB8AC3E}">
        <p14:creationId xmlns:p14="http://schemas.microsoft.com/office/powerpoint/2010/main" xmlns="" val="152002292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688062-02B0-4F6A-863A-708796506031}"/>
              </a:ext>
            </a:extLst>
          </p:cNvPr>
          <p:cNvSpPr>
            <a:spLocks noGrp="1"/>
          </p:cNvSpPr>
          <p:nvPr>
            <p:ph type="title"/>
          </p:nvPr>
        </p:nvSpPr>
        <p:spPr>
          <a:xfrm>
            <a:off x="716440" y="275209"/>
            <a:ext cx="10631010" cy="1233996"/>
          </a:xfrm>
        </p:spPr>
        <p:txBody>
          <a:bodyPr/>
          <a:lstStyle/>
          <a:p>
            <a:r>
              <a:rPr lang="en-IN" sz="5400" b="1" u="sng" dirty="0"/>
              <a:t>WHAT IS ELECTRONIC MAIL?</a:t>
            </a:r>
            <a:endParaRPr lang="en-IN" sz="3200" b="1" u="sng" dirty="0"/>
          </a:p>
        </p:txBody>
      </p:sp>
      <p:sp>
        <p:nvSpPr>
          <p:cNvPr id="3" name="Text Placeholder 2">
            <a:extLst>
              <a:ext uri="{FF2B5EF4-FFF2-40B4-BE49-F238E27FC236}">
                <a16:creationId xmlns:a16="http://schemas.microsoft.com/office/drawing/2014/main" xmlns="" id="{69FAB252-666D-472C-ABD9-EB5EA2258786}"/>
              </a:ext>
            </a:extLst>
          </p:cNvPr>
          <p:cNvSpPr>
            <a:spLocks noGrp="1"/>
          </p:cNvSpPr>
          <p:nvPr>
            <p:ph type="body" idx="1"/>
          </p:nvPr>
        </p:nvSpPr>
        <p:spPr>
          <a:xfrm>
            <a:off x="831850" y="1589103"/>
            <a:ext cx="10515600" cy="4793941"/>
          </a:xfrm>
        </p:spPr>
        <p:txBody>
          <a:bodyPr>
            <a:normAutofit fontScale="85000" lnSpcReduction="10000"/>
          </a:bodyPr>
          <a:lstStyle/>
          <a:p>
            <a:r>
              <a:rPr lang="en-US" b="1" dirty="0"/>
              <a:t>Electronic mail</a:t>
            </a:r>
            <a:r>
              <a:rPr lang="en-US" dirty="0"/>
              <a:t> (</a:t>
            </a:r>
            <a:r>
              <a:rPr lang="en-US" b="1" dirty="0"/>
              <a:t>email</a:t>
            </a:r>
            <a:r>
              <a:rPr lang="en-US" dirty="0"/>
              <a:t> or </a:t>
            </a:r>
            <a:r>
              <a:rPr lang="en-US" b="1" dirty="0"/>
              <a:t>e-mail</a:t>
            </a:r>
            <a:r>
              <a:rPr lang="en-US" dirty="0"/>
              <a:t>) is a method of exchanging messages ("</a:t>
            </a:r>
            <a:r>
              <a:rPr lang="en-US" dirty="0">
                <a:hlinkClick r:id="rId2" tooltip="Mail"/>
              </a:rPr>
              <a:t>mail</a:t>
            </a:r>
            <a:r>
              <a:rPr lang="en-US" dirty="0"/>
              <a:t>") between people using electronic devices. Invented by </a:t>
            </a:r>
            <a:r>
              <a:rPr lang="en-US" dirty="0">
                <a:hlinkClick r:id="rId3" tooltip="Ray Tomlinson"/>
              </a:rPr>
              <a:t>Ray Tomlinson</a:t>
            </a:r>
            <a:r>
              <a:rPr lang="en-US" dirty="0"/>
              <a:t>, email first entered limited use in the 1960s and by the mid-1970s had taken the form now recognized as email. Email operates across </a:t>
            </a:r>
            <a:r>
              <a:rPr lang="en-US" dirty="0">
                <a:hlinkClick r:id="rId4" tooltip="Computer network"/>
              </a:rPr>
              <a:t>computer networks</a:t>
            </a:r>
            <a:r>
              <a:rPr lang="en-US" dirty="0"/>
              <a:t>, which today is primarily the </a:t>
            </a:r>
            <a:r>
              <a:rPr lang="en-US" dirty="0">
                <a:hlinkClick r:id="rId5" tooltip="Internet access"/>
              </a:rPr>
              <a:t>Internet</a:t>
            </a:r>
            <a:r>
              <a:rPr lang="en-US" dirty="0"/>
              <a:t>. Some early email systems required the author and the recipient to both be </a:t>
            </a:r>
            <a:r>
              <a:rPr lang="en-US" dirty="0">
                <a:hlinkClick r:id="rId6" tooltip="Online and offline"/>
              </a:rPr>
              <a:t>online</a:t>
            </a:r>
            <a:r>
              <a:rPr lang="en-US" dirty="0"/>
              <a:t> at the same time, in common with </a:t>
            </a:r>
            <a:r>
              <a:rPr lang="en-US" dirty="0">
                <a:hlinkClick r:id="rId7" tooltip="Instant messaging"/>
              </a:rPr>
              <a:t>instant messaging</a:t>
            </a:r>
            <a:r>
              <a:rPr lang="en-US" dirty="0"/>
              <a:t>. Today's email systems are based on a </a:t>
            </a:r>
            <a:r>
              <a:rPr lang="en-US" dirty="0">
                <a:hlinkClick r:id="rId8" tooltip="Store-and-forward"/>
              </a:rPr>
              <a:t>store-and-forward</a:t>
            </a:r>
            <a:r>
              <a:rPr lang="en-US" dirty="0"/>
              <a:t> model. Email </a:t>
            </a:r>
            <a:r>
              <a:rPr lang="en-US" dirty="0">
                <a:hlinkClick r:id="rId9" tooltip="Server (computing)"/>
              </a:rPr>
              <a:t>servers</a:t>
            </a:r>
            <a:r>
              <a:rPr lang="en-US" dirty="0"/>
              <a:t> accept, forward, deliver, and store messages. Neither the users nor their computers are required to be online simultaneously; they need to connect only briefly, typically to a </a:t>
            </a:r>
            <a:r>
              <a:rPr lang="en-US" dirty="0">
                <a:hlinkClick r:id="rId10" tooltip="Message transfer agent"/>
              </a:rPr>
              <a:t>mail server</a:t>
            </a:r>
            <a:r>
              <a:rPr lang="en-US" dirty="0"/>
              <a:t> or a </a:t>
            </a:r>
            <a:r>
              <a:rPr lang="en-US" dirty="0">
                <a:hlinkClick r:id="rId11" tooltip="Webmail"/>
              </a:rPr>
              <a:t>webmail</a:t>
            </a:r>
            <a:r>
              <a:rPr lang="en-US" dirty="0"/>
              <a:t> interface for as long as it takes to send or receive messages or to download it.</a:t>
            </a:r>
          </a:p>
          <a:p>
            <a:r>
              <a:rPr lang="en-US" dirty="0"/>
              <a:t>Originally an </a:t>
            </a:r>
            <a:r>
              <a:rPr lang="en-US" dirty="0">
                <a:hlinkClick r:id="rId12" tooltip="ASCII"/>
              </a:rPr>
              <a:t>ASCII</a:t>
            </a:r>
            <a:r>
              <a:rPr lang="en-US" dirty="0"/>
              <a:t> text-only communications medium, Internet email was extended by </a:t>
            </a:r>
            <a:r>
              <a:rPr lang="en-US" dirty="0">
                <a:hlinkClick r:id="rId13" tooltip="Multipurpose Internet Mail Extensions"/>
              </a:rPr>
              <a:t>Multipurpose Internet Mail Extensions</a:t>
            </a:r>
            <a:r>
              <a:rPr lang="en-US" dirty="0"/>
              <a:t> (MIME) to carry text in other character sets and multimedia content attachments. </a:t>
            </a:r>
            <a:r>
              <a:rPr lang="en-US" dirty="0">
                <a:hlinkClick r:id="rId14" tooltip="International email"/>
              </a:rPr>
              <a:t>International email</a:t>
            </a:r>
            <a:r>
              <a:rPr lang="en-US" dirty="0"/>
              <a:t>, with internationalized email addresses using </a:t>
            </a:r>
            <a:r>
              <a:rPr lang="en-US" dirty="0">
                <a:hlinkClick r:id="rId15" tooltip="UTF-8"/>
              </a:rPr>
              <a:t>UTF-8</a:t>
            </a:r>
            <a:r>
              <a:rPr lang="en-US" dirty="0"/>
              <a:t>, has been standardized, but as of 2017 it has not been widely adopted.</a:t>
            </a:r>
            <a:r>
              <a:rPr lang="en-US" baseline="30000" dirty="0">
                <a:hlinkClick r:id="rId16"/>
              </a:rPr>
              <a:t>[2]</a:t>
            </a:r>
            <a:endParaRPr lang="en-US" dirty="0"/>
          </a:p>
          <a:p>
            <a:r>
              <a:rPr lang="en-US" dirty="0"/>
              <a:t>The history of modern Internet email services reaches back to the early </a:t>
            </a:r>
            <a:r>
              <a:rPr lang="en-US" dirty="0">
                <a:hlinkClick r:id="rId17" tooltip="ARPANET"/>
              </a:rPr>
              <a:t>ARPANET</a:t>
            </a:r>
            <a:r>
              <a:rPr lang="en-US" dirty="0"/>
              <a:t>, with standards for encoding email messages published as early as 1973 (</a:t>
            </a:r>
            <a:r>
              <a:rPr lang="en-US" dirty="0">
                <a:hlinkClick r:id="rId18"/>
              </a:rPr>
              <a:t>RFC 561</a:t>
            </a:r>
            <a:r>
              <a:rPr lang="en-US" dirty="0"/>
              <a:t>). An email message sent in the early 1970s looks very similar to a basic email sent today.</a:t>
            </a:r>
          </a:p>
        </p:txBody>
      </p:sp>
    </p:spTree>
    <p:extLst>
      <p:ext uri="{BB962C8B-B14F-4D97-AF65-F5344CB8AC3E}">
        <p14:creationId xmlns:p14="http://schemas.microsoft.com/office/powerpoint/2010/main" xmlns="" val="30560595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668358-99DC-4707-8A9A-5E711E1DCFBB}"/>
              </a:ext>
            </a:extLst>
          </p:cNvPr>
          <p:cNvSpPr>
            <a:spLocks noGrp="1"/>
          </p:cNvSpPr>
          <p:nvPr>
            <p:ph type="title"/>
          </p:nvPr>
        </p:nvSpPr>
        <p:spPr>
          <a:xfrm>
            <a:off x="831850" y="221942"/>
            <a:ext cx="10515600" cy="781235"/>
          </a:xfrm>
        </p:spPr>
        <p:txBody>
          <a:bodyPr>
            <a:normAutofit fontScale="90000"/>
          </a:bodyPr>
          <a:lstStyle/>
          <a:p>
            <a:r>
              <a:rPr lang="en-IN" sz="6700" b="1" u="sng" dirty="0"/>
              <a:t>WHAT IS HTTP?</a:t>
            </a:r>
            <a:endParaRPr lang="en-IN" b="1" u="sng" dirty="0"/>
          </a:p>
        </p:txBody>
      </p:sp>
      <p:sp>
        <p:nvSpPr>
          <p:cNvPr id="3" name="Text Placeholder 2">
            <a:extLst>
              <a:ext uri="{FF2B5EF4-FFF2-40B4-BE49-F238E27FC236}">
                <a16:creationId xmlns:a16="http://schemas.microsoft.com/office/drawing/2014/main" xmlns="" id="{8BF90DA4-B457-4ED4-A915-2A2BB4F5894E}"/>
              </a:ext>
            </a:extLst>
          </p:cNvPr>
          <p:cNvSpPr>
            <a:spLocks noGrp="1"/>
          </p:cNvSpPr>
          <p:nvPr>
            <p:ph type="body" idx="1"/>
          </p:nvPr>
        </p:nvSpPr>
        <p:spPr>
          <a:xfrm>
            <a:off x="831850" y="1296141"/>
            <a:ext cx="10515600" cy="4793510"/>
          </a:xfrm>
        </p:spPr>
        <p:txBody>
          <a:bodyPr>
            <a:normAutofit fontScale="85000" lnSpcReduction="20000"/>
          </a:bodyPr>
          <a:lstStyle/>
          <a:p>
            <a:r>
              <a:rPr lang="en-US" dirty="0"/>
              <a:t>The </a:t>
            </a:r>
            <a:r>
              <a:rPr lang="en-US" b="1" dirty="0"/>
              <a:t>Hypertext Transfer Protocol</a:t>
            </a:r>
            <a:r>
              <a:rPr lang="en-US" dirty="0"/>
              <a:t> (</a:t>
            </a:r>
            <a:r>
              <a:rPr lang="en-US" b="1" dirty="0"/>
              <a:t>HTTP</a:t>
            </a:r>
            <a:r>
              <a:rPr lang="en-US" dirty="0"/>
              <a:t>) is an </a:t>
            </a:r>
            <a:r>
              <a:rPr lang="en-US" dirty="0">
                <a:hlinkClick r:id="rId2" tooltip="Application protocol"/>
              </a:rPr>
              <a:t>application protocol</a:t>
            </a:r>
            <a:r>
              <a:rPr lang="en-US" dirty="0"/>
              <a:t> for distributed, collaborative, </a:t>
            </a:r>
            <a:r>
              <a:rPr lang="en-US" dirty="0">
                <a:hlinkClick r:id="rId3" tooltip="Hypermedia"/>
              </a:rPr>
              <a:t>hypermedia</a:t>
            </a:r>
            <a:r>
              <a:rPr lang="en-US" dirty="0"/>
              <a:t> information systems. HTTP is the foundation of data communication for the </a:t>
            </a:r>
            <a:r>
              <a:rPr lang="en-US" dirty="0">
                <a:hlinkClick r:id="rId4" tooltip="World Wide Web"/>
              </a:rPr>
              <a:t>World Wide Web</a:t>
            </a:r>
            <a:r>
              <a:rPr lang="en-US" dirty="0"/>
              <a:t>, where </a:t>
            </a:r>
            <a:r>
              <a:rPr lang="en-US" dirty="0">
                <a:hlinkClick r:id="rId5" tooltip="Hypertext"/>
              </a:rPr>
              <a:t>hypertext</a:t>
            </a:r>
            <a:r>
              <a:rPr lang="en-US" dirty="0"/>
              <a:t> documents include </a:t>
            </a:r>
            <a:r>
              <a:rPr lang="en-US" dirty="0">
                <a:hlinkClick r:id="rId6" tooltip="Hyperlink"/>
              </a:rPr>
              <a:t>hyperlinks</a:t>
            </a:r>
            <a:r>
              <a:rPr lang="en-US" dirty="0"/>
              <a:t> to other resources that the user can easily access, for example by a </a:t>
            </a:r>
            <a:r>
              <a:rPr lang="en-US" dirty="0">
                <a:hlinkClick r:id="rId7" tooltip="Computer mouse"/>
              </a:rPr>
              <a:t>mouse</a:t>
            </a:r>
            <a:r>
              <a:rPr lang="en-US" dirty="0"/>
              <a:t> click or by tapping the screen in a web browser.</a:t>
            </a:r>
          </a:p>
          <a:p>
            <a:r>
              <a:rPr lang="en-US" dirty="0"/>
              <a:t>Development of HTTP was initiated by </a:t>
            </a:r>
            <a:r>
              <a:rPr lang="en-US" dirty="0">
                <a:hlinkClick r:id="rId8" tooltip="Tim Berners-Lee"/>
              </a:rPr>
              <a:t>Tim Berners-Lee</a:t>
            </a:r>
            <a:r>
              <a:rPr lang="en-US" dirty="0"/>
              <a:t> at </a:t>
            </a:r>
            <a:r>
              <a:rPr lang="en-US" dirty="0">
                <a:hlinkClick r:id="rId9" tooltip="CERN"/>
              </a:rPr>
              <a:t>CERN</a:t>
            </a:r>
            <a:r>
              <a:rPr lang="en-US" dirty="0"/>
              <a:t> in 1989. Development of early HTTP </a:t>
            </a:r>
            <a:r>
              <a:rPr lang="en-US" dirty="0">
                <a:hlinkClick r:id="rId10" tooltip="Requests for Comments"/>
              </a:rPr>
              <a:t>Requests for Comments</a:t>
            </a:r>
            <a:r>
              <a:rPr lang="en-US" dirty="0"/>
              <a:t> (RFCs) was a coordinated effort by the </a:t>
            </a:r>
            <a:r>
              <a:rPr lang="en-US" dirty="0">
                <a:hlinkClick r:id="rId11" tooltip="Internet Engineering Task Force"/>
              </a:rPr>
              <a:t>Internet Engineering Task Force</a:t>
            </a:r>
            <a:r>
              <a:rPr lang="en-US" dirty="0"/>
              <a:t> (IETF) and the </a:t>
            </a:r>
            <a:r>
              <a:rPr lang="en-US" dirty="0">
                <a:hlinkClick r:id="rId12" tooltip="World Wide Web Consortium"/>
              </a:rPr>
              <a:t>World Wide Web Consortium</a:t>
            </a:r>
            <a:r>
              <a:rPr lang="en-US" dirty="0"/>
              <a:t> (W3C), with work later moving to the IETF.</a:t>
            </a:r>
          </a:p>
          <a:p>
            <a:r>
              <a:rPr lang="en-US" dirty="0"/>
              <a:t>HTTP/1.1 was first documented in </a:t>
            </a:r>
            <a:r>
              <a:rPr lang="en-US" dirty="0">
                <a:hlinkClick r:id="rId13" tooltip="Request for Comments"/>
              </a:rPr>
              <a:t>RFC</a:t>
            </a:r>
            <a:r>
              <a:rPr lang="en-US" dirty="0"/>
              <a:t> </a:t>
            </a:r>
            <a:r>
              <a:rPr lang="en-US" dirty="0">
                <a:hlinkClick r:id="rId14"/>
              </a:rPr>
              <a:t>2068</a:t>
            </a:r>
            <a:r>
              <a:rPr lang="en-US" dirty="0"/>
              <a:t> in 1997. That specification was obsoleted by </a:t>
            </a:r>
            <a:r>
              <a:rPr lang="en-US" dirty="0">
                <a:hlinkClick r:id="rId13" tooltip="Request for Comments"/>
              </a:rPr>
              <a:t>RFC</a:t>
            </a:r>
            <a:r>
              <a:rPr lang="en-US" dirty="0"/>
              <a:t> </a:t>
            </a:r>
            <a:r>
              <a:rPr lang="en-US" dirty="0">
                <a:hlinkClick r:id="rId15"/>
              </a:rPr>
              <a:t>2616</a:t>
            </a:r>
            <a:r>
              <a:rPr lang="en-US" dirty="0"/>
              <a:t> in 1999, which was likewise replaced by the </a:t>
            </a:r>
            <a:r>
              <a:rPr lang="en-US" dirty="0">
                <a:hlinkClick r:id="rId13" tooltip="Request for Comments"/>
              </a:rPr>
              <a:t>RFC</a:t>
            </a:r>
            <a:r>
              <a:rPr lang="en-US" dirty="0"/>
              <a:t> </a:t>
            </a:r>
            <a:r>
              <a:rPr lang="en-US" dirty="0">
                <a:hlinkClick r:id="rId16"/>
              </a:rPr>
              <a:t>7230</a:t>
            </a:r>
            <a:r>
              <a:rPr lang="en-US" dirty="0"/>
              <a:t> family of RFCs in 2014.</a:t>
            </a:r>
          </a:p>
          <a:p>
            <a:r>
              <a:rPr lang="en-US" dirty="0">
                <a:hlinkClick r:id="rId17" tooltip="HTTP/2"/>
              </a:rPr>
              <a:t>HTTP/2</a:t>
            </a:r>
            <a:r>
              <a:rPr lang="en-US" dirty="0"/>
              <a:t> is a more efficient expression of HTTP's semantics "on the wire", and was published in 2015; it is now supported by major web servers and browsers over </a:t>
            </a:r>
            <a:r>
              <a:rPr lang="en-US" dirty="0">
                <a:hlinkClick r:id="rId18" tooltip="Transport Layer Security"/>
              </a:rPr>
              <a:t>Transport Layer Security</a:t>
            </a:r>
            <a:r>
              <a:rPr lang="en-US" dirty="0"/>
              <a:t> (TLS) using an </a:t>
            </a:r>
            <a:r>
              <a:rPr lang="en-US" dirty="0">
                <a:hlinkClick r:id="rId19" tooltip="Application-Layer Protocol Negotiation"/>
              </a:rPr>
              <a:t>Application-Layer Protocol Negotiation</a:t>
            </a:r>
            <a:r>
              <a:rPr lang="en-US" dirty="0"/>
              <a:t> (ALPN) extension</a:t>
            </a:r>
            <a:r>
              <a:rPr lang="en-US" baseline="30000" dirty="0"/>
              <a:t> </a:t>
            </a:r>
            <a:r>
              <a:rPr lang="en-US" dirty="0"/>
              <a:t>where </a:t>
            </a:r>
            <a:r>
              <a:rPr lang="en-US" dirty="0">
                <a:hlinkClick r:id="rId20" tooltip="TLS 1.2"/>
              </a:rPr>
              <a:t>TLS 1.2</a:t>
            </a:r>
            <a:r>
              <a:rPr lang="en-US" dirty="0"/>
              <a:t> or newer is required.</a:t>
            </a:r>
          </a:p>
          <a:p>
            <a:r>
              <a:rPr lang="en-US" dirty="0">
                <a:hlinkClick r:id="rId21" tooltip="HTTP/3"/>
              </a:rPr>
              <a:t>HTTP/3</a:t>
            </a:r>
            <a:r>
              <a:rPr lang="en-US" dirty="0"/>
              <a:t> is the proposed successor to HTTP/2, which is already in use on the web, using </a:t>
            </a:r>
            <a:r>
              <a:rPr lang="en-US" dirty="0">
                <a:hlinkClick r:id="rId22" tooltip="User Datagram Protocol"/>
              </a:rPr>
              <a:t>UDP</a:t>
            </a:r>
            <a:r>
              <a:rPr lang="en-US" dirty="0"/>
              <a:t> instead of </a:t>
            </a:r>
            <a:r>
              <a:rPr lang="en-US" dirty="0">
                <a:hlinkClick r:id="rId23" tooltip="Transmission Control Protocol"/>
              </a:rPr>
              <a:t>TCP</a:t>
            </a:r>
            <a:r>
              <a:rPr lang="en-US" dirty="0"/>
              <a:t> for the underlying transport protocol. Like HTTP/2, it does not obsolete previous major versions of the protocol. Support for HTTP/3 was added to </a:t>
            </a:r>
            <a:r>
              <a:rPr lang="en-US" dirty="0" err="1">
                <a:hlinkClick r:id="rId24" tooltip="Cloudflare"/>
              </a:rPr>
              <a:t>Cloudflare</a:t>
            </a:r>
            <a:r>
              <a:rPr lang="en-US" dirty="0"/>
              <a:t> and </a:t>
            </a:r>
            <a:r>
              <a:rPr lang="en-US" dirty="0">
                <a:hlinkClick r:id="rId25" tooltip="Google Chrome"/>
              </a:rPr>
              <a:t>Google Chrome</a:t>
            </a:r>
            <a:r>
              <a:rPr lang="en-US" dirty="0"/>
              <a:t> (Canary build) in September 2019, and can be enabled in the stable versions of Chrome and Firefox (since version 72, January 2020).</a:t>
            </a:r>
          </a:p>
          <a:p>
            <a:endParaRPr lang="en-IN" dirty="0"/>
          </a:p>
        </p:txBody>
      </p:sp>
    </p:spTree>
    <p:extLst>
      <p:ext uri="{BB962C8B-B14F-4D97-AF65-F5344CB8AC3E}">
        <p14:creationId xmlns:p14="http://schemas.microsoft.com/office/powerpoint/2010/main" xmlns="" val="3130652728"/>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16B13C-9FE9-4855-BFD7-5BDC264BC142}"/>
              </a:ext>
            </a:extLst>
          </p:cNvPr>
          <p:cNvSpPr>
            <a:spLocks noGrp="1"/>
          </p:cNvSpPr>
          <p:nvPr>
            <p:ph type="title"/>
          </p:nvPr>
        </p:nvSpPr>
        <p:spPr>
          <a:xfrm>
            <a:off x="831850" y="221942"/>
            <a:ext cx="10515600" cy="994299"/>
          </a:xfrm>
        </p:spPr>
        <p:txBody>
          <a:bodyPr/>
          <a:lstStyle/>
          <a:p>
            <a:r>
              <a:rPr lang="en-IN" sz="6000" b="1" u="sng" dirty="0"/>
              <a:t>WHAT IS WWW SERVER?</a:t>
            </a:r>
          </a:p>
        </p:txBody>
      </p:sp>
      <p:sp>
        <p:nvSpPr>
          <p:cNvPr id="3" name="Text Placeholder 2">
            <a:extLst>
              <a:ext uri="{FF2B5EF4-FFF2-40B4-BE49-F238E27FC236}">
                <a16:creationId xmlns:a16="http://schemas.microsoft.com/office/drawing/2014/main" xmlns="" id="{AEC66BDC-E91B-4E91-BB29-06599A6FBF43}"/>
              </a:ext>
            </a:extLst>
          </p:cNvPr>
          <p:cNvSpPr>
            <a:spLocks noGrp="1"/>
          </p:cNvSpPr>
          <p:nvPr>
            <p:ph type="body" idx="1"/>
          </p:nvPr>
        </p:nvSpPr>
        <p:spPr>
          <a:xfrm>
            <a:off x="831850" y="1393795"/>
            <a:ext cx="10515600" cy="4695856"/>
          </a:xfrm>
        </p:spPr>
        <p:txBody>
          <a:bodyPr/>
          <a:lstStyle/>
          <a:p>
            <a:r>
              <a:rPr lang="en-US" dirty="0"/>
              <a:t>A </a:t>
            </a:r>
            <a:r>
              <a:rPr lang="en-US" b="1" dirty="0"/>
              <a:t>web server</a:t>
            </a:r>
            <a:r>
              <a:rPr lang="en-US" dirty="0"/>
              <a:t> is </a:t>
            </a:r>
            <a:r>
              <a:rPr lang="en-US" dirty="0">
                <a:hlinkClick r:id="rId2" tooltip="Server software"/>
              </a:rPr>
              <a:t>server software</a:t>
            </a:r>
            <a:r>
              <a:rPr lang="en-US" dirty="0"/>
              <a:t>, or hardware dedicated to running said software, that can satisfy </a:t>
            </a:r>
            <a:r>
              <a:rPr lang="en-US" dirty="0">
                <a:hlinkClick r:id="rId3" tooltip="World Wide Web"/>
              </a:rPr>
              <a:t>World Wide Web</a:t>
            </a:r>
            <a:r>
              <a:rPr lang="en-US" dirty="0"/>
              <a:t> client requests. A web server can, in general, contain one or more </a:t>
            </a:r>
            <a:r>
              <a:rPr lang="en-US" dirty="0">
                <a:hlinkClick r:id="rId4" tooltip="Website"/>
              </a:rPr>
              <a:t>websites</a:t>
            </a:r>
            <a:r>
              <a:rPr lang="en-US" dirty="0"/>
              <a:t>. A web server processes incoming </a:t>
            </a:r>
            <a:r>
              <a:rPr lang="en-US" dirty="0">
                <a:hlinkClick r:id="rId5" tooltip="Computer network"/>
              </a:rPr>
              <a:t>network</a:t>
            </a:r>
            <a:r>
              <a:rPr lang="en-US" dirty="0"/>
              <a:t> requests over </a:t>
            </a:r>
            <a:r>
              <a:rPr lang="en-US" dirty="0">
                <a:hlinkClick r:id="rId6" tooltip="Hypertext Transfer Protocol"/>
              </a:rPr>
              <a:t>HTTP</a:t>
            </a:r>
            <a:r>
              <a:rPr lang="en-US" dirty="0"/>
              <a:t> and several other related </a:t>
            </a:r>
            <a:r>
              <a:rPr lang="en-US" dirty="0">
                <a:hlinkClick r:id="rId7" tooltip="Communication protocol"/>
              </a:rPr>
              <a:t>protocols</a:t>
            </a:r>
            <a:r>
              <a:rPr lang="en-US" dirty="0"/>
              <a:t>.</a:t>
            </a:r>
          </a:p>
          <a:p>
            <a:r>
              <a:rPr lang="en-US" dirty="0"/>
              <a:t>The primary function of a web server is to store, process and deliver </a:t>
            </a:r>
            <a:r>
              <a:rPr lang="en-US" dirty="0">
                <a:hlinkClick r:id="rId8" tooltip="Web page"/>
              </a:rPr>
              <a:t>web pages</a:t>
            </a:r>
            <a:r>
              <a:rPr lang="en-US" dirty="0"/>
              <a:t> to </a:t>
            </a:r>
            <a:r>
              <a:rPr lang="en-US" dirty="0">
                <a:hlinkClick r:id="rId9" tooltip="Client (computing)"/>
              </a:rPr>
              <a:t>clients</a:t>
            </a:r>
            <a:r>
              <a:rPr lang="en-US" dirty="0"/>
              <a:t>.</a:t>
            </a:r>
            <a:r>
              <a:rPr lang="en-US" baseline="30000" dirty="0">
                <a:hlinkClick r:id="rId10"/>
              </a:rPr>
              <a:t>[1]</a:t>
            </a:r>
            <a:r>
              <a:rPr lang="en-US" dirty="0"/>
              <a:t> The communication between client and server takes place using the </a:t>
            </a:r>
            <a:r>
              <a:rPr lang="en-US" dirty="0">
                <a:hlinkClick r:id="rId6" tooltip="Hypertext Transfer Protocol"/>
              </a:rPr>
              <a:t>Hypertext Transfer Protocol (HTTP)</a:t>
            </a:r>
            <a:r>
              <a:rPr lang="en-US" dirty="0"/>
              <a:t>. Pages delivered are most frequently </a:t>
            </a:r>
            <a:r>
              <a:rPr lang="en-US" dirty="0">
                <a:hlinkClick r:id="rId11" tooltip="HTML"/>
              </a:rPr>
              <a:t>HTML documents</a:t>
            </a:r>
            <a:r>
              <a:rPr lang="en-US" dirty="0"/>
              <a:t>, which may include </a:t>
            </a:r>
            <a:r>
              <a:rPr lang="en-US" dirty="0">
                <a:hlinkClick r:id="rId12" tooltip="Image"/>
              </a:rPr>
              <a:t>images</a:t>
            </a:r>
            <a:r>
              <a:rPr lang="en-US" dirty="0"/>
              <a:t>, </a:t>
            </a:r>
            <a:r>
              <a:rPr lang="en-US" dirty="0">
                <a:hlinkClick r:id="rId13" tooltip="Style sheet (web development)"/>
              </a:rPr>
              <a:t>style sheets</a:t>
            </a:r>
            <a:r>
              <a:rPr lang="en-US" dirty="0"/>
              <a:t> and </a:t>
            </a:r>
            <a:r>
              <a:rPr lang="en-US" dirty="0">
                <a:hlinkClick r:id="rId14" tooltip="JavaScript"/>
              </a:rPr>
              <a:t>scripts</a:t>
            </a:r>
            <a:r>
              <a:rPr lang="en-US" dirty="0"/>
              <a:t> in addition to the text content.</a:t>
            </a:r>
          </a:p>
          <a:p>
            <a:endParaRPr lang="en-IN" dirty="0"/>
          </a:p>
        </p:txBody>
      </p:sp>
    </p:spTree>
    <p:extLst>
      <p:ext uri="{BB962C8B-B14F-4D97-AF65-F5344CB8AC3E}">
        <p14:creationId xmlns:p14="http://schemas.microsoft.com/office/powerpoint/2010/main" xmlns="" val="359752062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4D0A445-DDCD-4368-BB79-EE189FA046AC}"/>
              </a:ext>
            </a:extLst>
          </p:cNvPr>
          <p:cNvSpPr>
            <a:spLocks noGrp="1"/>
          </p:cNvSpPr>
          <p:nvPr>
            <p:ph type="body" idx="1"/>
          </p:nvPr>
        </p:nvSpPr>
        <p:spPr>
          <a:xfrm>
            <a:off x="831850" y="417251"/>
            <a:ext cx="10515600" cy="5672400"/>
          </a:xfrm>
        </p:spPr>
        <p:txBody>
          <a:bodyPr>
            <a:normAutofit fontScale="85000" lnSpcReduction="10000"/>
          </a:bodyPr>
          <a:lstStyle/>
          <a:p>
            <a:r>
              <a:rPr lang="en-US" dirty="0"/>
              <a:t>A </a:t>
            </a:r>
            <a:r>
              <a:rPr lang="en-US" dirty="0">
                <a:hlinkClick r:id="rId2" tooltip="User agent"/>
              </a:rPr>
              <a:t>user agent</a:t>
            </a:r>
            <a:r>
              <a:rPr lang="en-US" dirty="0"/>
              <a:t>, commonly a </a:t>
            </a:r>
            <a:r>
              <a:rPr lang="en-US" dirty="0">
                <a:hlinkClick r:id="rId3" tooltip="Web browser"/>
              </a:rPr>
              <a:t>web browser</a:t>
            </a:r>
            <a:r>
              <a:rPr lang="en-US" dirty="0"/>
              <a:t> or </a:t>
            </a:r>
            <a:r>
              <a:rPr lang="en-US" dirty="0">
                <a:hlinkClick r:id="rId4" tooltip="Web crawler"/>
              </a:rPr>
              <a:t>web crawler</a:t>
            </a:r>
            <a:r>
              <a:rPr lang="en-US" dirty="0"/>
              <a:t>, initiates communication by making a </a:t>
            </a:r>
            <a:r>
              <a:rPr lang="en-US" dirty="0">
                <a:hlinkClick r:id="rId5" tooltip="Hypertext Transfer Protocol"/>
              </a:rPr>
              <a:t>request</a:t>
            </a:r>
            <a:r>
              <a:rPr lang="en-US" dirty="0"/>
              <a:t> for a specific resource using HTTP and the server responds with the content of that resource or an </a:t>
            </a:r>
            <a:r>
              <a:rPr lang="en-US" dirty="0">
                <a:hlinkClick r:id="rId6" tooltip="List of HTTP status codes"/>
              </a:rPr>
              <a:t>error message</a:t>
            </a:r>
            <a:r>
              <a:rPr lang="en-US" dirty="0"/>
              <a:t> if unable to do so. The resource is typically a real file on the server's </a:t>
            </a:r>
            <a:r>
              <a:rPr lang="en-US" dirty="0">
                <a:hlinkClick r:id="rId7" tooltip="Secondary memory"/>
              </a:rPr>
              <a:t>secondary storage</a:t>
            </a:r>
            <a:r>
              <a:rPr lang="en-US" dirty="0"/>
              <a:t>, but this is not necessarily the case and depends on how the web server is </a:t>
            </a:r>
            <a:r>
              <a:rPr lang="en-US" dirty="0">
                <a:hlinkClick r:id="rId8" tooltip="Implementation"/>
              </a:rPr>
              <a:t>implemented</a:t>
            </a:r>
            <a:r>
              <a:rPr lang="en-US" dirty="0"/>
              <a:t>.</a:t>
            </a:r>
          </a:p>
          <a:p>
            <a:r>
              <a:rPr lang="en-US" dirty="0"/>
              <a:t>While the primary function is to serve content, a full implementation of HTTP also includes ways of receiving content from clients. This feature is used for submitting </a:t>
            </a:r>
            <a:r>
              <a:rPr lang="en-US" dirty="0">
                <a:hlinkClick r:id="rId9" tooltip="Form (web)"/>
              </a:rPr>
              <a:t>web forms</a:t>
            </a:r>
            <a:r>
              <a:rPr lang="en-US" dirty="0"/>
              <a:t>, including </a:t>
            </a:r>
            <a:r>
              <a:rPr lang="en-US" dirty="0">
                <a:hlinkClick r:id="rId10" tooltip="Upload"/>
              </a:rPr>
              <a:t>uploading</a:t>
            </a:r>
            <a:r>
              <a:rPr lang="en-US" dirty="0"/>
              <a:t> of files.</a:t>
            </a:r>
          </a:p>
          <a:p>
            <a:r>
              <a:rPr lang="en-US" dirty="0"/>
              <a:t>Many generic web servers also support </a:t>
            </a:r>
            <a:r>
              <a:rPr lang="en-US" dirty="0">
                <a:hlinkClick r:id="rId11" tooltip="Server-side scripting"/>
              </a:rPr>
              <a:t>server-side scripting</a:t>
            </a:r>
            <a:r>
              <a:rPr lang="en-US" dirty="0"/>
              <a:t> using </a:t>
            </a:r>
            <a:r>
              <a:rPr lang="en-US" dirty="0">
                <a:hlinkClick r:id="rId12" tooltip="Active Server Pages"/>
              </a:rPr>
              <a:t>Active Server Pages</a:t>
            </a:r>
            <a:r>
              <a:rPr lang="en-US" dirty="0"/>
              <a:t> (ASP), </a:t>
            </a:r>
            <a:r>
              <a:rPr lang="en-US" dirty="0">
                <a:hlinkClick r:id="rId13" tooltip="PHP"/>
              </a:rPr>
              <a:t>PHP</a:t>
            </a:r>
            <a:r>
              <a:rPr lang="en-US" dirty="0"/>
              <a:t> (Hypertext Preprocessor), or other </a:t>
            </a:r>
            <a:r>
              <a:rPr lang="en-US" dirty="0">
                <a:hlinkClick r:id="rId14" tooltip="Scripting language"/>
              </a:rPr>
              <a:t>scripting languages</a:t>
            </a:r>
            <a:r>
              <a:rPr lang="en-US" dirty="0"/>
              <a:t>. This means that the </a:t>
            </a:r>
            <a:r>
              <a:rPr lang="en-US" dirty="0" err="1"/>
              <a:t>behaviour</a:t>
            </a:r>
            <a:r>
              <a:rPr lang="en-US" dirty="0"/>
              <a:t> of the web server can be scripted in separate files, while the actual server software remains unchanged. Usually, this function is used to generate HTML documents </a:t>
            </a:r>
            <a:r>
              <a:rPr lang="en-US" dirty="0">
                <a:hlinkClick r:id="rId15" tooltip="Dynamic web page"/>
              </a:rPr>
              <a:t>dynamically</a:t>
            </a:r>
            <a:r>
              <a:rPr lang="en-US" dirty="0"/>
              <a:t> ("on-the-fly") as opposed to returning </a:t>
            </a:r>
            <a:r>
              <a:rPr lang="en-US" dirty="0">
                <a:hlinkClick r:id="rId16" tooltip="Static web page"/>
              </a:rPr>
              <a:t>static documents</a:t>
            </a:r>
            <a:r>
              <a:rPr lang="en-US" dirty="0"/>
              <a:t>. The former is primarily used for retrieving or modifying information from </a:t>
            </a:r>
            <a:r>
              <a:rPr lang="en-US" dirty="0">
                <a:hlinkClick r:id="rId17" tooltip="Database"/>
              </a:rPr>
              <a:t>databases</a:t>
            </a:r>
            <a:r>
              <a:rPr lang="en-US" dirty="0"/>
              <a:t>. The latter is typically much faster and more easily </a:t>
            </a:r>
            <a:r>
              <a:rPr lang="en-US" dirty="0">
                <a:hlinkClick r:id="rId18" tooltip="Web cache"/>
              </a:rPr>
              <a:t>cached</a:t>
            </a:r>
            <a:r>
              <a:rPr lang="en-US" dirty="0"/>
              <a:t> but cannot deliver </a:t>
            </a:r>
            <a:r>
              <a:rPr lang="en-US" dirty="0">
                <a:hlinkClick r:id="rId19" tooltip="Dynamic content"/>
              </a:rPr>
              <a:t>dynamic content</a:t>
            </a:r>
            <a:r>
              <a:rPr lang="en-US" dirty="0"/>
              <a:t>.</a:t>
            </a:r>
          </a:p>
          <a:p>
            <a:r>
              <a:rPr lang="en-US" dirty="0"/>
              <a:t>Web servers can frequently be found </a:t>
            </a:r>
            <a:r>
              <a:rPr lang="en-US" dirty="0">
                <a:hlinkClick r:id="rId20" tooltip="Embedded system"/>
              </a:rPr>
              <a:t>embedded</a:t>
            </a:r>
            <a:r>
              <a:rPr lang="en-US" dirty="0"/>
              <a:t> in devices such as </a:t>
            </a:r>
            <a:r>
              <a:rPr lang="en-US" dirty="0">
                <a:hlinkClick r:id="rId21" tooltip="Printer (computing)"/>
              </a:rPr>
              <a:t>printers</a:t>
            </a:r>
            <a:r>
              <a:rPr lang="en-US" dirty="0"/>
              <a:t>, </a:t>
            </a:r>
            <a:r>
              <a:rPr lang="en-US" dirty="0">
                <a:hlinkClick r:id="rId22" tooltip="Router (computing)"/>
              </a:rPr>
              <a:t>routers</a:t>
            </a:r>
            <a:r>
              <a:rPr lang="en-US" dirty="0"/>
              <a:t>, </a:t>
            </a:r>
            <a:r>
              <a:rPr lang="en-US" dirty="0">
                <a:hlinkClick r:id="rId23" tooltip="Webcam"/>
              </a:rPr>
              <a:t>webcams</a:t>
            </a:r>
            <a:r>
              <a:rPr lang="en-US" dirty="0"/>
              <a:t> and serving only a </a:t>
            </a:r>
            <a:r>
              <a:rPr lang="en-US" dirty="0">
                <a:hlinkClick r:id="rId24" tooltip="Local area network"/>
              </a:rPr>
              <a:t>local network</a:t>
            </a:r>
            <a:r>
              <a:rPr lang="en-US" dirty="0"/>
              <a:t>. The web server may then be used as a part of a system for monitoring or administering the device in question. This usually means that no additional software has to be installed on the client computer since only a web browser is required (which now is included with most </a:t>
            </a:r>
            <a:r>
              <a:rPr lang="en-US" dirty="0">
                <a:hlinkClick r:id="rId25" tooltip="Operating system"/>
              </a:rPr>
              <a:t>operating systems</a:t>
            </a:r>
            <a:r>
              <a:rPr lang="en-US" dirty="0"/>
              <a:t>).</a:t>
            </a:r>
          </a:p>
          <a:p>
            <a:endParaRPr lang="en-IN" dirty="0"/>
          </a:p>
        </p:txBody>
      </p:sp>
    </p:spTree>
    <p:extLst>
      <p:ext uri="{BB962C8B-B14F-4D97-AF65-F5344CB8AC3E}">
        <p14:creationId xmlns:p14="http://schemas.microsoft.com/office/powerpoint/2010/main" xmlns="" val="46629377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26</Words>
  <Application>Microsoft Office PowerPoint</Application>
  <PresentationFormat>Custom</PresentationFormat>
  <Paragraphs>21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Ion</vt:lpstr>
      <vt:lpstr>ELECTRONIC COMMERCE ASSIGNMENT I</vt:lpstr>
      <vt:lpstr>WHAT IS FTP?</vt:lpstr>
      <vt:lpstr>WHAT IS ELECTRONIC MAIL?</vt:lpstr>
      <vt:lpstr>WHAT IS HTTP?</vt:lpstr>
      <vt:lpstr>WHAT IS WWW SERVER?</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poojari</dc:creator>
  <cp:lastModifiedBy>abhilash shetty</cp:lastModifiedBy>
  <cp:revision>7</cp:revision>
  <dcterms:created xsi:type="dcterms:W3CDTF">2020-02-13T14:22:57Z</dcterms:created>
  <dcterms:modified xsi:type="dcterms:W3CDTF">2020-02-14T04:34:22Z</dcterms:modified>
</cp:coreProperties>
</file>