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omic Sans MS" panose="030F0702030302020204" pitchFamily="66"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69">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80" y="60"/>
      </p:cViewPr>
      <p:guideLst>
        <p:guide orient="horz" pos="1669"/>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p11"/>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1600"/>
              </a:spcBef>
              <a:spcAft>
                <a:spcPts val="0"/>
              </a:spcAft>
              <a:buClr>
                <a:schemeClr val="lt1"/>
              </a:buClr>
              <a:buSzPts val="1400"/>
              <a:buChar char="○"/>
              <a:defRPr>
                <a:solidFill>
                  <a:schemeClr val="lt1"/>
                </a:solidFill>
              </a:defRPr>
            </a:lvl2pPr>
            <a:lvl3pPr marL="1371600" lvl="2" indent="-317500" algn="ctr">
              <a:lnSpc>
                <a:spcPct val="115000"/>
              </a:lnSpc>
              <a:spcBef>
                <a:spcPts val="1600"/>
              </a:spcBef>
              <a:spcAft>
                <a:spcPts val="0"/>
              </a:spcAft>
              <a:buClr>
                <a:schemeClr val="lt1"/>
              </a:buClr>
              <a:buSzPts val="1400"/>
              <a:buChar char="■"/>
              <a:defRPr>
                <a:solidFill>
                  <a:schemeClr val="lt1"/>
                </a:solidFill>
              </a:defRPr>
            </a:lvl3pPr>
            <a:lvl4pPr marL="1828800" lvl="3" indent="-317500" algn="ctr">
              <a:lnSpc>
                <a:spcPct val="115000"/>
              </a:lnSpc>
              <a:spcBef>
                <a:spcPts val="1600"/>
              </a:spcBef>
              <a:spcAft>
                <a:spcPts val="0"/>
              </a:spcAft>
              <a:buClr>
                <a:schemeClr val="lt1"/>
              </a:buClr>
              <a:buSzPts val="1400"/>
              <a:buChar char="●"/>
              <a:defRPr>
                <a:solidFill>
                  <a:schemeClr val="lt1"/>
                </a:solidFill>
              </a:defRPr>
            </a:lvl4pPr>
            <a:lvl5pPr marL="2286000" lvl="4" indent="-317500" algn="ctr">
              <a:lnSpc>
                <a:spcPct val="115000"/>
              </a:lnSpc>
              <a:spcBef>
                <a:spcPts val="1600"/>
              </a:spcBef>
              <a:spcAft>
                <a:spcPts val="0"/>
              </a:spcAft>
              <a:buClr>
                <a:schemeClr val="lt1"/>
              </a:buClr>
              <a:buSzPts val="1400"/>
              <a:buChar char="○"/>
              <a:defRPr>
                <a:solidFill>
                  <a:schemeClr val="lt1"/>
                </a:solidFill>
              </a:defRPr>
            </a:lvl5pPr>
            <a:lvl6pPr marL="2743200" lvl="5" indent="-317500" algn="ctr">
              <a:lnSpc>
                <a:spcPct val="115000"/>
              </a:lnSpc>
              <a:spcBef>
                <a:spcPts val="1600"/>
              </a:spcBef>
              <a:spcAft>
                <a:spcPts val="0"/>
              </a:spcAft>
              <a:buClr>
                <a:schemeClr val="lt1"/>
              </a:buClr>
              <a:buSzPts val="1400"/>
              <a:buChar char="■"/>
              <a:defRPr>
                <a:solidFill>
                  <a:schemeClr val="lt1"/>
                </a:solidFill>
              </a:defRPr>
            </a:lvl6pPr>
            <a:lvl7pPr marL="3200400" lvl="6" indent="-317500" algn="ctr">
              <a:lnSpc>
                <a:spcPct val="115000"/>
              </a:lnSpc>
              <a:spcBef>
                <a:spcPts val="1600"/>
              </a:spcBef>
              <a:spcAft>
                <a:spcPts val="0"/>
              </a:spcAft>
              <a:buClr>
                <a:schemeClr val="lt1"/>
              </a:buClr>
              <a:buSzPts val="1400"/>
              <a:buChar char="●"/>
              <a:defRPr>
                <a:solidFill>
                  <a:schemeClr val="lt1"/>
                </a:solidFill>
              </a:defRPr>
            </a:lvl7pPr>
            <a:lvl8pPr marL="3657600" lvl="7" indent="-317500" algn="ctr">
              <a:lnSpc>
                <a:spcPct val="115000"/>
              </a:lnSpc>
              <a:spcBef>
                <a:spcPts val="1600"/>
              </a:spcBef>
              <a:spcAft>
                <a:spcPts val="0"/>
              </a:spcAft>
              <a:buClr>
                <a:schemeClr val="lt1"/>
              </a:buClr>
              <a:buSzPts val="1400"/>
              <a:buChar char="○"/>
              <a:defRPr>
                <a:solidFill>
                  <a:schemeClr val="lt1"/>
                </a:solidFill>
              </a:defRPr>
            </a:lvl8pPr>
            <a:lvl9pPr marL="4114800" lvl="8" indent="-317500" algn="ctr">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 name="Google Shape;27;p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8" name="Google Shape;28;p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4"/>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 name="Google Shape;57;p8"/>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63750" y="83100"/>
            <a:ext cx="9016500" cy="1157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GB" sz="3000">
                <a:latin typeface="Comic Sans MS"/>
                <a:ea typeface="Comic Sans MS"/>
                <a:cs typeface="Comic Sans MS"/>
                <a:sym typeface="Comic Sans MS"/>
              </a:rPr>
              <a:t>CONFIDENTIALITY PRESERVING DATA STORAGE IN CLOUD</a:t>
            </a:r>
            <a:endParaRPr sz="3000">
              <a:latin typeface="Comic Sans MS"/>
              <a:ea typeface="Comic Sans MS"/>
              <a:cs typeface="Comic Sans MS"/>
              <a:sym typeface="Comic Sans MS"/>
            </a:endParaRPr>
          </a:p>
        </p:txBody>
      </p:sp>
      <p:sp>
        <p:nvSpPr>
          <p:cNvPr id="86" name="Google Shape;86;p13"/>
          <p:cNvSpPr txBox="1">
            <a:spLocks noGrp="1"/>
          </p:cNvSpPr>
          <p:nvPr>
            <p:ph type="subTitle" idx="1"/>
          </p:nvPr>
        </p:nvSpPr>
        <p:spPr>
          <a:xfrm>
            <a:off x="427450" y="1578275"/>
            <a:ext cx="8469000" cy="33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dirty="0">
                <a:latin typeface="Comic Sans MS"/>
                <a:ea typeface="Comic Sans MS"/>
                <a:cs typeface="Comic Sans MS"/>
                <a:sym typeface="Comic Sans MS"/>
              </a:rPr>
              <a:t>GUIDED BY</a:t>
            </a:r>
            <a:endParaRPr sz="700" dirty="0">
              <a:latin typeface="Comic Sans MS"/>
              <a:ea typeface="Comic Sans MS"/>
              <a:cs typeface="Comic Sans MS"/>
              <a:sym typeface="Comic Sans MS"/>
            </a:endParaRPr>
          </a:p>
          <a:p>
            <a:pPr marL="0" lvl="0" indent="0" algn="l" rtl="0">
              <a:spcBef>
                <a:spcPts val="0"/>
              </a:spcBef>
              <a:spcAft>
                <a:spcPts val="0"/>
              </a:spcAft>
              <a:buNone/>
            </a:pPr>
            <a:endParaRPr sz="700" dirty="0">
              <a:latin typeface="Comic Sans MS"/>
              <a:ea typeface="Comic Sans MS"/>
              <a:cs typeface="Comic Sans MS"/>
              <a:sym typeface="Comic Sans MS"/>
            </a:endParaRPr>
          </a:p>
          <a:p>
            <a:pPr marL="0" lvl="0" indent="0" algn="l" rtl="0">
              <a:spcBef>
                <a:spcPts val="0"/>
              </a:spcBef>
              <a:spcAft>
                <a:spcPts val="0"/>
              </a:spcAft>
              <a:buNone/>
            </a:pPr>
            <a:r>
              <a:rPr lang="en-GB" sz="1800" dirty="0">
                <a:latin typeface="Comic Sans MS"/>
                <a:ea typeface="Comic Sans MS"/>
                <a:cs typeface="Comic Sans MS"/>
                <a:sym typeface="Comic Sans MS"/>
              </a:rPr>
              <a:t>PROF. SUNEETA MOHANTY</a:t>
            </a:r>
            <a:r>
              <a:rPr lang="en-GB" sz="3000" dirty="0">
                <a:latin typeface="Comic Sans MS"/>
                <a:ea typeface="Comic Sans MS"/>
                <a:cs typeface="Comic Sans MS"/>
                <a:sym typeface="Comic Sans MS"/>
              </a:rPr>
              <a:t>	          </a:t>
            </a:r>
            <a:endParaRPr sz="3000" dirty="0">
              <a:latin typeface="Comic Sans MS"/>
              <a:ea typeface="Comic Sans MS"/>
              <a:cs typeface="Comic Sans MS"/>
              <a:sym typeface="Comic Sans MS"/>
            </a:endParaRPr>
          </a:p>
          <a:p>
            <a:pPr marL="3200400" lvl="0" indent="457200" algn="r" rtl="0">
              <a:spcBef>
                <a:spcPts val="0"/>
              </a:spcBef>
              <a:spcAft>
                <a:spcPts val="0"/>
              </a:spcAft>
              <a:buNone/>
            </a:pPr>
            <a:endParaRPr lang="en-GB" sz="3000" dirty="0">
              <a:latin typeface="Comic Sans MS"/>
              <a:ea typeface="Comic Sans MS"/>
              <a:cs typeface="Comic Sans MS"/>
              <a:sym typeface="Comic Sans MS"/>
            </a:endParaRPr>
          </a:p>
          <a:p>
            <a:pPr marL="3200400" lvl="0" indent="457200" algn="r" rtl="0">
              <a:spcBef>
                <a:spcPts val="0"/>
              </a:spcBef>
              <a:spcAft>
                <a:spcPts val="0"/>
              </a:spcAft>
              <a:buNone/>
            </a:pPr>
            <a:endParaRPr lang="en-GB" sz="3000" dirty="0">
              <a:latin typeface="Comic Sans MS"/>
              <a:ea typeface="Comic Sans MS"/>
              <a:cs typeface="Comic Sans MS"/>
              <a:sym typeface="Comic Sans MS"/>
            </a:endParaRPr>
          </a:p>
          <a:p>
            <a:pPr marL="3200400" lvl="0" indent="457200" algn="r" rtl="0">
              <a:spcBef>
                <a:spcPts val="0"/>
              </a:spcBef>
              <a:spcAft>
                <a:spcPts val="0"/>
              </a:spcAft>
              <a:buNone/>
            </a:pPr>
            <a:r>
              <a:rPr lang="en-GB" sz="3000" dirty="0">
                <a:latin typeface="Comic Sans MS"/>
                <a:ea typeface="Comic Sans MS"/>
                <a:cs typeface="Comic Sans MS"/>
                <a:sym typeface="Comic Sans MS"/>
              </a:rPr>
              <a:t>SUBMITTED  BY</a:t>
            </a:r>
            <a:endParaRPr lang="en-GB" sz="1800" dirty="0">
              <a:latin typeface="Comic Sans MS"/>
              <a:ea typeface="Comic Sans MS"/>
              <a:cs typeface="Comic Sans MS"/>
              <a:sym typeface="Comic Sans MS"/>
            </a:endParaRPr>
          </a:p>
          <a:p>
            <a:pPr marL="0" lvl="0" indent="0" algn="r" rtl="0">
              <a:spcBef>
                <a:spcPts val="0"/>
              </a:spcBef>
              <a:spcAft>
                <a:spcPts val="0"/>
              </a:spcAft>
              <a:buNone/>
            </a:pPr>
            <a:r>
              <a:rPr lang="en-GB" sz="1800" dirty="0">
                <a:latin typeface="Comic Sans MS"/>
                <a:ea typeface="Comic Sans MS"/>
                <a:cs typeface="Comic Sans MS"/>
                <a:sym typeface="Comic Sans MS"/>
              </a:rPr>
              <a:t>                                              		 SANDEEP KUMAR(1606135)</a:t>
            </a:r>
          </a:p>
          <a:p>
            <a:pPr marL="2743200" lvl="0" indent="0" algn="r" rtl="0">
              <a:spcBef>
                <a:spcPts val="0"/>
              </a:spcBef>
              <a:spcAft>
                <a:spcPts val="0"/>
              </a:spcAft>
              <a:buNone/>
            </a:pPr>
            <a:r>
              <a:rPr lang="en-GB" sz="1800" dirty="0">
                <a:latin typeface="Comic Sans MS"/>
                <a:ea typeface="Comic Sans MS"/>
                <a:cs typeface="Comic Sans MS"/>
                <a:sym typeface="Comic Sans MS"/>
              </a:rPr>
              <a:t>      	   ABHILEKH TALUKDAR(1606164)</a:t>
            </a:r>
            <a:endParaRPr sz="1800" dirty="0">
              <a:latin typeface="Comic Sans MS"/>
              <a:ea typeface="Comic Sans MS"/>
              <a:cs typeface="Comic Sans MS"/>
              <a:sym typeface="Comic Sans MS"/>
            </a:endParaRPr>
          </a:p>
          <a:p>
            <a:pPr marL="0" lvl="0" indent="0" algn="r" rtl="0">
              <a:spcBef>
                <a:spcPts val="0"/>
              </a:spcBef>
              <a:spcAft>
                <a:spcPts val="0"/>
              </a:spcAft>
              <a:buNone/>
            </a:pPr>
            <a:endParaRPr sz="1800" dirty="0">
              <a:latin typeface="Comic Sans MS"/>
              <a:ea typeface="Comic Sans MS"/>
              <a:cs typeface="Comic Sans MS"/>
              <a:sym typeface="Comic Sans MS"/>
            </a:endParaRPr>
          </a:p>
          <a:p>
            <a:pPr marL="0" lvl="0" indent="0" algn="l" rtl="0">
              <a:lnSpc>
                <a:spcPct val="100000"/>
              </a:lnSpc>
              <a:spcBef>
                <a:spcPts val="0"/>
              </a:spcBef>
              <a:spcAft>
                <a:spcPts val="0"/>
              </a:spcAft>
              <a:buSzPts val="2100"/>
              <a:buNone/>
            </a:pPr>
            <a:endParaRPr sz="3000" dirty="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Decryption Model</a:t>
            </a:r>
            <a:endParaRPr/>
          </a:p>
          <a:p>
            <a:pPr marL="0" lvl="0" indent="0" algn="l" rtl="0">
              <a:lnSpc>
                <a:spcPct val="100000"/>
              </a:lnSpc>
              <a:spcBef>
                <a:spcPts val="0"/>
              </a:spcBef>
              <a:spcAft>
                <a:spcPts val="0"/>
              </a:spcAft>
              <a:buSzPts val="3000"/>
              <a:buNone/>
            </a:pPr>
            <a:endParaRPr/>
          </a:p>
        </p:txBody>
      </p:sp>
      <p:sp>
        <p:nvSpPr>
          <p:cNvPr id="138" name="Google Shape;138;p22"/>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42900" algn="just" rtl="0">
              <a:lnSpc>
                <a:spcPct val="91000"/>
              </a:lnSpc>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The user needs to access or download the file stored in the IaaS cloud layer.</a:t>
            </a:r>
            <a:endParaRPr>
              <a:solidFill>
                <a:srgbClr val="000000"/>
              </a:solidFill>
              <a:latin typeface="Arial"/>
              <a:ea typeface="Arial"/>
              <a:cs typeface="Arial"/>
              <a:sym typeface="Arial"/>
            </a:endParaRPr>
          </a:p>
          <a:p>
            <a:pPr marL="457200" lvl="0" indent="-342900" algn="just" rtl="0">
              <a:lnSpc>
                <a:spcPct val="91000"/>
              </a:lnSpc>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The user will request for the file to the trusted server. The trusted server checks for the user id . If present, it will request the user for the filename and key1.</a:t>
            </a:r>
            <a:endParaRPr>
              <a:solidFill>
                <a:srgbClr val="000000"/>
              </a:solidFill>
              <a:latin typeface="Arial"/>
              <a:ea typeface="Arial"/>
              <a:cs typeface="Arial"/>
              <a:sym typeface="Arial"/>
            </a:endParaRPr>
          </a:p>
          <a:p>
            <a:pPr marL="457200" lvl="0" indent="-342900" algn="just" rtl="0">
              <a:lnSpc>
                <a:spcPct val="91000"/>
              </a:lnSpc>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The requested filename is searched in the indexing table.</a:t>
            </a:r>
            <a:endParaRPr>
              <a:solidFill>
                <a:srgbClr val="000000"/>
              </a:solidFill>
              <a:latin typeface="Arial"/>
              <a:ea typeface="Arial"/>
              <a:cs typeface="Arial"/>
              <a:sym typeface="Arial"/>
            </a:endParaRPr>
          </a:p>
          <a:p>
            <a:pPr marL="457200" lvl="0" indent="-342900" algn="just" rtl="0">
              <a:lnSpc>
                <a:spcPct val="91000"/>
              </a:lnSpc>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All the information corresponding to the requested filename is retrieved from the indexing table, the location of different slices and key2 for decryption. </a:t>
            </a:r>
            <a:endParaRPr>
              <a:solidFill>
                <a:srgbClr val="000000"/>
              </a:solidFill>
              <a:latin typeface="Arial"/>
              <a:ea typeface="Arial"/>
              <a:cs typeface="Arial"/>
              <a:sym typeface="Arial"/>
            </a:endParaRPr>
          </a:p>
          <a:p>
            <a:pPr marL="457200" lvl="0" indent="-342900" algn="just" rtl="0">
              <a:lnSpc>
                <a:spcPct val="91000"/>
              </a:lnSpc>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Every slice is fetched and merged to form the complete encrypted file.</a:t>
            </a:r>
            <a:endParaRPr>
              <a:solidFill>
                <a:srgbClr val="000000"/>
              </a:solidFill>
              <a:latin typeface="Arial"/>
              <a:ea typeface="Arial"/>
              <a:cs typeface="Arial"/>
              <a:sym typeface="Arial"/>
            </a:endParaRPr>
          </a:p>
          <a:p>
            <a:pPr marL="457200" lvl="0" indent="-342900" algn="just" rtl="0">
              <a:lnSpc>
                <a:spcPct val="91000"/>
              </a:lnSpc>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Using key1 and key2, the file decrypted and delivered to the user. </a:t>
            </a:r>
            <a:endParaRPr>
              <a:solidFill>
                <a:srgbClr val="000000"/>
              </a:solidFill>
              <a:latin typeface="Arial"/>
              <a:ea typeface="Arial"/>
              <a:cs typeface="Arial"/>
              <a:sym typeface="Arial"/>
            </a:endParaRPr>
          </a:p>
          <a:p>
            <a:pPr marL="457200" lvl="0" indent="0" algn="l" rtl="0">
              <a:lnSpc>
                <a:spcPct val="91000"/>
              </a:lnSpc>
              <a:spcBef>
                <a:spcPts val="0"/>
              </a:spcBef>
              <a:spcAft>
                <a:spcPts val="0"/>
              </a:spcAft>
              <a:buSzPts val="1800"/>
              <a:buNone/>
            </a:pPr>
            <a:endParaRPr>
              <a:solidFill>
                <a:srgbClr val="000000"/>
              </a:solidFill>
              <a:latin typeface="Arial"/>
              <a:ea typeface="Arial"/>
              <a:cs typeface="Arial"/>
              <a:sym typeface="Arial"/>
            </a:endParaRPr>
          </a:p>
          <a:p>
            <a:pPr marL="0" lvl="0" indent="0" algn="l" rtl="0">
              <a:lnSpc>
                <a:spcPct val="115000"/>
              </a:lnSpc>
              <a:spcBef>
                <a:spcPts val="0"/>
              </a:spcBef>
              <a:spcAft>
                <a:spcPts val="1600"/>
              </a:spcAft>
              <a:buSzPts val="1800"/>
              <a:buNone/>
            </a:pPr>
            <a:endParaRPr>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p:nvPr/>
        </p:nvSpPr>
        <p:spPr>
          <a:xfrm>
            <a:off x="877570" y="1408430"/>
            <a:ext cx="1746250" cy="785495"/>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dk1"/>
                </a:solidFill>
                <a:latin typeface="Arial"/>
                <a:ea typeface="Arial"/>
                <a:cs typeface="Arial"/>
                <a:sym typeface="Arial"/>
              </a:rPr>
              <a:t>PlainText</a:t>
            </a:r>
            <a:endParaRPr sz="1400" b="0" i="0" u="none" strike="noStrike" cap="none">
              <a:solidFill>
                <a:schemeClr val="dk1"/>
              </a:solidFill>
              <a:latin typeface="Arial"/>
              <a:ea typeface="Arial"/>
              <a:cs typeface="Arial"/>
              <a:sym typeface="Arial"/>
            </a:endParaRPr>
          </a:p>
        </p:txBody>
      </p:sp>
      <p:sp>
        <p:nvSpPr>
          <p:cNvPr id="144" name="Google Shape;144;p23"/>
          <p:cNvSpPr/>
          <p:nvPr/>
        </p:nvSpPr>
        <p:spPr>
          <a:xfrm>
            <a:off x="2937510" y="1408430"/>
            <a:ext cx="1746250" cy="785495"/>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dk1"/>
                </a:solidFill>
                <a:latin typeface="Arial"/>
                <a:ea typeface="Arial"/>
                <a:cs typeface="Arial"/>
                <a:sym typeface="Arial"/>
              </a:rPr>
              <a:t>Convert each character to ASCII</a:t>
            </a:r>
            <a:endParaRPr sz="1400" b="0" i="0" u="none" strike="noStrike" cap="none">
              <a:solidFill>
                <a:schemeClr val="dk1"/>
              </a:solidFill>
              <a:latin typeface="Arial"/>
              <a:ea typeface="Arial"/>
              <a:cs typeface="Arial"/>
              <a:sym typeface="Arial"/>
            </a:endParaRPr>
          </a:p>
        </p:txBody>
      </p:sp>
      <p:sp>
        <p:nvSpPr>
          <p:cNvPr id="145" name="Google Shape;145;p23"/>
          <p:cNvSpPr/>
          <p:nvPr/>
        </p:nvSpPr>
        <p:spPr>
          <a:xfrm>
            <a:off x="7019290" y="1409065"/>
            <a:ext cx="1746250" cy="785495"/>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dk1"/>
                </a:solidFill>
                <a:latin typeface="Arial"/>
                <a:ea typeface="Arial"/>
                <a:cs typeface="Arial"/>
                <a:sym typeface="Arial"/>
              </a:rPr>
              <a:t>Add redundancy bits to make it palindrome</a:t>
            </a:r>
            <a:endParaRPr sz="1400" b="0" i="0" u="none" strike="noStrike" cap="none">
              <a:solidFill>
                <a:schemeClr val="dk1"/>
              </a:solidFill>
              <a:latin typeface="Arial"/>
              <a:ea typeface="Arial"/>
              <a:cs typeface="Arial"/>
              <a:sym typeface="Arial"/>
            </a:endParaRPr>
          </a:p>
        </p:txBody>
      </p:sp>
      <p:sp>
        <p:nvSpPr>
          <p:cNvPr id="146" name="Google Shape;146;p23"/>
          <p:cNvSpPr/>
          <p:nvPr/>
        </p:nvSpPr>
        <p:spPr>
          <a:xfrm>
            <a:off x="4997450" y="1409065"/>
            <a:ext cx="1746250" cy="785495"/>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dk1"/>
                </a:solidFill>
                <a:latin typeface="Arial"/>
                <a:ea typeface="Arial"/>
                <a:cs typeface="Arial"/>
                <a:sym typeface="Arial"/>
              </a:rPr>
              <a:t>Convert ASCII to Binary</a:t>
            </a:r>
            <a:endParaRPr sz="1400" b="0" i="0" u="none" strike="noStrike" cap="none">
              <a:solidFill>
                <a:schemeClr val="dk1"/>
              </a:solidFill>
              <a:latin typeface="Arial"/>
              <a:ea typeface="Arial"/>
              <a:cs typeface="Arial"/>
              <a:sym typeface="Arial"/>
            </a:endParaRPr>
          </a:p>
        </p:txBody>
      </p:sp>
      <p:sp>
        <p:nvSpPr>
          <p:cNvPr id="147" name="Google Shape;147;p23"/>
          <p:cNvSpPr/>
          <p:nvPr/>
        </p:nvSpPr>
        <p:spPr>
          <a:xfrm>
            <a:off x="2937510" y="3106420"/>
            <a:ext cx="1746250" cy="785495"/>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dk1"/>
                </a:solidFill>
                <a:latin typeface="Arial"/>
                <a:ea typeface="Arial"/>
                <a:cs typeface="Arial"/>
                <a:sym typeface="Arial"/>
              </a:rPr>
              <a:t>Apply Rabin encryption to that decimal number</a:t>
            </a:r>
            <a:endParaRPr sz="1400" b="0" i="0" u="none" strike="noStrike" cap="none">
              <a:solidFill>
                <a:schemeClr val="dk1"/>
              </a:solidFill>
              <a:latin typeface="Arial"/>
              <a:ea typeface="Arial"/>
              <a:cs typeface="Arial"/>
              <a:sym typeface="Arial"/>
            </a:endParaRPr>
          </a:p>
        </p:txBody>
      </p:sp>
      <p:sp>
        <p:nvSpPr>
          <p:cNvPr id="148" name="Google Shape;148;p23"/>
          <p:cNvSpPr/>
          <p:nvPr/>
        </p:nvSpPr>
        <p:spPr>
          <a:xfrm>
            <a:off x="877570" y="3106420"/>
            <a:ext cx="1746250" cy="785495"/>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dk1"/>
                </a:solidFill>
                <a:latin typeface="Arial"/>
                <a:ea typeface="Arial"/>
                <a:cs typeface="Arial"/>
                <a:sym typeface="Arial"/>
              </a:rPr>
              <a:t>Convert binary bits to decimal format</a:t>
            </a:r>
            <a:endParaRPr sz="1400" b="0" i="0" u="none" strike="noStrike" cap="none">
              <a:solidFill>
                <a:schemeClr val="dk1"/>
              </a:solidFill>
              <a:latin typeface="Arial"/>
              <a:ea typeface="Arial"/>
              <a:cs typeface="Arial"/>
              <a:sym typeface="Arial"/>
            </a:endParaRPr>
          </a:p>
        </p:txBody>
      </p:sp>
      <p:sp>
        <p:nvSpPr>
          <p:cNvPr id="149" name="Google Shape;149;p23"/>
          <p:cNvSpPr/>
          <p:nvPr/>
        </p:nvSpPr>
        <p:spPr>
          <a:xfrm>
            <a:off x="7057390" y="3082925"/>
            <a:ext cx="1746250" cy="832485"/>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dk1"/>
                </a:solidFill>
                <a:latin typeface="Arial"/>
                <a:ea typeface="Arial"/>
                <a:cs typeface="Arial"/>
                <a:sym typeface="Arial"/>
              </a:rPr>
              <a:t>Write the c</a:t>
            </a:r>
            <a:r>
              <a:rPr lang="en-GB">
                <a:solidFill>
                  <a:schemeClr val="dk1"/>
                </a:solidFill>
              </a:rPr>
              <a:t>i</a:t>
            </a:r>
            <a:r>
              <a:rPr lang="en-GB" sz="1400" b="0" i="0" u="none" strike="noStrike" cap="none">
                <a:solidFill>
                  <a:schemeClr val="dk1"/>
                </a:solidFill>
                <a:latin typeface="Arial"/>
                <a:ea typeface="Arial"/>
                <a:cs typeface="Arial"/>
                <a:sym typeface="Arial"/>
              </a:rPr>
              <a:t>phertext to the file which is to be stored.</a:t>
            </a:r>
            <a:endParaRPr sz="1400" b="0" i="0" u="none" strike="noStrike" cap="none">
              <a:solidFill>
                <a:schemeClr val="dk1"/>
              </a:solidFill>
              <a:latin typeface="Arial"/>
              <a:ea typeface="Arial"/>
              <a:cs typeface="Arial"/>
              <a:sym typeface="Arial"/>
            </a:endParaRPr>
          </a:p>
        </p:txBody>
      </p:sp>
      <p:sp>
        <p:nvSpPr>
          <p:cNvPr id="150" name="Google Shape;150;p23"/>
          <p:cNvSpPr/>
          <p:nvPr/>
        </p:nvSpPr>
        <p:spPr>
          <a:xfrm>
            <a:off x="4997450" y="3082925"/>
            <a:ext cx="1746250" cy="832485"/>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dk1"/>
                </a:solidFill>
                <a:latin typeface="Arial"/>
                <a:ea typeface="Arial"/>
                <a:cs typeface="Arial"/>
                <a:sym typeface="Arial"/>
              </a:rPr>
              <a:t>Convert the Rabin encrypted decimal number to 13 bit binary</a:t>
            </a:r>
            <a:endParaRPr sz="1400" b="0" i="0" u="none" strike="noStrike" cap="none">
              <a:solidFill>
                <a:schemeClr val="dk1"/>
              </a:solidFill>
              <a:latin typeface="Arial"/>
              <a:ea typeface="Arial"/>
              <a:cs typeface="Arial"/>
              <a:sym typeface="Arial"/>
            </a:endParaRPr>
          </a:p>
        </p:txBody>
      </p:sp>
      <p:cxnSp>
        <p:nvCxnSpPr>
          <p:cNvPr id="151" name="Google Shape;151;p23"/>
          <p:cNvCxnSpPr>
            <a:stCxn id="143" idx="3"/>
            <a:endCxn id="144" idx="1"/>
          </p:cNvCxnSpPr>
          <p:nvPr/>
        </p:nvCxnSpPr>
        <p:spPr>
          <a:xfrm>
            <a:off x="2623820" y="1801177"/>
            <a:ext cx="313800" cy="0"/>
          </a:xfrm>
          <a:prstGeom prst="straightConnector1">
            <a:avLst/>
          </a:prstGeom>
          <a:noFill/>
          <a:ln w="9525" cap="flat" cmpd="sng">
            <a:solidFill>
              <a:srgbClr val="1D2973"/>
            </a:solidFill>
            <a:prstDash val="solid"/>
            <a:round/>
            <a:headEnd type="none" w="sm" len="sm"/>
            <a:tailEnd type="stealth" w="med" len="med"/>
          </a:ln>
        </p:spPr>
      </p:cxnSp>
      <p:cxnSp>
        <p:nvCxnSpPr>
          <p:cNvPr id="152" name="Google Shape;152;p23"/>
          <p:cNvCxnSpPr/>
          <p:nvPr/>
        </p:nvCxnSpPr>
        <p:spPr>
          <a:xfrm>
            <a:off x="4683760" y="1737995"/>
            <a:ext cx="313690" cy="0"/>
          </a:xfrm>
          <a:prstGeom prst="straightConnector1">
            <a:avLst/>
          </a:prstGeom>
          <a:noFill/>
          <a:ln w="9525" cap="flat" cmpd="sng">
            <a:solidFill>
              <a:srgbClr val="1D2973"/>
            </a:solidFill>
            <a:prstDash val="solid"/>
            <a:round/>
            <a:headEnd type="none" w="sm" len="sm"/>
            <a:tailEnd type="stealth" w="med" len="med"/>
          </a:ln>
        </p:spPr>
      </p:cxnSp>
      <p:cxnSp>
        <p:nvCxnSpPr>
          <p:cNvPr id="153" name="Google Shape;153;p23"/>
          <p:cNvCxnSpPr/>
          <p:nvPr/>
        </p:nvCxnSpPr>
        <p:spPr>
          <a:xfrm rot="10800000" flipH="1">
            <a:off x="6762750" y="1789430"/>
            <a:ext cx="275590" cy="12065"/>
          </a:xfrm>
          <a:prstGeom prst="straightConnector1">
            <a:avLst/>
          </a:prstGeom>
          <a:noFill/>
          <a:ln w="9525" cap="flat" cmpd="sng">
            <a:solidFill>
              <a:srgbClr val="1D2973"/>
            </a:solidFill>
            <a:prstDash val="solid"/>
            <a:round/>
            <a:headEnd type="none" w="sm" len="sm"/>
            <a:tailEnd type="stealth" w="med" len="med"/>
          </a:ln>
        </p:spPr>
      </p:cxnSp>
      <p:cxnSp>
        <p:nvCxnSpPr>
          <p:cNvPr id="154" name="Google Shape;154;p23"/>
          <p:cNvCxnSpPr/>
          <p:nvPr/>
        </p:nvCxnSpPr>
        <p:spPr>
          <a:xfrm>
            <a:off x="6762750" y="3498850"/>
            <a:ext cx="313690" cy="0"/>
          </a:xfrm>
          <a:prstGeom prst="straightConnector1">
            <a:avLst/>
          </a:prstGeom>
          <a:noFill/>
          <a:ln w="9525" cap="flat" cmpd="sng">
            <a:solidFill>
              <a:srgbClr val="1D2973"/>
            </a:solidFill>
            <a:prstDash val="solid"/>
            <a:round/>
            <a:headEnd type="none" w="sm" len="sm"/>
            <a:tailEnd type="stealth" w="med" len="med"/>
          </a:ln>
        </p:spPr>
      </p:cxnSp>
      <p:cxnSp>
        <p:nvCxnSpPr>
          <p:cNvPr id="155" name="Google Shape;155;p23"/>
          <p:cNvCxnSpPr>
            <a:stCxn id="145" idx="2"/>
            <a:endCxn id="148" idx="0"/>
          </p:cNvCxnSpPr>
          <p:nvPr/>
        </p:nvCxnSpPr>
        <p:spPr>
          <a:xfrm rot="5400000">
            <a:off x="4365615" y="-420240"/>
            <a:ext cx="912000" cy="6141600"/>
          </a:xfrm>
          <a:prstGeom prst="bentConnector3">
            <a:avLst>
              <a:gd name="adj1" fmla="val 49992"/>
            </a:avLst>
          </a:prstGeom>
          <a:noFill/>
          <a:ln w="9525" cap="flat" cmpd="sng">
            <a:solidFill>
              <a:srgbClr val="1D2973"/>
            </a:solidFill>
            <a:prstDash val="solid"/>
            <a:round/>
            <a:headEnd type="none" w="sm" len="sm"/>
            <a:tailEnd type="stealth" w="med" len="med"/>
          </a:ln>
        </p:spPr>
      </p:cxnSp>
      <p:cxnSp>
        <p:nvCxnSpPr>
          <p:cNvPr id="156" name="Google Shape;156;p23"/>
          <p:cNvCxnSpPr/>
          <p:nvPr/>
        </p:nvCxnSpPr>
        <p:spPr>
          <a:xfrm>
            <a:off x="4683760" y="3498850"/>
            <a:ext cx="313690" cy="0"/>
          </a:xfrm>
          <a:prstGeom prst="straightConnector1">
            <a:avLst/>
          </a:prstGeom>
          <a:noFill/>
          <a:ln w="9525" cap="flat" cmpd="sng">
            <a:solidFill>
              <a:srgbClr val="1D2973"/>
            </a:solidFill>
            <a:prstDash val="solid"/>
            <a:round/>
            <a:headEnd type="none" w="sm" len="sm"/>
            <a:tailEnd type="stealth" w="med" len="med"/>
          </a:ln>
        </p:spPr>
      </p:cxnSp>
      <p:cxnSp>
        <p:nvCxnSpPr>
          <p:cNvPr id="157" name="Google Shape;157;p23"/>
          <p:cNvCxnSpPr/>
          <p:nvPr/>
        </p:nvCxnSpPr>
        <p:spPr>
          <a:xfrm>
            <a:off x="2623820" y="3499485"/>
            <a:ext cx="313690" cy="0"/>
          </a:xfrm>
          <a:prstGeom prst="straightConnector1">
            <a:avLst/>
          </a:prstGeom>
          <a:noFill/>
          <a:ln w="9525" cap="flat" cmpd="sng">
            <a:solidFill>
              <a:srgbClr val="1D2973"/>
            </a:solidFill>
            <a:prstDash val="solid"/>
            <a:round/>
            <a:headEnd type="none" w="sm" len="sm"/>
            <a:tailEnd type="stealth" w="med" len="med"/>
          </a:ln>
        </p:spPr>
      </p:cxnSp>
      <p:sp>
        <p:nvSpPr>
          <p:cNvPr id="158" name="Google Shape;158;p23"/>
          <p:cNvSpPr txBox="1">
            <a:spLocks noGrp="1"/>
          </p:cNvSpPr>
          <p:nvPr>
            <p:ph type="title"/>
          </p:nvPr>
        </p:nvSpPr>
        <p:spPr>
          <a:xfrm>
            <a:off x="311700" y="425875"/>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    Encryption Mechanism</a:t>
            </a:r>
            <a:endParaRPr/>
          </a:p>
          <a:p>
            <a:pPr marL="0" lvl="0" indent="0" algn="l" rtl="0">
              <a:lnSpc>
                <a:spcPct val="100000"/>
              </a:lnSpc>
              <a:spcBef>
                <a:spcPts val="0"/>
              </a:spcBef>
              <a:spcAft>
                <a:spcPts val="0"/>
              </a:spcAft>
              <a:buSzPts val="3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    Decryption Mechanism</a:t>
            </a:r>
            <a:br>
              <a:rPr lang="en-GB"/>
            </a:br>
            <a:br>
              <a:rPr lang="en-GB"/>
            </a:br>
            <a:endParaRPr/>
          </a:p>
        </p:txBody>
      </p:sp>
      <p:sp>
        <p:nvSpPr>
          <p:cNvPr id="164" name="Google Shape;164;p24"/>
          <p:cNvSpPr/>
          <p:nvPr/>
        </p:nvSpPr>
        <p:spPr>
          <a:xfrm>
            <a:off x="2274570" y="1583055"/>
            <a:ext cx="1746250" cy="785495"/>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dk1"/>
                </a:solidFill>
                <a:latin typeface="Arial"/>
                <a:ea typeface="Arial"/>
                <a:cs typeface="Arial"/>
                <a:sym typeface="Arial"/>
              </a:rPr>
              <a:t>Get 13 bits</a:t>
            </a:r>
            <a:endParaRPr sz="1400" b="0" i="0" u="none" strike="noStrike" cap="none">
              <a:solidFill>
                <a:schemeClr val="dk1"/>
              </a:solidFill>
              <a:latin typeface="Arial"/>
              <a:ea typeface="Arial"/>
              <a:cs typeface="Arial"/>
              <a:sym typeface="Arial"/>
            </a:endParaRPr>
          </a:p>
        </p:txBody>
      </p:sp>
      <p:sp>
        <p:nvSpPr>
          <p:cNvPr id="165" name="Google Shape;165;p24"/>
          <p:cNvSpPr/>
          <p:nvPr/>
        </p:nvSpPr>
        <p:spPr>
          <a:xfrm>
            <a:off x="4258945" y="1583055"/>
            <a:ext cx="1746250" cy="785495"/>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dk1"/>
                </a:solidFill>
                <a:latin typeface="Arial"/>
                <a:ea typeface="Arial"/>
                <a:cs typeface="Arial"/>
                <a:sym typeface="Arial"/>
              </a:rPr>
              <a:t>Convert to Decimal</a:t>
            </a:r>
            <a:endParaRPr sz="1400" b="0" i="0" u="none" strike="noStrike" cap="none">
              <a:solidFill>
                <a:schemeClr val="dk1"/>
              </a:solidFill>
              <a:latin typeface="Arial"/>
              <a:ea typeface="Arial"/>
              <a:cs typeface="Arial"/>
              <a:sym typeface="Arial"/>
            </a:endParaRPr>
          </a:p>
        </p:txBody>
      </p:sp>
      <p:sp>
        <p:nvSpPr>
          <p:cNvPr id="166" name="Google Shape;166;p24"/>
          <p:cNvSpPr/>
          <p:nvPr/>
        </p:nvSpPr>
        <p:spPr>
          <a:xfrm>
            <a:off x="6243320" y="1583055"/>
            <a:ext cx="1746250" cy="785495"/>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dk1"/>
                </a:solidFill>
                <a:latin typeface="Arial"/>
                <a:ea typeface="Arial"/>
                <a:cs typeface="Arial"/>
                <a:sym typeface="Arial"/>
              </a:rPr>
              <a:t>Apply Euclid Algorithm to get 4 roots</a:t>
            </a:r>
            <a:endParaRPr sz="1400" b="0" i="0" u="none" strike="noStrike" cap="none">
              <a:solidFill>
                <a:schemeClr val="dk1"/>
              </a:solidFill>
              <a:latin typeface="Arial"/>
              <a:ea typeface="Arial"/>
              <a:cs typeface="Arial"/>
              <a:sym typeface="Arial"/>
            </a:endParaRPr>
          </a:p>
        </p:txBody>
      </p:sp>
      <p:sp>
        <p:nvSpPr>
          <p:cNvPr id="167" name="Google Shape;167;p24"/>
          <p:cNvSpPr/>
          <p:nvPr/>
        </p:nvSpPr>
        <p:spPr>
          <a:xfrm>
            <a:off x="6243320" y="3107055"/>
            <a:ext cx="1746250" cy="864235"/>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dk1"/>
                </a:solidFill>
                <a:latin typeface="Arial"/>
                <a:ea typeface="Arial"/>
                <a:cs typeface="Arial"/>
                <a:sym typeface="Arial"/>
              </a:rPr>
              <a:t>The decimal of those bits is the ASCII code for the character</a:t>
            </a:r>
            <a:endParaRPr sz="1400" b="0" i="0" u="none" strike="noStrike" cap="none">
              <a:solidFill>
                <a:schemeClr val="dk1"/>
              </a:solidFill>
              <a:latin typeface="Arial"/>
              <a:ea typeface="Arial"/>
              <a:cs typeface="Arial"/>
              <a:sym typeface="Arial"/>
            </a:endParaRPr>
          </a:p>
        </p:txBody>
      </p:sp>
      <p:sp>
        <p:nvSpPr>
          <p:cNvPr id="168" name="Google Shape;168;p24"/>
          <p:cNvSpPr/>
          <p:nvPr/>
        </p:nvSpPr>
        <p:spPr>
          <a:xfrm>
            <a:off x="4258945" y="3107055"/>
            <a:ext cx="1746250" cy="864235"/>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dk1"/>
                </a:solidFill>
                <a:latin typeface="Arial"/>
                <a:ea typeface="Arial"/>
                <a:cs typeface="Arial"/>
                <a:sym typeface="Arial"/>
              </a:rPr>
              <a:t>Remove the redundancy bits (i.e. the second half)</a:t>
            </a:r>
            <a:endParaRPr sz="1400" b="0" i="0" u="none" strike="noStrike" cap="none">
              <a:solidFill>
                <a:schemeClr val="dk1"/>
              </a:solidFill>
              <a:latin typeface="Arial"/>
              <a:ea typeface="Arial"/>
              <a:cs typeface="Arial"/>
              <a:sym typeface="Arial"/>
            </a:endParaRPr>
          </a:p>
        </p:txBody>
      </p:sp>
      <p:sp>
        <p:nvSpPr>
          <p:cNvPr id="169" name="Google Shape;169;p24"/>
          <p:cNvSpPr/>
          <p:nvPr/>
        </p:nvSpPr>
        <p:spPr>
          <a:xfrm>
            <a:off x="2274570" y="3107055"/>
            <a:ext cx="1746250" cy="785495"/>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dk1"/>
                </a:solidFill>
                <a:latin typeface="Arial"/>
                <a:ea typeface="Arial"/>
                <a:cs typeface="Arial"/>
                <a:sym typeface="Arial"/>
              </a:rPr>
              <a:t>Convert the root to binary</a:t>
            </a:r>
            <a:endParaRPr sz="1400" b="0" i="0" u="none" strike="noStrike" cap="none">
              <a:solidFill>
                <a:schemeClr val="dk1"/>
              </a:solidFill>
              <a:latin typeface="Arial"/>
              <a:ea typeface="Arial"/>
              <a:cs typeface="Arial"/>
              <a:sym typeface="Arial"/>
            </a:endParaRPr>
          </a:p>
        </p:txBody>
      </p:sp>
      <p:sp>
        <p:nvSpPr>
          <p:cNvPr id="170" name="Google Shape;170;p24"/>
          <p:cNvSpPr/>
          <p:nvPr/>
        </p:nvSpPr>
        <p:spPr>
          <a:xfrm>
            <a:off x="311785" y="3107055"/>
            <a:ext cx="1746250" cy="785495"/>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dk1"/>
                </a:solidFill>
                <a:latin typeface="Arial"/>
                <a:ea typeface="Arial"/>
                <a:cs typeface="Arial"/>
                <a:sym typeface="Arial"/>
              </a:rPr>
              <a:t>Identify the correct root using redundancy bits</a:t>
            </a:r>
            <a:endParaRPr sz="1400" b="0" i="0" u="none" strike="noStrike" cap="none">
              <a:solidFill>
                <a:schemeClr val="dk1"/>
              </a:solidFill>
              <a:latin typeface="Arial"/>
              <a:ea typeface="Arial"/>
              <a:cs typeface="Arial"/>
              <a:sym typeface="Arial"/>
            </a:endParaRPr>
          </a:p>
        </p:txBody>
      </p:sp>
      <p:sp>
        <p:nvSpPr>
          <p:cNvPr id="171" name="Google Shape;171;p24"/>
          <p:cNvSpPr/>
          <p:nvPr/>
        </p:nvSpPr>
        <p:spPr>
          <a:xfrm>
            <a:off x="311785" y="1583055"/>
            <a:ext cx="1746250" cy="785495"/>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1400" b="0" i="0" u="none" strike="noStrike" cap="none">
                <a:solidFill>
                  <a:schemeClr val="dk1"/>
                </a:solidFill>
                <a:latin typeface="Arial"/>
                <a:ea typeface="Arial"/>
                <a:cs typeface="Arial"/>
                <a:sym typeface="Arial"/>
              </a:rPr>
              <a:t>C</a:t>
            </a:r>
            <a:r>
              <a:rPr lang="en-GB">
                <a:solidFill>
                  <a:schemeClr val="dk1"/>
                </a:solidFill>
              </a:rPr>
              <a:t>i</a:t>
            </a:r>
            <a:r>
              <a:rPr lang="en-GB" sz="1400" b="0" i="0" u="none" strike="noStrike" cap="none">
                <a:solidFill>
                  <a:schemeClr val="dk1"/>
                </a:solidFill>
                <a:latin typeface="Arial"/>
                <a:ea typeface="Arial"/>
                <a:cs typeface="Arial"/>
                <a:sym typeface="Arial"/>
              </a:rPr>
              <a:t>pherText</a:t>
            </a:r>
            <a:endParaRPr sz="1400" b="0" i="0" u="none" strike="noStrike" cap="none">
              <a:solidFill>
                <a:schemeClr val="dk1"/>
              </a:solidFill>
              <a:latin typeface="Arial"/>
              <a:ea typeface="Arial"/>
              <a:cs typeface="Arial"/>
              <a:sym typeface="Arial"/>
            </a:endParaRPr>
          </a:p>
        </p:txBody>
      </p:sp>
      <p:cxnSp>
        <p:nvCxnSpPr>
          <p:cNvPr id="172" name="Google Shape;172;p24"/>
          <p:cNvCxnSpPr>
            <a:endCxn id="164" idx="1"/>
          </p:cNvCxnSpPr>
          <p:nvPr/>
        </p:nvCxnSpPr>
        <p:spPr>
          <a:xfrm>
            <a:off x="2057970" y="1967402"/>
            <a:ext cx="216600" cy="8400"/>
          </a:xfrm>
          <a:prstGeom prst="straightConnector1">
            <a:avLst/>
          </a:prstGeom>
          <a:noFill/>
          <a:ln w="9525" cap="flat" cmpd="sng">
            <a:solidFill>
              <a:srgbClr val="1D2973"/>
            </a:solidFill>
            <a:prstDash val="solid"/>
            <a:round/>
            <a:headEnd type="none" w="sm" len="sm"/>
            <a:tailEnd type="stealth" w="med" len="med"/>
          </a:ln>
        </p:spPr>
      </p:cxnSp>
      <p:cxnSp>
        <p:nvCxnSpPr>
          <p:cNvPr id="173" name="Google Shape;173;p24"/>
          <p:cNvCxnSpPr/>
          <p:nvPr/>
        </p:nvCxnSpPr>
        <p:spPr>
          <a:xfrm>
            <a:off x="4020820" y="1976120"/>
            <a:ext cx="216535" cy="8255"/>
          </a:xfrm>
          <a:prstGeom prst="straightConnector1">
            <a:avLst/>
          </a:prstGeom>
          <a:noFill/>
          <a:ln w="9525" cap="flat" cmpd="sng">
            <a:solidFill>
              <a:srgbClr val="1D2973"/>
            </a:solidFill>
            <a:prstDash val="solid"/>
            <a:round/>
            <a:headEnd type="none" w="sm" len="sm"/>
            <a:tailEnd type="stealth" w="med" len="med"/>
          </a:ln>
        </p:spPr>
      </p:cxnSp>
      <p:cxnSp>
        <p:nvCxnSpPr>
          <p:cNvPr id="174" name="Google Shape;174;p24"/>
          <p:cNvCxnSpPr/>
          <p:nvPr/>
        </p:nvCxnSpPr>
        <p:spPr>
          <a:xfrm>
            <a:off x="6005195" y="1976120"/>
            <a:ext cx="216535" cy="8255"/>
          </a:xfrm>
          <a:prstGeom prst="straightConnector1">
            <a:avLst/>
          </a:prstGeom>
          <a:noFill/>
          <a:ln w="9525" cap="flat" cmpd="sng">
            <a:solidFill>
              <a:srgbClr val="1D2973"/>
            </a:solidFill>
            <a:prstDash val="solid"/>
            <a:round/>
            <a:headEnd type="none" w="sm" len="sm"/>
            <a:tailEnd type="stealth" w="med" len="med"/>
          </a:ln>
        </p:spPr>
      </p:cxnSp>
      <p:cxnSp>
        <p:nvCxnSpPr>
          <p:cNvPr id="175" name="Google Shape;175;p24"/>
          <p:cNvCxnSpPr/>
          <p:nvPr/>
        </p:nvCxnSpPr>
        <p:spPr>
          <a:xfrm>
            <a:off x="4020820" y="3495675"/>
            <a:ext cx="216535" cy="8255"/>
          </a:xfrm>
          <a:prstGeom prst="straightConnector1">
            <a:avLst/>
          </a:prstGeom>
          <a:noFill/>
          <a:ln w="9525" cap="flat" cmpd="sng">
            <a:solidFill>
              <a:srgbClr val="1D2973"/>
            </a:solidFill>
            <a:prstDash val="solid"/>
            <a:round/>
            <a:headEnd type="none" w="sm" len="sm"/>
            <a:tailEnd type="stealth" w="med" len="med"/>
          </a:ln>
        </p:spPr>
      </p:cxnSp>
      <p:cxnSp>
        <p:nvCxnSpPr>
          <p:cNvPr id="176" name="Google Shape;176;p24"/>
          <p:cNvCxnSpPr/>
          <p:nvPr/>
        </p:nvCxnSpPr>
        <p:spPr>
          <a:xfrm>
            <a:off x="6005195" y="3535045"/>
            <a:ext cx="216535" cy="8255"/>
          </a:xfrm>
          <a:prstGeom prst="straightConnector1">
            <a:avLst/>
          </a:prstGeom>
          <a:noFill/>
          <a:ln w="9525" cap="flat" cmpd="sng">
            <a:solidFill>
              <a:srgbClr val="1D2973"/>
            </a:solidFill>
            <a:prstDash val="solid"/>
            <a:round/>
            <a:headEnd type="none" w="sm" len="sm"/>
            <a:tailEnd type="stealth" w="med" len="med"/>
          </a:ln>
        </p:spPr>
      </p:cxnSp>
      <p:cxnSp>
        <p:nvCxnSpPr>
          <p:cNvPr id="177" name="Google Shape;177;p24"/>
          <p:cNvCxnSpPr/>
          <p:nvPr/>
        </p:nvCxnSpPr>
        <p:spPr>
          <a:xfrm>
            <a:off x="2058035" y="3487420"/>
            <a:ext cx="216535" cy="8255"/>
          </a:xfrm>
          <a:prstGeom prst="straightConnector1">
            <a:avLst/>
          </a:prstGeom>
          <a:noFill/>
          <a:ln w="9525" cap="flat" cmpd="sng">
            <a:solidFill>
              <a:srgbClr val="1D2973"/>
            </a:solidFill>
            <a:prstDash val="solid"/>
            <a:round/>
            <a:headEnd type="none" w="sm" len="sm"/>
            <a:tailEnd type="stealth" w="med" len="med"/>
          </a:ln>
        </p:spPr>
      </p:cxnSp>
      <p:cxnSp>
        <p:nvCxnSpPr>
          <p:cNvPr id="178" name="Google Shape;178;p24"/>
          <p:cNvCxnSpPr>
            <a:stCxn id="166" idx="2"/>
            <a:endCxn id="170" idx="0"/>
          </p:cNvCxnSpPr>
          <p:nvPr/>
        </p:nvCxnSpPr>
        <p:spPr>
          <a:xfrm rot="5400000">
            <a:off x="3781345" y="-227950"/>
            <a:ext cx="738600" cy="5931600"/>
          </a:xfrm>
          <a:prstGeom prst="bentConnector3">
            <a:avLst>
              <a:gd name="adj1" fmla="val 49951"/>
            </a:avLst>
          </a:prstGeom>
          <a:noFill/>
          <a:ln w="9525" cap="flat" cmpd="sng">
            <a:solidFill>
              <a:srgbClr val="1D2973"/>
            </a:solidFill>
            <a:prstDash val="solid"/>
            <a:round/>
            <a:headEnd type="none" w="sm" len="sm"/>
            <a:tailEnd type="stealth"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RABIN Cryptosystem.</a:t>
            </a:r>
            <a:endParaRPr/>
          </a:p>
        </p:txBody>
      </p:sp>
      <p:sp>
        <p:nvSpPr>
          <p:cNvPr id="184" name="Google Shape;184;p25"/>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GB" b="1">
                <a:latin typeface="Arial"/>
                <a:ea typeface="Arial"/>
                <a:cs typeface="Arial"/>
                <a:sym typeface="Arial"/>
              </a:rPr>
              <a:t>Encryption-</a:t>
            </a:r>
            <a:endParaRPr b="1">
              <a:latin typeface="Arial"/>
              <a:ea typeface="Arial"/>
              <a:cs typeface="Arial"/>
              <a:sym typeface="Arial"/>
            </a:endParaRPr>
          </a:p>
          <a:p>
            <a:pPr marL="114300" lvl="0" indent="0" algn="l" rtl="0">
              <a:lnSpc>
                <a:spcPct val="115000"/>
              </a:lnSpc>
              <a:spcBef>
                <a:spcPts val="0"/>
              </a:spcBef>
              <a:spcAft>
                <a:spcPts val="0"/>
              </a:spcAft>
              <a:buSzPts val="1800"/>
              <a:buNone/>
            </a:pPr>
            <a:r>
              <a:rPr lang="en-GB" sz="1400">
                <a:latin typeface="Arial"/>
                <a:ea typeface="Arial"/>
                <a:cs typeface="Arial"/>
                <a:sym typeface="Arial"/>
              </a:rPr>
              <a:t>    Ciphertext = m</a:t>
            </a:r>
            <a:r>
              <a:rPr lang="en-GB" sz="1400" baseline="30000">
                <a:latin typeface="Arial"/>
                <a:ea typeface="Arial"/>
                <a:cs typeface="Arial"/>
                <a:sym typeface="Arial"/>
              </a:rPr>
              <a:t>2  </a:t>
            </a:r>
            <a:r>
              <a:rPr lang="en-GB" sz="1400">
                <a:latin typeface="Arial"/>
                <a:ea typeface="Arial"/>
                <a:cs typeface="Arial"/>
                <a:sym typeface="Arial"/>
              </a:rPr>
              <a:t>mod  n                             where, m=plain text   n=public key</a:t>
            </a:r>
            <a:endParaRPr sz="1400">
              <a:latin typeface="Arial"/>
              <a:ea typeface="Arial"/>
              <a:cs typeface="Arial"/>
              <a:sym typeface="Arial"/>
            </a:endParaRPr>
          </a:p>
          <a:p>
            <a:pPr marL="114300" lvl="0" indent="0" algn="l" rtl="0">
              <a:lnSpc>
                <a:spcPct val="115000"/>
              </a:lnSpc>
              <a:spcBef>
                <a:spcPts val="0"/>
              </a:spcBef>
              <a:spcAft>
                <a:spcPts val="0"/>
              </a:spcAft>
              <a:buSzPts val="1800"/>
              <a:buNone/>
            </a:pPr>
            <a:endParaRPr sz="1400">
              <a:latin typeface="Arial"/>
              <a:ea typeface="Arial"/>
              <a:cs typeface="Arial"/>
              <a:sym typeface="Arial"/>
            </a:endParaRPr>
          </a:p>
          <a:p>
            <a:pPr marL="114300" lvl="0" indent="0" algn="l" rtl="0">
              <a:lnSpc>
                <a:spcPct val="115000"/>
              </a:lnSpc>
              <a:spcBef>
                <a:spcPts val="0"/>
              </a:spcBef>
              <a:spcAft>
                <a:spcPts val="0"/>
              </a:spcAft>
              <a:buSzPts val="1800"/>
              <a:buNone/>
            </a:pPr>
            <a:r>
              <a:rPr lang="en-GB" sz="1600" b="1">
                <a:latin typeface="Arial"/>
                <a:ea typeface="Arial"/>
                <a:cs typeface="Arial"/>
                <a:sym typeface="Arial"/>
              </a:rPr>
              <a:t>Decryption-</a:t>
            </a:r>
            <a:endParaRPr sz="1600" b="1">
              <a:latin typeface="Arial"/>
              <a:ea typeface="Arial"/>
              <a:cs typeface="Arial"/>
              <a:sym typeface="Arial"/>
            </a:endParaRPr>
          </a:p>
          <a:p>
            <a:pPr marL="114300" lvl="0" indent="0" algn="l" rtl="0">
              <a:lnSpc>
                <a:spcPct val="115000"/>
              </a:lnSpc>
              <a:spcBef>
                <a:spcPts val="0"/>
              </a:spcBef>
              <a:spcAft>
                <a:spcPts val="0"/>
              </a:spcAft>
              <a:buSzPts val="1800"/>
              <a:buNone/>
            </a:pPr>
            <a:r>
              <a:rPr lang="en-GB" sz="1400">
                <a:latin typeface="Arial"/>
                <a:ea typeface="Arial"/>
                <a:cs typeface="Arial"/>
                <a:sym typeface="Arial"/>
              </a:rPr>
              <a:t>    Plaintext = √c  mod  n</a:t>
            </a:r>
            <a:endParaRPr sz="1400">
              <a:latin typeface="Arial"/>
              <a:ea typeface="Arial"/>
              <a:cs typeface="Arial"/>
              <a:sym typeface="Arial"/>
            </a:endParaRPr>
          </a:p>
          <a:p>
            <a:pPr marL="114300" lvl="0" indent="0" algn="l" rtl="0">
              <a:lnSpc>
                <a:spcPct val="115000"/>
              </a:lnSpc>
              <a:spcBef>
                <a:spcPts val="0"/>
              </a:spcBef>
              <a:spcAft>
                <a:spcPts val="0"/>
              </a:spcAft>
              <a:buSzPts val="1800"/>
              <a:buNone/>
            </a:pPr>
            <a:r>
              <a:rPr lang="en-GB" sz="1400">
                <a:latin typeface="Arial"/>
                <a:ea typeface="Arial"/>
                <a:cs typeface="Arial"/>
                <a:sym typeface="Arial"/>
              </a:rPr>
              <a:t>   </a:t>
            </a:r>
            <a:r>
              <a:rPr lang="en-GB" sz="1400" b="1" i="1">
                <a:latin typeface="Arial"/>
                <a:ea typeface="Arial"/>
                <a:cs typeface="Arial"/>
                <a:sym typeface="Arial"/>
              </a:rPr>
              <a:t> Roots-</a:t>
            </a:r>
            <a:endParaRPr sz="1400" b="1" i="1">
              <a:latin typeface="Arial"/>
              <a:ea typeface="Arial"/>
              <a:cs typeface="Arial"/>
              <a:sym typeface="Arial"/>
            </a:endParaRPr>
          </a:p>
          <a:p>
            <a:pPr marL="114300" lvl="0" indent="0" algn="l" rtl="0">
              <a:lnSpc>
                <a:spcPct val="115000"/>
              </a:lnSpc>
              <a:spcBef>
                <a:spcPts val="0"/>
              </a:spcBef>
              <a:spcAft>
                <a:spcPts val="0"/>
              </a:spcAft>
              <a:buSzPts val="1800"/>
              <a:buNone/>
            </a:pPr>
            <a:r>
              <a:rPr lang="en-GB" sz="1400" b="1" i="1">
                <a:latin typeface="Arial"/>
                <a:ea typeface="Arial"/>
                <a:cs typeface="Arial"/>
                <a:sym typeface="Arial"/>
              </a:rPr>
              <a:t> </a:t>
            </a:r>
            <a:r>
              <a:rPr lang="en-GB" sz="1400">
                <a:latin typeface="Arial"/>
                <a:ea typeface="Arial"/>
                <a:cs typeface="Arial"/>
                <a:sym typeface="Arial"/>
              </a:rPr>
              <a:t>   r = c</a:t>
            </a:r>
            <a:r>
              <a:rPr lang="en-GB" sz="1400" baseline="30000">
                <a:latin typeface="Arial"/>
                <a:ea typeface="Arial"/>
                <a:cs typeface="Arial"/>
                <a:sym typeface="Arial"/>
              </a:rPr>
              <a:t>(p+1)/4</a:t>
            </a:r>
            <a:r>
              <a:rPr lang="en-GB" sz="1400">
                <a:latin typeface="Arial"/>
                <a:ea typeface="Arial"/>
                <a:cs typeface="Arial"/>
                <a:sym typeface="Arial"/>
              </a:rPr>
              <a:t> mod  p</a:t>
            </a:r>
            <a:endParaRPr sz="1400">
              <a:latin typeface="Arial"/>
              <a:ea typeface="Arial"/>
              <a:cs typeface="Arial"/>
              <a:sym typeface="Arial"/>
            </a:endParaRPr>
          </a:p>
          <a:p>
            <a:pPr marL="114300" lvl="0" indent="0" algn="l" rtl="0">
              <a:lnSpc>
                <a:spcPct val="115000"/>
              </a:lnSpc>
              <a:spcBef>
                <a:spcPts val="0"/>
              </a:spcBef>
              <a:spcAft>
                <a:spcPts val="0"/>
              </a:spcAft>
              <a:buSzPts val="1800"/>
              <a:buNone/>
            </a:pPr>
            <a:r>
              <a:rPr lang="en-GB" sz="1400">
                <a:latin typeface="Arial"/>
                <a:ea typeface="Arial"/>
                <a:cs typeface="Arial"/>
                <a:sym typeface="Arial"/>
              </a:rPr>
              <a:t>    s= c</a:t>
            </a:r>
            <a:r>
              <a:rPr lang="en-GB" sz="1400" baseline="30000">
                <a:latin typeface="Arial"/>
                <a:ea typeface="Arial"/>
                <a:cs typeface="Arial"/>
                <a:sym typeface="Arial"/>
              </a:rPr>
              <a:t>(q+1)/4</a:t>
            </a:r>
            <a:r>
              <a:rPr lang="en-GB" sz="1400">
                <a:latin typeface="Arial"/>
                <a:ea typeface="Arial"/>
                <a:cs typeface="Arial"/>
                <a:sym typeface="Arial"/>
              </a:rPr>
              <a:t> mod  q                                          where, p, q= private keys</a:t>
            </a:r>
            <a:endParaRPr sz="1400">
              <a:latin typeface="Arial"/>
              <a:ea typeface="Arial"/>
              <a:cs typeface="Arial"/>
              <a:sym typeface="Arial"/>
            </a:endParaRPr>
          </a:p>
          <a:p>
            <a:pPr marL="114300" lvl="0" indent="0" algn="l" rtl="0">
              <a:lnSpc>
                <a:spcPct val="115000"/>
              </a:lnSpc>
              <a:spcBef>
                <a:spcPts val="0"/>
              </a:spcBef>
              <a:spcAft>
                <a:spcPts val="0"/>
              </a:spcAft>
              <a:buSzPts val="1800"/>
              <a:buNone/>
            </a:pPr>
            <a:r>
              <a:rPr lang="en-GB" sz="1400">
                <a:latin typeface="Arial"/>
                <a:ea typeface="Arial"/>
                <a:cs typeface="Arial"/>
                <a:sym typeface="Arial"/>
              </a:rPr>
              <a:t>    x= (a*p*s+b*q*r) mod n</a:t>
            </a:r>
            <a:endParaRPr sz="1400">
              <a:latin typeface="Arial"/>
              <a:ea typeface="Arial"/>
              <a:cs typeface="Arial"/>
              <a:sym typeface="Arial"/>
            </a:endParaRPr>
          </a:p>
          <a:p>
            <a:pPr marL="114300" lvl="0" indent="0" algn="l" rtl="0">
              <a:lnSpc>
                <a:spcPct val="115000"/>
              </a:lnSpc>
              <a:spcBef>
                <a:spcPts val="0"/>
              </a:spcBef>
              <a:spcAft>
                <a:spcPts val="0"/>
              </a:spcAft>
              <a:buSzPts val="1800"/>
              <a:buNone/>
            </a:pPr>
            <a:r>
              <a:rPr lang="en-GB" sz="1400">
                <a:latin typeface="Arial"/>
                <a:ea typeface="Arial"/>
                <a:cs typeface="Arial"/>
                <a:sym typeface="Arial"/>
              </a:rPr>
              <a:t>    y= (a*p*s-b*q*r) mod n</a:t>
            </a:r>
            <a:endParaRPr sz="1400">
              <a:latin typeface="Arial"/>
              <a:ea typeface="Arial"/>
              <a:cs typeface="Arial"/>
              <a:sym typeface="Arial"/>
            </a:endParaRPr>
          </a:p>
          <a:p>
            <a:pPr marL="114300" lvl="0" indent="0" algn="l" rtl="0">
              <a:lnSpc>
                <a:spcPct val="115000"/>
              </a:lnSpc>
              <a:spcBef>
                <a:spcPts val="0"/>
              </a:spcBef>
              <a:spcAft>
                <a:spcPts val="0"/>
              </a:spcAft>
              <a:buSzPts val="1800"/>
              <a:buNone/>
            </a:pPr>
            <a:endParaRPr sz="1400">
              <a:latin typeface="Arial"/>
              <a:ea typeface="Arial"/>
              <a:cs typeface="Arial"/>
              <a:sym typeface="Arial"/>
            </a:endParaRPr>
          </a:p>
          <a:p>
            <a:pPr marL="114300" lvl="0" indent="0" algn="l" rtl="0">
              <a:lnSpc>
                <a:spcPct val="115000"/>
              </a:lnSpc>
              <a:spcBef>
                <a:spcPts val="0"/>
              </a:spcBef>
              <a:spcAft>
                <a:spcPts val="0"/>
              </a:spcAft>
              <a:buSzPts val="1800"/>
              <a:buNone/>
            </a:pPr>
            <a:r>
              <a:rPr lang="en-GB" sz="1600" b="1">
                <a:latin typeface="Arial"/>
                <a:ea typeface="Arial"/>
                <a:cs typeface="Arial"/>
                <a:sym typeface="Arial"/>
              </a:rPr>
              <a:t>Euclid algorithm-    </a:t>
            </a:r>
            <a:r>
              <a:rPr lang="en-GB" sz="1600">
                <a:latin typeface="Arial"/>
                <a:ea typeface="Arial"/>
                <a:cs typeface="Arial"/>
                <a:sym typeface="Arial"/>
              </a:rPr>
              <a:t>a * p + b * q = 1</a:t>
            </a:r>
            <a:endParaRPr sz="16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311700" y="224800"/>
            <a:ext cx="8520600" cy="79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CONCLUSION AND FUTURE WORK</a:t>
            </a:r>
            <a:endParaRPr/>
          </a:p>
        </p:txBody>
      </p:sp>
      <p:sp>
        <p:nvSpPr>
          <p:cNvPr id="190" name="Google Shape;190;p26"/>
          <p:cNvSpPr txBox="1">
            <a:spLocks noGrp="1"/>
          </p:cNvSpPr>
          <p:nvPr>
            <p:ph type="body" idx="1"/>
          </p:nvPr>
        </p:nvSpPr>
        <p:spPr>
          <a:xfrm>
            <a:off x="235150" y="909725"/>
            <a:ext cx="8520600" cy="3621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Char char="●"/>
            </a:pPr>
            <a:r>
              <a:rPr lang="en-GB">
                <a:solidFill>
                  <a:srgbClr val="000000"/>
                </a:solidFill>
              </a:rPr>
              <a:t>This project focuses on improved confidentiality technique where two private keys are used, one key is user specific and common for all files and the other key is unique for all files. This ensures data portability.</a:t>
            </a:r>
            <a:endParaRPr>
              <a:solidFill>
                <a:srgbClr val="000000"/>
              </a:solidFill>
            </a:endParaRPr>
          </a:p>
          <a:p>
            <a:pPr marL="457200" lvl="0" indent="-342900" algn="l" rtl="0">
              <a:lnSpc>
                <a:spcPct val="115000"/>
              </a:lnSpc>
              <a:spcBef>
                <a:spcPts val="0"/>
              </a:spcBef>
              <a:spcAft>
                <a:spcPts val="0"/>
              </a:spcAft>
              <a:buClr>
                <a:srgbClr val="000000"/>
              </a:buClr>
              <a:buSzPts val="1800"/>
              <a:buChar char="●"/>
            </a:pPr>
            <a:r>
              <a:rPr lang="en-GB">
                <a:solidFill>
                  <a:srgbClr val="000000"/>
                </a:solidFill>
              </a:rPr>
              <a:t>The data is sliced into 3 parts after encryption, which provides additional security. This ensures data loss recovery to a great extent.</a:t>
            </a:r>
            <a:endParaRPr>
              <a:solidFill>
                <a:srgbClr val="000000"/>
              </a:solidFill>
            </a:endParaRPr>
          </a:p>
          <a:p>
            <a:pPr marL="457200" lvl="0" indent="-342900" algn="l" rtl="0">
              <a:lnSpc>
                <a:spcPct val="115000"/>
              </a:lnSpc>
              <a:spcBef>
                <a:spcPts val="0"/>
              </a:spcBef>
              <a:spcAft>
                <a:spcPts val="0"/>
              </a:spcAft>
              <a:buClr>
                <a:srgbClr val="000000"/>
              </a:buClr>
              <a:buSzPts val="1800"/>
              <a:buChar char="●"/>
            </a:pPr>
            <a:r>
              <a:rPr lang="en-GB">
                <a:solidFill>
                  <a:srgbClr val="000000"/>
                </a:solidFill>
              </a:rPr>
              <a:t>The sliced data parts are rearranged and combined in such a way that 66.67% of the complete data is present in each node ensuring data availability.</a:t>
            </a:r>
            <a:endParaRPr>
              <a:solidFill>
                <a:srgbClr val="000000"/>
              </a:solidFill>
            </a:endParaRPr>
          </a:p>
          <a:p>
            <a:pPr marL="457200" lvl="0" indent="-342900" algn="l" rtl="0">
              <a:lnSpc>
                <a:spcPct val="115000"/>
              </a:lnSpc>
              <a:spcBef>
                <a:spcPts val="0"/>
              </a:spcBef>
              <a:spcAft>
                <a:spcPts val="0"/>
              </a:spcAft>
              <a:buClr>
                <a:srgbClr val="000000"/>
              </a:buClr>
              <a:buSzPts val="1800"/>
              <a:buChar char="●"/>
            </a:pPr>
            <a:r>
              <a:rPr lang="en-GB">
                <a:solidFill>
                  <a:srgbClr val="000000"/>
                </a:solidFill>
              </a:rPr>
              <a:t>This model can be implemented for more than 3 cloud service providers.</a:t>
            </a:r>
            <a:endParaRPr>
              <a:solidFill>
                <a:srgbClr val="000000"/>
              </a:solidFill>
            </a:endParaRPr>
          </a:p>
          <a:p>
            <a:pPr marL="457200" lvl="0" indent="-342900" algn="l" rtl="0">
              <a:lnSpc>
                <a:spcPct val="115000"/>
              </a:lnSpc>
              <a:spcBef>
                <a:spcPts val="0"/>
              </a:spcBef>
              <a:spcAft>
                <a:spcPts val="0"/>
              </a:spcAft>
              <a:buClr>
                <a:srgbClr val="000000"/>
              </a:buClr>
              <a:buSzPts val="1800"/>
              <a:buChar char="●"/>
            </a:pPr>
            <a:r>
              <a:rPr lang="en-GB">
                <a:solidFill>
                  <a:srgbClr val="000000"/>
                </a:solidFill>
              </a:rPr>
              <a:t>It can be implemented for media files like images, audio, video etc too.</a:t>
            </a:r>
            <a:endParaRPr>
              <a:solidFill>
                <a:srgbClr val="000000"/>
              </a:solidFill>
            </a:endParaRPr>
          </a:p>
          <a:p>
            <a:pPr marL="457200" lvl="0" indent="-342900" algn="l" rtl="0">
              <a:lnSpc>
                <a:spcPct val="115000"/>
              </a:lnSpc>
              <a:spcBef>
                <a:spcPts val="0"/>
              </a:spcBef>
              <a:spcAft>
                <a:spcPts val="0"/>
              </a:spcAft>
              <a:buClr>
                <a:srgbClr val="000000"/>
              </a:buClr>
              <a:buSzPts val="1800"/>
              <a:buChar char="●"/>
            </a:pPr>
            <a:r>
              <a:rPr lang="en-GB">
                <a:solidFill>
                  <a:srgbClr val="000000"/>
                </a:solidFill>
              </a:rPr>
              <a:t>This model can be modified for multiple cloud service provider failure.</a:t>
            </a:r>
            <a:endParaRPr>
              <a:solidFill>
                <a:srgbClr val="000000"/>
              </a:solidFill>
            </a:endParaRPr>
          </a:p>
          <a:p>
            <a:pPr marL="457200" lvl="0" indent="0" algn="l" rtl="0">
              <a:lnSpc>
                <a:spcPct val="115000"/>
              </a:lnSpc>
              <a:spcBef>
                <a:spcPts val="0"/>
              </a:spcBef>
              <a:spcAft>
                <a:spcPts val="1600"/>
              </a:spcAft>
              <a:buSzPts val="1800"/>
              <a:buNone/>
            </a:pP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p:nvPr/>
        </p:nvSpPr>
        <p:spPr>
          <a:xfrm>
            <a:off x="395100" y="377650"/>
            <a:ext cx="8695500" cy="3668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600"/>
              <a:buFont typeface="Arial"/>
              <a:buNone/>
            </a:pPr>
            <a:r>
              <a:rPr lang="en-GB" sz="9600" b="0" i="0" u="none" strike="noStrike" cap="none">
                <a:solidFill>
                  <a:srgbClr val="000000"/>
                </a:solidFill>
                <a:latin typeface="Comic Sans MS"/>
                <a:ea typeface="Comic Sans MS"/>
                <a:cs typeface="Comic Sans MS"/>
                <a:sym typeface="Comic Sans MS"/>
              </a:rPr>
              <a:t>    </a:t>
            </a:r>
            <a:r>
              <a:rPr lang="en-GB" sz="9600" b="1" i="0" u="none" strike="noStrike" cap="none">
                <a:solidFill>
                  <a:srgbClr val="000000"/>
                </a:solidFill>
                <a:latin typeface="Comic Sans MS"/>
                <a:ea typeface="Comic Sans MS"/>
                <a:cs typeface="Comic Sans MS"/>
                <a:sym typeface="Comic Sans MS"/>
              </a:rPr>
              <a:t>THANK</a:t>
            </a:r>
            <a:endParaRPr sz="9600" b="1" i="0" u="none" strike="noStrike" cap="none">
              <a:solidFill>
                <a:srgbClr val="000000"/>
              </a:solidFill>
              <a:latin typeface="Comic Sans MS"/>
              <a:ea typeface="Comic Sans MS"/>
              <a:cs typeface="Comic Sans MS"/>
              <a:sym typeface="Comic Sans MS"/>
            </a:endParaRPr>
          </a:p>
          <a:p>
            <a:pPr marL="0" marR="0" lvl="0" indent="0" algn="l" rtl="0">
              <a:lnSpc>
                <a:spcPct val="100000"/>
              </a:lnSpc>
              <a:spcBef>
                <a:spcPts val="0"/>
              </a:spcBef>
              <a:spcAft>
                <a:spcPts val="0"/>
              </a:spcAft>
              <a:buClr>
                <a:srgbClr val="000000"/>
              </a:buClr>
              <a:buSzPts val="9600"/>
              <a:buFont typeface="Arial"/>
              <a:buNone/>
            </a:pPr>
            <a:r>
              <a:rPr lang="en-GB" sz="9600" b="0" i="0" u="none" strike="noStrike" cap="none">
                <a:solidFill>
                  <a:srgbClr val="000000"/>
                </a:solidFill>
                <a:latin typeface="Comic Sans MS"/>
                <a:ea typeface="Comic Sans MS"/>
                <a:cs typeface="Comic Sans MS"/>
                <a:sym typeface="Comic Sans MS"/>
              </a:rPr>
              <a:t>					</a:t>
            </a:r>
            <a:r>
              <a:rPr lang="en-GB" sz="9600" b="1" i="0" u="none" strike="noStrike" cap="none">
                <a:solidFill>
                  <a:srgbClr val="000000"/>
                </a:solidFill>
                <a:latin typeface="Comic Sans MS"/>
                <a:ea typeface="Comic Sans MS"/>
                <a:cs typeface="Comic Sans MS"/>
                <a:sym typeface="Comic Sans MS"/>
              </a:rPr>
              <a:t>YOU </a:t>
            </a:r>
            <a:endParaRPr sz="9600" b="1" i="0" u="none" strike="noStrike" cap="none">
              <a:solidFill>
                <a:srgbClr val="00000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199600" y="67975"/>
            <a:ext cx="8721000" cy="568200"/>
          </a:xfrm>
          <a:prstGeom prst="rect">
            <a:avLst/>
          </a:prstGeom>
          <a:noFill/>
          <a:ln>
            <a:noFill/>
          </a:ln>
        </p:spPr>
        <p:txBody>
          <a:bodyPr spcFirstLastPara="1" wrap="square" lIns="91425" tIns="91425" rIns="91425" bIns="91425" anchor="t" anchorCtr="0">
            <a:noAutofit/>
          </a:bodyPr>
          <a:lstStyle/>
          <a:p>
            <a:pPr marL="1371600" lvl="0" indent="457200" algn="just" rtl="0">
              <a:lnSpc>
                <a:spcPct val="100000"/>
              </a:lnSpc>
              <a:spcBef>
                <a:spcPts val="0"/>
              </a:spcBef>
              <a:spcAft>
                <a:spcPts val="0"/>
              </a:spcAft>
              <a:buSzPts val="3000"/>
              <a:buNone/>
            </a:pPr>
            <a:r>
              <a:rPr lang="en-GB" sz="3000">
                <a:latin typeface="Comic Sans MS"/>
                <a:ea typeface="Comic Sans MS"/>
                <a:cs typeface="Comic Sans MS"/>
                <a:sym typeface="Comic Sans MS"/>
              </a:rPr>
              <a:t>PROBLEM STATEMENT</a:t>
            </a:r>
            <a:endParaRPr sz="3000">
              <a:latin typeface="Comic Sans MS"/>
              <a:ea typeface="Comic Sans MS"/>
              <a:cs typeface="Comic Sans MS"/>
              <a:sym typeface="Comic Sans MS"/>
            </a:endParaRPr>
          </a:p>
        </p:txBody>
      </p:sp>
      <p:sp>
        <p:nvSpPr>
          <p:cNvPr id="92" name="Google Shape;92;p14"/>
          <p:cNvSpPr txBox="1">
            <a:spLocks noGrp="1"/>
          </p:cNvSpPr>
          <p:nvPr>
            <p:ph type="body" idx="1"/>
          </p:nvPr>
        </p:nvSpPr>
        <p:spPr>
          <a:xfrm>
            <a:off x="95550" y="636175"/>
            <a:ext cx="8825100" cy="4323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With the development of cloud storage system and its application in complex environment,its data security is in jeopardy. </a:t>
            </a:r>
            <a:endParaRPr/>
          </a:p>
          <a:p>
            <a:pPr marL="457200" lvl="0" indent="-342900" algn="l" rtl="0">
              <a:lnSpc>
                <a:spcPct val="115000"/>
              </a:lnSpc>
              <a:spcBef>
                <a:spcPts val="0"/>
              </a:spcBef>
              <a:spcAft>
                <a:spcPts val="0"/>
              </a:spcAft>
              <a:buSzPts val="1800"/>
              <a:buChar char="●"/>
            </a:pPr>
            <a:r>
              <a:rPr lang="en-GB"/>
              <a:t>Node crashes or external invasion may lead to partial or complete data loss.</a:t>
            </a:r>
            <a:endParaRPr/>
          </a:p>
          <a:p>
            <a:pPr marL="457200" lvl="0" indent="-342900" algn="l" rtl="0">
              <a:lnSpc>
                <a:spcPct val="115000"/>
              </a:lnSpc>
              <a:spcBef>
                <a:spcPts val="0"/>
              </a:spcBef>
              <a:spcAft>
                <a:spcPts val="0"/>
              </a:spcAft>
              <a:buSzPts val="1800"/>
              <a:buChar char="●"/>
            </a:pPr>
            <a:r>
              <a:rPr lang="en-GB"/>
              <a:t>Data node crashes or external invasion are likely to lead to incomplete data.</a:t>
            </a:r>
            <a:endParaRPr/>
          </a:p>
          <a:p>
            <a:pPr marL="457200" lvl="0" indent="-342900" algn="l" rtl="0">
              <a:lnSpc>
                <a:spcPct val="115000"/>
              </a:lnSpc>
              <a:spcBef>
                <a:spcPts val="0"/>
              </a:spcBef>
              <a:spcAft>
                <a:spcPts val="0"/>
              </a:spcAft>
              <a:buSzPts val="1800"/>
              <a:buChar char="●"/>
            </a:pPr>
            <a:r>
              <a:rPr lang="en-GB"/>
              <a:t>The user cannot be promptly informed about the change because the cloud service provider deliberately concealed the data loss or other factors.</a:t>
            </a:r>
            <a:endParaRPr/>
          </a:p>
          <a:p>
            <a:pPr marL="457200" lvl="0" indent="-342900" algn="l" rtl="0">
              <a:lnSpc>
                <a:spcPct val="115000"/>
              </a:lnSpc>
              <a:spcBef>
                <a:spcPts val="0"/>
              </a:spcBef>
              <a:spcAft>
                <a:spcPts val="0"/>
              </a:spcAft>
              <a:buSzPts val="1800"/>
              <a:buChar char="●"/>
            </a:pPr>
            <a:r>
              <a:rPr lang="en-GB"/>
              <a:t>Users are concerned about the confidentiality of their data,which cannot be guaranteed.</a:t>
            </a:r>
            <a:endParaRPr/>
          </a:p>
          <a:p>
            <a:pPr marL="457200" lvl="0" indent="-342900" algn="l" rtl="0">
              <a:lnSpc>
                <a:spcPct val="115000"/>
              </a:lnSpc>
              <a:spcBef>
                <a:spcPts val="0"/>
              </a:spcBef>
              <a:spcAft>
                <a:spcPts val="0"/>
              </a:spcAft>
              <a:buSzPts val="1800"/>
              <a:buChar char="●"/>
            </a:pPr>
            <a:r>
              <a:rPr lang="en-GB"/>
              <a:t>If strong confidentiality is implemented, then portability of data is compromised. On the other hand, if weak confidentiality is implemented, then data security is compromised.</a:t>
            </a:r>
            <a:endParaRPr/>
          </a:p>
          <a:p>
            <a:pPr marL="457200" lvl="0" indent="0" algn="l" rtl="0">
              <a:lnSpc>
                <a:spcPct val="115000"/>
              </a:lnSpc>
              <a:spcBef>
                <a:spcPts val="1600"/>
              </a:spcBef>
              <a:spcAft>
                <a:spcPts val="160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57225" y="156975"/>
            <a:ext cx="7030500" cy="4668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Data should be readily available whenever the user requests it.</a:t>
            </a:r>
            <a:endParaRPr/>
          </a:p>
          <a:p>
            <a:pPr marL="457200" lvl="0" indent="-342900" algn="l" rtl="0">
              <a:lnSpc>
                <a:spcPct val="115000"/>
              </a:lnSpc>
              <a:spcBef>
                <a:spcPts val="0"/>
              </a:spcBef>
              <a:spcAft>
                <a:spcPts val="0"/>
              </a:spcAft>
              <a:buSzPts val="1800"/>
              <a:buChar char="●"/>
            </a:pPr>
            <a:r>
              <a:rPr lang="en-GB"/>
              <a:t>There is a need for reliable and efficient method to ensure portability and fault tolerance, which is not achieved through strong confidentiality.</a:t>
            </a:r>
            <a:endParaRPr/>
          </a:p>
          <a:p>
            <a:pPr marL="457200" lvl="0" indent="0" algn="l" rtl="0">
              <a:lnSpc>
                <a:spcPct val="115000"/>
              </a:lnSpc>
              <a:spcBef>
                <a:spcPts val="1600"/>
              </a:spcBef>
              <a:spcAft>
                <a:spcPts val="1600"/>
              </a:spcAft>
              <a:buSzPts val="1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0"/>
            <a:ext cx="8520600" cy="520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    </a:t>
            </a:r>
            <a:endParaRPr/>
          </a:p>
        </p:txBody>
      </p:sp>
      <p:sp>
        <p:nvSpPr>
          <p:cNvPr id="103" name="Google Shape;103;p16"/>
          <p:cNvSpPr txBox="1">
            <a:spLocks noGrp="1"/>
          </p:cNvSpPr>
          <p:nvPr>
            <p:ph type="body" idx="1"/>
          </p:nvPr>
        </p:nvSpPr>
        <p:spPr>
          <a:xfrm>
            <a:off x="311700" y="205550"/>
            <a:ext cx="8520600" cy="45186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800"/>
              <a:buNone/>
            </a:pPr>
            <a:r>
              <a:rPr lang="en-GB"/>
              <a:t>In our proposed system, it is assumed that the data to be uploaded is done from a trusted server.</a:t>
            </a:r>
            <a:endParaRPr/>
          </a:p>
          <a:p>
            <a:pPr marL="457200" lvl="0" indent="-342900" algn="l" rtl="0">
              <a:lnSpc>
                <a:spcPct val="115000"/>
              </a:lnSpc>
              <a:spcBef>
                <a:spcPts val="1600"/>
              </a:spcBef>
              <a:spcAft>
                <a:spcPts val="0"/>
              </a:spcAft>
              <a:buSzPts val="1800"/>
              <a:buChar char="●"/>
            </a:pPr>
            <a:r>
              <a:rPr lang="en-GB"/>
              <a:t>The layer of security provided encrypts the whole data using Rabin Cryptosystem.</a:t>
            </a:r>
            <a:endParaRPr/>
          </a:p>
          <a:p>
            <a:pPr marL="457200" lvl="0" indent="-342900" algn="l" rtl="0">
              <a:lnSpc>
                <a:spcPct val="115000"/>
              </a:lnSpc>
              <a:spcBef>
                <a:spcPts val="0"/>
              </a:spcBef>
              <a:spcAft>
                <a:spcPts val="0"/>
              </a:spcAft>
              <a:buSzPts val="1800"/>
              <a:buChar char="●"/>
            </a:pPr>
            <a:r>
              <a:rPr lang="en-GB"/>
              <a:t>The security of the encrypted data, is further enhanced by slicing the entire data into multiple parts which are rearranged and kept in specific nodes in different data centers in a manner that each node contains 2/3rd of the entire data and on combination of minimum two nodes, we get the entire data.</a:t>
            </a:r>
            <a:endParaRPr/>
          </a:p>
          <a:p>
            <a:pPr marL="457200" lvl="0" indent="-342900" algn="l" rtl="0">
              <a:lnSpc>
                <a:spcPct val="115000"/>
              </a:lnSpc>
              <a:spcBef>
                <a:spcPts val="0"/>
              </a:spcBef>
              <a:spcAft>
                <a:spcPts val="0"/>
              </a:spcAft>
              <a:buSzPts val="1800"/>
              <a:buChar char="●"/>
            </a:pPr>
            <a:r>
              <a:rPr lang="en-GB"/>
              <a:t>This arrangement is beneficial as, in case any data node gets crashed and is affected by external invasion, nothing or least effect is caused to the entire data and the middleware can even retrieve back the data from different backend storage layers.</a:t>
            </a:r>
            <a:endParaRPr/>
          </a:p>
          <a:p>
            <a:pPr marL="457200" lvl="0" indent="0" algn="l" rtl="0">
              <a:lnSpc>
                <a:spcPct val="115000"/>
              </a:lnSpc>
              <a:spcBef>
                <a:spcPts val="1600"/>
              </a:spcBef>
              <a:spcAft>
                <a:spcPts val="16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311700" y="425875"/>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Proposed Model	</a:t>
            </a:r>
            <a:endParaRPr/>
          </a:p>
          <a:p>
            <a:pPr marL="0" lvl="0" indent="0" algn="l" rtl="0">
              <a:lnSpc>
                <a:spcPct val="100000"/>
              </a:lnSpc>
              <a:spcBef>
                <a:spcPts val="0"/>
              </a:spcBef>
              <a:spcAft>
                <a:spcPts val="0"/>
              </a:spcAft>
              <a:buSzPts val="3000"/>
              <a:buNone/>
            </a:pPr>
            <a:endParaRPr/>
          </a:p>
        </p:txBody>
      </p:sp>
      <p:sp>
        <p:nvSpPr>
          <p:cNvPr id="114" name="Google Shape;114;p18"/>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User uploads the file that he needs to store.</a:t>
            </a:r>
            <a:endParaRPr/>
          </a:p>
          <a:p>
            <a:pPr marL="457200" lvl="0" indent="-342900" algn="l" rtl="0">
              <a:lnSpc>
                <a:spcPct val="115000"/>
              </a:lnSpc>
              <a:spcBef>
                <a:spcPts val="0"/>
              </a:spcBef>
              <a:spcAft>
                <a:spcPts val="0"/>
              </a:spcAft>
              <a:buSzPts val="1800"/>
              <a:buChar char="●"/>
            </a:pPr>
            <a:r>
              <a:rPr lang="en-GB"/>
              <a:t>The system encrypts the file using an algorithm.</a:t>
            </a:r>
            <a:endParaRPr/>
          </a:p>
          <a:p>
            <a:pPr marL="457200" lvl="0" indent="-342900" algn="l" rtl="0">
              <a:lnSpc>
                <a:spcPct val="115000"/>
              </a:lnSpc>
              <a:spcBef>
                <a:spcPts val="0"/>
              </a:spcBef>
              <a:spcAft>
                <a:spcPts val="0"/>
              </a:spcAft>
              <a:buSzPts val="1800"/>
              <a:buChar char="●"/>
            </a:pPr>
            <a:r>
              <a:rPr lang="en-GB"/>
              <a:t>The encrypted file is sliced into three parts.</a:t>
            </a:r>
            <a:endParaRPr/>
          </a:p>
          <a:p>
            <a:pPr marL="457200" lvl="0" indent="-342900" algn="l" rtl="0">
              <a:lnSpc>
                <a:spcPct val="115000"/>
              </a:lnSpc>
              <a:spcBef>
                <a:spcPts val="0"/>
              </a:spcBef>
              <a:spcAft>
                <a:spcPts val="0"/>
              </a:spcAft>
              <a:buSzPts val="1800"/>
              <a:buChar char="●"/>
            </a:pPr>
            <a:r>
              <a:rPr lang="en-GB"/>
              <a:t>Copies of the data slices are made.</a:t>
            </a:r>
            <a:endParaRPr/>
          </a:p>
          <a:p>
            <a:pPr marL="457200" lvl="0" indent="-342900" algn="l" rtl="0">
              <a:lnSpc>
                <a:spcPct val="115000"/>
              </a:lnSpc>
              <a:spcBef>
                <a:spcPts val="0"/>
              </a:spcBef>
              <a:spcAft>
                <a:spcPts val="0"/>
              </a:spcAft>
              <a:buSzPts val="1800"/>
              <a:buChar char="●"/>
            </a:pPr>
            <a:r>
              <a:rPr lang="en-GB"/>
              <a:t>Slices are grouped together so that they form unique combinations and stored in backend storage layers.</a:t>
            </a:r>
            <a:endParaRPr/>
          </a:p>
          <a:p>
            <a:pPr marL="457200" lvl="0" indent="-342900" algn="l" rtl="0">
              <a:lnSpc>
                <a:spcPct val="115000"/>
              </a:lnSpc>
              <a:spcBef>
                <a:spcPts val="0"/>
              </a:spcBef>
              <a:spcAft>
                <a:spcPts val="0"/>
              </a:spcAft>
              <a:buSzPts val="1800"/>
              <a:buChar char="●"/>
            </a:pPr>
            <a:r>
              <a:rPr lang="en-GB"/>
              <a:t>Indexing table is maintained in a database which stores the information about the locations of the different slices.</a:t>
            </a:r>
            <a:endParaRPr/>
          </a:p>
          <a:p>
            <a:pPr marL="457200" lvl="0" indent="-342900" algn="l" rtl="0">
              <a:lnSpc>
                <a:spcPct val="115000"/>
              </a:lnSpc>
              <a:spcBef>
                <a:spcPts val="0"/>
              </a:spcBef>
              <a:spcAft>
                <a:spcPts val="0"/>
              </a:spcAft>
              <a:buSzPts val="1800"/>
              <a:buChar char="●"/>
            </a:pPr>
            <a:r>
              <a:rPr lang="en-GB"/>
              <a:t>Using this table the file is regenerated.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9"/>
          <p:cNvPicPr preferRelativeResize="0"/>
          <p:nvPr/>
        </p:nvPicPr>
        <p:blipFill rotWithShape="1">
          <a:blip r:embed="rId3">
            <a:alphaModFix/>
          </a:blip>
          <a:srcRect/>
          <a:stretch/>
        </p:blipFill>
        <p:spPr>
          <a:xfrm>
            <a:off x="-101575" y="-65300"/>
            <a:ext cx="9245576" cy="5208801"/>
          </a:xfrm>
          <a:prstGeom prst="rect">
            <a:avLst/>
          </a:prstGeom>
          <a:noFill/>
          <a:ln>
            <a:noFill/>
          </a:ln>
        </p:spPr>
      </p:pic>
      <p:pic>
        <p:nvPicPr>
          <p:cNvPr id="120" name="Google Shape;120;p19"/>
          <p:cNvPicPr preferRelativeResize="0"/>
          <p:nvPr/>
        </p:nvPicPr>
        <p:blipFill rotWithShape="1">
          <a:blip r:embed="rId4">
            <a:alphaModFix/>
          </a:blip>
          <a:srcRect/>
          <a:stretch/>
        </p:blipFill>
        <p:spPr>
          <a:xfrm>
            <a:off x="6224425" y="2430150"/>
            <a:ext cx="2016775" cy="1839725"/>
          </a:xfrm>
          <a:prstGeom prst="rect">
            <a:avLst/>
          </a:prstGeom>
          <a:noFill/>
          <a:ln>
            <a:noFill/>
          </a:ln>
        </p:spPr>
      </p:pic>
      <p:pic>
        <p:nvPicPr>
          <p:cNvPr id="121" name="Google Shape;121;p19"/>
          <p:cNvPicPr preferRelativeResize="0"/>
          <p:nvPr/>
        </p:nvPicPr>
        <p:blipFill rotWithShape="1">
          <a:blip r:embed="rId5">
            <a:alphaModFix/>
          </a:blip>
          <a:srcRect/>
          <a:stretch/>
        </p:blipFill>
        <p:spPr>
          <a:xfrm>
            <a:off x="6373744" y="4783975"/>
            <a:ext cx="2739500" cy="30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Encryption Model</a:t>
            </a:r>
            <a:endParaRPr/>
          </a:p>
        </p:txBody>
      </p:sp>
      <p:sp>
        <p:nvSpPr>
          <p:cNvPr id="127" name="Google Shape;127;p20"/>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a:t>The data inside the file is encrypted using Rabin cryptosystem as a base.</a:t>
            </a:r>
            <a:endParaRPr/>
          </a:p>
          <a:p>
            <a:pPr marL="457200" lvl="0" indent="-342900" algn="l" rtl="0">
              <a:lnSpc>
                <a:spcPct val="115000"/>
              </a:lnSpc>
              <a:spcBef>
                <a:spcPts val="0"/>
              </a:spcBef>
              <a:spcAft>
                <a:spcPts val="0"/>
              </a:spcAft>
              <a:buSzPts val="1800"/>
              <a:buChar char="●"/>
            </a:pPr>
            <a:r>
              <a:rPr lang="en-GB"/>
              <a:t>The user is prompted to enter his unique key.</a:t>
            </a:r>
            <a:endParaRPr/>
          </a:p>
          <a:p>
            <a:pPr marL="457200" lvl="0" indent="-342900" algn="l" rtl="0">
              <a:lnSpc>
                <a:spcPct val="115000"/>
              </a:lnSpc>
              <a:spcBef>
                <a:spcPts val="0"/>
              </a:spcBef>
              <a:spcAft>
                <a:spcPts val="0"/>
              </a:spcAft>
              <a:buSzPts val="1800"/>
              <a:buChar char="●"/>
            </a:pPr>
            <a:r>
              <a:rPr lang="en-GB"/>
              <a:t>If the user fails to provide his unique key, a new account is created and system provides him with a randomly generated unique key(k1).</a:t>
            </a:r>
            <a:endParaRPr/>
          </a:p>
          <a:p>
            <a:pPr marL="457200" lvl="0" indent="-342900" algn="l" rtl="0">
              <a:lnSpc>
                <a:spcPct val="115000"/>
              </a:lnSpc>
              <a:spcBef>
                <a:spcPts val="0"/>
              </a:spcBef>
              <a:spcAft>
                <a:spcPts val="0"/>
              </a:spcAft>
              <a:buSzPts val="1800"/>
              <a:buChar char="●"/>
            </a:pPr>
            <a:r>
              <a:rPr lang="en-GB"/>
              <a:t>The system generates another private key(k2). </a:t>
            </a:r>
            <a:endParaRPr/>
          </a:p>
          <a:p>
            <a:pPr marL="457200" lvl="0" indent="-342900" algn="l" rtl="0">
              <a:lnSpc>
                <a:spcPct val="115000"/>
              </a:lnSpc>
              <a:spcBef>
                <a:spcPts val="0"/>
              </a:spcBef>
              <a:spcAft>
                <a:spcPts val="0"/>
              </a:spcAft>
              <a:buSzPts val="1800"/>
              <a:buChar char="●"/>
            </a:pPr>
            <a:r>
              <a:rPr lang="en-GB"/>
              <a:t>The data is encrypted using combination of k1 and k2 keys.</a:t>
            </a:r>
            <a:endParaRPr/>
          </a:p>
          <a:p>
            <a:pPr marL="457200" lvl="0" indent="-342900" algn="l" rtl="0">
              <a:lnSpc>
                <a:spcPct val="115000"/>
              </a:lnSpc>
              <a:spcBef>
                <a:spcPts val="0"/>
              </a:spcBef>
              <a:spcAft>
                <a:spcPts val="0"/>
              </a:spcAft>
              <a:buSzPts val="1800"/>
              <a:buChar char="●"/>
            </a:pPr>
            <a:r>
              <a:rPr lang="en-GB"/>
              <a:t>The encrypted file is then sliced.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0" y="1"/>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966</Words>
  <Application>Microsoft Office PowerPoint</Application>
  <PresentationFormat>On-screen Show (16:9)</PresentationFormat>
  <Paragraphs>85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Comic Sans MS</vt:lpstr>
      <vt:lpstr>Roboto</vt:lpstr>
      <vt:lpstr>Geometric</vt:lpstr>
      <vt:lpstr>CONFIDENTIALITY PRESERVING DATA STORAGE IN CLOUD</vt:lpstr>
      <vt:lpstr>PROBLEM STATEMENT</vt:lpstr>
      <vt:lpstr>PowerPoint Presentation</vt:lpstr>
      <vt:lpstr>    </vt:lpstr>
      <vt:lpstr>PowerPoint Presentation</vt:lpstr>
      <vt:lpstr>Proposed Model  </vt:lpstr>
      <vt:lpstr>PowerPoint Presentation</vt:lpstr>
      <vt:lpstr>Encryption Model</vt:lpstr>
      <vt:lpstr>PowerPoint Presentation</vt:lpstr>
      <vt:lpstr>Decryption Model </vt:lpstr>
      <vt:lpstr>    Encryption Mechanism </vt:lpstr>
      <vt:lpstr>    Decryption Mechanism  </vt:lpstr>
      <vt:lpstr>RABIN Cryptosystem.</vt:lpstr>
      <vt:lpstr>CONCLUSION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 PRESERVING DATA STORAGE IN CLOUD</dc:title>
  <cp:lastModifiedBy>Abhilekh Talukdar</cp:lastModifiedBy>
  <cp:revision>1</cp:revision>
  <dcterms:modified xsi:type="dcterms:W3CDTF">2024-02-28T12:17:00Z</dcterms:modified>
</cp:coreProperties>
</file>