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7" r:id="rId72"/>
    <p:sldId id="326" r:id="rId73"/>
    <p:sldId id="328" r:id="rId74"/>
    <p:sldId id="329"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6323" autoAdjust="0"/>
  </p:normalViewPr>
  <p:slideViewPr>
    <p:cSldViewPr snapToGrid="0">
      <p:cViewPr varScale="1">
        <p:scale>
          <a:sx n="76" d="100"/>
          <a:sy n="76" d="100"/>
        </p:scale>
        <p:origin x="32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bhil\OneDrive\Documents\DATA%20ANALYTICS\TRAINITY%20ASSIGNMENT\Assignment%206\Copy%20of%20application_data%20new%20new(AutoRecovered)(Auto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hil\OneDrive\Documents\DATA%20ANALYTICS\TRAINITY%20ASSIGNMENT\Assignment%206\Copy%20of%20application_data%20new%20new(AutoRecovered)(AutoRecovered).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application_data new new(AutoRecovered)(AutoRecovered).xlsx]MODE FOR CATEGORICAL DATA!PivotTable2</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'MODE FOR CATEGORICAL DATA'!$F$8</c:f>
              <c:strCache>
                <c:ptCount val="1"/>
                <c:pt idx="0">
                  <c:v>Total</c:v>
                </c:pt>
              </c:strCache>
            </c:strRef>
          </c:tx>
          <c:spPr>
            <a:solidFill>
              <a:schemeClr val="accent1"/>
            </a:solidFill>
            <a:ln>
              <a:noFill/>
            </a:ln>
            <a:effectLst/>
          </c:spPr>
          <c:invertIfNegative val="0"/>
          <c:cat>
            <c:strRef>
              <c:f>'MODE FOR CATEGORICAL DATA'!$E$9:$E$16</c:f>
              <c:strCache>
                <c:ptCount val="7"/>
                <c:pt idx="0">
                  <c:v>Children</c:v>
                </c:pt>
                <c:pt idx="1">
                  <c:v>Family</c:v>
                </c:pt>
                <c:pt idx="2">
                  <c:v>Group of people</c:v>
                </c:pt>
                <c:pt idx="3">
                  <c:v>Other_A</c:v>
                </c:pt>
                <c:pt idx="4">
                  <c:v>Other_B</c:v>
                </c:pt>
                <c:pt idx="5">
                  <c:v>Spouse, partner</c:v>
                </c:pt>
                <c:pt idx="6">
                  <c:v>Unaccompanied</c:v>
                </c:pt>
              </c:strCache>
            </c:strRef>
          </c:cat>
          <c:val>
            <c:numRef>
              <c:f>'MODE FOR CATEGORICAL DATA'!$F$9:$F$16</c:f>
              <c:numCache>
                <c:formatCode>General</c:formatCode>
                <c:ptCount val="7"/>
                <c:pt idx="0">
                  <c:v>542</c:v>
                </c:pt>
                <c:pt idx="1">
                  <c:v>6549</c:v>
                </c:pt>
                <c:pt idx="2">
                  <c:v>36</c:v>
                </c:pt>
                <c:pt idx="3">
                  <c:v>137</c:v>
                </c:pt>
                <c:pt idx="4">
                  <c:v>259</c:v>
                </c:pt>
                <c:pt idx="5">
                  <c:v>1849</c:v>
                </c:pt>
                <c:pt idx="6">
                  <c:v>40435</c:v>
                </c:pt>
              </c:numCache>
            </c:numRef>
          </c:val>
          <c:extLst>
            <c:ext xmlns:c16="http://schemas.microsoft.com/office/drawing/2014/chart" uri="{C3380CC4-5D6E-409C-BE32-E72D297353CC}">
              <c16:uniqueId val="{00000000-84BB-435E-A18E-D708F5D21540}"/>
            </c:ext>
          </c:extLst>
        </c:ser>
        <c:dLbls>
          <c:showLegendKey val="0"/>
          <c:showVal val="0"/>
          <c:showCatName val="0"/>
          <c:showSerName val="0"/>
          <c:showPercent val="0"/>
          <c:showBubbleSize val="0"/>
        </c:dLbls>
        <c:gapWidth val="219"/>
        <c:overlap val="-27"/>
        <c:axId val="1727989568"/>
        <c:axId val="1727995808"/>
      </c:barChart>
      <c:catAx>
        <c:axId val="17279895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7995808"/>
        <c:crosses val="autoZero"/>
        <c:auto val="1"/>
        <c:lblAlgn val="ctr"/>
        <c:lblOffset val="100"/>
        <c:noMultiLvlLbl val="0"/>
      </c:catAx>
      <c:valAx>
        <c:axId val="17279958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79895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application_data new new(AutoRecovered)(AutoRecovered).xlsx]MODE FOR CATEGORICAL DATA!PivotTable3</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'MODE FOR CATEGORICAL DATA'!$F$19</c:f>
              <c:strCache>
                <c:ptCount val="1"/>
                <c:pt idx="0">
                  <c:v>Total</c:v>
                </c:pt>
              </c:strCache>
            </c:strRef>
          </c:tx>
          <c:spPr>
            <a:solidFill>
              <a:schemeClr val="accent1"/>
            </a:solidFill>
            <a:ln>
              <a:noFill/>
            </a:ln>
            <a:effectLst/>
          </c:spPr>
          <c:invertIfNegative val="0"/>
          <c:cat>
            <c:strRef>
              <c:f>'MODE FOR CATEGORICAL DATA'!$E$20:$E$38</c:f>
              <c:strCache>
                <c:ptCount val="18"/>
                <c:pt idx="0">
                  <c:v>Accountants</c:v>
                </c:pt>
                <c:pt idx="1">
                  <c:v>Cleaning staff</c:v>
                </c:pt>
                <c:pt idx="2">
                  <c:v>Cooking staff</c:v>
                </c:pt>
                <c:pt idx="3">
                  <c:v>Core staff</c:v>
                </c:pt>
                <c:pt idx="4">
                  <c:v>Drivers</c:v>
                </c:pt>
                <c:pt idx="5">
                  <c:v>High skill tech staff</c:v>
                </c:pt>
                <c:pt idx="6">
                  <c:v>HR staff</c:v>
                </c:pt>
                <c:pt idx="7">
                  <c:v>IT staff</c:v>
                </c:pt>
                <c:pt idx="8">
                  <c:v>Laborers</c:v>
                </c:pt>
                <c:pt idx="9">
                  <c:v>Low-skill Laborers</c:v>
                </c:pt>
                <c:pt idx="10">
                  <c:v>Managers</c:v>
                </c:pt>
                <c:pt idx="11">
                  <c:v>Medicine staff</c:v>
                </c:pt>
                <c:pt idx="12">
                  <c:v>Private service staff</c:v>
                </c:pt>
                <c:pt idx="13">
                  <c:v>Realty agents</c:v>
                </c:pt>
                <c:pt idx="14">
                  <c:v>Sales staff</c:v>
                </c:pt>
                <c:pt idx="15">
                  <c:v>Secretaries</c:v>
                </c:pt>
                <c:pt idx="16">
                  <c:v>Security staff</c:v>
                </c:pt>
                <c:pt idx="17">
                  <c:v>Waiters/barmen staff</c:v>
                </c:pt>
              </c:strCache>
            </c:strRef>
          </c:cat>
          <c:val>
            <c:numRef>
              <c:f>'MODE FOR CATEGORICAL DATA'!$F$20:$F$38</c:f>
              <c:numCache>
                <c:formatCode>General</c:formatCode>
                <c:ptCount val="18"/>
                <c:pt idx="0">
                  <c:v>1621</c:v>
                </c:pt>
                <c:pt idx="1">
                  <c:v>739</c:v>
                </c:pt>
                <c:pt idx="2">
                  <c:v>963</c:v>
                </c:pt>
                <c:pt idx="3">
                  <c:v>4434</c:v>
                </c:pt>
                <c:pt idx="4">
                  <c:v>3044</c:v>
                </c:pt>
                <c:pt idx="5">
                  <c:v>1852</c:v>
                </c:pt>
                <c:pt idx="6">
                  <c:v>101</c:v>
                </c:pt>
                <c:pt idx="7">
                  <c:v>80</c:v>
                </c:pt>
                <c:pt idx="8">
                  <c:v>8952</c:v>
                </c:pt>
                <c:pt idx="9">
                  <c:v>357</c:v>
                </c:pt>
                <c:pt idx="10">
                  <c:v>3489</c:v>
                </c:pt>
                <c:pt idx="11">
                  <c:v>1403</c:v>
                </c:pt>
                <c:pt idx="12">
                  <c:v>447</c:v>
                </c:pt>
                <c:pt idx="13">
                  <c:v>123</c:v>
                </c:pt>
                <c:pt idx="14">
                  <c:v>5160</c:v>
                </c:pt>
                <c:pt idx="15">
                  <c:v>212</c:v>
                </c:pt>
                <c:pt idx="16">
                  <c:v>1140</c:v>
                </c:pt>
                <c:pt idx="17">
                  <c:v>228</c:v>
                </c:pt>
              </c:numCache>
            </c:numRef>
          </c:val>
          <c:extLst>
            <c:ext xmlns:c16="http://schemas.microsoft.com/office/drawing/2014/chart" uri="{C3380CC4-5D6E-409C-BE32-E72D297353CC}">
              <c16:uniqueId val="{00000000-DE27-4514-AF4A-BF176D31E5C7}"/>
            </c:ext>
          </c:extLst>
        </c:ser>
        <c:dLbls>
          <c:showLegendKey val="0"/>
          <c:showVal val="0"/>
          <c:showCatName val="0"/>
          <c:showSerName val="0"/>
          <c:showPercent val="0"/>
          <c:showBubbleSize val="0"/>
        </c:dLbls>
        <c:gapWidth val="219"/>
        <c:overlap val="-27"/>
        <c:axId val="1727946304"/>
        <c:axId val="1727937568"/>
      </c:barChart>
      <c:catAx>
        <c:axId val="172794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7937568"/>
        <c:crosses val="autoZero"/>
        <c:auto val="1"/>
        <c:lblAlgn val="ctr"/>
        <c:lblOffset val="100"/>
        <c:noMultiLvlLbl val="0"/>
      </c:catAx>
      <c:valAx>
        <c:axId val="1727937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279463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CF97B-8AD8-4B55-AE45-52D528011AF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67653C41-12A2-45DE-A45C-B06DECE744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5B1F5146-2190-4739-8831-CF266C6D1111}"/>
              </a:ext>
            </a:extLst>
          </p:cNvPr>
          <p:cNvSpPr>
            <a:spLocks noGrp="1"/>
          </p:cNvSpPr>
          <p:nvPr>
            <p:ph type="dt" sz="half" idx="10"/>
          </p:nvPr>
        </p:nvSpPr>
        <p:spPr/>
        <p:txBody>
          <a:bodyPr/>
          <a:lstStyle/>
          <a:p>
            <a:fld id="{F61B5C3A-D616-4F45-8849-6B6E885194D4}" type="datetimeFigureOut">
              <a:rPr lang="en-IN" smtClean="0"/>
              <a:t>19-06-2025</a:t>
            </a:fld>
            <a:endParaRPr lang="en-IN"/>
          </a:p>
        </p:txBody>
      </p:sp>
      <p:sp>
        <p:nvSpPr>
          <p:cNvPr id="5" name="Footer Placeholder 4">
            <a:extLst>
              <a:ext uri="{FF2B5EF4-FFF2-40B4-BE49-F238E27FC236}">
                <a16:creationId xmlns:a16="http://schemas.microsoft.com/office/drawing/2014/main" id="{68CFC08A-E4BA-443A-98F7-4E1934F1AC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82655C-FC72-4D7A-8D22-180DBC0AAE39}"/>
              </a:ext>
            </a:extLst>
          </p:cNvPr>
          <p:cNvSpPr>
            <a:spLocks noGrp="1"/>
          </p:cNvSpPr>
          <p:nvPr>
            <p:ph type="sldNum" sz="quarter" idx="12"/>
          </p:nvPr>
        </p:nvSpPr>
        <p:spPr/>
        <p:txBody>
          <a:bodyPr/>
          <a:lstStyle/>
          <a:p>
            <a:fld id="{F9041511-C250-44A6-8D52-5B20F7D6CCAA}" type="slidenum">
              <a:rPr lang="en-IN" smtClean="0"/>
              <a:t>‹#›</a:t>
            </a:fld>
            <a:endParaRPr lang="en-IN"/>
          </a:p>
        </p:txBody>
      </p:sp>
    </p:spTree>
    <p:extLst>
      <p:ext uri="{BB962C8B-B14F-4D97-AF65-F5344CB8AC3E}">
        <p14:creationId xmlns:p14="http://schemas.microsoft.com/office/powerpoint/2010/main" val="4285615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E940-AD1C-4766-A9A5-7F6A8B274EF5}"/>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42F5C518-38E8-4DD5-9C38-B13371AF04B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B50F4422-3FB0-4A45-B809-A2882E7420E1}"/>
              </a:ext>
            </a:extLst>
          </p:cNvPr>
          <p:cNvSpPr>
            <a:spLocks noGrp="1"/>
          </p:cNvSpPr>
          <p:nvPr>
            <p:ph type="dt" sz="half" idx="10"/>
          </p:nvPr>
        </p:nvSpPr>
        <p:spPr/>
        <p:txBody>
          <a:bodyPr/>
          <a:lstStyle/>
          <a:p>
            <a:fld id="{F61B5C3A-D616-4F45-8849-6B6E885194D4}" type="datetimeFigureOut">
              <a:rPr lang="en-IN" smtClean="0"/>
              <a:t>19-06-2025</a:t>
            </a:fld>
            <a:endParaRPr lang="en-IN"/>
          </a:p>
        </p:txBody>
      </p:sp>
      <p:sp>
        <p:nvSpPr>
          <p:cNvPr id="5" name="Footer Placeholder 4">
            <a:extLst>
              <a:ext uri="{FF2B5EF4-FFF2-40B4-BE49-F238E27FC236}">
                <a16:creationId xmlns:a16="http://schemas.microsoft.com/office/drawing/2014/main" id="{0F8CF579-3F7A-4200-A46C-838ADB03B9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5180AA-40B1-474F-ABD5-9B8D355E17EB}"/>
              </a:ext>
            </a:extLst>
          </p:cNvPr>
          <p:cNvSpPr>
            <a:spLocks noGrp="1"/>
          </p:cNvSpPr>
          <p:nvPr>
            <p:ph type="sldNum" sz="quarter" idx="12"/>
          </p:nvPr>
        </p:nvSpPr>
        <p:spPr/>
        <p:txBody>
          <a:bodyPr/>
          <a:lstStyle/>
          <a:p>
            <a:fld id="{F9041511-C250-44A6-8D52-5B20F7D6CCAA}" type="slidenum">
              <a:rPr lang="en-IN" smtClean="0"/>
              <a:t>‹#›</a:t>
            </a:fld>
            <a:endParaRPr lang="en-IN"/>
          </a:p>
        </p:txBody>
      </p:sp>
    </p:spTree>
    <p:extLst>
      <p:ext uri="{BB962C8B-B14F-4D97-AF65-F5344CB8AC3E}">
        <p14:creationId xmlns:p14="http://schemas.microsoft.com/office/powerpoint/2010/main" val="4095988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3ECBCC-5BEE-4FC9-BB59-16BA83EFE2A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B43EB400-7C7E-4FF1-9C52-4F4B81C46C1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8E4EDAB4-99F2-4AEB-9017-0CA3EAFEE76B}"/>
              </a:ext>
            </a:extLst>
          </p:cNvPr>
          <p:cNvSpPr>
            <a:spLocks noGrp="1"/>
          </p:cNvSpPr>
          <p:nvPr>
            <p:ph type="dt" sz="half" idx="10"/>
          </p:nvPr>
        </p:nvSpPr>
        <p:spPr/>
        <p:txBody>
          <a:bodyPr/>
          <a:lstStyle/>
          <a:p>
            <a:fld id="{F61B5C3A-D616-4F45-8849-6B6E885194D4}" type="datetimeFigureOut">
              <a:rPr lang="en-IN" smtClean="0"/>
              <a:t>19-06-2025</a:t>
            </a:fld>
            <a:endParaRPr lang="en-IN"/>
          </a:p>
        </p:txBody>
      </p:sp>
      <p:sp>
        <p:nvSpPr>
          <p:cNvPr id="5" name="Footer Placeholder 4">
            <a:extLst>
              <a:ext uri="{FF2B5EF4-FFF2-40B4-BE49-F238E27FC236}">
                <a16:creationId xmlns:a16="http://schemas.microsoft.com/office/drawing/2014/main" id="{ECA81F6D-4ABD-47F8-B344-B367FAC497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9E395F-431D-4A6F-B5E9-1764A516CB40}"/>
              </a:ext>
            </a:extLst>
          </p:cNvPr>
          <p:cNvSpPr>
            <a:spLocks noGrp="1"/>
          </p:cNvSpPr>
          <p:nvPr>
            <p:ph type="sldNum" sz="quarter" idx="12"/>
          </p:nvPr>
        </p:nvSpPr>
        <p:spPr/>
        <p:txBody>
          <a:bodyPr/>
          <a:lstStyle/>
          <a:p>
            <a:fld id="{F9041511-C250-44A6-8D52-5B20F7D6CCAA}" type="slidenum">
              <a:rPr lang="en-IN" smtClean="0"/>
              <a:t>‹#›</a:t>
            </a:fld>
            <a:endParaRPr lang="en-IN"/>
          </a:p>
        </p:txBody>
      </p:sp>
    </p:spTree>
    <p:extLst>
      <p:ext uri="{BB962C8B-B14F-4D97-AF65-F5344CB8AC3E}">
        <p14:creationId xmlns:p14="http://schemas.microsoft.com/office/powerpoint/2010/main" val="126322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6C6A8-5A66-435A-818D-FE0A7266178F}"/>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DB1E2A00-D003-4157-B67E-9AE09B558E0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B982427D-E5A0-4D56-9123-7F70EDAB77E7}"/>
              </a:ext>
            </a:extLst>
          </p:cNvPr>
          <p:cNvSpPr>
            <a:spLocks noGrp="1"/>
          </p:cNvSpPr>
          <p:nvPr>
            <p:ph type="dt" sz="half" idx="10"/>
          </p:nvPr>
        </p:nvSpPr>
        <p:spPr/>
        <p:txBody>
          <a:bodyPr/>
          <a:lstStyle/>
          <a:p>
            <a:fld id="{F61B5C3A-D616-4F45-8849-6B6E885194D4}" type="datetimeFigureOut">
              <a:rPr lang="en-IN" smtClean="0"/>
              <a:t>19-06-2025</a:t>
            </a:fld>
            <a:endParaRPr lang="en-IN"/>
          </a:p>
        </p:txBody>
      </p:sp>
      <p:sp>
        <p:nvSpPr>
          <p:cNvPr id="5" name="Footer Placeholder 4">
            <a:extLst>
              <a:ext uri="{FF2B5EF4-FFF2-40B4-BE49-F238E27FC236}">
                <a16:creationId xmlns:a16="http://schemas.microsoft.com/office/drawing/2014/main" id="{28189E2A-C3E4-4B10-A405-01F0247EDA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56E880-F2E8-4B33-B1C3-26E73E835415}"/>
              </a:ext>
            </a:extLst>
          </p:cNvPr>
          <p:cNvSpPr>
            <a:spLocks noGrp="1"/>
          </p:cNvSpPr>
          <p:nvPr>
            <p:ph type="sldNum" sz="quarter" idx="12"/>
          </p:nvPr>
        </p:nvSpPr>
        <p:spPr/>
        <p:txBody>
          <a:bodyPr/>
          <a:lstStyle/>
          <a:p>
            <a:fld id="{F9041511-C250-44A6-8D52-5B20F7D6CCAA}" type="slidenum">
              <a:rPr lang="en-IN" smtClean="0"/>
              <a:t>‹#›</a:t>
            </a:fld>
            <a:endParaRPr lang="en-IN"/>
          </a:p>
        </p:txBody>
      </p:sp>
    </p:spTree>
    <p:extLst>
      <p:ext uri="{BB962C8B-B14F-4D97-AF65-F5344CB8AC3E}">
        <p14:creationId xmlns:p14="http://schemas.microsoft.com/office/powerpoint/2010/main" val="3742364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6B887-42CB-4448-B383-6CD4F20432C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AEEBABBC-5FD7-4A2A-B0F8-690610E2FE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FAAC9C0-25DE-4231-8E05-5C31D7F6DDAD}"/>
              </a:ext>
            </a:extLst>
          </p:cNvPr>
          <p:cNvSpPr>
            <a:spLocks noGrp="1"/>
          </p:cNvSpPr>
          <p:nvPr>
            <p:ph type="dt" sz="half" idx="10"/>
          </p:nvPr>
        </p:nvSpPr>
        <p:spPr/>
        <p:txBody>
          <a:bodyPr/>
          <a:lstStyle/>
          <a:p>
            <a:fld id="{F61B5C3A-D616-4F45-8849-6B6E885194D4}" type="datetimeFigureOut">
              <a:rPr lang="en-IN" smtClean="0"/>
              <a:t>19-06-2025</a:t>
            </a:fld>
            <a:endParaRPr lang="en-IN"/>
          </a:p>
        </p:txBody>
      </p:sp>
      <p:sp>
        <p:nvSpPr>
          <p:cNvPr id="5" name="Footer Placeholder 4">
            <a:extLst>
              <a:ext uri="{FF2B5EF4-FFF2-40B4-BE49-F238E27FC236}">
                <a16:creationId xmlns:a16="http://schemas.microsoft.com/office/drawing/2014/main" id="{BEB1CD11-0050-42B3-802B-260A577FC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CC7BF6-60D7-46B6-BF51-269AB0D1A4D7}"/>
              </a:ext>
            </a:extLst>
          </p:cNvPr>
          <p:cNvSpPr>
            <a:spLocks noGrp="1"/>
          </p:cNvSpPr>
          <p:nvPr>
            <p:ph type="sldNum" sz="quarter" idx="12"/>
          </p:nvPr>
        </p:nvSpPr>
        <p:spPr/>
        <p:txBody>
          <a:bodyPr/>
          <a:lstStyle/>
          <a:p>
            <a:fld id="{F9041511-C250-44A6-8D52-5B20F7D6CCAA}" type="slidenum">
              <a:rPr lang="en-IN" smtClean="0"/>
              <a:t>‹#›</a:t>
            </a:fld>
            <a:endParaRPr lang="en-IN"/>
          </a:p>
        </p:txBody>
      </p:sp>
    </p:spTree>
    <p:extLst>
      <p:ext uri="{BB962C8B-B14F-4D97-AF65-F5344CB8AC3E}">
        <p14:creationId xmlns:p14="http://schemas.microsoft.com/office/powerpoint/2010/main" val="263148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7780-FB56-42CA-A4BE-D71176FFD18E}"/>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220ADD12-E5DF-48C2-8A3D-FD825A97967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1E658E32-6BCE-4A06-B7EB-329C80A809F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A5751A70-C407-4A99-8995-B98DD79BE830}"/>
              </a:ext>
            </a:extLst>
          </p:cNvPr>
          <p:cNvSpPr>
            <a:spLocks noGrp="1"/>
          </p:cNvSpPr>
          <p:nvPr>
            <p:ph type="dt" sz="half" idx="10"/>
          </p:nvPr>
        </p:nvSpPr>
        <p:spPr/>
        <p:txBody>
          <a:bodyPr/>
          <a:lstStyle/>
          <a:p>
            <a:fld id="{F61B5C3A-D616-4F45-8849-6B6E885194D4}" type="datetimeFigureOut">
              <a:rPr lang="en-IN" smtClean="0"/>
              <a:t>19-06-2025</a:t>
            </a:fld>
            <a:endParaRPr lang="en-IN"/>
          </a:p>
        </p:txBody>
      </p:sp>
      <p:sp>
        <p:nvSpPr>
          <p:cNvPr id="6" name="Footer Placeholder 5">
            <a:extLst>
              <a:ext uri="{FF2B5EF4-FFF2-40B4-BE49-F238E27FC236}">
                <a16:creationId xmlns:a16="http://schemas.microsoft.com/office/drawing/2014/main" id="{604FAEED-70E1-42BB-956D-F90695BB86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8F68C0-589C-4C34-A884-9D1048A7284F}"/>
              </a:ext>
            </a:extLst>
          </p:cNvPr>
          <p:cNvSpPr>
            <a:spLocks noGrp="1"/>
          </p:cNvSpPr>
          <p:nvPr>
            <p:ph type="sldNum" sz="quarter" idx="12"/>
          </p:nvPr>
        </p:nvSpPr>
        <p:spPr/>
        <p:txBody>
          <a:bodyPr/>
          <a:lstStyle/>
          <a:p>
            <a:fld id="{F9041511-C250-44A6-8D52-5B20F7D6CCAA}" type="slidenum">
              <a:rPr lang="en-IN" smtClean="0"/>
              <a:t>‹#›</a:t>
            </a:fld>
            <a:endParaRPr lang="en-IN"/>
          </a:p>
        </p:txBody>
      </p:sp>
    </p:spTree>
    <p:extLst>
      <p:ext uri="{BB962C8B-B14F-4D97-AF65-F5344CB8AC3E}">
        <p14:creationId xmlns:p14="http://schemas.microsoft.com/office/powerpoint/2010/main" val="2479861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C8127-1580-43ED-87BD-6306CA8B6E2D}"/>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8D16D068-5F42-4D70-9EFA-CF25ABA9C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232BAF-F3C5-4E72-A2D3-A3A1102211E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C4CC440A-BCBD-4BAF-8B9E-BCFEFD5BD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44C5314-9034-46A6-A87E-1330BB8A7B0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7994291C-6AA2-4F33-AB81-393567313AB4}"/>
              </a:ext>
            </a:extLst>
          </p:cNvPr>
          <p:cNvSpPr>
            <a:spLocks noGrp="1"/>
          </p:cNvSpPr>
          <p:nvPr>
            <p:ph type="dt" sz="half" idx="10"/>
          </p:nvPr>
        </p:nvSpPr>
        <p:spPr/>
        <p:txBody>
          <a:bodyPr/>
          <a:lstStyle/>
          <a:p>
            <a:fld id="{F61B5C3A-D616-4F45-8849-6B6E885194D4}" type="datetimeFigureOut">
              <a:rPr lang="en-IN" smtClean="0"/>
              <a:t>19-06-2025</a:t>
            </a:fld>
            <a:endParaRPr lang="en-IN"/>
          </a:p>
        </p:txBody>
      </p:sp>
      <p:sp>
        <p:nvSpPr>
          <p:cNvPr id="8" name="Footer Placeholder 7">
            <a:extLst>
              <a:ext uri="{FF2B5EF4-FFF2-40B4-BE49-F238E27FC236}">
                <a16:creationId xmlns:a16="http://schemas.microsoft.com/office/drawing/2014/main" id="{19F69BBF-EB12-4944-BFE8-E3552B04A4B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D313F3A-27AA-477C-98A2-90F5F9673EE1}"/>
              </a:ext>
            </a:extLst>
          </p:cNvPr>
          <p:cNvSpPr>
            <a:spLocks noGrp="1"/>
          </p:cNvSpPr>
          <p:nvPr>
            <p:ph type="sldNum" sz="quarter" idx="12"/>
          </p:nvPr>
        </p:nvSpPr>
        <p:spPr/>
        <p:txBody>
          <a:bodyPr/>
          <a:lstStyle/>
          <a:p>
            <a:fld id="{F9041511-C250-44A6-8D52-5B20F7D6CCAA}" type="slidenum">
              <a:rPr lang="en-IN" smtClean="0"/>
              <a:t>‹#›</a:t>
            </a:fld>
            <a:endParaRPr lang="en-IN"/>
          </a:p>
        </p:txBody>
      </p:sp>
    </p:spTree>
    <p:extLst>
      <p:ext uri="{BB962C8B-B14F-4D97-AF65-F5344CB8AC3E}">
        <p14:creationId xmlns:p14="http://schemas.microsoft.com/office/powerpoint/2010/main" val="1867681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C114D-A9D0-4CB2-A16C-5370005CDC35}"/>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27851065-FD5C-4E17-BA8C-FBEEE8D88020}"/>
              </a:ext>
            </a:extLst>
          </p:cNvPr>
          <p:cNvSpPr>
            <a:spLocks noGrp="1"/>
          </p:cNvSpPr>
          <p:nvPr>
            <p:ph type="dt" sz="half" idx="10"/>
          </p:nvPr>
        </p:nvSpPr>
        <p:spPr/>
        <p:txBody>
          <a:bodyPr/>
          <a:lstStyle/>
          <a:p>
            <a:fld id="{F61B5C3A-D616-4F45-8849-6B6E885194D4}" type="datetimeFigureOut">
              <a:rPr lang="en-IN" smtClean="0"/>
              <a:t>19-06-2025</a:t>
            </a:fld>
            <a:endParaRPr lang="en-IN"/>
          </a:p>
        </p:txBody>
      </p:sp>
      <p:sp>
        <p:nvSpPr>
          <p:cNvPr id="4" name="Footer Placeholder 3">
            <a:extLst>
              <a:ext uri="{FF2B5EF4-FFF2-40B4-BE49-F238E27FC236}">
                <a16:creationId xmlns:a16="http://schemas.microsoft.com/office/drawing/2014/main" id="{529D6AA3-4F14-4F4F-A43E-59B2F0B094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37AC64-5576-490D-913C-2A44DD3082BB}"/>
              </a:ext>
            </a:extLst>
          </p:cNvPr>
          <p:cNvSpPr>
            <a:spLocks noGrp="1"/>
          </p:cNvSpPr>
          <p:nvPr>
            <p:ph type="sldNum" sz="quarter" idx="12"/>
          </p:nvPr>
        </p:nvSpPr>
        <p:spPr/>
        <p:txBody>
          <a:bodyPr/>
          <a:lstStyle/>
          <a:p>
            <a:fld id="{F9041511-C250-44A6-8D52-5B20F7D6CCAA}" type="slidenum">
              <a:rPr lang="en-IN" smtClean="0"/>
              <a:t>‹#›</a:t>
            </a:fld>
            <a:endParaRPr lang="en-IN"/>
          </a:p>
        </p:txBody>
      </p:sp>
    </p:spTree>
    <p:extLst>
      <p:ext uri="{BB962C8B-B14F-4D97-AF65-F5344CB8AC3E}">
        <p14:creationId xmlns:p14="http://schemas.microsoft.com/office/powerpoint/2010/main" val="3495811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9A1AE6-80BC-4E2D-9213-A92A989F13DA}"/>
              </a:ext>
            </a:extLst>
          </p:cNvPr>
          <p:cNvSpPr>
            <a:spLocks noGrp="1"/>
          </p:cNvSpPr>
          <p:nvPr>
            <p:ph type="dt" sz="half" idx="10"/>
          </p:nvPr>
        </p:nvSpPr>
        <p:spPr/>
        <p:txBody>
          <a:bodyPr/>
          <a:lstStyle/>
          <a:p>
            <a:fld id="{F61B5C3A-D616-4F45-8849-6B6E885194D4}" type="datetimeFigureOut">
              <a:rPr lang="en-IN" smtClean="0"/>
              <a:t>19-06-2025</a:t>
            </a:fld>
            <a:endParaRPr lang="en-IN"/>
          </a:p>
        </p:txBody>
      </p:sp>
      <p:sp>
        <p:nvSpPr>
          <p:cNvPr id="3" name="Footer Placeholder 2">
            <a:extLst>
              <a:ext uri="{FF2B5EF4-FFF2-40B4-BE49-F238E27FC236}">
                <a16:creationId xmlns:a16="http://schemas.microsoft.com/office/drawing/2014/main" id="{C34A82E6-AC6D-48AC-86D0-6BEBC0EF0F0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56154AB-9165-4A7A-857C-76BC377C7BB2}"/>
              </a:ext>
            </a:extLst>
          </p:cNvPr>
          <p:cNvSpPr>
            <a:spLocks noGrp="1"/>
          </p:cNvSpPr>
          <p:nvPr>
            <p:ph type="sldNum" sz="quarter" idx="12"/>
          </p:nvPr>
        </p:nvSpPr>
        <p:spPr/>
        <p:txBody>
          <a:bodyPr/>
          <a:lstStyle/>
          <a:p>
            <a:fld id="{F9041511-C250-44A6-8D52-5B20F7D6CCAA}" type="slidenum">
              <a:rPr lang="en-IN" smtClean="0"/>
              <a:t>‹#›</a:t>
            </a:fld>
            <a:endParaRPr lang="en-IN"/>
          </a:p>
        </p:txBody>
      </p:sp>
    </p:spTree>
    <p:extLst>
      <p:ext uri="{BB962C8B-B14F-4D97-AF65-F5344CB8AC3E}">
        <p14:creationId xmlns:p14="http://schemas.microsoft.com/office/powerpoint/2010/main" val="173553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211B4-CB28-4F59-8157-55D0760C42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A5E9859F-999A-4F02-8B70-956E2C35A1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967550EB-05CA-4F95-8F9C-325D83FD8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1D0B6A5-C4AD-47CD-98BD-B77185505371}"/>
              </a:ext>
            </a:extLst>
          </p:cNvPr>
          <p:cNvSpPr>
            <a:spLocks noGrp="1"/>
          </p:cNvSpPr>
          <p:nvPr>
            <p:ph type="dt" sz="half" idx="10"/>
          </p:nvPr>
        </p:nvSpPr>
        <p:spPr/>
        <p:txBody>
          <a:bodyPr/>
          <a:lstStyle/>
          <a:p>
            <a:fld id="{F61B5C3A-D616-4F45-8849-6B6E885194D4}" type="datetimeFigureOut">
              <a:rPr lang="en-IN" smtClean="0"/>
              <a:t>19-06-2025</a:t>
            </a:fld>
            <a:endParaRPr lang="en-IN"/>
          </a:p>
        </p:txBody>
      </p:sp>
      <p:sp>
        <p:nvSpPr>
          <p:cNvPr id="6" name="Footer Placeholder 5">
            <a:extLst>
              <a:ext uri="{FF2B5EF4-FFF2-40B4-BE49-F238E27FC236}">
                <a16:creationId xmlns:a16="http://schemas.microsoft.com/office/drawing/2014/main" id="{BDA88D46-DAC2-4543-8C47-965EBA8B42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CB5029-9896-448B-982F-FD3CAE0D5178}"/>
              </a:ext>
            </a:extLst>
          </p:cNvPr>
          <p:cNvSpPr>
            <a:spLocks noGrp="1"/>
          </p:cNvSpPr>
          <p:nvPr>
            <p:ph type="sldNum" sz="quarter" idx="12"/>
          </p:nvPr>
        </p:nvSpPr>
        <p:spPr/>
        <p:txBody>
          <a:bodyPr/>
          <a:lstStyle/>
          <a:p>
            <a:fld id="{F9041511-C250-44A6-8D52-5B20F7D6CCAA}" type="slidenum">
              <a:rPr lang="en-IN" smtClean="0"/>
              <a:t>‹#›</a:t>
            </a:fld>
            <a:endParaRPr lang="en-IN"/>
          </a:p>
        </p:txBody>
      </p:sp>
    </p:spTree>
    <p:extLst>
      <p:ext uri="{BB962C8B-B14F-4D97-AF65-F5344CB8AC3E}">
        <p14:creationId xmlns:p14="http://schemas.microsoft.com/office/powerpoint/2010/main" val="2163187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ADFEC-4B0B-438B-9C1D-0C8FC9172E8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E8BD7144-B04B-4F3B-84C2-2C1864F9A7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E78F7CB-1397-4AB9-81FC-A78D308609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AA5D27C-87A8-4C01-8769-B470408A600A}"/>
              </a:ext>
            </a:extLst>
          </p:cNvPr>
          <p:cNvSpPr>
            <a:spLocks noGrp="1"/>
          </p:cNvSpPr>
          <p:nvPr>
            <p:ph type="dt" sz="half" idx="10"/>
          </p:nvPr>
        </p:nvSpPr>
        <p:spPr/>
        <p:txBody>
          <a:bodyPr/>
          <a:lstStyle/>
          <a:p>
            <a:fld id="{F61B5C3A-D616-4F45-8849-6B6E885194D4}" type="datetimeFigureOut">
              <a:rPr lang="en-IN" smtClean="0"/>
              <a:t>19-06-2025</a:t>
            </a:fld>
            <a:endParaRPr lang="en-IN"/>
          </a:p>
        </p:txBody>
      </p:sp>
      <p:sp>
        <p:nvSpPr>
          <p:cNvPr id="6" name="Footer Placeholder 5">
            <a:extLst>
              <a:ext uri="{FF2B5EF4-FFF2-40B4-BE49-F238E27FC236}">
                <a16:creationId xmlns:a16="http://schemas.microsoft.com/office/drawing/2014/main" id="{204476FE-C17B-46BD-A9B8-7008F6DB6D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539242-8B02-4E60-9ACB-762B8DD6F1C0}"/>
              </a:ext>
            </a:extLst>
          </p:cNvPr>
          <p:cNvSpPr>
            <a:spLocks noGrp="1"/>
          </p:cNvSpPr>
          <p:nvPr>
            <p:ph type="sldNum" sz="quarter" idx="12"/>
          </p:nvPr>
        </p:nvSpPr>
        <p:spPr/>
        <p:txBody>
          <a:bodyPr/>
          <a:lstStyle/>
          <a:p>
            <a:fld id="{F9041511-C250-44A6-8D52-5B20F7D6CCAA}" type="slidenum">
              <a:rPr lang="en-IN" smtClean="0"/>
              <a:t>‹#›</a:t>
            </a:fld>
            <a:endParaRPr lang="en-IN"/>
          </a:p>
        </p:txBody>
      </p:sp>
    </p:spTree>
    <p:extLst>
      <p:ext uri="{BB962C8B-B14F-4D97-AF65-F5344CB8AC3E}">
        <p14:creationId xmlns:p14="http://schemas.microsoft.com/office/powerpoint/2010/main" val="301980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53A2AD-4F8E-4623-B4ED-B3A7707F37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F92F1237-C0CD-4F3D-87BC-E428CDB18F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1FEDF8A8-EB85-4EFF-A7C0-74C3E9E120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1B5C3A-D616-4F45-8849-6B6E885194D4}" type="datetimeFigureOut">
              <a:rPr lang="en-IN" smtClean="0"/>
              <a:t>19-06-2025</a:t>
            </a:fld>
            <a:endParaRPr lang="en-IN"/>
          </a:p>
        </p:txBody>
      </p:sp>
      <p:sp>
        <p:nvSpPr>
          <p:cNvPr id="5" name="Footer Placeholder 4">
            <a:extLst>
              <a:ext uri="{FF2B5EF4-FFF2-40B4-BE49-F238E27FC236}">
                <a16:creationId xmlns:a16="http://schemas.microsoft.com/office/drawing/2014/main" id="{FC429E2D-C35C-40A1-8020-9A1D935EB6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903C5A-357F-4EB5-8EDF-14C85A3C6F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41511-C250-44A6-8D52-5B20F7D6CCAA}" type="slidenum">
              <a:rPr lang="en-IN" smtClean="0"/>
              <a:t>‹#›</a:t>
            </a:fld>
            <a:endParaRPr lang="en-IN"/>
          </a:p>
        </p:txBody>
      </p:sp>
    </p:spTree>
    <p:extLst>
      <p:ext uri="{BB962C8B-B14F-4D97-AF65-F5344CB8AC3E}">
        <p14:creationId xmlns:p14="http://schemas.microsoft.com/office/powerpoint/2010/main" val="3472889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8.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1.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7.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0.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6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7.tmp"/><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6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hyperlink" Target="https://1drv.ms/x/c/5f6737bf302a5b5f/EWiMTasPCoZOis3erFY1Vl8B9Rc0tgNYAmezVCEP_w2mww?e=W4CbM0"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s://www.loom.com/share/50d983d77ea04e8aba1ef7127e534900?sid=e34d3b81-fc51-4be6-beaa-7d802ce4e264" TargetMode="External"/><Relationship Id="rId4" Type="http://schemas.openxmlformats.org/officeDocument/2006/relationships/hyperlink" Target="https://1drv.ms/x/c/5f6737bf302a5b5f/EZfSMtwQJepOv0RQC-JEtbAB9hjwz4aesw4TIVS5Z8d9Xw?e=CrkHf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FF6CEE-04D5-42A2-B4F1-DB8033F4703B}"/>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2" name="Title 1">
            <a:extLst>
              <a:ext uri="{FF2B5EF4-FFF2-40B4-BE49-F238E27FC236}">
                <a16:creationId xmlns:a16="http://schemas.microsoft.com/office/drawing/2014/main" id="{489EC12B-276C-42BF-886C-E0B70F6B2BE9}"/>
              </a:ext>
            </a:extLst>
          </p:cNvPr>
          <p:cNvSpPr>
            <a:spLocks noGrp="1"/>
          </p:cNvSpPr>
          <p:nvPr>
            <p:ph type="ctrTitle"/>
          </p:nvPr>
        </p:nvSpPr>
        <p:spPr>
          <a:xfrm>
            <a:off x="1524000" y="682096"/>
            <a:ext cx="9144000" cy="2387600"/>
          </a:xfrm>
        </p:spPr>
        <p:txBody>
          <a:bodyPr/>
          <a:lstStyle/>
          <a:p>
            <a:r>
              <a:rPr lang="en-US" b="1" dirty="0"/>
              <a:t>Bank Loan Case Study</a:t>
            </a:r>
            <a:br>
              <a:rPr lang="en-US" b="1" dirty="0"/>
            </a:br>
            <a:r>
              <a:rPr lang="en-US" b="1" dirty="0"/>
              <a:t>Final Project-2</a:t>
            </a:r>
            <a:endParaRPr lang="en-IN" b="1" dirty="0"/>
          </a:p>
        </p:txBody>
      </p:sp>
      <p:sp>
        <p:nvSpPr>
          <p:cNvPr id="3" name="Subtitle 2">
            <a:extLst>
              <a:ext uri="{FF2B5EF4-FFF2-40B4-BE49-F238E27FC236}">
                <a16:creationId xmlns:a16="http://schemas.microsoft.com/office/drawing/2014/main" id="{7ACEBDF9-711A-45F6-82AE-8BAEE6122675}"/>
              </a:ext>
            </a:extLst>
          </p:cNvPr>
          <p:cNvSpPr>
            <a:spLocks noGrp="1"/>
          </p:cNvSpPr>
          <p:nvPr>
            <p:ph type="subTitle" idx="1"/>
          </p:nvPr>
        </p:nvSpPr>
        <p:spPr/>
        <p:txBody>
          <a:bodyPr/>
          <a:lstStyle/>
          <a:p>
            <a:r>
              <a:rPr lang="en-IN" dirty="0"/>
              <a:t>By Abhilekh Sarmah</a:t>
            </a:r>
          </a:p>
        </p:txBody>
      </p:sp>
    </p:spTree>
    <p:extLst>
      <p:ext uri="{BB962C8B-B14F-4D97-AF65-F5344CB8AC3E}">
        <p14:creationId xmlns:p14="http://schemas.microsoft.com/office/powerpoint/2010/main" val="4244853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Amt_Income_Total</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30963BCA-EA81-4919-B8D1-B3CCC2C98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698" y="1416399"/>
            <a:ext cx="8974667" cy="4858187"/>
          </a:xfrm>
          <a:prstGeom prst="rect">
            <a:avLst/>
          </a:prstGeom>
        </p:spPr>
      </p:pic>
    </p:spTree>
    <p:extLst>
      <p:ext uri="{BB962C8B-B14F-4D97-AF65-F5344CB8AC3E}">
        <p14:creationId xmlns:p14="http://schemas.microsoft.com/office/powerpoint/2010/main" val="383870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Amt_Income_Total</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grpSp>
        <p:nvGrpSpPr>
          <p:cNvPr id="8" name="Group 7">
            <a:extLst>
              <a:ext uri="{FF2B5EF4-FFF2-40B4-BE49-F238E27FC236}">
                <a16:creationId xmlns:a16="http://schemas.microsoft.com/office/drawing/2014/main" id="{BA161CCF-AFEF-443B-86C1-6D5BAB382391}"/>
              </a:ext>
            </a:extLst>
          </p:cNvPr>
          <p:cNvGrpSpPr/>
          <p:nvPr/>
        </p:nvGrpSpPr>
        <p:grpSpPr>
          <a:xfrm>
            <a:off x="0" y="1074083"/>
            <a:ext cx="11815233" cy="1371791"/>
            <a:chOff x="0" y="1074083"/>
            <a:chExt cx="11815233" cy="1371791"/>
          </a:xfrm>
        </p:grpSpPr>
        <p:pic>
          <p:nvPicPr>
            <p:cNvPr id="5" name="Picture 4">
              <a:extLst>
                <a:ext uri="{FF2B5EF4-FFF2-40B4-BE49-F238E27FC236}">
                  <a16:creationId xmlns:a16="http://schemas.microsoft.com/office/drawing/2014/main" id="{DCAE64E6-1573-4BD1-92E9-4AF1EBE664A2}"/>
                </a:ext>
              </a:extLst>
            </p:cNvPr>
            <p:cNvPicPr>
              <a:picLocks noChangeAspect="1"/>
            </p:cNvPicPr>
            <p:nvPr/>
          </p:nvPicPr>
          <p:blipFill>
            <a:blip r:embed="rId3"/>
            <a:stretch>
              <a:fillRect/>
            </a:stretch>
          </p:blipFill>
          <p:spPr>
            <a:xfrm>
              <a:off x="7737964" y="1074083"/>
              <a:ext cx="4077269" cy="1371791"/>
            </a:xfrm>
            <a:prstGeom prst="rect">
              <a:avLst/>
            </a:prstGeom>
          </p:spPr>
        </p:pic>
        <p:sp>
          <p:nvSpPr>
            <p:cNvPr id="7" name="TextBox 6">
              <a:extLst>
                <a:ext uri="{FF2B5EF4-FFF2-40B4-BE49-F238E27FC236}">
                  <a16:creationId xmlns:a16="http://schemas.microsoft.com/office/drawing/2014/main" id="{80ADD173-789C-4AC2-A5F6-F3CA34E4ABFF}"/>
                </a:ext>
              </a:extLst>
            </p:cNvPr>
            <p:cNvSpPr txBox="1"/>
            <p:nvPr/>
          </p:nvSpPr>
          <p:spPr>
            <a:xfrm>
              <a:off x="0" y="1575312"/>
              <a:ext cx="7806838"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Firstly, the Max/Min &amp; Quartiles are calculated using the Quartile.INC formula</a:t>
              </a:r>
            </a:p>
          </p:txBody>
        </p:sp>
      </p:grpSp>
      <p:pic>
        <p:nvPicPr>
          <p:cNvPr id="15" name="Picture 14">
            <a:extLst>
              <a:ext uri="{FF2B5EF4-FFF2-40B4-BE49-F238E27FC236}">
                <a16:creationId xmlns:a16="http://schemas.microsoft.com/office/drawing/2014/main" id="{44E30092-5D7C-47BA-8FDD-9BC45D182824}"/>
              </a:ext>
            </a:extLst>
          </p:cNvPr>
          <p:cNvPicPr>
            <a:picLocks noChangeAspect="1"/>
          </p:cNvPicPr>
          <p:nvPr/>
        </p:nvPicPr>
        <p:blipFill>
          <a:blip r:embed="rId4"/>
          <a:stretch>
            <a:fillRect/>
          </a:stretch>
        </p:blipFill>
        <p:spPr>
          <a:xfrm>
            <a:off x="6530120" y="2686105"/>
            <a:ext cx="5318343" cy="3430464"/>
          </a:xfrm>
          <a:prstGeom prst="rect">
            <a:avLst/>
          </a:prstGeom>
        </p:spPr>
      </p:pic>
      <p:sp>
        <p:nvSpPr>
          <p:cNvPr id="16" name="TextBox 15">
            <a:extLst>
              <a:ext uri="{FF2B5EF4-FFF2-40B4-BE49-F238E27FC236}">
                <a16:creationId xmlns:a16="http://schemas.microsoft.com/office/drawing/2014/main" id="{96AB465A-D921-4678-92F7-76217753E9C8}"/>
              </a:ext>
            </a:extLst>
          </p:cNvPr>
          <p:cNvSpPr txBox="1"/>
          <p:nvPr/>
        </p:nvSpPr>
        <p:spPr>
          <a:xfrm>
            <a:off x="84665" y="2653324"/>
            <a:ext cx="6739467" cy="1200329"/>
          </a:xfrm>
          <a:prstGeom prst="rect">
            <a:avLst/>
          </a:prstGeom>
          <a:noFill/>
        </p:spPr>
        <p:txBody>
          <a:bodyPr wrap="square" rtlCol="0">
            <a:spAutoFit/>
          </a:bodyPr>
          <a:lstStyle/>
          <a:p>
            <a:pPr marL="342900" indent="-342900">
              <a:buFont typeface="Wingdings" panose="05000000000000000000" pitchFamily="2" charset="2"/>
              <a:buChar char="Ø"/>
            </a:pPr>
            <a:r>
              <a:rPr lang="en-IN" dirty="0"/>
              <a:t>I used the </a:t>
            </a:r>
            <a:r>
              <a:rPr lang="en-IN" dirty="0" err="1"/>
              <a:t>Box&amp;Whisker</a:t>
            </a:r>
            <a:r>
              <a:rPr lang="en-IN" dirty="0"/>
              <a:t> Chart to identify the extreme Outlier which stands at a value of 117000000.</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Other Outliers were identified using the ‘Or’ function in Excel</a:t>
            </a:r>
          </a:p>
        </p:txBody>
      </p:sp>
      <p:pic>
        <p:nvPicPr>
          <p:cNvPr id="18" name="Picture 17">
            <a:extLst>
              <a:ext uri="{FF2B5EF4-FFF2-40B4-BE49-F238E27FC236}">
                <a16:creationId xmlns:a16="http://schemas.microsoft.com/office/drawing/2014/main" id="{57CB4F0D-C459-4152-9699-D1B62A57473F}"/>
              </a:ext>
            </a:extLst>
          </p:cNvPr>
          <p:cNvPicPr>
            <a:picLocks noChangeAspect="1"/>
          </p:cNvPicPr>
          <p:nvPr/>
        </p:nvPicPr>
        <p:blipFill>
          <a:blip r:embed="rId5"/>
          <a:stretch>
            <a:fillRect/>
          </a:stretch>
        </p:blipFill>
        <p:spPr>
          <a:xfrm>
            <a:off x="3454398" y="3818124"/>
            <a:ext cx="2762636" cy="2314898"/>
          </a:xfrm>
          <a:prstGeom prst="rect">
            <a:avLst/>
          </a:prstGeom>
        </p:spPr>
      </p:pic>
    </p:spTree>
    <p:extLst>
      <p:ext uri="{BB962C8B-B14F-4D97-AF65-F5344CB8AC3E}">
        <p14:creationId xmlns:p14="http://schemas.microsoft.com/office/powerpoint/2010/main" val="2736945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Amt_Income_Total</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EB4F90AC-D892-4FE6-8898-B2178C5576E8}"/>
              </a:ext>
            </a:extLst>
          </p:cNvPr>
          <p:cNvSpPr txBox="1"/>
          <p:nvPr/>
        </p:nvSpPr>
        <p:spPr>
          <a:xfrm>
            <a:off x="922866" y="1300202"/>
            <a:ext cx="10837014" cy="2031325"/>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endParaRPr lang="en-IN" b="1" dirty="0"/>
          </a:p>
          <a:p>
            <a:pPr marL="285750" indent="-285750">
              <a:buFont typeface="Wingdings" panose="05000000000000000000" pitchFamily="2" charset="2"/>
              <a:buChar char="ü"/>
            </a:pPr>
            <a:r>
              <a:rPr lang="en-IN" dirty="0"/>
              <a:t>Since the total income earned by an individual varies from person to person, hence there were no changes in the extreme Outlier detected.</a:t>
            </a:r>
          </a:p>
          <a:p>
            <a:pPr marL="285750" indent="-285750">
              <a:buFont typeface="Wingdings" panose="05000000000000000000" pitchFamily="2" charset="2"/>
              <a:buChar char="ü"/>
            </a:pPr>
            <a:endParaRPr lang="en-IN" dirty="0"/>
          </a:p>
          <a:p>
            <a:endParaRPr lang="en-IN" dirty="0"/>
          </a:p>
          <a:p>
            <a:endParaRPr lang="en-IN" dirty="0"/>
          </a:p>
        </p:txBody>
      </p:sp>
    </p:spTree>
    <p:extLst>
      <p:ext uri="{BB962C8B-B14F-4D97-AF65-F5344CB8AC3E}">
        <p14:creationId xmlns:p14="http://schemas.microsoft.com/office/powerpoint/2010/main" val="173900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Amt_Credit</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35FC8256-345A-44E9-8B4F-ADAEEB7EBA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832" y="1173997"/>
            <a:ext cx="10058400" cy="5444836"/>
          </a:xfrm>
          <a:prstGeom prst="rect">
            <a:avLst/>
          </a:prstGeom>
        </p:spPr>
      </p:pic>
    </p:spTree>
    <p:extLst>
      <p:ext uri="{BB962C8B-B14F-4D97-AF65-F5344CB8AC3E}">
        <p14:creationId xmlns:p14="http://schemas.microsoft.com/office/powerpoint/2010/main" val="22313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Amt_Credit</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80ADD173-789C-4AC2-A5F6-F3CA34E4ABFF}"/>
              </a:ext>
            </a:extLst>
          </p:cNvPr>
          <p:cNvSpPr txBox="1"/>
          <p:nvPr/>
        </p:nvSpPr>
        <p:spPr>
          <a:xfrm>
            <a:off x="0" y="1575312"/>
            <a:ext cx="7806838"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Firstly, the Max/Min &amp; Quartiles are calculated using the Quartile.INC formula</a:t>
            </a:r>
          </a:p>
        </p:txBody>
      </p:sp>
      <p:sp>
        <p:nvSpPr>
          <p:cNvPr id="16" name="TextBox 15">
            <a:extLst>
              <a:ext uri="{FF2B5EF4-FFF2-40B4-BE49-F238E27FC236}">
                <a16:creationId xmlns:a16="http://schemas.microsoft.com/office/drawing/2014/main" id="{96AB465A-D921-4678-92F7-76217753E9C8}"/>
              </a:ext>
            </a:extLst>
          </p:cNvPr>
          <p:cNvSpPr txBox="1"/>
          <p:nvPr/>
        </p:nvSpPr>
        <p:spPr>
          <a:xfrm>
            <a:off x="84665" y="2653324"/>
            <a:ext cx="6739467" cy="1200329"/>
          </a:xfrm>
          <a:prstGeom prst="rect">
            <a:avLst/>
          </a:prstGeom>
          <a:noFill/>
        </p:spPr>
        <p:txBody>
          <a:bodyPr wrap="square" rtlCol="0">
            <a:spAutoFit/>
          </a:bodyPr>
          <a:lstStyle/>
          <a:p>
            <a:pPr marL="342900" indent="-342900">
              <a:buFont typeface="Wingdings" panose="05000000000000000000" pitchFamily="2" charset="2"/>
              <a:buChar char="Ø"/>
            </a:pPr>
            <a:r>
              <a:rPr lang="en-IN" dirty="0"/>
              <a:t>I used the </a:t>
            </a:r>
            <a:r>
              <a:rPr lang="en-IN" dirty="0" err="1"/>
              <a:t>Box&amp;Whisker</a:t>
            </a:r>
            <a:r>
              <a:rPr lang="en-IN" dirty="0"/>
              <a:t> Chart to identify the extreme Outlier which stands at a value of 4050000.</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Other Outliers were identified using the ‘Or’ function in Excel</a:t>
            </a:r>
          </a:p>
        </p:txBody>
      </p:sp>
      <p:pic>
        <p:nvPicPr>
          <p:cNvPr id="6" name="Picture 5">
            <a:extLst>
              <a:ext uri="{FF2B5EF4-FFF2-40B4-BE49-F238E27FC236}">
                <a16:creationId xmlns:a16="http://schemas.microsoft.com/office/drawing/2014/main" id="{E8DEA0F7-DA82-43C8-8BCC-2380345CCC60}"/>
              </a:ext>
            </a:extLst>
          </p:cNvPr>
          <p:cNvPicPr>
            <a:picLocks noChangeAspect="1"/>
          </p:cNvPicPr>
          <p:nvPr/>
        </p:nvPicPr>
        <p:blipFill>
          <a:blip r:embed="rId3"/>
          <a:stretch>
            <a:fillRect/>
          </a:stretch>
        </p:blipFill>
        <p:spPr>
          <a:xfrm>
            <a:off x="7841740" y="1018728"/>
            <a:ext cx="4006723" cy="1564952"/>
          </a:xfrm>
          <a:prstGeom prst="rect">
            <a:avLst/>
          </a:prstGeom>
        </p:spPr>
      </p:pic>
      <p:pic>
        <p:nvPicPr>
          <p:cNvPr id="12" name="Picture 11">
            <a:extLst>
              <a:ext uri="{FF2B5EF4-FFF2-40B4-BE49-F238E27FC236}">
                <a16:creationId xmlns:a16="http://schemas.microsoft.com/office/drawing/2014/main" id="{E0BCFD1B-687F-407E-B1AD-003C5ECF88EF}"/>
              </a:ext>
            </a:extLst>
          </p:cNvPr>
          <p:cNvPicPr>
            <a:picLocks noChangeAspect="1"/>
          </p:cNvPicPr>
          <p:nvPr/>
        </p:nvPicPr>
        <p:blipFill>
          <a:blip r:embed="rId4"/>
          <a:stretch>
            <a:fillRect/>
          </a:stretch>
        </p:blipFill>
        <p:spPr>
          <a:xfrm>
            <a:off x="6327220" y="2771310"/>
            <a:ext cx="5559980" cy="3361712"/>
          </a:xfrm>
          <a:prstGeom prst="rect">
            <a:avLst/>
          </a:prstGeom>
        </p:spPr>
      </p:pic>
      <p:pic>
        <p:nvPicPr>
          <p:cNvPr id="14" name="Picture 13">
            <a:extLst>
              <a:ext uri="{FF2B5EF4-FFF2-40B4-BE49-F238E27FC236}">
                <a16:creationId xmlns:a16="http://schemas.microsoft.com/office/drawing/2014/main" id="{C5507C42-005D-4A4A-99F3-139920600B29}"/>
              </a:ext>
            </a:extLst>
          </p:cNvPr>
          <p:cNvPicPr>
            <a:picLocks noChangeAspect="1"/>
          </p:cNvPicPr>
          <p:nvPr/>
        </p:nvPicPr>
        <p:blipFill>
          <a:blip r:embed="rId5"/>
          <a:stretch>
            <a:fillRect/>
          </a:stretch>
        </p:blipFill>
        <p:spPr>
          <a:xfrm>
            <a:off x="2320841" y="3946740"/>
            <a:ext cx="3919091" cy="2204489"/>
          </a:xfrm>
          <a:prstGeom prst="rect">
            <a:avLst/>
          </a:prstGeom>
        </p:spPr>
      </p:pic>
    </p:spTree>
    <p:extLst>
      <p:ext uri="{BB962C8B-B14F-4D97-AF65-F5344CB8AC3E}">
        <p14:creationId xmlns:p14="http://schemas.microsoft.com/office/powerpoint/2010/main" val="3553705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Amt_Credit</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EB4F90AC-D892-4FE6-8898-B2178C5576E8}"/>
              </a:ext>
            </a:extLst>
          </p:cNvPr>
          <p:cNvSpPr txBox="1"/>
          <p:nvPr/>
        </p:nvSpPr>
        <p:spPr>
          <a:xfrm>
            <a:off x="922866" y="1300202"/>
            <a:ext cx="10837014" cy="2031325"/>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endParaRPr lang="en-IN" b="1" dirty="0"/>
          </a:p>
          <a:p>
            <a:pPr marL="285750" indent="-285750">
              <a:buFont typeface="Wingdings" panose="05000000000000000000" pitchFamily="2" charset="2"/>
              <a:buChar char="ü"/>
            </a:pPr>
            <a:r>
              <a:rPr lang="en-IN" dirty="0"/>
              <a:t>Since the amount credited for an individual varies from person to person, hence there were no changes in the extreme Outlier detected.</a:t>
            </a:r>
          </a:p>
          <a:p>
            <a:pPr marL="285750" indent="-285750">
              <a:buFont typeface="Wingdings" panose="05000000000000000000" pitchFamily="2" charset="2"/>
              <a:buChar char="ü"/>
            </a:pPr>
            <a:endParaRPr lang="en-IN" dirty="0"/>
          </a:p>
          <a:p>
            <a:endParaRPr lang="en-IN" dirty="0"/>
          </a:p>
          <a:p>
            <a:endParaRPr lang="en-IN" dirty="0"/>
          </a:p>
        </p:txBody>
      </p:sp>
    </p:spTree>
    <p:extLst>
      <p:ext uri="{BB962C8B-B14F-4D97-AF65-F5344CB8AC3E}">
        <p14:creationId xmlns:p14="http://schemas.microsoft.com/office/powerpoint/2010/main" val="1750023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Amt_Annuity</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B67C7F90-6529-4593-A8BF-E856CDA5F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866" y="1072083"/>
            <a:ext cx="10062860" cy="5447250"/>
          </a:xfrm>
          <a:prstGeom prst="rect">
            <a:avLst/>
          </a:prstGeom>
        </p:spPr>
      </p:pic>
    </p:spTree>
    <p:extLst>
      <p:ext uri="{BB962C8B-B14F-4D97-AF65-F5344CB8AC3E}">
        <p14:creationId xmlns:p14="http://schemas.microsoft.com/office/powerpoint/2010/main" val="1751270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Amt_Annuity</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80ADD173-789C-4AC2-A5F6-F3CA34E4ABFF}"/>
              </a:ext>
            </a:extLst>
          </p:cNvPr>
          <p:cNvSpPr txBox="1"/>
          <p:nvPr/>
        </p:nvSpPr>
        <p:spPr>
          <a:xfrm>
            <a:off x="0" y="1575312"/>
            <a:ext cx="7806838"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Firstly, the Max/Min &amp; Quartiles are calculated using the Quartile.INC formula</a:t>
            </a:r>
          </a:p>
        </p:txBody>
      </p:sp>
      <p:sp>
        <p:nvSpPr>
          <p:cNvPr id="16" name="TextBox 15">
            <a:extLst>
              <a:ext uri="{FF2B5EF4-FFF2-40B4-BE49-F238E27FC236}">
                <a16:creationId xmlns:a16="http://schemas.microsoft.com/office/drawing/2014/main" id="{96AB465A-D921-4678-92F7-76217753E9C8}"/>
              </a:ext>
            </a:extLst>
          </p:cNvPr>
          <p:cNvSpPr txBox="1"/>
          <p:nvPr/>
        </p:nvSpPr>
        <p:spPr>
          <a:xfrm>
            <a:off x="84665" y="2653324"/>
            <a:ext cx="6739467" cy="1200329"/>
          </a:xfrm>
          <a:prstGeom prst="rect">
            <a:avLst/>
          </a:prstGeom>
          <a:noFill/>
        </p:spPr>
        <p:txBody>
          <a:bodyPr wrap="square" rtlCol="0">
            <a:spAutoFit/>
          </a:bodyPr>
          <a:lstStyle/>
          <a:p>
            <a:pPr marL="342900" indent="-342900">
              <a:buFont typeface="Wingdings" panose="05000000000000000000" pitchFamily="2" charset="2"/>
              <a:buChar char="Ø"/>
            </a:pPr>
            <a:r>
              <a:rPr lang="en-IN" dirty="0"/>
              <a:t>I used the </a:t>
            </a:r>
            <a:r>
              <a:rPr lang="en-IN" dirty="0" err="1"/>
              <a:t>Box&amp;Whisker</a:t>
            </a:r>
            <a:r>
              <a:rPr lang="en-IN" dirty="0"/>
              <a:t> Chart to identify the extreme Outlier which stands at a value of 258025.5</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Other Outliers were identified using the ‘Or’ function in Excel</a:t>
            </a:r>
          </a:p>
        </p:txBody>
      </p:sp>
      <p:pic>
        <p:nvPicPr>
          <p:cNvPr id="5" name="Picture 4">
            <a:extLst>
              <a:ext uri="{FF2B5EF4-FFF2-40B4-BE49-F238E27FC236}">
                <a16:creationId xmlns:a16="http://schemas.microsoft.com/office/drawing/2014/main" id="{A9B06A02-E6D2-42AD-B1D9-17D8944BDBC0}"/>
              </a:ext>
            </a:extLst>
          </p:cNvPr>
          <p:cNvPicPr>
            <a:picLocks noChangeAspect="1"/>
          </p:cNvPicPr>
          <p:nvPr/>
        </p:nvPicPr>
        <p:blipFill>
          <a:blip r:embed="rId3"/>
          <a:stretch>
            <a:fillRect/>
          </a:stretch>
        </p:blipFill>
        <p:spPr>
          <a:xfrm>
            <a:off x="7658274" y="1135663"/>
            <a:ext cx="4228926" cy="1600134"/>
          </a:xfrm>
          <a:prstGeom prst="rect">
            <a:avLst/>
          </a:prstGeom>
        </p:spPr>
      </p:pic>
      <p:pic>
        <p:nvPicPr>
          <p:cNvPr id="11" name="Picture 10">
            <a:extLst>
              <a:ext uri="{FF2B5EF4-FFF2-40B4-BE49-F238E27FC236}">
                <a16:creationId xmlns:a16="http://schemas.microsoft.com/office/drawing/2014/main" id="{68BB1180-DEE0-484A-B152-9E57A9FE970C}"/>
              </a:ext>
            </a:extLst>
          </p:cNvPr>
          <p:cNvPicPr>
            <a:picLocks noChangeAspect="1"/>
          </p:cNvPicPr>
          <p:nvPr/>
        </p:nvPicPr>
        <p:blipFill>
          <a:blip r:embed="rId4"/>
          <a:stretch>
            <a:fillRect/>
          </a:stretch>
        </p:blipFill>
        <p:spPr>
          <a:xfrm>
            <a:off x="6408012" y="2872866"/>
            <a:ext cx="5478318" cy="3278363"/>
          </a:xfrm>
          <a:prstGeom prst="rect">
            <a:avLst/>
          </a:prstGeom>
        </p:spPr>
      </p:pic>
      <p:pic>
        <p:nvPicPr>
          <p:cNvPr id="15" name="Picture 14">
            <a:extLst>
              <a:ext uri="{FF2B5EF4-FFF2-40B4-BE49-F238E27FC236}">
                <a16:creationId xmlns:a16="http://schemas.microsoft.com/office/drawing/2014/main" id="{5D4DAFF9-BFB3-40DA-935E-061B4E6A2304}"/>
              </a:ext>
            </a:extLst>
          </p:cNvPr>
          <p:cNvPicPr>
            <a:picLocks noChangeAspect="1"/>
          </p:cNvPicPr>
          <p:nvPr/>
        </p:nvPicPr>
        <p:blipFill>
          <a:blip r:embed="rId5"/>
          <a:stretch>
            <a:fillRect/>
          </a:stretch>
        </p:blipFill>
        <p:spPr>
          <a:xfrm>
            <a:off x="2281690" y="3921252"/>
            <a:ext cx="3975177" cy="2229977"/>
          </a:xfrm>
          <a:prstGeom prst="rect">
            <a:avLst/>
          </a:prstGeom>
        </p:spPr>
      </p:pic>
    </p:spTree>
    <p:extLst>
      <p:ext uri="{BB962C8B-B14F-4D97-AF65-F5344CB8AC3E}">
        <p14:creationId xmlns:p14="http://schemas.microsoft.com/office/powerpoint/2010/main" val="1459032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Amt_Annuity</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EB4F90AC-D892-4FE6-8898-B2178C5576E8}"/>
              </a:ext>
            </a:extLst>
          </p:cNvPr>
          <p:cNvSpPr txBox="1"/>
          <p:nvPr/>
        </p:nvSpPr>
        <p:spPr>
          <a:xfrm>
            <a:off x="922866" y="1300202"/>
            <a:ext cx="10837014" cy="2862322"/>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endParaRPr lang="en-IN" b="1" dirty="0"/>
          </a:p>
          <a:p>
            <a:pPr marL="342900" indent="-342900">
              <a:buFont typeface="Wingdings" panose="05000000000000000000" pitchFamily="2" charset="2"/>
              <a:buChar char="Ø"/>
            </a:pPr>
            <a:r>
              <a:rPr lang="en-IN" dirty="0"/>
              <a:t>The extreme Outlier which stands at a value of 258025.5 is being replaced with the median value of 24939 using Excel’s “Find &amp; Replace” function.</a:t>
            </a:r>
          </a:p>
          <a:p>
            <a:pPr marL="342900" indent="-342900">
              <a:buFont typeface="Wingdings" panose="05000000000000000000" pitchFamily="2" charset="2"/>
              <a:buChar char="Ø"/>
            </a:pPr>
            <a:r>
              <a:rPr lang="en-IN" dirty="0"/>
              <a:t>Though there were other outliers found, we replaced only the extreme outlier as replacing each and every outlier would be ineffective.</a:t>
            </a:r>
          </a:p>
          <a:p>
            <a:endParaRPr lang="en-IN" dirty="0"/>
          </a:p>
          <a:p>
            <a:pPr marL="285750" indent="-285750">
              <a:buFont typeface="Wingdings" panose="05000000000000000000" pitchFamily="2" charset="2"/>
              <a:buChar char="ü"/>
            </a:pPr>
            <a:endParaRPr lang="en-IN" dirty="0"/>
          </a:p>
          <a:p>
            <a:endParaRPr lang="en-IN" dirty="0"/>
          </a:p>
          <a:p>
            <a:endParaRPr lang="en-IN" dirty="0"/>
          </a:p>
        </p:txBody>
      </p:sp>
    </p:spTree>
    <p:extLst>
      <p:ext uri="{BB962C8B-B14F-4D97-AF65-F5344CB8AC3E}">
        <p14:creationId xmlns:p14="http://schemas.microsoft.com/office/powerpoint/2010/main" val="3115427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Amt_Goods_Price</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92094355-296F-4E29-99D6-E77F9CB2A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067" y="1102115"/>
            <a:ext cx="10351478" cy="5603485"/>
          </a:xfrm>
          <a:prstGeom prst="rect">
            <a:avLst/>
          </a:prstGeom>
        </p:spPr>
      </p:pic>
    </p:spTree>
    <p:extLst>
      <p:ext uri="{BB962C8B-B14F-4D97-AF65-F5344CB8AC3E}">
        <p14:creationId xmlns:p14="http://schemas.microsoft.com/office/powerpoint/2010/main" val="3437570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6E1B7E-C8D4-40E6-A10C-CA53F100955F}"/>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259733" cy="6874068"/>
          </a:xfrm>
        </p:spPr>
      </p:pic>
      <p:sp>
        <p:nvSpPr>
          <p:cNvPr id="2" name="Title 1">
            <a:extLst>
              <a:ext uri="{FF2B5EF4-FFF2-40B4-BE49-F238E27FC236}">
                <a16:creationId xmlns:a16="http://schemas.microsoft.com/office/drawing/2014/main" id="{A6E868FC-F731-4F80-B132-914E47E8AFE9}"/>
              </a:ext>
            </a:extLst>
          </p:cNvPr>
          <p:cNvSpPr>
            <a:spLocks noGrp="1"/>
          </p:cNvSpPr>
          <p:nvPr>
            <p:ph type="title"/>
          </p:nvPr>
        </p:nvSpPr>
        <p:spPr>
          <a:xfrm>
            <a:off x="838200" y="365126"/>
            <a:ext cx="10515600" cy="1040342"/>
          </a:xfrm>
        </p:spPr>
        <p:txBody>
          <a:bodyPr>
            <a:normAutofit/>
          </a:bodyPr>
          <a:lstStyle/>
          <a:p>
            <a:r>
              <a:rPr lang="en-IN" sz="4000" b="1" dirty="0">
                <a:latin typeface="Times New Roman" panose="02020603050405020304" pitchFamily="18" charset="0"/>
                <a:cs typeface="Times New Roman" panose="02020603050405020304" pitchFamily="18" charset="0"/>
              </a:rPr>
              <a:t>Project Description</a:t>
            </a:r>
          </a:p>
        </p:txBody>
      </p:sp>
      <p:sp>
        <p:nvSpPr>
          <p:cNvPr id="6" name="TextBox 5">
            <a:extLst>
              <a:ext uri="{FF2B5EF4-FFF2-40B4-BE49-F238E27FC236}">
                <a16:creationId xmlns:a16="http://schemas.microsoft.com/office/drawing/2014/main" id="{6632A9EB-593E-4514-B381-EDDE69ED251F}"/>
              </a:ext>
            </a:extLst>
          </p:cNvPr>
          <p:cNvSpPr txBox="1"/>
          <p:nvPr/>
        </p:nvSpPr>
        <p:spPr>
          <a:xfrm>
            <a:off x="838200" y="1625600"/>
            <a:ext cx="10524067" cy="3693319"/>
          </a:xfrm>
          <a:prstGeom prst="rect">
            <a:avLst/>
          </a:prstGeom>
          <a:noFill/>
        </p:spPr>
        <p:txBody>
          <a:bodyPr wrap="square" rtlCol="0">
            <a:spAutoFit/>
          </a:bodyPr>
          <a:lstStyle/>
          <a:p>
            <a:endParaRPr lang="en-US" dirty="0"/>
          </a:p>
          <a:p>
            <a:r>
              <a:rPr lang="en-US" sz="2400" dirty="0">
                <a:latin typeface="Times New Roman" panose="02020603050405020304" pitchFamily="18" charset="0"/>
                <a:cs typeface="Times New Roman" panose="02020603050405020304" pitchFamily="18" charset="0"/>
              </a:rPr>
              <a:t>As a data analyst at a finance company, firstly I analyzed the given loan dataset using Exploratory Data Analysis (EDA) to identify patterns which were linked to loan defaults, which helped to optimize approval decisions. The objectives were to minimize the financial losses from defaults and avoid rejecting capable applicants. Depending on the task or situation given, I reviewed the data, adapted my approach, made necessary adjustments(if necessary) and solved problems in Excel using formulas (e.g., `COUNT`, `CORREL`), pivot tables, and visualizations like bar charts, box plots, pie charts, and heatmaps. This structured method provided me with insights into key default indicators, thus enhancing loan risk assessment.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52063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Amt_Goods_Price</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80ADD173-789C-4AC2-A5F6-F3CA34E4ABFF}"/>
              </a:ext>
            </a:extLst>
          </p:cNvPr>
          <p:cNvSpPr txBox="1"/>
          <p:nvPr/>
        </p:nvSpPr>
        <p:spPr>
          <a:xfrm>
            <a:off x="0" y="1575312"/>
            <a:ext cx="7806838"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Firstly, the Max/Min &amp; Quartiles are calculated using the Quartile.INC formula</a:t>
            </a:r>
          </a:p>
        </p:txBody>
      </p:sp>
      <p:sp>
        <p:nvSpPr>
          <p:cNvPr id="16" name="TextBox 15">
            <a:extLst>
              <a:ext uri="{FF2B5EF4-FFF2-40B4-BE49-F238E27FC236}">
                <a16:creationId xmlns:a16="http://schemas.microsoft.com/office/drawing/2014/main" id="{96AB465A-D921-4678-92F7-76217753E9C8}"/>
              </a:ext>
            </a:extLst>
          </p:cNvPr>
          <p:cNvSpPr txBox="1"/>
          <p:nvPr/>
        </p:nvSpPr>
        <p:spPr>
          <a:xfrm>
            <a:off x="84665" y="2653324"/>
            <a:ext cx="6739467" cy="1200329"/>
          </a:xfrm>
          <a:prstGeom prst="rect">
            <a:avLst/>
          </a:prstGeom>
          <a:noFill/>
        </p:spPr>
        <p:txBody>
          <a:bodyPr wrap="square" rtlCol="0">
            <a:spAutoFit/>
          </a:bodyPr>
          <a:lstStyle/>
          <a:p>
            <a:pPr marL="342900" indent="-342900">
              <a:buFont typeface="Wingdings" panose="05000000000000000000" pitchFamily="2" charset="2"/>
              <a:buChar char="Ø"/>
            </a:pPr>
            <a:r>
              <a:rPr lang="en-IN" dirty="0"/>
              <a:t>I used the </a:t>
            </a:r>
            <a:r>
              <a:rPr lang="en-IN" dirty="0" err="1"/>
              <a:t>Box&amp;Whisker</a:t>
            </a:r>
            <a:r>
              <a:rPr lang="en-IN" dirty="0"/>
              <a:t> Chart to identify the extreme Outlier which stands at a value of 4050000</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Other Outliers were identified using the ‘Or’ function in Excel</a:t>
            </a:r>
          </a:p>
        </p:txBody>
      </p:sp>
      <p:pic>
        <p:nvPicPr>
          <p:cNvPr id="6" name="Picture 5">
            <a:extLst>
              <a:ext uri="{FF2B5EF4-FFF2-40B4-BE49-F238E27FC236}">
                <a16:creationId xmlns:a16="http://schemas.microsoft.com/office/drawing/2014/main" id="{007101A2-706A-4B19-8743-8940D0330A45}"/>
              </a:ext>
            </a:extLst>
          </p:cNvPr>
          <p:cNvPicPr>
            <a:picLocks noChangeAspect="1"/>
          </p:cNvPicPr>
          <p:nvPr/>
        </p:nvPicPr>
        <p:blipFill>
          <a:blip r:embed="rId3"/>
          <a:stretch>
            <a:fillRect/>
          </a:stretch>
        </p:blipFill>
        <p:spPr>
          <a:xfrm>
            <a:off x="7923933" y="1257579"/>
            <a:ext cx="3962397" cy="1545224"/>
          </a:xfrm>
          <a:prstGeom prst="rect">
            <a:avLst/>
          </a:prstGeom>
        </p:spPr>
      </p:pic>
      <p:pic>
        <p:nvPicPr>
          <p:cNvPr id="12" name="Picture 11">
            <a:extLst>
              <a:ext uri="{FF2B5EF4-FFF2-40B4-BE49-F238E27FC236}">
                <a16:creationId xmlns:a16="http://schemas.microsoft.com/office/drawing/2014/main" id="{361C5AD8-311D-4FED-8B58-B91F14550A55}"/>
              </a:ext>
            </a:extLst>
          </p:cNvPr>
          <p:cNvPicPr>
            <a:picLocks noChangeAspect="1"/>
          </p:cNvPicPr>
          <p:nvPr/>
        </p:nvPicPr>
        <p:blipFill>
          <a:blip r:embed="rId4"/>
          <a:stretch>
            <a:fillRect/>
          </a:stretch>
        </p:blipFill>
        <p:spPr>
          <a:xfrm>
            <a:off x="6429940" y="2865263"/>
            <a:ext cx="5457259" cy="3285966"/>
          </a:xfrm>
          <a:prstGeom prst="rect">
            <a:avLst/>
          </a:prstGeom>
        </p:spPr>
      </p:pic>
      <p:pic>
        <p:nvPicPr>
          <p:cNvPr id="14" name="Picture 13">
            <a:extLst>
              <a:ext uri="{FF2B5EF4-FFF2-40B4-BE49-F238E27FC236}">
                <a16:creationId xmlns:a16="http://schemas.microsoft.com/office/drawing/2014/main" id="{F05C77D9-7AFE-4AFA-B100-E3A9B3211A17}"/>
              </a:ext>
            </a:extLst>
          </p:cNvPr>
          <p:cNvPicPr>
            <a:picLocks noChangeAspect="1"/>
          </p:cNvPicPr>
          <p:nvPr/>
        </p:nvPicPr>
        <p:blipFill>
          <a:blip r:embed="rId5"/>
          <a:stretch>
            <a:fillRect/>
          </a:stretch>
        </p:blipFill>
        <p:spPr>
          <a:xfrm>
            <a:off x="4345906" y="3874436"/>
            <a:ext cx="2010056" cy="2276793"/>
          </a:xfrm>
          <a:prstGeom prst="rect">
            <a:avLst/>
          </a:prstGeom>
        </p:spPr>
      </p:pic>
    </p:spTree>
    <p:extLst>
      <p:ext uri="{BB962C8B-B14F-4D97-AF65-F5344CB8AC3E}">
        <p14:creationId xmlns:p14="http://schemas.microsoft.com/office/powerpoint/2010/main" val="3576423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Amt_Goods_Price</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EB4F90AC-D892-4FE6-8898-B2178C5576E8}"/>
              </a:ext>
            </a:extLst>
          </p:cNvPr>
          <p:cNvSpPr txBox="1"/>
          <p:nvPr/>
        </p:nvSpPr>
        <p:spPr>
          <a:xfrm>
            <a:off x="922866" y="1300202"/>
            <a:ext cx="10837014" cy="2585323"/>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endParaRPr lang="en-IN" b="1" dirty="0"/>
          </a:p>
          <a:p>
            <a:pPr marL="342900" indent="-342900">
              <a:buFont typeface="Wingdings" panose="05000000000000000000" pitchFamily="2" charset="2"/>
              <a:buChar char="Ø"/>
            </a:pPr>
            <a:r>
              <a:rPr lang="en-IN" dirty="0"/>
              <a:t>The extreme Outlier which stands at a value of 4050000 is being replaced with the median value using Excel’s “Find &amp; Replace” function.</a:t>
            </a:r>
          </a:p>
          <a:p>
            <a:pPr marL="342900" indent="-342900">
              <a:buFont typeface="Wingdings" panose="05000000000000000000" pitchFamily="2" charset="2"/>
              <a:buChar char="Ø"/>
            </a:pPr>
            <a:r>
              <a:rPr lang="en-IN" dirty="0"/>
              <a:t>Though there were other outliers found, we replaced only the extreme outlier as replacing each and every outlier would be ineffective.</a:t>
            </a:r>
          </a:p>
          <a:p>
            <a:pPr marL="285750" indent="-285750">
              <a:buFont typeface="Wingdings" panose="05000000000000000000" pitchFamily="2" charset="2"/>
              <a:buChar char="ü"/>
            </a:pPr>
            <a:endParaRPr lang="en-IN" dirty="0"/>
          </a:p>
          <a:p>
            <a:endParaRPr lang="en-IN" dirty="0"/>
          </a:p>
          <a:p>
            <a:endParaRPr lang="en-IN" dirty="0"/>
          </a:p>
        </p:txBody>
      </p:sp>
    </p:spTree>
    <p:extLst>
      <p:ext uri="{BB962C8B-B14F-4D97-AF65-F5344CB8AC3E}">
        <p14:creationId xmlns:p14="http://schemas.microsoft.com/office/powerpoint/2010/main" val="1080849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Days_Birth</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7191F95B-0273-4455-A205-30E1C86BBB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866" y="1036515"/>
            <a:ext cx="10347537" cy="5601352"/>
          </a:xfrm>
          <a:prstGeom prst="rect">
            <a:avLst/>
          </a:prstGeom>
        </p:spPr>
      </p:pic>
    </p:spTree>
    <p:extLst>
      <p:ext uri="{BB962C8B-B14F-4D97-AF65-F5344CB8AC3E}">
        <p14:creationId xmlns:p14="http://schemas.microsoft.com/office/powerpoint/2010/main" val="3716948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Days_Birth</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80ADD173-789C-4AC2-A5F6-F3CA34E4ABFF}"/>
              </a:ext>
            </a:extLst>
          </p:cNvPr>
          <p:cNvSpPr txBox="1"/>
          <p:nvPr/>
        </p:nvSpPr>
        <p:spPr>
          <a:xfrm>
            <a:off x="0" y="1575312"/>
            <a:ext cx="7806838"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Firstly, the Max/Min &amp; Quartiles are calculated using the Quartile.INC formula</a:t>
            </a:r>
          </a:p>
        </p:txBody>
      </p:sp>
      <p:sp>
        <p:nvSpPr>
          <p:cNvPr id="16" name="TextBox 15">
            <a:extLst>
              <a:ext uri="{FF2B5EF4-FFF2-40B4-BE49-F238E27FC236}">
                <a16:creationId xmlns:a16="http://schemas.microsoft.com/office/drawing/2014/main" id="{96AB465A-D921-4678-92F7-76217753E9C8}"/>
              </a:ext>
            </a:extLst>
          </p:cNvPr>
          <p:cNvSpPr txBox="1"/>
          <p:nvPr/>
        </p:nvSpPr>
        <p:spPr>
          <a:xfrm>
            <a:off x="84665" y="2653324"/>
            <a:ext cx="6739467" cy="923330"/>
          </a:xfrm>
          <a:prstGeom prst="rect">
            <a:avLst/>
          </a:prstGeom>
          <a:noFill/>
        </p:spPr>
        <p:txBody>
          <a:bodyPr wrap="square" rtlCol="0">
            <a:spAutoFit/>
          </a:bodyPr>
          <a:lstStyle/>
          <a:p>
            <a:pPr marL="342900" indent="-342900">
              <a:buFont typeface="Wingdings" panose="05000000000000000000" pitchFamily="2" charset="2"/>
              <a:buChar char="Ø"/>
            </a:pPr>
            <a:r>
              <a:rPr lang="en-IN" dirty="0"/>
              <a:t>I used the </a:t>
            </a:r>
            <a:r>
              <a:rPr lang="en-IN" dirty="0" err="1"/>
              <a:t>Box&amp;Whisker</a:t>
            </a:r>
            <a:r>
              <a:rPr lang="en-IN" dirty="0"/>
              <a:t> Chart to identify any outliers(if exists)</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Outliers were also identified using the ‘Or’ function in Excel</a:t>
            </a:r>
          </a:p>
        </p:txBody>
      </p:sp>
      <p:pic>
        <p:nvPicPr>
          <p:cNvPr id="5" name="Picture 4">
            <a:extLst>
              <a:ext uri="{FF2B5EF4-FFF2-40B4-BE49-F238E27FC236}">
                <a16:creationId xmlns:a16="http://schemas.microsoft.com/office/drawing/2014/main" id="{ED382288-F2AC-4D61-BB61-5EBB15415ECB}"/>
              </a:ext>
            </a:extLst>
          </p:cNvPr>
          <p:cNvPicPr>
            <a:picLocks noChangeAspect="1"/>
          </p:cNvPicPr>
          <p:nvPr/>
        </p:nvPicPr>
        <p:blipFill>
          <a:blip r:embed="rId3"/>
          <a:stretch>
            <a:fillRect/>
          </a:stretch>
        </p:blipFill>
        <p:spPr>
          <a:xfrm>
            <a:off x="7939897" y="1337072"/>
            <a:ext cx="3947302" cy="1500187"/>
          </a:xfrm>
          <a:prstGeom prst="rect">
            <a:avLst/>
          </a:prstGeom>
        </p:spPr>
      </p:pic>
      <p:pic>
        <p:nvPicPr>
          <p:cNvPr id="11" name="Picture 10">
            <a:extLst>
              <a:ext uri="{FF2B5EF4-FFF2-40B4-BE49-F238E27FC236}">
                <a16:creationId xmlns:a16="http://schemas.microsoft.com/office/drawing/2014/main" id="{7E2D9392-CE43-42C7-AEAA-ADEB8D91E868}"/>
              </a:ext>
            </a:extLst>
          </p:cNvPr>
          <p:cNvPicPr>
            <a:picLocks noChangeAspect="1"/>
          </p:cNvPicPr>
          <p:nvPr/>
        </p:nvPicPr>
        <p:blipFill>
          <a:blip r:embed="rId4"/>
          <a:stretch>
            <a:fillRect/>
          </a:stretch>
        </p:blipFill>
        <p:spPr>
          <a:xfrm>
            <a:off x="6579120" y="2968607"/>
            <a:ext cx="5308080" cy="3182622"/>
          </a:xfrm>
          <a:prstGeom prst="rect">
            <a:avLst/>
          </a:prstGeom>
        </p:spPr>
      </p:pic>
      <p:pic>
        <p:nvPicPr>
          <p:cNvPr id="15" name="Picture 14">
            <a:extLst>
              <a:ext uri="{FF2B5EF4-FFF2-40B4-BE49-F238E27FC236}">
                <a16:creationId xmlns:a16="http://schemas.microsoft.com/office/drawing/2014/main" id="{8B32F93B-94C3-4E9E-9130-61D7EDB3392C}"/>
              </a:ext>
            </a:extLst>
          </p:cNvPr>
          <p:cNvPicPr>
            <a:picLocks noChangeAspect="1"/>
          </p:cNvPicPr>
          <p:nvPr/>
        </p:nvPicPr>
        <p:blipFill>
          <a:blip r:embed="rId5"/>
          <a:stretch>
            <a:fillRect/>
          </a:stretch>
        </p:blipFill>
        <p:spPr>
          <a:xfrm>
            <a:off x="2911715" y="4247284"/>
            <a:ext cx="3591564" cy="1940086"/>
          </a:xfrm>
          <a:prstGeom prst="rect">
            <a:avLst/>
          </a:prstGeom>
        </p:spPr>
      </p:pic>
    </p:spTree>
    <p:extLst>
      <p:ext uri="{BB962C8B-B14F-4D97-AF65-F5344CB8AC3E}">
        <p14:creationId xmlns:p14="http://schemas.microsoft.com/office/powerpoint/2010/main" val="3996659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Days_Birth</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EB4F90AC-D892-4FE6-8898-B2178C5576E8}"/>
              </a:ext>
            </a:extLst>
          </p:cNvPr>
          <p:cNvSpPr txBox="1"/>
          <p:nvPr/>
        </p:nvSpPr>
        <p:spPr>
          <a:xfrm>
            <a:off x="922866" y="1300202"/>
            <a:ext cx="10837014" cy="2031325"/>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endParaRPr lang="en-IN" b="1" dirty="0"/>
          </a:p>
          <a:p>
            <a:pPr marL="342900" indent="-342900">
              <a:buFont typeface="Wingdings" panose="05000000000000000000" pitchFamily="2" charset="2"/>
              <a:buChar char="Ø"/>
            </a:pPr>
            <a:r>
              <a:rPr lang="en-IN" dirty="0"/>
              <a:t>In this case, all the data lied within the limits and there was no outlier detected in this column.</a:t>
            </a:r>
          </a:p>
          <a:p>
            <a:pPr marL="342900" indent="-342900">
              <a:buFont typeface="Wingdings" panose="05000000000000000000" pitchFamily="2" charset="2"/>
              <a:buChar char="Ø"/>
            </a:pPr>
            <a:r>
              <a:rPr lang="en-IN" dirty="0"/>
              <a:t>There was no replacement being done here.</a:t>
            </a:r>
          </a:p>
          <a:p>
            <a:pPr marL="285750" indent="-285750">
              <a:buFont typeface="Wingdings" panose="05000000000000000000" pitchFamily="2" charset="2"/>
              <a:buChar char="ü"/>
            </a:pPr>
            <a:endParaRPr lang="en-IN" dirty="0"/>
          </a:p>
          <a:p>
            <a:endParaRPr lang="en-IN" dirty="0"/>
          </a:p>
          <a:p>
            <a:endParaRPr lang="en-IN" dirty="0"/>
          </a:p>
        </p:txBody>
      </p:sp>
    </p:spTree>
    <p:extLst>
      <p:ext uri="{BB962C8B-B14F-4D97-AF65-F5344CB8AC3E}">
        <p14:creationId xmlns:p14="http://schemas.microsoft.com/office/powerpoint/2010/main" val="1259350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Days_employed</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0569CD21-1F59-45BD-AAF5-8E76FB5B60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1" y="1068899"/>
            <a:ext cx="9896694" cy="5357301"/>
          </a:xfrm>
          <a:prstGeom prst="rect">
            <a:avLst/>
          </a:prstGeom>
        </p:spPr>
      </p:pic>
    </p:spTree>
    <p:extLst>
      <p:ext uri="{BB962C8B-B14F-4D97-AF65-F5344CB8AC3E}">
        <p14:creationId xmlns:p14="http://schemas.microsoft.com/office/powerpoint/2010/main" val="2250266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Days_employed</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80ADD173-789C-4AC2-A5F6-F3CA34E4ABFF}"/>
              </a:ext>
            </a:extLst>
          </p:cNvPr>
          <p:cNvSpPr txBox="1"/>
          <p:nvPr/>
        </p:nvSpPr>
        <p:spPr>
          <a:xfrm>
            <a:off x="0" y="1575312"/>
            <a:ext cx="7806838"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Firstly, the Max/Min &amp; Quartiles are calculated using the Quartile.INC formula</a:t>
            </a:r>
          </a:p>
        </p:txBody>
      </p:sp>
      <p:sp>
        <p:nvSpPr>
          <p:cNvPr id="16" name="TextBox 15">
            <a:extLst>
              <a:ext uri="{FF2B5EF4-FFF2-40B4-BE49-F238E27FC236}">
                <a16:creationId xmlns:a16="http://schemas.microsoft.com/office/drawing/2014/main" id="{96AB465A-D921-4678-92F7-76217753E9C8}"/>
              </a:ext>
            </a:extLst>
          </p:cNvPr>
          <p:cNvSpPr txBox="1"/>
          <p:nvPr/>
        </p:nvSpPr>
        <p:spPr>
          <a:xfrm>
            <a:off x="84665" y="2653324"/>
            <a:ext cx="6739467" cy="1200329"/>
          </a:xfrm>
          <a:prstGeom prst="rect">
            <a:avLst/>
          </a:prstGeom>
          <a:noFill/>
        </p:spPr>
        <p:txBody>
          <a:bodyPr wrap="square" rtlCol="0">
            <a:spAutoFit/>
          </a:bodyPr>
          <a:lstStyle/>
          <a:p>
            <a:pPr marL="342900" indent="-342900">
              <a:buFont typeface="Wingdings" panose="05000000000000000000" pitchFamily="2" charset="2"/>
              <a:buChar char="Ø"/>
            </a:pPr>
            <a:r>
              <a:rPr lang="en-IN" dirty="0"/>
              <a:t>I used the </a:t>
            </a:r>
            <a:r>
              <a:rPr lang="en-IN" dirty="0" err="1"/>
              <a:t>Box&amp;Whisker</a:t>
            </a:r>
            <a:r>
              <a:rPr lang="en-IN" dirty="0"/>
              <a:t> Chart to identify the extreme Outlier which stands at a value of 365243</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Other Outliers were identified using the ‘Or’ function in Excel</a:t>
            </a:r>
          </a:p>
        </p:txBody>
      </p:sp>
      <p:pic>
        <p:nvPicPr>
          <p:cNvPr id="5" name="Picture 4">
            <a:extLst>
              <a:ext uri="{FF2B5EF4-FFF2-40B4-BE49-F238E27FC236}">
                <a16:creationId xmlns:a16="http://schemas.microsoft.com/office/drawing/2014/main" id="{C2D7DD84-0D69-4A60-9581-F0808EDE5B4F}"/>
              </a:ext>
            </a:extLst>
          </p:cNvPr>
          <p:cNvPicPr>
            <a:picLocks noChangeAspect="1"/>
          </p:cNvPicPr>
          <p:nvPr/>
        </p:nvPicPr>
        <p:blipFill>
          <a:blip r:embed="rId3"/>
          <a:stretch>
            <a:fillRect/>
          </a:stretch>
        </p:blipFill>
        <p:spPr>
          <a:xfrm>
            <a:off x="8187269" y="1290277"/>
            <a:ext cx="3920066" cy="1520247"/>
          </a:xfrm>
          <a:prstGeom prst="rect">
            <a:avLst/>
          </a:prstGeom>
        </p:spPr>
      </p:pic>
      <p:pic>
        <p:nvPicPr>
          <p:cNvPr id="11" name="Picture 10">
            <a:extLst>
              <a:ext uri="{FF2B5EF4-FFF2-40B4-BE49-F238E27FC236}">
                <a16:creationId xmlns:a16="http://schemas.microsoft.com/office/drawing/2014/main" id="{311876D8-AF0C-47B9-BADF-FE052A0ACA18}"/>
              </a:ext>
            </a:extLst>
          </p:cNvPr>
          <p:cNvPicPr>
            <a:picLocks noChangeAspect="1"/>
          </p:cNvPicPr>
          <p:nvPr/>
        </p:nvPicPr>
        <p:blipFill>
          <a:blip r:embed="rId4"/>
          <a:stretch>
            <a:fillRect/>
          </a:stretch>
        </p:blipFill>
        <p:spPr>
          <a:xfrm>
            <a:off x="6299531" y="2901548"/>
            <a:ext cx="5807804" cy="3446473"/>
          </a:xfrm>
          <a:prstGeom prst="rect">
            <a:avLst/>
          </a:prstGeom>
        </p:spPr>
      </p:pic>
      <p:pic>
        <p:nvPicPr>
          <p:cNvPr id="15" name="Picture 14">
            <a:extLst>
              <a:ext uri="{FF2B5EF4-FFF2-40B4-BE49-F238E27FC236}">
                <a16:creationId xmlns:a16="http://schemas.microsoft.com/office/drawing/2014/main" id="{D436017E-3FE5-410E-900A-9D76B9E98ABF}"/>
              </a:ext>
            </a:extLst>
          </p:cNvPr>
          <p:cNvPicPr>
            <a:picLocks noChangeAspect="1"/>
          </p:cNvPicPr>
          <p:nvPr/>
        </p:nvPicPr>
        <p:blipFill>
          <a:blip r:embed="rId5"/>
          <a:stretch>
            <a:fillRect/>
          </a:stretch>
        </p:blipFill>
        <p:spPr>
          <a:xfrm>
            <a:off x="4152629" y="3804872"/>
            <a:ext cx="1943371" cy="2514951"/>
          </a:xfrm>
          <a:prstGeom prst="rect">
            <a:avLst/>
          </a:prstGeom>
        </p:spPr>
      </p:pic>
    </p:spTree>
    <p:extLst>
      <p:ext uri="{BB962C8B-B14F-4D97-AF65-F5344CB8AC3E}">
        <p14:creationId xmlns:p14="http://schemas.microsoft.com/office/powerpoint/2010/main" val="37504233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Days_employed</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EB4F90AC-D892-4FE6-8898-B2178C5576E8}"/>
              </a:ext>
            </a:extLst>
          </p:cNvPr>
          <p:cNvSpPr txBox="1"/>
          <p:nvPr/>
        </p:nvSpPr>
        <p:spPr>
          <a:xfrm>
            <a:off x="922866" y="1300202"/>
            <a:ext cx="10837014" cy="2585323"/>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endParaRPr lang="en-IN" b="1" dirty="0"/>
          </a:p>
          <a:p>
            <a:pPr marL="342900" indent="-342900">
              <a:buFont typeface="Wingdings" panose="05000000000000000000" pitchFamily="2" charset="2"/>
              <a:buChar char="Ø"/>
            </a:pPr>
            <a:r>
              <a:rPr lang="en-IN" dirty="0"/>
              <a:t>The extreme Outlier which stands at a value of 365243 is being replaced with the median value using Excel’s “Find &amp; Replace” function.</a:t>
            </a:r>
          </a:p>
          <a:p>
            <a:pPr marL="342900" indent="-342900">
              <a:buFont typeface="Wingdings" panose="05000000000000000000" pitchFamily="2" charset="2"/>
              <a:buChar char="Ø"/>
            </a:pPr>
            <a:r>
              <a:rPr lang="en-IN" dirty="0"/>
              <a:t>Though there were other outliers found, we replaced only the extreme outlier as replacing each and every outlier would be ineffective.</a:t>
            </a:r>
          </a:p>
          <a:p>
            <a:pPr marL="285750" indent="-285750">
              <a:buFont typeface="Wingdings" panose="05000000000000000000" pitchFamily="2" charset="2"/>
              <a:buChar char="ü"/>
            </a:pPr>
            <a:endParaRPr lang="en-IN" dirty="0"/>
          </a:p>
          <a:p>
            <a:endParaRPr lang="en-IN" dirty="0"/>
          </a:p>
          <a:p>
            <a:endParaRPr lang="en-IN" dirty="0"/>
          </a:p>
        </p:txBody>
      </p:sp>
    </p:spTree>
    <p:extLst>
      <p:ext uri="{BB962C8B-B14F-4D97-AF65-F5344CB8AC3E}">
        <p14:creationId xmlns:p14="http://schemas.microsoft.com/office/powerpoint/2010/main" val="3228636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Days_registered</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F3423354-7C83-4BB5-A26E-4D08591462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200" y="1043500"/>
            <a:ext cx="10115664" cy="5475834"/>
          </a:xfrm>
          <a:prstGeom prst="rect">
            <a:avLst/>
          </a:prstGeom>
        </p:spPr>
      </p:pic>
    </p:spTree>
    <p:extLst>
      <p:ext uri="{BB962C8B-B14F-4D97-AF65-F5344CB8AC3E}">
        <p14:creationId xmlns:p14="http://schemas.microsoft.com/office/powerpoint/2010/main" val="3363994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Days_registered</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80ADD173-789C-4AC2-A5F6-F3CA34E4ABFF}"/>
              </a:ext>
            </a:extLst>
          </p:cNvPr>
          <p:cNvSpPr txBox="1"/>
          <p:nvPr/>
        </p:nvSpPr>
        <p:spPr>
          <a:xfrm>
            <a:off x="0" y="1575312"/>
            <a:ext cx="7806838"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Firstly, the Max/Min &amp; Quartiles are calculated using the Quartile.INC formula</a:t>
            </a:r>
          </a:p>
        </p:txBody>
      </p:sp>
      <p:sp>
        <p:nvSpPr>
          <p:cNvPr id="16" name="TextBox 15">
            <a:extLst>
              <a:ext uri="{FF2B5EF4-FFF2-40B4-BE49-F238E27FC236}">
                <a16:creationId xmlns:a16="http://schemas.microsoft.com/office/drawing/2014/main" id="{96AB465A-D921-4678-92F7-76217753E9C8}"/>
              </a:ext>
            </a:extLst>
          </p:cNvPr>
          <p:cNvSpPr txBox="1"/>
          <p:nvPr/>
        </p:nvSpPr>
        <p:spPr>
          <a:xfrm>
            <a:off x="84665" y="2653324"/>
            <a:ext cx="6739467" cy="1200329"/>
          </a:xfrm>
          <a:prstGeom prst="rect">
            <a:avLst/>
          </a:prstGeom>
          <a:noFill/>
        </p:spPr>
        <p:txBody>
          <a:bodyPr wrap="square" rtlCol="0">
            <a:spAutoFit/>
          </a:bodyPr>
          <a:lstStyle/>
          <a:p>
            <a:pPr marL="342900" indent="-342900">
              <a:buFont typeface="Wingdings" panose="05000000000000000000" pitchFamily="2" charset="2"/>
              <a:buChar char="Ø"/>
            </a:pPr>
            <a:r>
              <a:rPr lang="en-IN" dirty="0"/>
              <a:t>I used the </a:t>
            </a:r>
            <a:r>
              <a:rPr lang="en-IN" dirty="0" err="1"/>
              <a:t>Box&amp;Whisker</a:t>
            </a:r>
            <a:r>
              <a:rPr lang="en-IN" dirty="0"/>
              <a:t> Chart to identify the extreme Outlier which stands at a value of -22392</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Other Outliers were identified using the ‘Or’ function in Excel</a:t>
            </a:r>
          </a:p>
        </p:txBody>
      </p:sp>
      <p:pic>
        <p:nvPicPr>
          <p:cNvPr id="6" name="Picture 5">
            <a:extLst>
              <a:ext uri="{FF2B5EF4-FFF2-40B4-BE49-F238E27FC236}">
                <a16:creationId xmlns:a16="http://schemas.microsoft.com/office/drawing/2014/main" id="{42C61F4A-5391-4847-B4F1-0BBF3182BCA9}"/>
              </a:ext>
            </a:extLst>
          </p:cNvPr>
          <p:cNvPicPr>
            <a:picLocks noChangeAspect="1"/>
          </p:cNvPicPr>
          <p:nvPr/>
        </p:nvPicPr>
        <p:blipFill>
          <a:blip r:embed="rId3"/>
          <a:stretch>
            <a:fillRect/>
          </a:stretch>
        </p:blipFill>
        <p:spPr>
          <a:xfrm>
            <a:off x="7986989" y="1256461"/>
            <a:ext cx="4120346" cy="1618297"/>
          </a:xfrm>
          <a:prstGeom prst="rect">
            <a:avLst/>
          </a:prstGeom>
        </p:spPr>
      </p:pic>
      <p:pic>
        <p:nvPicPr>
          <p:cNvPr id="12" name="Picture 11">
            <a:extLst>
              <a:ext uri="{FF2B5EF4-FFF2-40B4-BE49-F238E27FC236}">
                <a16:creationId xmlns:a16="http://schemas.microsoft.com/office/drawing/2014/main" id="{93212111-3827-49CD-AE9B-693EB9DE0AFF}"/>
              </a:ext>
            </a:extLst>
          </p:cNvPr>
          <p:cNvPicPr>
            <a:picLocks noChangeAspect="1"/>
          </p:cNvPicPr>
          <p:nvPr/>
        </p:nvPicPr>
        <p:blipFill>
          <a:blip r:embed="rId4"/>
          <a:stretch>
            <a:fillRect/>
          </a:stretch>
        </p:blipFill>
        <p:spPr>
          <a:xfrm>
            <a:off x="6391747" y="2882351"/>
            <a:ext cx="5715588" cy="3423797"/>
          </a:xfrm>
          <a:prstGeom prst="rect">
            <a:avLst/>
          </a:prstGeom>
        </p:spPr>
      </p:pic>
      <p:pic>
        <p:nvPicPr>
          <p:cNvPr id="14" name="Picture 13">
            <a:extLst>
              <a:ext uri="{FF2B5EF4-FFF2-40B4-BE49-F238E27FC236}">
                <a16:creationId xmlns:a16="http://schemas.microsoft.com/office/drawing/2014/main" id="{51D9096E-82FF-462E-921C-2D19555530AC}"/>
              </a:ext>
            </a:extLst>
          </p:cNvPr>
          <p:cNvPicPr>
            <a:picLocks noChangeAspect="1"/>
          </p:cNvPicPr>
          <p:nvPr/>
        </p:nvPicPr>
        <p:blipFill>
          <a:blip r:embed="rId5"/>
          <a:stretch>
            <a:fillRect/>
          </a:stretch>
        </p:blipFill>
        <p:spPr>
          <a:xfrm>
            <a:off x="2657284" y="4191000"/>
            <a:ext cx="3660499" cy="2111243"/>
          </a:xfrm>
          <a:prstGeom prst="rect">
            <a:avLst/>
          </a:prstGeom>
        </p:spPr>
      </p:pic>
    </p:spTree>
    <p:extLst>
      <p:ext uri="{BB962C8B-B14F-4D97-AF65-F5344CB8AC3E}">
        <p14:creationId xmlns:p14="http://schemas.microsoft.com/office/powerpoint/2010/main" val="2763615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6E1B7E-C8D4-40E6-A10C-CA53F100955F}"/>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259733" cy="6874068"/>
          </a:xfrm>
        </p:spPr>
      </p:pic>
      <p:sp>
        <p:nvSpPr>
          <p:cNvPr id="2" name="Title 1">
            <a:extLst>
              <a:ext uri="{FF2B5EF4-FFF2-40B4-BE49-F238E27FC236}">
                <a16:creationId xmlns:a16="http://schemas.microsoft.com/office/drawing/2014/main" id="{A6E868FC-F731-4F80-B132-914E47E8AFE9}"/>
              </a:ext>
            </a:extLst>
          </p:cNvPr>
          <p:cNvSpPr>
            <a:spLocks noGrp="1"/>
          </p:cNvSpPr>
          <p:nvPr>
            <p:ph type="title"/>
          </p:nvPr>
        </p:nvSpPr>
        <p:spPr>
          <a:xfrm>
            <a:off x="838200" y="365126"/>
            <a:ext cx="10515600" cy="1040342"/>
          </a:xfrm>
        </p:spPr>
        <p:txBody>
          <a:bodyPr>
            <a:normAutofit/>
          </a:bodyPr>
          <a:lstStyle/>
          <a:p>
            <a:r>
              <a:rPr lang="en-IN" sz="4000" b="1" dirty="0">
                <a:latin typeface="Times New Roman" panose="02020603050405020304" pitchFamily="18" charset="0"/>
                <a:cs typeface="Times New Roman" panose="02020603050405020304" pitchFamily="18" charset="0"/>
              </a:rPr>
              <a:t>Approach </a:t>
            </a:r>
          </a:p>
        </p:txBody>
      </p:sp>
      <p:sp>
        <p:nvSpPr>
          <p:cNvPr id="6" name="TextBox 5">
            <a:extLst>
              <a:ext uri="{FF2B5EF4-FFF2-40B4-BE49-F238E27FC236}">
                <a16:creationId xmlns:a16="http://schemas.microsoft.com/office/drawing/2014/main" id="{6632A9EB-593E-4514-B381-EDDE69ED251F}"/>
              </a:ext>
            </a:extLst>
          </p:cNvPr>
          <p:cNvSpPr txBox="1"/>
          <p:nvPr/>
        </p:nvSpPr>
        <p:spPr>
          <a:xfrm>
            <a:off x="838200" y="1625600"/>
            <a:ext cx="10524067" cy="4770537"/>
          </a:xfrm>
          <a:prstGeom prst="rect">
            <a:avLst/>
          </a:prstGeom>
          <a:noFill/>
        </p:spPr>
        <p:txBody>
          <a:bodyPr wrap="square" rtlCol="0">
            <a:spAutoFit/>
          </a:bodyPr>
          <a:lstStyle/>
          <a:p>
            <a:endParaRPr lang="en-US" dirty="0"/>
          </a:p>
          <a:p>
            <a:r>
              <a:rPr lang="en-US" sz="2200" dirty="0">
                <a:latin typeface="Times New Roman" panose="02020603050405020304" pitchFamily="18" charset="0"/>
                <a:cs typeface="Times New Roman" panose="02020603050405020304" pitchFamily="18" charset="0"/>
              </a:rPr>
              <a:t>To tackle the loan default project, I used a structured Exploratory Data Analysis (EDA) approach using Excel. I started with data cleaning, handling missing values using functions like `COUNT`, `ISBLANK`, and `IF`, and imputing with the respective `Median`. Outliers were identified with `QUARTILE` and `IQR`, then visualized using box plots. I assessed the data imbalances using `COUNTIF` and `SUM`, shown in pie charts. For EDA, I performed:</a:t>
            </a:r>
          </a:p>
          <a:p>
            <a:endParaRPr lang="en-US" sz="2200" dirty="0">
              <a:latin typeface="Times New Roman" panose="02020603050405020304" pitchFamily="18" charset="0"/>
              <a:cs typeface="Times New Roman" panose="02020603050405020304" pitchFamily="18" charset="0"/>
            </a:endParaRPr>
          </a:p>
          <a:p>
            <a:pPr marL="342900" indent="-342900">
              <a:buFontTx/>
              <a:buChar char="-"/>
            </a:pPr>
            <a:r>
              <a:rPr lang="en-US" sz="2200" dirty="0">
                <a:latin typeface="Times New Roman" panose="02020603050405020304" pitchFamily="18" charset="0"/>
                <a:cs typeface="Times New Roman" panose="02020603050405020304" pitchFamily="18" charset="0"/>
              </a:rPr>
              <a:t>Univariate analysis </a:t>
            </a:r>
          </a:p>
          <a:p>
            <a:pPr marL="342900" indent="-342900">
              <a:buFontTx/>
              <a:buChar char="-"/>
            </a:pPr>
            <a:r>
              <a:rPr lang="en-US" sz="2200" dirty="0">
                <a:latin typeface="Times New Roman" panose="02020603050405020304" pitchFamily="18" charset="0"/>
                <a:cs typeface="Times New Roman" panose="02020603050405020304" pitchFamily="18" charset="0"/>
              </a:rPr>
              <a:t>Segmented analysis </a:t>
            </a:r>
          </a:p>
          <a:p>
            <a:pPr marL="342900" indent="-342900">
              <a:buFontTx/>
              <a:buChar char="-"/>
            </a:pPr>
            <a:r>
              <a:rPr lang="en-US" sz="2200" dirty="0">
                <a:latin typeface="Times New Roman" panose="02020603050405020304" pitchFamily="18" charset="0"/>
                <a:cs typeface="Times New Roman" panose="02020603050405020304" pitchFamily="18" charset="0"/>
              </a:rPr>
              <a:t>Bivariate analysis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Using `CORREL`, I identified key default indicators. Pivot tables, Excel functions, and charts provided me with actionable insights for the loan approvals.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4539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Outlier Detection(</a:t>
            </a:r>
            <a:r>
              <a:rPr lang="en-IN" sz="4000" b="1" dirty="0" err="1">
                <a:latin typeface="Times New Roman" panose="02020603050405020304" pitchFamily="18" charset="0"/>
                <a:cs typeface="Times New Roman" panose="02020603050405020304" pitchFamily="18" charset="0"/>
              </a:rPr>
              <a:t>Days_registered</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EB4F90AC-D892-4FE6-8898-B2178C5576E8}"/>
              </a:ext>
            </a:extLst>
          </p:cNvPr>
          <p:cNvSpPr txBox="1"/>
          <p:nvPr/>
        </p:nvSpPr>
        <p:spPr>
          <a:xfrm>
            <a:off x="922866" y="1300202"/>
            <a:ext cx="10837014" cy="2585323"/>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endParaRPr lang="en-IN" b="1" dirty="0"/>
          </a:p>
          <a:p>
            <a:pPr marL="342900" indent="-342900">
              <a:buFont typeface="Wingdings" panose="05000000000000000000" pitchFamily="2" charset="2"/>
              <a:buChar char="Ø"/>
            </a:pPr>
            <a:r>
              <a:rPr lang="en-IN" dirty="0"/>
              <a:t>The extreme Outlier which stands at a value of -22392 is being replaced with the median value using Excel’s “Find &amp; Replace” function.</a:t>
            </a:r>
          </a:p>
          <a:p>
            <a:pPr marL="342900" indent="-342900">
              <a:buFont typeface="Wingdings" panose="05000000000000000000" pitchFamily="2" charset="2"/>
              <a:buChar char="Ø"/>
            </a:pPr>
            <a:r>
              <a:rPr lang="en-IN" dirty="0"/>
              <a:t>Though there were other outliers found, we replaced only the extreme outlier as replacing each and every outlier would be ineffective.</a:t>
            </a:r>
          </a:p>
          <a:p>
            <a:pPr marL="285750" indent="-285750">
              <a:buFont typeface="Wingdings" panose="05000000000000000000" pitchFamily="2" charset="2"/>
              <a:buChar char="ü"/>
            </a:pPr>
            <a:endParaRPr lang="en-IN" dirty="0"/>
          </a:p>
          <a:p>
            <a:endParaRPr lang="en-IN" dirty="0"/>
          </a:p>
          <a:p>
            <a:endParaRPr lang="en-IN" dirty="0"/>
          </a:p>
        </p:txBody>
      </p:sp>
    </p:spTree>
    <p:extLst>
      <p:ext uri="{BB962C8B-B14F-4D97-AF65-F5344CB8AC3E}">
        <p14:creationId xmlns:p14="http://schemas.microsoft.com/office/powerpoint/2010/main" val="3989101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Task 3(Data Imbalance Detection Process)</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A848743D-6CDF-4977-B096-259DCE6891DC}"/>
              </a:ext>
            </a:extLst>
          </p:cNvPr>
          <p:cNvPicPr>
            <a:picLocks noChangeAspect="1"/>
          </p:cNvPicPr>
          <p:nvPr/>
        </p:nvPicPr>
        <p:blipFill>
          <a:blip r:embed="rId3"/>
          <a:stretch>
            <a:fillRect/>
          </a:stretch>
        </p:blipFill>
        <p:spPr>
          <a:xfrm>
            <a:off x="922866" y="1256644"/>
            <a:ext cx="9370990" cy="3236227"/>
          </a:xfrm>
          <a:prstGeom prst="rect">
            <a:avLst/>
          </a:prstGeom>
        </p:spPr>
      </p:pic>
      <p:sp>
        <p:nvSpPr>
          <p:cNvPr id="7" name="TextBox 6">
            <a:extLst>
              <a:ext uri="{FF2B5EF4-FFF2-40B4-BE49-F238E27FC236}">
                <a16:creationId xmlns:a16="http://schemas.microsoft.com/office/drawing/2014/main" id="{749F5BEB-32AF-463F-9BB3-F07D9A74F3A0}"/>
              </a:ext>
            </a:extLst>
          </p:cNvPr>
          <p:cNvSpPr txBox="1"/>
          <p:nvPr/>
        </p:nvSpPr>
        <p:spPr>
          <a:xfrm>
            <a:off x="880533" y="4606719"/>
            <a:ext cx="10998200"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This Data Imbalance Detection Process was done to identify the data imbalances present in the given dataset.</a:t>
            </a:r>
          </a:p>
          <a:p>
            <a:endParaRPr lang="en-IN" dirty="0"/>
          </a:p>
          <a:p>
            <a:pPr marL="285750" indent="-285750">
              <a:buFont typeface="Wingdings" panose="05000000000000000000" pitchFamily="2" charset="2"/>
              <a:buChar char="Ø"/>
            </a:pPr>
            <a:r>
              <a:rPr lang="en-IN" dirty="0"/>
              <a:t>Also the ratio of data imbalances was calculated .</a:t>
            </a:r>
          </a:p>
          <a:p>
            <a:endParaRPr lang="en-IN" dirty="0"/>
          </a:p>
          <a:p>
            <a:pPr marL="285750" indent="-285750">
              <a:buFont typeface="Wingdings" panose="05000000000000000000" pitchFamily="2" charset="2"/>
              <a:buChar char="Ø"/>
            </a:pPr>
            <a:r>
              <a:rPr lang="en-IN" dirty="0"/>
              <a:t>We used Excel’s “</a:t>
            </a:r>
            <a:r>
              <a:rPr lang="en-IN" dirty="0" err="1"/>
              <a:t>CountIf</a:t>
            </a:r>
            <a:r>
              <a:rPr lang="en-IN" dirty="0"/>
              <a:t>” function to identify the number of customers having difficulty in repaying the loans.</a:t>
            </a:r>
          </a:p>
        </p:txBody>
      </p:sp>
    </p:spTree>
    <p:extLst>
      <p:ext uri="{BB962C8B-B14F-4D97-AF65-F5344CB8AC3E}">
        <p14:creationId xmlns:p14="http://schemas.microsoft.com/office/powerpoint/2010/main" val="1337470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922866" y="-239863"/>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Data Imbalance Detection Process</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EB4F90AC-D892-4FE6-8898-B2178C5576E8}"/>
              </a:ext>
            </a:extLst>
          </p:cNvPr>
          <p:cNvSpPr txBox="1"/>
          <p:nvPr/>
        </p:nvSpPr>
        <p:spPr>
          <a:xfrm>
            <a:off x="922866" y="3925640"/>
            <a:ext cx="10837014" cy="3693319"/>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pPr marL="285750" indent="-285750">
              <a:buFont typeface="Courier New" panose="02070309020205020404" pitchFamily="49" charset="0"/>
              <a:buChar char="o"/>
            </a:pPr>
            <a:r>
              <a:rPr lang="en-IN" dirty="0"/>
              <a:t>It was observed that maximum customers had no difficulty in repaying the loan, whereas only a few of them around 8% had difficulty in repaying the loan on time.</a:t>
            </a:r>
          </a:p>
          <a:p>
            <a:pPr marL="285750" indent="-285750">
              <a:buFont typeface="Courier New" panose="02070309020205020404" pitchFamily="49" charset="0"/>
              <a:buChar char="o"/>
            </a:pPr>
            <a:r>
              <a:rPr lang="en-IN" dirty="0"/>
              <a:t>The majority of the type of loans were Cash loans while only a slight amounting to Revolving Loans(around 9%).</a:t>
            </a:r>
          </a:p>
          <a:p>
            <a:pPr marL="285750" indent="-285750">
              <a:buFont typeface="Courier New" panose="02070309020205020404" pitchFamily="49" charset="0"/>
              <a:buChar char="o"/>
            </a:pPr>
            <a:r>
              <a:rPr lang="en-IN" dirty="0"/>
              <a:t>The majority of the customers were females which XNA amounted to an insignificant percentage of the total customers(i.e. 2%)</a:t>
            </a:r>
          </a:p>
          <a:p>
            <a:pPr marL="285750" indent="-285750">
              <a:buFont typeface="Courier New" panose="02070309020205020404" pitchFamily="49" charset="0"/>
              <a:buChar char="o"/>
            </a:pPr>
            <a:r>
              <a:rPr lang="en-IN" dirty="0"/>
              <a:t>The maximum data imbalance amounted to the Gender column whereas the least data imbalance ratio was seen in case of Contract type.</a:t>
            </a:r>
          </a:p>
          <a:p>
            <a:pPr marL="285750" indent="-285750">
              <a:buFont typeface="Wingdings" panose="05000000000000000000" pitchFamily="2" charset="2"/>
              <a:buChar char="ü"/>
            </a:pPr>
            <a:endParaRPr lang="en-IN" b="1" dirty="0"/>
          </a:p>
          <a:p>
            <a:endParaRPr lang="en-IN" b="1"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0B9FA4DD-8D6C-48E4-87B4-5515167BFA89}"/>
              </a:ext>
            </a:extLst>
          </p:cNvPr>
          <p:cNvPicPr>
            <a:picLocks noChangeAspect="1"/>
          </p:cNvPicPr>
          <p:nvPr/>
        </p:nvPicPr>
        <p:blipFill>
          <a:blip r:embed="rId3"/>
          <a:stretch>
            <a:fillRect/>
          </a:stretch>
        </p:blipFill>
        <p:spPr>
          <a:xfrm>
            <a:off x="982133" y="1085700"/>
            <a:ext cx="10515600" cy="2373466"/>
          </a:xfrm>
          <a:prstGeom prst="rect">
            <a:avLst/>
          </a:prstGeom>
        </p:spPr>
      </p:pic>
    </p:spTree>
    <p:extLst>
      <p:ext uri="{BB962C8B-B14F-4D97-AF65-F5344CB8AC3E}">
        <p14:creationId xmlns:p14="http://schemas.microsoft.com/office/powerpoint/2010/main" val="40597131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313577"/>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Task 4(Univariate, Segmented Univariate, and Bivariate Analysis)</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749F5BEB-32AF-463F-9BB3-F07D9A74F3A0}"/>
              </a:ext>
            </a:extLst>
          </p:cNvPr>
          <p:cNvSpPr txBox="1"/>
          <p:nvPr/>
        </p:nvSpPr>
        <p:spPr>
          <a:xfrm>
            <a:off x="922866" y="2202185"/>
            <a:ext cx="10998200" cy="3139321"/>
          </a:xfrm>
          <a:prstGeom prst="rect">
            <a:avLst/>
          </a:prstGeom>
          <a:noFill/>
        </p:spPr>
        <p:txBody>
          <a:bodyPr wrap="square" rtlCol="0">
            <a:spAutoFit/>
          </a:bodyPr>
          <a:lstStyle/>
          <a:p>
            <a:pPr marL="285750" indent="-285750">
              <a:buFont typeface="Wingdings" panose="05000000000000000000" pitchFamily="2" charset="2"/>
              <a:buChar char="Ø"/>
            </a:pPr>
            <a:r>
              <a:rPr lang="en-IN" dirty="0"/>
              <a:t>Here I have </a:t>
            </a:r>
            <a:r>
              <a:rPr lang="en-US" dirty="0"/>
              <a:t>performed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p>
          <a:p>
            <a:endParaRPr lang="en-US" dirty="0"/>
          </a:p>
          <a:p>
            <a:pPr marL="285750" indent="-285750">
              <a:buFont typeface="Wingdings" panose="05000000000000000000" pitchFamily="2" charset="2"/>
              <a:buChar char="Ø"/>
            </a:pPr>
            <a:r>
              <a:rPr lang="en-US" dirty="0"/>
              <a:t>I have utilized Excel functions like COUNT, AVERAGE, MEDIAN, and statistical functions for descriptive analysis. Utilize Excel features like filters, sorting, and pivot tables for segmented and bivariate analysis.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 have created histograms, bar charts, or box plots to visualize the distributions of variables. Created stacked bar charts or grouped bar charts to compare variable distributions across different scenarios. Created scatter plots or heatmaps to visualize the relationships between variables and the target variable.</a:t>
            </a:r>
          </a:p>
          <a:p>
            <a:endParaRPr lang="en-IN" dirty="0"/>
          </a:p>
        </p:txBody>
      </p:sp>
    </p:spTree>
    <p:extLst>
      <p:ext uri="{BB962C8B-B14F-4D97-AF65-F5344CB8AC3E}">
        <p14:creationId xmlns:p14="http://schemas.microsoft.com/office/powerpoint/2010/main" val="3994036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21658"/>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Age</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749F5BEB-32AF-463F-9BB3-F07D9A74F3A0}"/>
              </a:ext>
            </a:extLst>
          </p:cNvPr>
          <p:cNvSpPr txBox="1"/>
          <p:nvPr/>
        </p:nvSpPr>
        <p:spPr>
          <a:xfrm>
            <a:off x="922866" y="2202185"/>
            <a:ext cx="10998200"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In this step, I firstly converted the days to years using the formula below:</a:t>
            </a:r>
          </a:p>
          <a:p>
            <a:pPr marL="285750" indent="-285750">
              <a:buFont typeface="Wingdings" panose="05000000000000000000" pitchFamily="2" charset="2"/>
              <a:buChar char="Ø"/>
            </a:pPr>
            <a:r>
              <a:rPr lang="en-IN" dirty="0"/>
              <a:t>In the next step, I segregated the years into class intervals using the “Floor” formula</a:t>
            </a:r>
          </a:p>
          <a:p>
            <a:r>
              <a:rPr lang="en-IN" dirty="0"/>
              <a:t>     in Excel as follows:</a:t>
            </a:r>
          </a:p>
          <a:p>
            <a:endParaRPr lang="en-IN" dirty="0"/>
          </a:p>
        </p:txBody>
      </p:sp>
      <p:pic>
        <p:nvPicPr>
          <p:cNvPr id="5" name="Picture 4">
            <a:extLst>
              <a:ext uri="{FF2B5EF4-FFF2-40B4-BE49-F238E27FC236}">
                <a16:creationId xmlns:a16="http://schemas.microsoft.com/office/drawing/2014/main" id="{74558B28-2620-432A-8838-3C6DF2D2B9E5}"/>
              </a:ext>
            </a:extLst>
          </p:cNvPr>
          <p:cNvPicPr>
            <a:picLocks noChangeAspect="1"/>
          </p:cNvPicPr>
          <p:nvPr/>
        </p:nvPicPr>
        <p:blipFill>
          <a:blip r:embed="rId3"/>
          <a:stretch>
            <a:fillRect/>
          </a:stretch>
        </p:blipFill>
        <p:spPr>
          <a:xfrm>
            <a:off x="9267215" y="1234411"/>
            <a:ext cx="1790950" cy="1133633"/>
          </a:xfrm>
          <a:prstGeom prst="rect">
            <a:avLst/>
          </a:prstGeom>
        </p:spPr>
      </p:pic>
      <p:pic>
        <p:nvPicPr>
          <p:cNvPr id="8" name="Picture 7">
            <a:extLst>
              <a:ext uri="{FF2B5EF4-FFF2-40B4-BE49-F238E27FC236}">
                <a16:creationId xmlns:a16="http://schemas.microsoft.com/office/drawing/2014/main" id="{70BF8340-E579-452E-97D3-6FF946B07A18}"/>
              </a:ext>
            </a:extLst>
          </p:cNvPr>
          <p:cNvPicPr>
            <a:picLocks noChangeAspect="1"/>
          </p:cNvPicPr>
          <p:nvPr/>
        </p:nvPicPr>
        <p:blipFill>
          <a:blip r:embed="rId4"/>
          <a:stretch>
            <a:fillRect/>
          </a:stretch>
        </p:blipFill>
        <p:spPr>
          <a:xfrm>
            <a:off x="9061428" y="2345843"/>
            <a:ext cx="1996737" cy="1205048"/>
          </a:xfrm>
          <a:prstGeom prst="rect">
            <a:avLst/>
          </a:prstGeom>
        </p:spPr>
      </p:pic>
      <p:pic>
        <p:nvPicPr>
          <p:cNvPr id="12" name="Picture 11">
            <a:extLst>
              <a:ext uri="{FF2B5EF4-FFF2-40B4-BE49-F238E27FC236}">
                <a16:creationId xmlns:a16="http://schemas.microsoft.com/office/drawing/2014/main" id="{56CFD615-AFFA-463B-B8C5-FF54C1A9D4E8}"/>
              </a:ext>
            </a:extLst>
          </p:cNvPr>
          <p:cNvPicPr>
            <a:picLocks noChangeAspect="1"/>
          </p:cNvPicPr>
          <p:nvPr/>
        </p:nvPicPr>
        <p:blipFill>
          <a:blip r:embed="rId5"/>
          <a:stretch>
            <a:fillRect/>
          </a:stretch>
        </p:blipFill>
        <p:spPr>
          <a:xfrm>
            <a:off x="1288102" y="3104952"/>
            <a:ext cx="5992061" cy="2257740"/>
          </a:xfrm>
          <a:prstGeom prst="rect">
            <a:avLst/>
          </a:prstGeom>
        </p:spPr>
      </p:pic>
      <p:sp>
        <p:nvSpPr>
          <p:cNvPr id="13" name="TextBox 12">
            <a:extLst>
              <a:ext uri="{FF2B5EF4-FFF2-40B4-BE49-F238E27FC236}">
                <a16:creationId xmlns:a16="http://schemas.microsoft.com/office/drawing/2014/main" id="{1A37D03A-959A-400E-8975-7FA5764DE844}"/>
              </a:ext>
            </a:extLst>
          </p:cNvPr>
          <p:cNvSpPr txBox="1"/>
          <p:nvPr/>
        </p:nvSpPr>
        <p:spPr>
          <a:xfrm>
            <a:off x="999764" y="5557498"/>
            <a:ext cx="10058401"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It was observed that the maximum customers lied in the age group of 30-40 while the least lied in the age group of 60-70</a:t>
            </a:r>
          </a:p>
        </p:txBody>
      </p:sp>
    </p:spTree>
    <p:extLst>
      <p:ext uri="{BB962C8B-B14F-4D97-AF65-F5344CB8AC3E}">
        <p14:creationId xmlns:p14="http://schemas.microsoft.com/office/powerpoint/2010/main" val="2415667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922866" y="40382"/>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Age</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511AAA2-B2DE-40A4-85B5-18B3FE6BC71D}"/>
              </a:ext>
            </a:extLst>
          </p:cNvPr>
          <p:cNvSpPr txBox="1"/>
          <p:nvPr/>
        </p:nvSpPr>
        <p:spPr>
          <a:xfrm>
            <a:off x="810911" y="1490226"/>
            <a:ext cx="4631265"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We used the Excel’s </a:t>
            </a:r>
            <a:r>
              <a:rPr lang="en-IN" dirty="0" err="1"/>
              <a:t>Countif</a:t>
            </a:r>
            <a:r>
              <a:rPr lang="en-IN" dirty="0"/>
              <a:t> function to identify the age range with the maximum payment issues.</a:t>
            </a:r>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We used the Excel’s </a:t>
            </a:r>
            <a:r>
              <a:rPr lang="en-IN" dirty="0" err="1"/>
              <a:t>Countif</a:t>
            </a:r>
            <a:r>
              <a:rPr lang="en-IN" dirty="0"/>
              <a:t> function to identify the age range with the minimum payment issues.</a:t>
            </a:r>
          </a:p>
        </p:txBody>
      </p:sp>
      <p:pic>
        <p:nvPicPr>
          <p:cNvPr id="18" name="Picture 17">
            <a:extLst>
              <a:ext uri="{FF2B5EF4-FFF2-40B4-BE49-F238E27FC236}">
                <a16:creationId xmlns:a16="http://schemas.microsoft.com/office/drawing/2014/main" id="{A4CB5E09-CA05-4900-ACD3-8DB7CBBEEF6D}"/>
              </a:ext>
            </a:extLst>
          </p:cNvPr>
          <p:cNvPicPr>
            <a:picLocks noChangeAspect="1"/>
          </p:cNvPicPr>
          <p:nvPr/>
        </p:nvPicPr>
        <p:blipFill>
          <a:blip r:embed="rId3"/>
          <a:stretch>
            <a:fillRect/>
          </a:stretch>
        </p:blipFill>
        <p:spPr>
          <a:xfrm>
            <a:off x="5146860" y="1484868"/>
            <a:ext cx="6544588" cy="3896269"/>
          </a:xfrm>
          <a:prstGeom prst="rect">
            <a:avLst/>
          </a:prstGeom>
        </p:spPr>
      </p:pic>
    </p:spTree>
    <p:extLst>
      <p:ext uri="{BB962C8B-B14F-4D97-AF65-F5344CB8AC3E}">
        <p14:creationId xmlns:p14="http://schemas.microsoft.com/office/powerpoint/2010/main" val="363939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27883"/>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Age</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511AAA2-B2DE-40A4-85B5-18B3FE6BC71D}"/>
              </a:ext>
            </a:extLst>
          </p:cNvPr>
          <p:cNvSpPr txBox="1"/>
          <p:nvPr/>
        </p:nvSpPr>
        <p:spPr>
          <a:xfrm>
            <a:off x="1683922" y="2223983"/>
            <a:ext cx="8824156" cy="3416320"/>
          </a:xfrm>
          <a:prstGeom prst="rect">
            <a:avLst/>
          </a:prstGeom>
          <a:noFill/>
        </p:spPr>
        <p:txBody>
          <a:bodyPr wrap="square" rtlCol="0">
            <a:spAutoFit/>
          </a:bodyPr>
          <a:lstStyle/>
          <a:p>
            <a:pPr marL="285750" indent="-285750">
              <a:buFont typeface="Wingdings" panose="05000000000000000000" pitchFamily="2" charset="2"/>
              <a:buChar char="Ø"/>
            </a:pPr>
            <a:r>
              <a:rPr lang="en-IN" dirty="0"/>
              <a:t>It is observed that the age group of 30-40 had the most number of payment issues, whereas the age group of 60-70 had the least number of payment issues.</a:t>
            </a:r>
          </a:p>
          <a:p>
            <a:endParaRPr lang="en-IN" dirty="0"/>
          </a:p>
          <a:p>
            <a:pPr marL="285750" indent="-285750">
              <a:buFont typeface="Wingdings" panose="05000000000000000000" pitchFamily="2" charset="2"/>
              <a:buChar char="Ø"/>
            </a:pPr>
            <a:r>
              <a:rPr lang="en-US" dirty="0">
                <a:effectLst/>
              </a:rPr>
              <a:t>It is observed that the default rate decreases with age: 20-30 (11.2%), 30-40 (9.8%), 40-50 (7.5%), 50-60 (6.1%), 60-70 (5.0%)</a:t>
            </a:r>
          </a:p>
          <a:p>
            <a:endParaRPr lang="en-IN" dirty="0"/>
          </a:p>
          <a:p>
            <a:pPr marL="285750" indent="-285750">
              <a:buFont typeface="Wingdings" panose="05000000000000000000" pitchFamily="2" charset="2"/>
              <a:buChar char="Ø"/>
            </a:pPr>
            <a:r>
              <a:rPr lang="en-US" dirty="0"/>
              <a:t>It is </a:t>
            </a:r>
            <a:r>
              <a:rPr lang="en-US" dirty="0">
                <a:effectLst/>
              </a:rPr>
              <a:t>observed that </a:t>
            </a:r>
            <a:r>
              <a:rPr lang="en-US" dirty="0"/>
              <a:t>30-40 Age Group has the highest defaulters (1,311) and non-defaulters (12,112) due to largest customer base (13,423), but default rate is moderate (9.8%)</a:t>
            </a:r>
          </a:p>
          <a:p>
            <a:endParaRPr lang="en-US" dirty="0"/>
          </a:p>
          <a:p>
            <a:pPr marL="285750" indent="-285750">
              <a:buFont typeface="Wingdings" panose="05000000000000000000" pitchFamily="2" charset="2"/>
              <a:buChar char="Ø"/>
            </a:pPr>
            <a:r>
              <a:rPr lang="en-US" dirty="0"/>
              <a:t>It is </a:t>
            </a:r>
            <a:r>
              <a:rPr lang="en-US" dirty="0">
                <a:effectLst/>
              </a:rPr>
              <a:t>observed that </a:t>
            </a:r>
            <a:r>
              <a:rPr lang="en-US" dirty="0"/>
              <a:t>60-70 Age Group has the fewest defaulters (289) due to smallest customer base (5,768) and lowest default rate (5.0%).</a:t>
            </a:r>
          </a:p>
          <a:p>
            <a:endParaRPr lang="en-IN" dirty="0"/>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sp>
        <p:nvSpPr>
          <p:cNvPr id="4" name="TextBox 3">
            <a:extLst>
              <a:ext uri="{FF2B5EF4-FFF2-40B4-BE49-F238E27FC236}">
                <a16:creationId xmlns:a16="http://schemas.microsoft.com/office/drawing/2014/main" id="{1010B6F6-1D96-4589-BD81-41FFEF588A3E}"/>
              </a:ext>
            </a:extLst>
          </p:cNvPr>
          <p:cNvSpPr txBox="1"/>
          <p:nvPr/>
        </p:nvSpPr>
        <p:spPr>
          <a:xfrm>
            <a:off x="1683922" y="1639140"/>
            <a:ext cx="2404534"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p:txBody>
      </p:sp>
    </p:spTree>
    <p:extLst>
      <p:ext uri="{BB962C8B-B14F-4D97-AF65-F5344CB8AC3E}">
        <p14:creationId xmlns:p14="http://schemas.microsoft.com/office/powerpoint/2010/main" val="20680340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24580"/>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Gender</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589F4C88-E17C-43D2-AC3B-41554F4C0A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135" y="1062492"/>
            <a:ext cx="10202333" cy="5522750"/>
          </a:xfrm>
          <a:prstGeom prst="rect">
            <a:avLst/>
          </a:prstGeom>
        </p:spPr>
      </p:pic>
    </p:spTree>
    <p:extLst>
      <p:ext uri="{BB962C8B-B14F-4D97-AF65-F5344CB8AC3E}">
        <p14:creationId xmlns:p14="http://schemas.microsoft.com/office/powerpoint/2010/main" val="324430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922866" y="96166"/>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Gender</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511AAA2-B2DE-40A4-85B5-18B3FE6BC71D}"/>
              </a:ext>
            </a:extLst>
          </p:cNvPr>
          <p:cNvSpPr txBox="1"/>
          <p:nvPr/>
        </p:nvSpPr>
        <p:spPr>
          <a:xfrm>
            <a:off x="810911" y="1822175"/>
            <a:ext cx="4631265"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We used the Excel’s </a:t>
            </a:r>
            <a:r>
              <a:rPr lang="en-IN" dirty="0" err="1"/>
              <a:t>Countif</a:t>
            </a:r>
            <a:r>
              <a:rPr lang="en-IN" dirty="0"/>
              <a:t> function to identify the Gender Count for F,M &amp; XNA.</a:t>
            </a:r>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It is observed that there were more female customers than the other genders.</a:t>
            </a:r>
          </a:p>
        </p:txBody>
      </p:sp>
      <p:pic>
        <p:nvPicPr>
          <p:cNvPr id="5" name="Picture 4">
            <a:extLst>
              <a:ext uri="{FF2B5EF4-FFF2-40B4-BE49-F238E27FC236}">
                <a16:creationId xmlns:a16="http://schemas.microsoft.com/office/drawing/2014/main" id="{29D1D06A-31E8-47DF-90E5-453C6D6B6C8F}"/>
              </a:ext>
            </a:extLst>
          </p:cNvPr>
          <p:cNvPicPr>
            <a:picLocks noChangeAspect="1"/>
          </p:cNvPicPr>
          <p:nvPr/>
        </p:nvPicPr>
        <p:blipFill>
          <a:blip r:embed="rId3"/>
          <a:stretch>
            <a:fillRect/>
          </a:stretch>
        </p:blipFill>
        <p:spPr>
          <a:xfrm>
            <a:off x="7763933" y="1267456"/>
            <a:ext cx="3348107" cy="2480080"/>
          </a:xfrm>
          <a:prstGeom prst="rect">
            <a:avLst/>
          </a:prstGeom>
        </p:spPr>
      </p:pic>
      <p:pic>
        <p:nvPicPr>
          <p:cNvPr id="7" name="Picture 6">
            <a:extLst>
              <a:ext uri="{FF2B5EF4-FFF2-40B4-BE49-F238E27FC236}">
                <a16:creationId xmlns:a16="http://schemas.microsoft.com/office/drawing/2014/main" id="{FB0F6A19-8743-4F2B-850D-EB4247AA57AD}"/>
              </a:ext>
            </a:extLst>
          </p:cNvPr>
          <p:cNvPicPr>
            <a:picLocks noChangeAspect="1"/>
          </p:cNvPicPr>
          <p:nvPr/>
        </p:nvPicPr>
        <p:blipFill>
          <a:blip r:embed="rId4"/>
          <a:stretch>
            <a:fillRect/>
          </a:stretch>
        </p:blipFill>
        <p:spPr>
          <a:xfrm>
            <a:off x="6061478" y="3842623"/>
            <a:ext cx="5050562" cy="2701799"/>
          </a:xfrm>
          <a:prstGeom prst="rect">
            <a:avLst/>
          </a:prstGeom>
        </p:spPr>
      </p:pic>
    </p:spTree>
    <p:extLst>
      <p:ext uri="{BB962C8B-B14F-4D97-AF65-F5344CB8AC3E}">
        <p14:creationId xmlns:p14="http://schemas.microsoft.com/office/powerpoint/2010/main" val="25891302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313577"/>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Gender</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511AAA2-B2DE-40A4-85B5-18B3FE6BC71D}"/>
              </a:ext>
            </a:extLst>
          </p:cNvPr>
          <p:cNvSpPr txBox="1"/>
          <p:nvPr/>
        </p:nvSpPr>
        <p:spPr>
          <a:xfrm>
            <a:off x="1683922" y="2223983"/>
            <a:ext cx="8824156" cy="3139321"/>
          </a:xfrm>
          <a:prstGeom prst="rect">
            <a:avLst/>
          </a:prstGeom>
          <a:noFill/>
        </p:spPr>
        <p:txBody>
          <a:bodyPr wrap="square" rtlCol="0">
            <a:spAutoFit/>
          </a:bodyPr>
          <a:lstStyle/>
          <a:p>
            <a:pPr marL="285750" indent="-285750">
              <a:buFont typeface="Wingdings" panose="05000000000000000000" pitchFamily="2" charset="2"/>
              <a:buChar char="Ø"/>
            </a:pPr>
            <a:r>
              <a:rPr lang="en-IN" dirty="0"/>
              <a:t>It is observed that </a:t>
            </a:r>
            <a:r>
              <a:rPr lang="en-US" dirty="0"/>
              <a:t>Males have a higher default rate (10.3%) than females (6.9%).</a:t>
            </a:r>
          </a:p>
          <a:p>
            <a:endParaRPr lang="en-IN" dirty="0"/>
          </a:p>
          <a:p>
            <a:pPr marL="285750" indent="-285750">
              <a:buFont typeface="Wingdings" panose="05000000000000000000" pitchFamily="2" charset="2"/>
              <a:buChar char="Ø"/>
            </a:pPr>
            <a:r>
              <a:rPr lang="en-US" dirty="0">
                <a:effectLst/>
              </a:rPr>
              <a:t>It is observed that Females have more defaulters (2,264) than males (1,762), due to a larger female population (32,823 vs. 17,174).</a:t>
            </a:r>
          </a:p>
          <a:p>
            <a:endParaRPr lang="en-IN" dirty="0"/>
          </a:p>
          <a:p>
            <a:pPr marL="285750" indent="-285750">
              <a:buFont typeface="Wingdings" panose="05000000000000000000" pitchFamily="2" charset="2"/>
              <a:buChar char="Ø"/>
            </a:pPr>
            <a:r>
              <a:rPr lang="en-US" dirty="0"/>
              <a:t>It is </a:t>
            </a:r>
            <a:r>
              <a:rPr lang="en-US" dirty="0">
                <a:effectLst/>
              </a:rPr>
              <a:t>observed that the </a:t>
            </a:r>
            <a:r>
              <a:rPr lang="en-US" dirty="0"/>
              <a:t>XNA Category is negligible with only 2 non-defaulters and 0 defaulters, which is too small for analysis.</a:t>
            </a:r>
          </a:p>
          <a:p>
            <a:endParaRPr lang="en-US" dirty="0"/>
          </a:p>
          <a:p>
            <a:pPr marL="285750" indent="-285750">
              <a:buFont typeface="Wingdings" panose="05000000000000000000" pitchFamily="2" charset="2"/>
              <a:buChar char="Ø"/>
            </a:pPr>
            <a:r>
              <a:rPr lang="en-US" dirty="0"/>
              <a:t>It is </a:t>
            </a:r>
            <a:r>
              <a:rPr lang="en-US" dirty="0">
                <a:effectLst/>
              </a:rPr>
              <a:t>observed that the </a:t>
            </a:r>
            <a:r>
              <a:rPr lang="en-US" dirty="0"/>
              <a:t>Non-defaulters (F: 30,559; M: 15,412) vastly outnumber defaulters in both genders, hence showing that defaults are rare.</a:t>
            </a:r>
          </a:p>
          <a:p>
            <a:endParaRPr lang="en-IN" dirty="0"/>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1010B6F6-1D96-4589-BD81-41FFEF588A3E}"/>
              </a:ext>
            </a:extLst>
          </p:cNvPr>
          <p:cNvSpPr txBox="1"/>
          <p:nvPr/>
        </p:nvSpPr>
        <p:spPr>
          <a:xfrm>
            <a:off x="1683922" y="1639140"/>
            <a:ext cx="2404534"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p:txBody>
      </p:sp>
    </p:spTree>
    <p:extLst>
      <p:ext uri="{BB962C8B-B14F-4D97-AF65-F5344CB8AC3E}">
        <p14:creationId xmlns:p14="http://schemas.microsoft.com/office/powerpoint/2010/main" val="3551780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F6E1B7E-C8D4-40E6-A10C-CA53F100955F}"/>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67733" y="0"/>
            <a:ext cx="12259733" cy="6874068"/>
          </a:xfrm>
        </p:spPr>
      </p:pic>
      <p:sp>
        <p:nvSpPr>
          <p:cNvPr id="2" name="Title 1">
            <a:extLst>
              <a:ext uri="{FF2B5EF4-FFF2-40B4-BE49-F238E27FC236}">
                <a16:creationId xmlns:a16="http://schemas.microsoft.com/office/drawing/2014/main" id="{A6E868FC-F731-4F80-B132-914E47E8AFE9}"/>
              </a:ext>
            </a:extLst>
          </p:cNvPr>
          <p:cNvSpPr>
            <a:spLocks noGrp="1"/>
          </p:cNvSpPr>
          <p:nvPr>
            <p:ph type="title"/>
          </p:nvPr>
        </p:nvSpPr>
        <p:spPr>
          <a:xfrm>
            <a:off x="838200" y="365126"/>
            <a:ext cx="10515600" cy="1040342"/>
          </a:xfrm>
        </p:spPr>
        <p:txBody>
          <a:bodyPr>
            <a:normAutofit/>
          </a:bodyPr>
          <a:lstStyle/>
          <a:p>
            <a:r>
              <a:rPr lang="en-IN" sz="4000" b="1" dirty="0">
                <a:latin typeface="Times New Roman" panose="02020603050405020304" pitchFamily="18" charset="0"/>
                <a:cs typeface="Times New Roman" panose="02020603050405020304" pitchFamily="18" charset="0"/>
              </a:rPr>
              <a:t>Tech Stack Used</a:t>
            </a:r>
          </a:p>
        </p:txBody>
      </p:sp>
      <p:sp>
        <p:nvSpPr>
          <p:cNvPr id="6" name="TextBox 5">
            <a:extLst>
              <a:ext uri="{FF2B5EF4-FFF2-40B4-BE49-F238E27FC236}">
                <a16:creationId xmlns:a16="http://schemas.microsoft.com/office/drawing/2014/main" id="{6632A9EB-593E-4514-B381-EDDE69ED251F}"/>
              </a:ext>
            </a:extLst>
          </p:cNvPr>
          <p:cNvSpPr txBox="1"/>
          <p:nvPr/>
        </p:nvSpPr>
        <p:spPr>
          <a:xfrm>
            <a:off x="905933" y="1651000"/>
            <a:ext cx="10524067" cy="369332"/>
          </a:xfrm>
          <a:prstGeom prst="rect">
            <a:avLst/>
          </a:prstGeom>
          <a:noFill/>
        </p:spPr>
        <p:txBody>
          <a:bodyPr wrap="square" rtlCol="0">
            <a:spAutoFit/>
          </a:bodyPr>
          <a:lstStyle/>
          <a:p>
            <a:r>
              <a:rPr lang="en-US" dirty="0"/>
              <a:t>Microsoft Excel 2021 Version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1389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24580"/>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Amt_Income_Total</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E1F4E8C8-EED5-4C14-8485-F9B3B6FDF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481" y="1085833"/>
            <a:ext cx="9687451" cy="5244033"/>
          </a:xfrm>
          <a:prstGeom prst="rect">
            <a:avLst/>
          </a:prstGeom>
        </p:spPr>
      </p:pic>
    </p:spTree>
    <p:extLst>
      <p:ext uri="{BB962C8B-B14F-4D97-AF65-F5344CB8AC3E}">
        <p14:creationId xmlns:p14="http://schemas.microsoft.com/office/powerpoint/2010/main" val="3397375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922866" y="24086"/>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Amt_Income_Total</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511AAA2-B2DE-40A4-85B5-18B3FE6BC71D}"/>
              </a:ext>
            </a:extLst>
          </p:cNvPr>
          <p:cNvSpPr txBox="1"/>
          <p:nvPr/>
        </p:nvSpPr>
        <p:spPr>
          <a:xfrm>
            <a:off x="887111" y="1962706"/>
            <a:ext cx="11262556"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We used the Excel’s </a:t>
            </a:r>
            <a:r>
              <a:rPr lang="en-IN" dirty="0" err="1"/>
              <a:t>Countif</a:t>
            </a:r>
            <a:r>
              <a:rPr lang="en-IN" dirty="0"/>
              <a:t> function to identify the Count for Defaulters/Non-Defaulters</a:t>
            </a:r>
          </a:p>
          <a:p>
            <a:endParaRPr lang="en-IN" dirty="0"/>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pic>
        <p:nvPicPr>
          <p:cNvPr id="12" name="Picture 11">
            <a:extLst>
              <a:ext uri="{FF2B5EF4-FFF2-40B4-BE49-F238E27FC236}">
                <a16:creationId xmlns:a16="http://schemas.microsoft.com/office/drawing/2014/main" id="{09B25D49-7381-4627-9629-B1C6E00B60FE}"/>
              </a:ext>
            </a:extLst>
          </p:cNvPr>
          <p:cNvPicPr>
            <a:picLocks noChangeAspect="1"/>
          </p:cNvPicPr>
          <p:nvPr/>
        </p:nvPicPr>
        <p:blipFill>
          <a:blip r:embed="rId3"/>
          <a:stretch>
            <a:fillRect/>
          </a:stretch>
        </p:blipFill>
        <p:spPr>
          <a:xfrm>
            <a:off x="5838318" y="2892248"/>
            <a:ext cx="6235149" cy="3410426"/>
          </a:xfrm>
          <a:prstGeom prst="rect">
            <a:avLst/>
          </a:prstGeom>
        </p:spPr>
      </p:pic>
      <p:pic>
        <p:nvPicPr>
          <p:cNvPr id="14" name="Picture 13">
            <a:extLst>
              <a:ext uri="{FF2B5EF4-FFF2-40B4-BE49-F238E27FC236}">
                <a16:creationId xmlns:a16="http://schemas.microsoft.com/office/drawing/2014/main" id="{2B689E35-13FA-4A35-BD86-6BBA907B3571}"/>
              </a:ext>
            </a:extLst>
          </p:cNvPr>
          <p:cNvPicPr>
            <a:picLocks noChangeAspect="1"/>
          </p:cNvPicPr>
          <p:nvPr/>
        </p:nvPicPr>
        <p:blipFill>
          <a:blip r:embed="rId4"/>
          <a:stretch>
            <a:fillRect/>
          </a:stretch>
        </p:blipFill>
        <p:spPr>
          <a:xfrm>
            <a:off x="440118" y="2892248"/>
            <a:ext cx="5372850" cy="3410426"/>
          </a:xfrm>
          <a:prstGeom prst="rect">
            <a:avLst/>
          </a:prstGeom>
        </p:spPr>
      </p:pic>
    </p:spTree>
    <p:extLst>
      <p:ext uri="{BB962C8B-B14F-4D97-AF65-F5344CB8AC3E}">
        <p14:creationId xmlns:p14="http://schemas.microsoft.com/office/powerpoint/2010/main" val="24489750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313577"/>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Amt_Income_Total</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1010B6F6-1D96-4589-BD81-41FFEF588A3E}"/>
              </a:ext>
            </a:extLst>
          </p:cNvPr>
          <p:cNvSpPr txBox="1"/>
          <p:nvPr/>
        </p:nvSpPr>
        <p:spPr>
          <a:xfrm>
            <a:off x="1648660" y="2661264"/>
            <a:ext cx="10202332" cy="1477328"/>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pPr marL="285750" indent="-285750">
              <a:buFont typeface="Wingdings" panose="05000000000000000000" pitchFamily="2" charset="2"/>
              <a:buChar char="ü"/>
            </a:pPr>
            <a:r>
              <a:rPr lang="en-US" dirty="0"/>
              <a:t>It is observed that Income range 100000-150000 has the highest amount of Non-defaulters</a:t>
            </a:r>
          </a:p>
          <a:p>
            <a:pPr marL="285750" indent="-285750">
              <a:buFont typeface="Wingdings" panose="05000000000000000000" pitchFamily="2" charset="2"/>
              <a:buChar char="ü"/>
            </a:pPr>
            <a:r>
              <a:rPr lang="en-US" dirty="0"/>
              <a:t>It is observed that Income range 950000-1000000 has the least amount of Defaulters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10734162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24580"/>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Name_Type_Suite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6" name="Picture 5">
            <a:extLst>
              <a:ext uri="{FF2B5EF4-FFF2-40B4-BE49-F238E27FC236}">
                <a16:creationId xmlns:a16="http://schemas.microsoft.com/office/drawing/2014/main" id="{08CA66DE-CB60-4F58-95EC-402F0D182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0514" y="1068900"/>
            <a:ext cx="10303352" cy="5577434"/>
          </a:xfrm>
          <a:prstGeom prst="rect">
            <a:avLst/>
          </a:prstGeom>
        </p:spPr>
      </p:pic>
    </p:spTree>
    <p:extLst>
      <p:ext uri="{BB962C8B-B14F-4D97-AF65-F5344CB8AC3E}">
        <p14:creationId xmlns:p14="http://schemas.microsoft.com/office/powerpoint/2010/main" val="1875061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922866" y="24086"/>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Name_Type_Suite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511AAA2-B2DE-40A4-85B5-18B3FE6BC71D}"/>
              </a:ext>
            </a:extLst>
          </p:cNvPr>
          <p:cNvSpPr txBox="1"/>
          <p:nvPr/>
        </p:nvSpPr>
        <p:spPr>
          <a:xfrm>
            <a:off x="887111" y="1962706"/>
            <a:ext cx="11262556"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We used the Excel’s </a:t>
            </a:r>
            <a:r>
              <a:rPr lang="en-IN" dirty="0" err="1"/>
              <a:t>Countif</a:t>
            </a:r>
            <a:r>
              <a:rPr lang="en-IN" dirty="0"/>
              <a:t> function to identify the Count for Suite Types.</a:t>
            </a:r>
          </a:p>
          <a:p>
            <a:endParaRPr lang="en-IN" dirty="0"/>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554516C9-26E7-4DD2-8E76-621FBB164E20}"/>
              </a:ext>
            </a:extLst>
          </p:cNvPr>
          <p:cNvPicPr>
            <a:picLocks noChangeAspect="1"/>
          </p:cNvPicPr>
          <p:nvPr/>
        </p:nvPicPr>
        <p:blipFill>
          <a:blip r:embed="rId3"/>
          <a:stretch>
            <a:fillRect/>
          </a:stretch>
        </p:blipFill>
        <p:spPr>
          <a:xfrm>
            <a:off x="432082" y="2992393"/>
            <a:ext cx="5442176" cy="2514380"/>
          </a:xfrm>
          <a:prstGeom prst="rect">
            <a:avLst/>
          </a:prstGeom>
        </p:spPr>
      </p:pic>
      <p:pic>
        <p:nvPicPr>
          <p:cNvPr id="7" name="Picture 6">
            <a:extLst>
              <a:ext uri="{FF2B5EF4-FFF2-40B4-BE49-F238E27FC236}">
                <a16:creationId xmlns:a16="http://schemas.microsoft.com/office/drawing/2014/main" id="{A9DADB6B-B534-4DF8-9F10-FA0F461F8B71}"/>
              </a:ext>
            </a:extLst>
          </p:cNvPr>
          <p:cNvPicPr>
            <a:picLocks noChangeAspect="1"/>
          </p:cNvPicPr>
          <p:nvPr/>
        </p:nvPicPr>
        <p:blipFill>
          <a:blip r:embed="rId4"/>
          <a:stretch>
            <a:fillRect/>
          </a:stretch>
        </p:blipFill>
        <p:spPr>
          <a:xfrm>
            <a:off x="5946914" y="2991774"/>
            <a:ext cx="6060107" cy="2514380"/>
          </a:xfrm>
          <a:prstGeom prst="rect">
            <a:avLst/>
          </a:prstGeom>
        </p:spPr>
      </p:pic>
    </p:spTree>
    <p:extLst>
      <p:ext uri="{BB962C8B-B14F-4D97-AF65-F5344CB8AC3E}">
        <p14:creationId xmlns:p14="http://schemas.microsoft.com/office/powerpoint/2010/main" val="3198876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313577"/>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Name_Type_Suite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1010B6F6-1D96-4589-BD81-41FFEF588A3E}"/>
              </a:ext>
            </a:extLst>
          </p:cNvPr>
          <p:cNvSpPr txBox="1"/>
          <p:nvPr/>
        </p:nvSpPr>
        <p:spPr>
          <a:xfrm>
            <a:off x="1648659" y="2087771"/>
            <a:ext cx="10202333" cy="2862322"/>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pPr marL="285750" indent="-285750">
              <a:buFont typeface="Wingdings" panose="05000000000000000000" pitchFamily="2" charset="2"/>
              <a:buChar char="ü"/>
            </a:pPr>
            <a:r>
              <a:rPr lang="en-US" dirty="0">
                <a:effectLst/>
              </a:rPr>
              <a:t>It is observed that "Unaccompanied" category has the highest non-defaulters (32,937), indicating stability.</a:t>
            </a:r>
          </a:p>
          <a:p>
            <a:endParaRPr lang="en-US" dirty="0">
              <a:effectLst/>
            </a:endParaRPr>
          </a:p>
          <a:p>
            <a:pPr marL="285750" indent="-285750">
              <a:buFont typeface="Wingdings" panose="05000000000000000000" pitchFamily="2" charset="2"/>
              <a:buChar char="ü"/>
            </a:pPr>
            <a:r>
              <a:rPr lang="en-US" dirty="0">
                <a:effectLst/>
              </a:rPr>
              <a:t>It is observed that "Children" (47) and "Family" (489) have the fewest defaulters, suggesting low risk.</a:t>
            </a:r>
          </a:p>
          <a:p>
            <a:pPr marL="285750" indent="-285750">
              <a:buFont typeface="Wingdings" panose="05000000000000000000" pitchFamily="2" charset="2"/>
              <a:buChar char="ü"/>
            </a:pPr>
            <a:endParaRPr lang="en-US" dirty="0">
              <a:effectLst/>
            </a:endParaRPr>
          </a:p>
          <a:p>
            <a:pPr marL="285750" indent="-285750">
              <a:buFont typeface="Wingdings" panose="05000000000000000000" pitchFamily="2" charset="2"/>
              <a:buChar char="ü"/>
            </a:pPr>
            <a:r>
              <a:rPr lang="en-US" dirty="0"/>
              <a:t>It is observed that "Unaccompanied" also leads in defaulters (1,705), due to its large customer base.</a:t>
            </a:r>
          </a:p>
          <a:p>
            <a:endParaRPr lang="en-US" dirty="0"/>
          </a:p>
          <a:p>
            <a:pPr marL="285750" indent="-285750">
              <a:buFont typeface="Wingdings" panose="05000000000000000000" pitchFamily="2" charset="2"/>
              <a:buChar char="ü"/>
            </a:pPr>
            <a:r>
              <a:rPr lang="en-US" dirty="0"/>
              <a:t>It is observed that Larger groups (e.g., "Unaccompanied") have more defaults, but smaller groups (e.g., "Children") are safer.</a:t>
            </a:r>
            <a:endParaRPr lang="en-IN" dirty="0"/>
          </a:p>
        </p:txBody>
      </p:sp>
    </p:spTree>
    <p:extLst>
      <p:ext uri="{BB962C8B-B14F-4D97-AF65-F5344CB8AC3E}">
        <p14:creationId xmlns:p14="http://schemas.microsoft.com/office/powerpoint/2010/main" val="35722742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24580"/>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Name_Income_Type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0B32826A-065B-4771-A4D8-B9166DCA23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187" y="1060433"/>
            <a:ext cx="10225148" cy="5535100"/>
          </a:xfrm>
          <a:prstGeom prst="rect">
            <a:avLst/>
          </a:prstGeom>
        </p:spPr>
      </p:pic>
    </p:spTree>
    <p:extLst>
      <p:ext uri="{BB962C8B-B14F-4D97-AF65-F5344CB8AC3E}">
        <p14:creationId xmlns:p14="http://schemas.microsoft.com/office/powerpoint/2010/main" val="2010711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922866" y="24086"/>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Name_Income_Type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511AAA2-B2DE-40A4-85B5-18B3FE6BC71D}"/>
              </a:ext>
            </a:extLst>
          </p:cNvPr>
          <p:cNvSpPr txBox="1"/>
          <p:nvPr/>
        </p:nvSpPr>
        <p:spPr>
          <a:xfrm>
            <a:off x="1098776" y="1320503"/>
            <a:ext cx="11262556"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We used the Excel’s </a:t>
            </a:r>
            <a:r>
              <a:rPr lang="en-IN" dirty="0" err="1"/>
              <a:t>Countif</a:t>
            </a:r>
            <a:r>
              <a:rPr lang="en-IN" dirty="0"/>
              <a:t> function to identify the Count for Income Types.</a:t>
            </a:r>
          </a:p>
          <a:p>
            <a:endParaRPr lang="en-IN" dirty="0"/>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A4991C43-A504-44C3-AB05-1AB4679921D7}"/>
              </a:ext>
            </a:extLst>
          </p:cNvPr>
          <p:cNvPicPr>
            <a:picLocks noChangeAspect="1"/>
          </p:cNvPicPr>
          <p:nvPr/>
        </p:nvPicPr>
        <p:blipFill>
          <a:blip r:embed="rId3"/>
          <a:stretch>
            <a:fillRect/>
          </a:stretch>
        </p:blipFill>
        <p:spPr>
          <a:xfrm>
            <a:off x="3187698" y="1739073"/>
            <a:ext cx="6022953" cy="2374574"/>
          </a:xfrm>
          <a:prstGeom prst="rect">
            <a:avLst/>
          </a:prstGeom>
        </p:spPr>
      </p:pic>
      <p:pic>
        <p:nvPicPr>
          <p:cNvPr id="12" name="Picture 11">
            <a:extLst>
              <a:ext uri="{FF2B5EF4-FFF2-40B4-BE49-F238E27FC236}">
                <a16:creationId xmlns:a16="http://schemas.microsoft.com/office/drawing/2014/main" id="{DFBE7739-22B0-4322-AD6E-0225FCFCE105}"/>
              </a:ext>
            </a:extLst>
          </p:cNvPr>
          <p:cNvPicPr>
            <a:picLocks noChangeAspect="1"/>
          </p:cNvPicPr>
          <p:nvPr/>
        </p:nvPicPr>
        <p:blipFill>
          <a:blip r:embed="rId4"/>
          <a:stretch>
            <a:fillRect/>
          </a:stretch>
        </p:blipFill>
        <p:spPr>
          <a:xfrm>
            <a:off x="3189947" y="4211956"/>
            <a:ext cx="5981437" cy="2374575"/>
          </a:xfrm>
          <a:prstGeom prst="rect">
            <a:avLst/>
          </a:prstGeom>
        </p:spPr>
      </p:pic>
    </p:spTree>
    <p:extLst>
      <p:ext uri="{BB962C8B-B14F-4D97-AF65-F5344CB8AC3E}">
        <p14:creationId xmlns:p14="http://schemas.microsoft.com/office/powerpoint/2010/main" val="22022616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313577"/>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Name_Income_Type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1010B6F6-1D96-4589-BD81-41FFEF588A3E}"/>
              </a:ext>
            </a:extLst>
          </p:cNvPr>
          <p:cNvSpPr txBox="1"/>
          <p:nvPr/>
        </p:nvSpPr>
        <p:spPr>
          <a:xfrm>
            <a:off x="1648659" y="2087771"/>
            <a:ext cx="10202333" cy="3416320"/>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endParaRPr lang="en-IN" b="1" dirty="0"/>
          </a:p>
          <a:p>
            <a:pPr marL="285750" indent="-285750">
              <a:buFont typeface="Wingdings" panose="05000000000000000000" pitchFamily="2" charset="2"/>
              <a:buChar char="ü"/>
            </a:pPr>
            <a:r>
              <a:rPr lang="en-US" dirty="0">
                <a:effectLst/>
              </a:rPr>
              <a:t>It is observed that "Working" has the most non-defaulters (23,549) due to the largest customer base (26,010, 90.5% non-default rate)</a:t>
            </a:r>
          </a:p>
          <a:p>
            <a:endParaRPr lang="en-US" dirty="0">
              <a:effectLst/>
            </a:endParaRPr>
          </a:p>
          <a:p>
            <a:pPr marL="285750" indent="-285750">
              <a:buFont typeface="Wingdings" panose="05000000000000000000" pitchFamily="2" charset="2"/>
              <a:buChar char="ü"/>
            </a:pPr>
            <a:r>
              <a:rPr lang="en-US" dirty="0">
                <a:effectLst/>
              </a:rPr>
              <a:t>It is observed that "Maternity leave" (1) and "Pensioner" (501) have the fewest defaulters, with low risk (0.2% and 5.7% default rates).</a:t>
            </a:r>
          </a:p>
          <a:p>
            <a:endParaRPr lang="en-US" dirty="0">
              <a:effectLst/>
            </a:endParaRPr>
          </a:p>
          <a:p>
            <a:pPr marL="285750" indent="-285750">
              <a:buFont typeface="Wingdings" panose="05000000000000000000" pitchFamily="2" charset="2"/>
              <a:buChar char="ü"/>
            </a:pPr>
            <a:r>
              <a:rPr lang="en-US" dirty="0"/>
              <a:t>It is observed that "Working" leads in defaulters (2,461) but with a moderate 9.5% default rate.</a:t>
            </a:r>
          </a:p>
          <a:p>
            <a:endParaRPr lang="en-US" dirty="0"/>
          </a:p>
          <a:p>
            <a:pPr marL="285750" indent="-285750">
              <a:buFont typeface="Wingdings" panose="05000000000000000000" pitchFamily="2" charset="2"/>
              <a:buChar char="ü"/>
            </a:pPr>
            <a:r>
              <a:rPr lang="en-US" dirty="0"/>
              <a:t>It is observed that "Unemployed" shows the highest default rate (66.7%) with 4 defaulters vs. 2 non-defaulters.</a:t>
            </a:r>
            <a:endParaRPr lang="en-IN" dirty="0"/>
          </a:p>
        </p:txBody>
      </p:sp>
    </p:spTree>
    <p:extLst>
      <p:ext uri="{BB962C8B-B14F-4D97-AF65-F5344CB8AC3E}">
        <p14:creationId xmlns:p14="http://schemas.microsoft.com/office/powerpoint/2010/main" val="1610817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24580"/>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Education_Type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7D9BEA67-42F9-4471-B82B-3B13A63028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740" y="1184050"/>
            <a:ext cx="9756519" cy="5281421"/>
          </a:xfrm>
          <a:prstGeom prst="rect">
            <a:avLst/>
          </a:prstGeom>
        </p:spPr>
      </p:pic>
    </p:spTree>
    <p:extLst>
      <p:ext uri="{BB962C8B-B14F-4D97-AF65-F5344CB8AC3E}">
        <p14:creationId xmlns:p14="http://schemas.microsoft.com/office/powerpoint/2010/main" val="3834042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130085"/>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Data Cleaning Process</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7" y="1455648"/>
            <a:ext cx="10430933" cy="4524315"/>
          </a:xfrm>
          <a:prstGeom prst="rect">
            <a:avLst/>
          </a:prstGeom>
          <a:noFill/>
        </p:spPr>
        <p:txBody>
          <a:bodyPr wrap="square" rtlCol="0">
            <a:spAutoFit/>
          </a:bodyPr>
          <a:lstStyle/>
          <a:p>
            <a:pPr marL="285750" indent="-285750">
              <a:buFont typeface="Wingdings" panose="05000000000000000000" pitchFamily="2" charset="2"/>
              <a:buChar char="Ø"/>
            </a:pPr>
            <a:r>
              <a:rPr lang="en-IN" dirty="0"/>
              <a:t>First and foremost the given data was analysed and then Blanks were identified using ‘</a:t>
            </a:r>
            <a:r>
              <a:rPr lang="en-IN" dirty="0" err="1"/>
              <a:t>CountBlank</a:t>
            </a:r>
            <a:r>
              <a:rPr lang="en-IN" dirty="0"/>
              <a:t>’ Formula in Excel.</a:t>
            </a:r>
          </a:p>
          <a:p>
            <a:pPr marL="285750" indent="-285750">
              <a:buFont typeface="Wingdings" panose="05000000000000000000" pitchFamily="2" charset="2"/>
              <a:buChar char="Ø"/>
            </a:pPr>
            <a:r>
              <a:rPr lang="en-IN" dirty="0"/>
              <a:t>The next step was to replace the blanks with the ‘Median’ of the respective column using ‘</a:t>
            </a:r>
            <a:r>
              <a:rPr lang="en-IN" dirty="0" err="1"/>
              <a:t>Find&amp;Replace</a:t>
            </a:r>
            <a:r>
              <a:rPr lang="en-IN" dirty="0"/>
              <a:t>’.</a:t>
            </a:r>
          </a:p>
          <a:p>
            <a:pPr marL="285750" indent="-285750">
              <a:buFont typeface="Wingdings" panose="05000000000000000000" pitchFamily="2" charset="2"/>
              <a:buChar char="Ø"/>
            </a:pPr>
            <a:r>
              <a:rPr lang="en-IN" dirty="0"/>
              <a:t>Also many unnecessary columns were replaced which were not related to our analysis, hence only the relevant columns remained.</a:t>
            </a:r>
          </a:p>
          <a:p>
            <a:pPr marL="285750" indent="-285750">
              <a:buFont typeface="Wingdings" panose="05000000000000000000" pitchFamily="2" charset="2"/>
              <a:buChar char="Ø"/>
            </a:pPr>
            <a:r>
              <a:rPr lang="en-IN" dirty="0"/>
              <a:t>Some of the removed columns include the follow:      </a:t>
            </a:r>
          </a:p>
          <a:p>
            <a:pPr marL="285750" indent="-285750">
              <a:buFont typeface="Courier New" panose="02070309020205020404" pitchFamily="49" charset="0"/>
              <a:buChar char="o"/>
            </a:pPr>
            <a:r>
              <a:rPr lang="en-IN" sz="1800" b="0" i="0" u="none" strike="noStrike" dirty="0">
                <a:solidFill>
                  <a:srgbClr val="000000"/>
                </a:solidFill>
                <a:effectLst/>
                <a:latin typeface="Calibri" panose="020F0502020204030204" pitchFamily="34" charset="0"/>
              </a:rPr>
              <a:t>     EXT_SOURCE_1;</a:t>
            </a:r>
          </a:p>
          <a:p>
            <a:pPr marL="285750" indent="-285750">
              <a:buFont typeface="Courier New" panose="02070309020205020404" pitchFamily="49" charset="0"/>
              <a:buChar char="o"/>
            </a:pPr>
            <a:r>
              <a:rPr lang="en-IN" dirty="0">
                <a:solidFill>
                  <a:srgbClr val="000000"/>
                </a:solidFill>
                <a:latin typeface="Calibri" panose="020F0502020204030204" pitchFamily="34" charset="0"/>
              </a:rPr>
              <a:t>    </a:t>
            </a:r>
            <a:r>
              <a:rPr lang="en-IN" dirty="0"/>
              <a:t> </a:t>
            </a:r>
            <a:r>
              <a:rPr lang="en-IN" sz="1800" b="0" i="0" u="none" strike="noStrike" dirty="0">
                <a:solidFill>
                  <a:srgbClr val="000000"/>
                </a:solidFill>
                <a:effectLst/>
                <a:latin typeface="Calibri" panose="020F0502020204030204" pitchFamily="34" charset="0"/>
              </a:rPr>
              <a:t>EXT_SOURCE_2</a:t>
            </a:r>
            <a:r>
              <a:rPr lang="en-IN" dirty="0"/>
              <a:t> ; </a:t>
            </a:r>
          </a:p>
          <a:p>
            <a:pPr marL="285750" indent="-285750">
              <a:buFont typeface="Courier New" panose="02070309020205020404" pitchFamily="49" charset="0"/>
              <a:buChar char="o"/>
            </a:pPr>
            <a:r>
              <a:rPr lang="en-IN" sz="1800" b="0" i="0" u="none" strike="noStrike" dirty="0">
                <a:solidFill>
                  <a:srgbClr val="000000"/>
                </a:solidFill>
                <a:effectLst/>
                <a:latin typeface="Calibri" panose="020F0502020204030204" pitchFamily="34" charset="0"/>
              </a:rPr>
              <a:t>     EXT_SOURCE_3</a:t>
            </a:r>
            <a:r>
              <a:rPr lang="en-IN" dirty="0"/>
              <a:t> ;</a:t>
            </a:r>
          </a:p>
          <a:p>
            <a:pPr marL="285750" indent="-285750">
              <a:buFont typeface="Courier New" panose="02070309020205020404" pitchFamily="49" charset="0"/>
              <a:buChar char="o"/>
            </a:pPr>
            <a:r>
              <a:rPr lang="en-IN" sz="1800" b="0" i="0" u="none" strike="noStrike" dirty="0">
                <a:solidFill>
                  <a:srgbClr val="000000"/>
                </a:solidFill>
                <a:effectLst/>
                <a:latin typeface="Calibri" panose="020F0502020204030204" pitchFamily="34" charset="0"/>
              </a:rPr>
              <a:t>     APARTMENTS_AVG</a:t>
            </a:r>
            <a:r>
              <a:rPr lang="en-IN" dirty="0"/>
              <a:t> ;</a:t>
            </a:r>
          </a:p>
          <a:p>
            <a:pPr marL="285750" indent="-285750">
              <a:buFont typeface="Courier New" panose="02070309020205020404" pitchFamily="49" charset="0"/>
              <a:buChar char="o"/>
            </a:pPr>
            <a:r>
              <a:rPr lang="en-IN" sz="1800" b="0" i="0" u="none" strike="noStrike" dirty="0">
                <a:solidFill>
                  <a:srgbClr val="000000"/>
                </a:solidFill>
                <a:effectLst/>
                <a:latin typeface="Calibri" panose="020F0502020204030204" pitchFamily="34" charset="0"/>
              </a:rPr>
              <a:t>     BASEMENTAREA_AVG;</a:t>
            </a:r>
          </a:p>
          <a:p>
            <a:pPr marL="285750" indent="-285750">
              <a:buFont typeface="Courier New" panose="02070309020205020404" pitchFamily="49" charset="0"/>
              <a:buChar char="o"/>
            </a:pPr>
            <a:r>
              <a:rPr lang="en-IN" dirty="0">
                <a:solidFill>
                  <a:srgbClr val="000000"/>
                </a:solidFill>
                <a:latin typeface="Calibri" panose="020F0502020204030204" pitchFamily="34" charset="0"/>
              </a:rPr>
              <a:t>     </a:t>
            </a:r>
            <a:r>
              <a:rPr lang="en-IN" sz="1800" b="0" i="0" u="none" strike="noStrike" dirty="0">
                <a:solidFill>
                  <a:srgbClr val="000000"/>
                </a:solidFill>
                <a:effectLst/>
                <a:latin typeface="Calibri" panose="020F0502020204030204" pitchFamily="34" charset="0"/>
              </a:rPr>
              <a:t>YEARS_BEGINEXPLUATATION_AVG</a:t>
            </a:r>
            <a:r>
              <a:rPr lang="en-IN" dirty="0"/>
              <a:t> </a:t>
            </a:r>
            <a:r>
              <a:rPr lang="en-IN" dirty="0">
                <a:solidFill>
                  <a:srgbClr val="000000"/>
                </a:solidFill>
                <a:latin typeface="Calibri" panose="020F0502020204030204" pitchFamily="34" charset="0"/>
              </a:rPr>
              <a:t>;</a:t>
            </a:r>
          </a:p>
          <a:p>
            <a:pPr marL="285750" indent="-285750">
              <a:buFont typeface="Courier New" panose="02070309020205020404" pitchFamily="49" charset="0"/>
              <a:buChar char="o"/>
            </a:pPr>
            <a:r>
              <a:rPr lang="en-IN" dirty="0">
                <a:solidFill>
                  <a:srgbClr val="000000"/>
                </a:solidFill>
                <a:latin typeface="Calibri" panose="020F0502020204030204" pitchFamily="34" charset="0"/>
              </a:rPr>
              <a:t>     </a:t>
            </a:r>
            <a:r>
              <a:rPr lang="en-IN" sz="1800" b="0" i="0" u="none" strike="noStrike" dirty="0">
                <a:solidFill>
                  <a:srgbClr val="000000"/>
                </a:solidFill>
                <a:effectLst/>
                <a:latin typeface="Calibri" panose="020F0502020204030204" pitchFamily="34" charset="0"/>
              </a:rPr>
              <a:t>YEARS_BUILD_AVG</a:t>
            </a:r>
            <a:r>
              <a:rPr lang="en-IN" dirty="0"/>
              <a:t> </a:t>
            </a:r>
            <a:r>
              <a:rPr lang="en-IN" dirty="0">
                <a:solidFill>
                  <a:srgbClr val="000000"/>
                </a:solidFill>
                <a:latin typeface="Calibri" panose="020F0502020204030204" pitchFamily="34" charset="0"/>
              </a:rPr>
              <a:t>;</a:t>
            </a:r>
          </a:p>
          <a:p>
            <a:pPr marL="285750" indent="-285750">
              <a:buFont typeface="Courier New" panose="02070309020205020404" pitchFamily="49" charset="0"/>
              <a:buChar char="o"/>
            </a:pPr>
            <a:r>
              <a:rPr lang="en-IN" dirty="0">
                <a:solidFill>
                  <a:srgbClr val="000000"/>
                </a:solidFill>
                <a:latin typeface="Calibri" panose="020F0502020204030204" pitchFamily="34" charset="0"/>
              </a:rPr>
              <a:t>     </a:t>
            </a:r>
            <a:r>
              <a:rPr lang="en-IN" sz="1800" b="0" i="0" u="none" strike="noStrike" dirty="0">
                <a:solidFill>
                  <a:srgbClr val="000000"/>
                </a:solidFill>
                <a:effectLst/>
                <a:latin typeface="Calibri" panose="020F0502020204030204" pitchFamily="34" charset="0"/>
              </a:rPr>
              <a:t>COMMONAREA_AVG</a:t>
            </a:r>
            <a:r>
              <a:rPr lang="en-IN" dirty="0"/>
              <a:t> </a:t>
            </a:r>
            <a:r>
              <a:rPr lang="en-IN" dirty="0">
                <a:solidFill>
                  <a:srgbClr val="000000"/>
                </a:solidFill>
                <a:latin typeface="Calibri" panose="020F0502020204030204" pitchFamily="34" charset="0"/>
              </a:rPr>
              <a:t>;</a:t>
            </a:r>
          </a:p>
          <a:p>
            <a:pPr marL="285750" indent="-285750">
              <a:buFont typeface="Courier New" panose="02070309020205020404" pitchFamily="49" charset="0"/>
              <a:buChar char="o"/>
            </a:pPr>
            <a:r>
              <a:rPr lang="en-IN" dirty="0">
                <a:solidFill>
                  <a:srgbClr val="000000"/>
                </a:solidFill>
                <a:latin typeface="Calibri" panose="020F0502020204030204" pitchFamily="34" charset="0"/>
              </a:rPr>
              <a:t>     </a:t>
            </a:r>
            <a:r>
              <a:rPr lang="en-IN" sz="1800" b="0" i="0" u="none" strike="noStrike" dirty="0">
                <a:solidFill>
                  <a:srgbClr val="000000"/>
                </a:solidFill>
                <a:effectLst/>
                <a:latin typeface="Calibri" panose="020F0502020204030204" pitchFamily="34" charset="0"/>
              </a:rPr>
              <a:t>ELEVATORS_AVG</a:t>
            </a:r>
            <a:r>
              <a:rPr lang="en-IN" dirty="0"/>
              <a:t> ;</a:t>
            </a:r>
          </a:p>
          <a:p>
            <a:pPr marL="285750" indent="-285750">
              <a:buFont typeface="Courier New" panose="02070309020205020404" pitchFamily="49" charset="0"/>
              <a:buChar char="o"/>
            </a:pPr>
            <a:r>
              <a:rPr lang="en-IN" dirty="0"/>
              <a:t>     </a:t>
            </a:r>
            <a:r>
              <a:rPr lang="en-IN" sz="1800" b="0" i="0" u="none" strike="noStrike" dirty="0">
                <a:solidFill>
                  <a:srgbClr val="000000"/>
                </a:solidFill>
                <a:effectLst/>
                <a:latin typeface="Calibri" panose="020F0502020204030204" pitchFamily="34" charset="0"/>
              </a:rPr>
              <a:t>ENTRANCES_AVG</a:t>
            </a:r>
            <a:r>
              <a:rPr lang="en-IN" dirty="0"/>
              <a:t> , etc.</a:t>
            </a:r>
          </a:p>
        </p:txBody>
      </p:sp>
    </p:spTree>
    <p:extLst>
      <p:ext uri="{BB962C8B-B14F-4D97-AF65-F5344CB8AC3E}">
        <p14:creationId xmlns:p14="http://schemas.microsoft.com/office/powerpoint/2010/main" val="34732004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922866" y="24086"/>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Education_Type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511AAA2-B2DE-40A4-85B5-18B3FE6BC71D}"/>
              </a:ext>
            </a:extLst>
          </p:cNvPr>
          <p:cNvSpPr txBox="1"/>
          <p:nvPr/>
        </p:nvSpPr>
        <p:spPr>
          <a:xfrm>
            <a:off x="1259644" y="1387922"/>
            <a:ext cx="11262556"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We used the Excel’s </a:t>
            </a:r>
            <a:r>
              <a:rPr lang="en-IN" dirty="0" err="1"/>
              <a:t>Countif</a:t>
            </a:r>
            <a:r>
              <a:rPr lang="en-IN" dirty="0"/>
              <a:t> function to identify the Count for </a:t>
            </a:r>
            <a:r>
              <a:rPr lang="en-IN" sz="1800" dirty="0" err="1">
                <a:latin typeface="Times New Roman" panose="02020603050405020304" pitchFamily="18" charset="0"/>
                <a:cs typeface="Times New Roman" panose="02020603050405020304" pitchFamily="18" charset="0"/>
              </a:rPr>
              <a:t>Education_Type</a:t>
            </a:r>
            <a:r>
              <a:rPr lang="en-IN" dirty="0"/>
              <a:t>  </a:t>
            </a:r>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pic>
        <p:nvPicPr>
          <p:cNvPr id="6" name="Picture 5">
            <a:extLst>
              <a:ext uri="{FF2B5EF4-FFF2-40B4-BE49-F238E27FC236}">
                <a16:creationId xmlns:a16="http://schemas.microsoft.com/office/drawing/2014/main" id="{99E2A409-F172-48C7-9286-0F7E0409B891}"/>
              </a:ext>
            </a:extLst>
          </p:cNvPr>
          <p:cNvPicPr>
            <a:picLocks noChangeAspect="1"/>
          </p:cNvPicPr>
          <p:nvPr/>
        </p:nvPicPr>
        <p:blipFill>
          <a:blip r:embed="rId3"/>
          <a:stretch>
            <a:fillRect/>
          </a:stretch>
        </p:blipFill>
        <p:spPr>
          <a:xfrm>
            <a:off x="2282906" y="1795527"/>
            <a:ext cx="7072761" cy="2122506"/>
          </a:xfrm>
          <a:prstGeom prst="rect">
            <a:avLst/>
          </a:prstGeom>
        </p:spPr>
      </p:pic>
      <p:pic>
        <p:nvPicPr>
          <p:cNvPr id="14" name="Picture 13">
            <a:extLst>
              <a:ext uri="{FF2B5EF4-FFF2-40B4-BE49-F238E27FC236}">
                <a16:creationId xmlns:a16="http://schemas.microsoft.com/office/drawing/2014/main" id="{4897708B-F7C7-4A70-A5A0-C3EB90F06CD2}"/>
              </a:ext>
            </a:extLst>
          </p:cNvPr>
          <p:cNvPicPr>
            <a:picLocks noChangeAspect="1"/>
          </p:cNvPicPr>
          <p:nvPr/>
        </p:nvPicPr>
        <p:blipFill>
          <a:blip r:embed="rId4"/>
          <a:stretch>
            <a:fillRect/>
          </a:stretch>
        </p:blipFill>
        <p:spPr>
          <a:xfrm>
            <a:off x="2282906" y="3918033"/>
            <a:ext cx="7072761" cy="2886992"/>
          </a:xfrm>
          <a:prstGeom prst="rect">
            <a:avLst/>
          </a:prstGeom>
        </p:spPr>
      </p:pic>
    </p:spTree>
    <p:extLst>
      <p:ext uri="{BB962C8B-B14F-4D97-AF65-F5344CB8AC3E}">
        <p14:creationId xmlns:p14="http://schemas.microsoft.com/office/powerpoint/2010/main" val="18674868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71648"/>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Education_Type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1010B6F6-1D96-4589-BD81-41FFEF588A3E}"/>
              </a:ext>
            </a:extLst>
          </p:cNvPr>
          <p:cNvSpPr txBox="1"/>
          <p:nvPr/>
        </p:nvSpPr>
        <p:spPr>
          <a:xfrm>
            <a:off x="1411592" y="1584215"/>
            <a:ext cx="10202333" cy="5909310"/>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pPr marL="285750" indent="-285750">
              <a:buFont typeface="Wingdings" panose="05000000000000000000" pitchFamily="2" charset="2"/>
              <a:buChar char="ü"/>
            </a:pPr>
            <a:r>
              <a:rPr lang="en-IN" dirty="0"/>
              <a:t>It is observed that </a:t>
            </a:r>
            <a:r>
              <a:rPr lang="en-US" dirty="0">
                <a:effectLst/>
              </a:rPr>
              <a:t>"Secondary / secondary special" has the most non-defaulters (32,363), due to the largest customer base.</a:t>
            </a:r>
          </a:p>
          <a:p>
            <a:endParaRPr lang="en-US" dirty="0">
              <a:effectLst/>
            </a:endParaRPr>
          </a:p>
          <a:p>
            <a:pPr marL="285750" indent="-285750">
              <a:buFont typeface="Wingdings" panose="05000000000000000000" pitchFamily="2" charset="2"/>
              <a:buChar char="ü"/>
            </a:pPr>
            <a:r>
              <a:rPr lang="en-IN" dirty="0"/>
              <a:t>It is observed that </a:t>
            </a:r>
            <a:r>
              <a:rPr lang="en-US" dirty="0">
                <a:effectLst/>
              </a:rPr>
              <a:t>"Academic degree" (0) has no defaulters, indicating low risk.</a:t>
            </a:r>
          </a:p>
          <a:p>
            <a:endParaRPr lang="en-US" dirty="0">
              <a:effectLst/>
            </a:endParaRPr>
          </a:p>
          <a:p>
            <a:pPr marL="285750" indent="-285750">
              <a:buFont typeface="Wingdings" panose="05000000000000000000" pitchFamily="2" charset="2"/>
              <a:buChar char="ü"/>
            </a:pPr>
            <a:r>
              <a:rPr lang="en-IN" dirty="0"/>
              <a:t>It is observed that</a:t>
            </a:r>
            <a:r>
              <a:rPr lang="en-US" dirty="0"/>
              <a:t> </a:t>
            </a:r>
            <a:r>
              <a:rPr lang="en-US" dirty="0">
                <a:effectLst/>
              </a:rPr>
              <a:t>"Secondary / secondary special" leads with 3,209 defaulters, likely due to its large population.</a:t>
            </a:r>
          </a:p>
          <a:p>
            <a:endParaRPr lang="en-US" dirty="0">
              <a:effectLst/>
            </a:endParaRPr>
          </a:p>
          <a:p>
            <a:pPr marL="285750" indent="-285750">
              <a:buFont typeface="Wingdings" panose="05000000000000000000" pitchFamily="2" charset="2"/>
              <a:buChar char="ü"/>
            </a:pPr>
            <a:r>
              <a:rPr lang="en-IN" dirty="0"/>
              <a:t>It is observed that </a:t>
            </a:r>
            <a:r>
              <a:rPr lang="en-US" dirty="0">
                <a:effectLst/>
              </a:rPr>
              <a:t>"Incomplete higher" shows a high rate (48.3%) with 1,482 defaulters vs. 1,138 non-defaulters.</a:t>
            </a:r>
          </a:p>
          <a:p>
            <a:endParaRPr lang="en-US" dirty="0">
              <a:effectLst/>
            </a:endParaRPr>
          </a:p>
          <a:p>
            <a:pPr marL="285750" indent="-285750">
              <a:buFont typeface="Wingdings" panose="05000000000000000000" pitchFamily="2" charset="2"/>
              <a:buChar char="ü"/>
            </a:pPr>
            <a:r>
              <a:rPr lang="en-IN" dirty="0"/>
              <a:t>It is observed that</a:t>
            </a:r>
            <a:r>
              <a:rPr lang="en-US" dirty="0"/>
              <a:t> </a:t>
            </a:r>
            <a:r>
              <a:rPr lang="en-US" dirty="0">
                <a:effectLst/>
              </a:rPr>
              <a:t>Higher defaulters in "Secondary" may reflect lower financial literacy or stability tied to education type.</a:t>
            </a:r>
          </a:p>
          <a:p>
            <a:endParaRPr lang="en-US" dirty="0">
              <a:effectLst/>
            </a:endParaRPr>
          </a:p>
          <a:p>
            <a:pPr marL="285750" indent="-285750">
              <a:buFont typeface="Wingdings" panose="05000000000000000000" pitchFamily="2" charset="2"/>
              <a:buChar char="ü"/>
            </a:pPr>
            <a:endParaRPr lang="en-US" dirty="0">
              <a:effectLst/>
            </a:endParaRPr>
          </a:p>
          <a:p>
            <a:pPr marL="285750" indent="-285750">
              <a:buFont typeface="Wingdings" panose="05000000000000000000" pitchFamily="2" charset="2"/>
              <a:buChar char="ü"/>
            </a:pPr>
            <a:endParaRPr lang="en-US" dirty="0">
              <a:effectLst/>
            </a:endParaRPr>
          </a:p>
          <a:p>
            <a:pPr marL="285750" indent="-285750">
              <a:buFont typeface="Wingdings" panose="05000000000000000000" pitchFamily="2" charset="2"/>
              <a:buChar char="ü"/>
            </a:pPr>
            <a:endParaRPr lang="en-US" dirty="0">
              <a:effectLst/>
            </a:endParaRP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q"/>
            </a:pPr>
            <a:endParaRPr lang="en-IN" b="1" dirty="0"/>
          </a:p>
          <a:p>
            <a:endParaRPr lang="en-IN" b="1" dirty="0"/>
          </a:p>
        </p:txBody>
      </p:sp>
    </p:spTree>
    <p:extLst>
      <p:ext uri="{BB962C8B-B14F-4D97-AF65-F5344CB8AC3E}">
        <p14:creationId xmlns:p14="http://schemas.microsoft.com/office/powerpoint/2010/main" val="4045905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24580"/>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Name_Family_Status</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94203912-C1F7-4789-BA83-E316660922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0721" y="1068899"/>
            <a:ext cx="10428479" cy="5645168"/>
          </a:xfrm>
          <a:prstGeom prst="rect">
            <a:avLst/>
          </a:prstGeom>
        </p:spPr>
      </p:pic>
    </p:spTree>
    <p:extLst>
      <p:ext uri="{BB962C8B-B14F-4D97-AF65-F5344CB8AC3E}">
        <p14:creationId xmlns:p14="http://schemas.microsoft.com/office/powerpoint/2010/main" val="2900255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922866" y="24086"/>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Name_Family_Status</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511AAA2-B2DE-40A4-85B5-18B3FE6BC71D}"/>
              </a:ext>
            </a:extLst>
          </p:cNvPr>
          <p:cNvSpPr txBox="1"/>
          <p:nvPr/>
        </p:nvSpPr>
        <p:spPr>
          <a:xfrm>
            <a:off x="1306211" y="1189069"/>
            <a:ext cx="11262556"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We used the Excel’s </a:t>
            </a:r>
            <a:r>
              <a:rPr lang="en-IN" dirty="0" err="1"/>
              <a:t>Countif</a:t>
            </a:r>
            <a:r>
              <a:rPr lang="en-IN" dirty="0"/>
              <a:t> function to identify the Count for Family Status</a:t>
            </a:r>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B2B1903A-9C02-43CE-B51C-0446FC91453D}"/>
              </a:ext>
            </a:extLst>
          </p:cNvPr>
          <p:cNvPicPr>
            <a:picLocks noChangeAspect="1"/>
          </p:cNvPicPr>
          <p:nvPr/>
        </p:nvPicPr>
        <p:blipFill>
          <a:blip r:embed="rId3"/>
          <a:stretch>
            <a:fillRect/>
          </a:stretch>
        </p:blipFill>
        <p:spPr>
          <a:xfrm>
            <a:off x="3313931" y="1494086"/>
            <a:ext cx="6198113" cy="2693928"/>
          </a:xfrm>
          <a:prstGeom prst="rect">
            <a:avLst/>
          </a:prstGeom>
        </p:spPr>
      </p:pic>
      <p:pic>
        <p:nvPicPr>
          <p:cNvPr id="7" name="Picture 6">
            <a:extLst>
              <a:ext uri="{FF2B5EF4-FFF2-40B4-BE49-F238E27FC236}">
                <a16:creationId xmlns:a16="http://schemas.microsoft.com/office/drawing/2014/main" id="{E92B30D7-3393-4262-94AC-731F62E70ACE}"/>
              </a:ext>
            </a:extLst>
          </p:cNvPr>
          <p:cNvPicPr>
            <a:picLocks noChangeAspect="1"/>
          </p:cNvPicPr>
          <p:nvPr/>
        </p:nvPicPr>
        <p:blipFill>
          <a:blip r:embed="rId4"/>
          <a:stretch>
            <a:fillRect/>
          </a:stretch>
        </p:blipFill>
        <p:spPr>
          <a:xfrm>
            <a:off x="3114166" y="4191115"/>
            <a:ext cx="6681525" cy="2621958"/>
          </a:xfrm>
          <a:prstGeom prst="rect">
            <a:avLst/>
          </a:prstGeom>
        </p:spPr>
      </p:pic>
    </p:spTree>
    <p:extLst>
      <p:ext uri="{BB962C8B-B14F-4D97-AF65-F5344CB8AC3E}">
        <p14:creationId xmlns:p14="http://schemas.microsoft.com/office/powerpoint/2010/main" val="519107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313577"/>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Name_Family_Status</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1010B6F6-1D96-4589-BD81-41FFEF588A3E}"/>
              </a:ext>
            </a:extLst>
          </p:cNvPr>
          <p:cNvSpPr txBox="1"/>
          <p:nvPr/>
        </p:nvSpPr>
        <p:spPr>
          <a:xfrm>
            <a:off x="1411592" y="1584215"/>
            <a:ext cx="10202333" cy="5078313"/>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pPr marL="285750" indent="-285750">
              <a:buFont typeface="Wingdings" panose="05000000000000000000" pitchFamily="2" charset="2"/>
              <a:buChar char="ü"/>
            </a:pPr>
            <a:r>
              <a:rPr lang="en-IN" dirty="0"/>
              <a:t>It is observed that </a:t>
            </a:r>
            <a:r>
              <a:rPr lang="en-US" dirty="0">
                <a:effectLst/>
              </a:rPr>
              <a:t>"Married" has the most non-defaulters (29,699) due to the largest count (~32,094, 92.6% non-default rate).</a:t>
            </a:r>
          </a:p>
          <a:p>
            <a:r>
              <a:rPr lang="en-IN" dirty="0"/>
              <a:t> </a:t>
            </a:r>
          </a:p>
          <a:p>
            <a:pPr marL="285750" indent="-285750">
              <a:buFont typeface="Wingdings" panose="05000000000000000000" pitchFamily="2" charset="2"/>
              <a:buChar char="ü"/>
            </a:pPr>
            <a:r>
              <a:rPr lang="en-IN" dirty="0"/>
              <a:t>It is observed that </a:t>
            </a:r>
            <a:r>
              <a:rPr lang="en-US" dirty="0">
                <a:effectLst/>
              </a:rPr>
              <a:t>"Unknown" (0) and "Widow" (148) have the fewest defaulters, indicating low risk.</a:t>
            </a:r>
          </a:p>
          <a:p>
            <a:endParaRPr lang="en-IN" dirty="0"/>
          </a:p>
          <a:p>
            <a:pPr marL="285750" indent="-285750">
              <a:buFont typeface="Wingdings" panose="05000000000000000000" pitchFamily="2" charset="2"/>
              <a:buChar char="ü"/>
            </a:pPr>
            <a:r>
              <a:rPr lang="en-IN" dirty="0"/>
              <a:t>It is observed that </a:t>
            </a:r>
            <a:r>
              <a:rPr lang="en-US" dirty="0">
                <a:effectLst/>
              </a:rPr>
              <a:t>"Married" leads with 2395 defaulters, but only amounts to 7.4% default rate due to high count.</a:t>
            </a:r>
          </a:p>
          <a:p>
            <a:endParaRPr lang="en-IN" dirty="0"/>
          </a:p>
          <a:p>
            <a:pPr marL="285750" indent="-285750">
              <a:buFont typeface="Wingdings" panose="05000000000000000000" pitchFamily="2" charset="2"/>
              <a:buChar char="ü"/>
            </a:pPr>
            <a:r>
              <a:rPr lang="en-IN" dirty="0"/>
              <a:t>It is observed that </a:t>
            </a:r>
            <a:r>
              <a:rPr lang="en-US" dirty="0">
                <a:effectLst/>
              </a:rPr>
              <a:t>"Civil marriage" shows the highest rate (9.9%) with 482 defaulters vs. 4,377 non-defaulters.</a:t>
            </a:r>
          </a:p>
          <a:p>
            <a:endParaRPr lang="en-IN" dirty="0"/>
          </a:p>
          <a:p>
            <a:pPr marL="285750" indent="-285750">
              <a:buFont typeface="Wingdings" panose="05000000000000000000" pitchFamily="2" charset="2"/>
              <a:buChar char="ü"/>
            </a:pPr>
            <a:r>
              <a:rPr lang="en-IN" dirty="0"/>
              <a:t>It is observed that </a:t>
            </a:r>
            <a:r>
              <a:rPr lang="en-US" dirty="0"/>
              <a:t>the default numbers align with family type size; smaller groups (e.g., "Widow") have lower defaults.</a:t>
            </a:r>
            <a:endParaRPr lang="en-IN" dirty="0"/>
          </a:p>
          <a:p>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q"/>
            </a:pPr>
            <a:endParaRPr lang="en-IN" b="1" dirty="0"/>
          </a:p>
          <a:p>
            <a:endParaRPr lang="en-IN" b="1" dirty="0"/>
          </a:p>
        </p:txBody>
      </p:sp>
    </p:spTree>
    <p:extLst>
      <p:ext uri="{BB962C8B-B14F-4D97-AF65-F5344CB8AC3E}">
        <p14:creationId xmlns:p14="http://schemas.microsoft.com/office/powerpoint/2010/main" val="2446547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24580"/>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Housing_Type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D126A0AF-DCC0-45E7-A37E-9120FB8D81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0836" y="1200983"/>
            <a:ext cx="10074991" cy="5453817"/>
          </a:xfrm>
          <a:prstGeom prst="rect">
            <a:avLst/>
          </a:prstGeom>
        </p:spPr>
      </p:pic>
    </p:spTree>
    <p:extLst>
      <p:ext uri="{BB962C8B-B14F-4D97-AF65-F5344CB8AC3E}">
        <p14:creationId xmlns:p14="http://schemas.microsoft.com/office/powerpoint/2010/main" val="28887660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922866" y="24086"/>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Housing_Type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511AAA2-B2DE-40A4-85B5-18B3FE6BC71D}"/>
              </a:ext>
            </a:extLst>
          </p:cNvPr>
          <p:cNvSpPr txBox="1"/>
          <p:nvPr/>
        </p:nvSpPr>
        <p:spPr>
          <a:xfrm>
            <a:off x="1166511" y="1276773"/>
            <a:ext cx="11262556"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We used the Excel’s </a:t>
            </a:r>
            <a:r>
              <a:rPr lang="en-IN" dirty="0" err="1"/>
              <a:t>Countif</a:t>
            </a:r>
            <a:r>
              <a:rPr lang="en-IN" dirty="0"/>
              <a:t> function to identify the Count for </a:t>
            </a:r>
            <a:r>
              <a:rPr lang="en-IN" dirty="0" err="1"/>
              <a:t>Housing_Type</a:t>
            </a:r>
            <a:endParaRPr lang="en-IN" dirty="0"/>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2BCC4775-6E0B-49CE-89CC-5554406A832B}"/>
              </a:ext>
            </a:extLst>
          </p:cNvPr>
          <p:cNvPicPr>
            <a:picLocks noChangeAspect="1"/>
          </p:cNvPicPr>
          <p:nvPr/>
        </p:nvPicPr>
        <p:blipFill>
          <a:blip r:embed="rId3"/>
          <a:stretch>
            <a:fillRect/>
          </a:stretch>
        </p:blipFill>
        <p:spPr>
          <a:xfrm>
            <a:off x="2348459" y="1637339"/>
            <a:ext cx="7495081" cy="2571078"/>
          </a:xfrm>
          <a:prstGeom prst="rect">
            <a:avLst/>
          </a:prstGeom>
        </p:spPr>
      </p:pic>
      <p:pic>
        <p:nvPicPr>
          <p:cNvPr id="7" name="Picture 6">
            <a:extLst>
              <a:ext uri="{FF2B5EF4-FFF2-40B4-BE49-F238E27FC236}">
                <a16:creationId xmlns:a16="http://schemas.microsoft.com/office/drawing/2014/main" id="{1FC7E9CD-4E3D-44E1-B450-998DC88E2B7C}"/>
              </a:ext>
            </a:extLst>
          </p:cNvPr>
          <p:cNvPicPr>
            <a:picLocks noChangeAspect="1"/>
          </p:cNvPicPr>
          <p:nvPr/>
        </p:nvPicPr>
        <p:blipFill>
          <a:blip r:embed="rId4"/>
          <a:stretch>
            <a:fillRect/>
          </a:stretch>
        </p:blipFill>
        <p:spPr>
          <a:xfrm>
            <a:off x="2910316" y="4271807"/>
            <a:ext cx="6456031" cy="2519263"/>
          </a:xfrm>
          <a:prstGeom prst="rect">
            <a:avLst/>
          </a:prstGeom>
        </p:spPr>
      </p:pic>
    </p:spTree>
    <p:extLst>
      <p:ext uri="{BB962C8B-B14F-4D97-AF65-F5344CB8AC3E}">
        <p14:creationId xmlns:p14="http://schemas.microsoft.com/office/powerpoint/2010/main" val="27704737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00987"/>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Housing_Type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1010B6F6-1D96-4589-BD81-41FFEF588A3E}"/>
              </a:ext>
            </a:extLst>
          </p:cNvPr>
          <p:cNvSpPr txBox="1"/>
          <p:nvPr/>
        </p:nvSpPr>
        <p:spPr>
          <a:xfrm>
            <a:off x="1411592" y="1584215"/>
            <a:ext cx="10202333" cy="3693319"/>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endParaRPr lang="en-IN" b="1" dirty="0"/>
          </a:p>
          <a:p>
            <a:pPr marL="285750" indent="-285750">
              <a:buFont typeface="Wingdings" panose="05000000000000000000" pitchFamily="2" charset="2"/>
              <a:buChar char="ü"/>
            </a:pPr>
            <a:r>
              <a:rPr lang="en-IN" dirty="0"/>
              <a:t>It is observed that </a:t>
            </a:r>
            <a:r>
              <a:rPr lang="en-US" dirty="0">
                <a:effectLst/>
              </a:rPr>
              <a:t>"House/apartment" leads with 40,895 non-defaulters due to the largest count (44,368, 92.2% non-default rate).</a:t>
            </a:r>
          </a:p>
          <a:p>
            <a:r>
              <a:rPr lang="en-IN" dirty="0"/>
              <a:t> </a:t>
            </a:r>
          </a:p>
          <a:p>
            <a:pPr marL="285750" indent="-285750">
              <a:buFont typeface="Wingdings" panose="05000000000000000000" pitchFamily="2" charset="2"/>
              <a:buChar char="ü"/>
            </a:pPr>
            <a:r>
              <a:rPr lang="en-IN" dirty="0"/>
              <a:t>It is observed that </a:t>
            </a:r>
            <a:r>
              <a:rPr lang="en-US" dirty="0">
                <a:effectLst/>
              </a:rPr>
              <a:t>"Co-op apartment" (15) and "Office apartment" (29) have the fewest defaulters, low risk.</a:t>
            </a:r>
          </a:p>
          <a:p>
            <a:endParaRPr lang="en-IN" dirty="0"/>
          </a:p>
          <a:p>
            <a:pPr marL="285750" indent="-285750">
              <a:buFont typeface="Wingdings" panose="05000000000000000000" pitchFamily="2" charset="2"/>
              <a:buChar char="ü"/>
            </a:pPr>
            <a:r>
              <a:rPr lang="en-IN" dirty="0"/>
              <a:t>It is observed that </a:t>
            </a:r>
            <a:r>
              <a:rPr lang="en-US" dirty="0">
                <a:effectLst/>
              </a:rPr>
              <a:t>"House/apartment" has the most defaulters (3,473), but only 7.8% default rate due to high count.</a:t>
            </a:r>
          </a:p>
          <a:p>
            <a:endParaRPr lang="en-IN" dirty="0"/>
          </a:p>
          <a:p>
            <a:endParaRPr lang="en-IN" b="1" dirty="0"/>
          </a:p>
          <a:p>
            <a:endParaRPr lang="en-IN" b="1" dirty="0"/>
          </a:p>
        </p:txBody>
      </p:sp>
    </p:spTree>
    <p:extLst>
      <p:ext uri="{BB962C8B-B14F-4D97-AF65-F5344CB8AC3E}">
        <p14:creationId xmlns:p14="http://schemas.microsoft.com/office/powerpoint/2010/main" val="19922564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24580"/>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Occupation_type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F700480C-00DA-4C8A-A493-1EE0F2552E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735" y="1200983"/>
            <a:ext cx="10153194" cy="5496150"/>
          </a:xfrm>
          <a:prstGeom prst="rect">
            <a:avLst/>
          </a:prstGeom>
        </p:spPr>
      </p:pic>
    </p:spTree>
    <p:extLst>
      <p:ext uri="{BB962C8B-B14F-4D97-AF65-F5344CB8AC3E}">
        <p14:creationId xmlns:p14="http://schemas.microsoft.com/office/powerpoint/2010/main" val="25725052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922866" y="24086"/>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Occupation_type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1" name="TextBox 10">
            <a:extLst>
              <a:ext uri="{FF2B5EF4-FFF2-40B4-BE49-F238E27FC236}">
                <a16:creationId xmlns:a16="http://schemas.microsoft.com/office/drawing/2014/main" id="{E511AAA2-B2DE-40A4-85B5-18B3FE6BC71D}"/>
              </a:ext>
            </a:extLst>
          </p:cNvPr>
          <p:cNvSpPr txBox="1"/>
          <p:nvPr/>
        </p:nvSpPr>
        <p:spPr>
          <a:xfrm>
            <a:off x="1200378" y="1251917"/>
            <a:ext cx="11262556" cy="369332"/>
          </a:xfrm>
          <a:prstGeom prst="rect">
            <a:avLst/>
          </a:prstGeom>
          <a:noFill/>
        </p:spPr>
        <p:txBody>
          <a:bodyPr wrap="square" rtlCol="0">
            <a:spAutoFit/>
          </a:bodyPr>
          <a:lstStyle/>
          <a:p>
            <a:pPr marL="285750" indent="-285750">
              <a:buFont typeface="Wingdings" panose="05000000000000000000" pitchFamily="2" charset="2"/>
              <a:buChar char="Ø"/>
            </a:pPr>
            <a:r>
              <a:rPr lang="en-IN" dirty="0"/>
              <a:t>We used the Excel’s </a:t>
            </a:r>
            <a:r>
              <a:rPr lang="en-IN" dirty="0" err="1"/>
              <a:t>Countif</a:t>
            </a:r>
            <a:r>
              <a:rPr lang="en-IN" dirty="0"/>
              <a:t> function to identify the Count for </a:t>
            </a:r>
            <a:r>
              <a:rPr lang="en-IN" sz="1800" dirty="0" err="1">
                <a:latin typeface="Times New Roman" panose="02020603050405020304" pitchFamily="18" charset="0"/>
                <a:cs typeface="Times New Roman" panose="02020603050405020304" pitchFamily="18" charset="0"/>
              </a:rPr>
              <a:t>Occupation_type</a:t>
            </a:r>
            <a:endParaRPr lang="en-IN" dirty="0"/>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pPr marL="285750" indent="-285750">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F3423D42-320C-49B6-8B2C-F18F0495D1E9}"/>
              </a:ext>
            </a:extLst>
          </p:cNvPr>
          <p:cNvPicPr>
            <a:picLocks noChangeAspect="1"/>
          </p:cNvPicPr>
          <p:nvPr/>
        </p:nvPicPr>
        <p:blipFill>
          <a:blip r:embed="rId3"/>
          <a:stretch>
            <a:fillRect/>
          </a:stretch>
        </p:blipFill>
        <p:spPr>
          <a:xfrm>
            <a:off x="2070019" y="1588963"/>
            <a:ext cx="8366134" cy="2525261"/>
          </a:xfrm>
          <a:prstGeom prst="rect">
            <a:avLst/>
          </a:prstGeom>
        </p:spPr>
      </p:pic>
      <p:pic>
        <p:nvPicPr>
          <p:cNvPr id="7" name="Picture 6">
            <a:extLst>
              <a:ext uri="{FF2B5EF4-FFF2-40B4-BE49-F238E27FC236}">
                <a16:creationId xmlns:a16="http://schemas.microsoft.com/office/drawing/2014/main" id="{309C6A6E-5B31-4ADD-968D-9658544D2591}"/>
              </a:ext>
            </a:extLst>
          </p:cNvPr>
          <p:cNvPicPr>
            <a:picLocks noChangeAspect="1"/>
          </p:cNvPicPr>
          <p:nvPr/>
        </p:nvPicPr>
        <p:blipFill>
          <a:blip r:embed="rId4"/>
          <a:stretch>
            <a:fillRect/>
          </a:stretch>
        </p:blipFill>
        <p:spPr>
          <a:xfrm>
            <a:off x="1902232" y="4177295"/>
            <a:ext cx="8701707" cy="2656619"/>
          </a:xfrm>
          <a:prstGeom prst="rect">
            <a:avLst/>
          </a:prstGeom>
        </p:spPr>
      </p:pic>
    </p:spTree>
    <p:extLst>
      <p:ext uri="{BB962C8B-B14F-4D97-AF65-F5344CB8AC3E}">
        <p14:creationId xmlns:p14="http://schemas.microsoft.com/office/powerpoint/2010/main" val="289088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Data Cleaning Process(For Categorical Data)</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7" y="1455648"/>
            <a:ext cx="10430933"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For columns like </a:t>
            </a:r>
            <a:r>
              <a:rPr lang="en-IN" dirty="0" err="1"/>
              <a:t>Name_Type_Suite</a:t>
            </a:r>
            <a:r>
              <a:rPr lang="en-IN" dirty="0"/>
              <a:t> &amp; </a:t>
            </a:r>
            <a:r>
              <a:rPr lang="en-IN" dirty="0" err="1"/>
              <a:t>Occupation_Type</a:t>
            </a:r>
            <a:r>
              <a:rPr lang="en-IN" dirty="0"/>
              <a:t> which include categorical data, we replace the blanks with the Mode or the Highest occurring data in both the cases,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graphicFrame>
        <p:nvGraphicFramePr>
          <p:cNvPr id="5" name="Chart 4">
            <a:extLst>
              <a:ext uri="{FF2B5EF4-FFF2-40B4-BE49-F238E27FC236}">
                <a16:creationId xmlns:a16="http://schemas.microsoft.com/office/drawing/2014/main" id="{1932711C-A448-4E75-9065-AD981D966F13}"/>
              </a:ext>
            </a:extLst>
          </p:cNvPr>
          <p:cNvGraphicFramePr>
            <a:graphicFrameLocks/>
          </p:cNvGraphicFramePr>
          <p:nvPr>
            <p:extLst>
              <p:ext uri="{D42A27DB-BD31-4B8C-83A1-F6EECF244321}">
                <p14:modId xmlns:p14="http://schemas.microsoft.com/office/powerpoint/2010/main" val="2462835964"/>
              </p:ext>
            </p:extLst>
          </p:nvPr>
        </p:nvGraphicFramePr>
        <p:xfrm>
          <a:off x="1193800" y="2175933"/>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2D7CC859-528F-4726-8B60-5034BA50EC3F}"/>
              </a:ext>
            </a:extLst>
          </p:cNvPr>
          <p:cNvGraphicFramePr>
            <a:graphicFrameLocks/>
          </p:cNvGraphicFramePr>
          <p:nvPr>
            <p:extLst>
              <p:ext uri="{D42A27DB-BD31-4B8C-83A1-F6EECF244321}">
                <p14:modId xmlns:p14="http://schemas.microsoft.com/office/powerpoint/2010/main" val="289138470"/>
              </p:ext>
            </p:extLst>
          </p:nvPr>
        </p:nvGraphicFramePr>
        <p:xfrm>
          <a:off x="6096000" y="2175933"/>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t>In case of </a:t>
            </a:r>
            <a:r>
              <a:rPr lang="en-IN" dirty="0" err="1"/>
              <a:t>Type_Suite</a:t>
            </a:r>
            <a:r>
              <a:rPr lang="en-IN" dirty="0"/>
              <a:t>, we observe that the highest occurring data is ‘Unaccompanied’, hence in the Data Cleaning process in the respective column, we replace the blank with ‘unaccompanied’.</a:t>
            </a:r>
          </a:p>
          <a:p>
            <a:endParaRPr lang="en-IN" dirty="0"/>
          </a:p>
          <a:p>
            <a:pPr marL="285750" indent="-285750">
              <a:buFont typeface="Wingdings" panose="05000000000000000000" pitchFamily="2" charset="2"/>
              <a:buChar char="Ø"/>
            </a:pPr>
            <a:r>
              <a:rPr lang="en-IN" dirty="0"/>
              <a:t>In case of </a:t>
            </a:r>
            <a:r>
              <a:rPr lang="en-IN" dirty="0" err="1"/>
              <a:t>Occupation_Type</a:t>
            </a:r>
            <a:r>
              <a:rPr lang="en-IN" dirty="0"/>
              <a:t>, we observe that the highest occurring data is ‘Laborers’, hence in the Data Cleaning process in the respective column, we replace the blank with ‘Laborers’.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6810410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245834"/>
            <a:ext cx="10515600" cy="1325563"/>
          </a:xfrm>
        </p:spPr>
        <p:txBody>
          <a:bodyPr>
            <a:normAutofit/>
          </a:bodyPr>
          <a:lstStyle/>
          <a:p>
            <a:pPr algn="ctr"/>
            <a:r>
              <a:rPr lang="en-IN" sz="3200" b="1" dirty="0">
                <a:latin typeface="Times New Roman" panose="02020603050405020304" pitchFamily="18" charset="0"/>
                <a:cs typeface="Times New Roman" panose="02020603050405020304" pitchFamily="18" charset="0"/>
              </a:rPr>
              <a:t>Univariate &amp; Segmented Univariate Analysis For </a:t>
            </a:r>
            <a:r>
              <a:rPr lang="en-IN" sz="3200" b="1" dirty="0" err="1">
                <a:latin typeface="Times New Roman" panose="02020603050405020304" pitchFamily="18" charset="0"/>
                <a:cs typeface="Times New Roman" panose="02020603050405020304" pitchFamily="18" charset="0"/>
              </a:rPr>
              <a:t>Occupation_type</a:t>
            </a:r>
            <a:endParaRPr lang="en-IN" sz="32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6" name="TextBox 15">
            <a:extLst>
              <a:ext uri="{FF2B5EF4-FFF2-40B4-BE49-F238E27FC236}">
                <a16:creationId xmlns:a16="http://schemas.microsoft.com/office/drawing/2014/main" id="{5573051B-B7E5-4C40-9B5D-ADA91EBEB1C8}"/>
              </a:ext>
            </a:extLst>
          </p:cNvPr>
          <p:cNvSpPr txBox="1"/>
          <p:nvPr/>
        </p:nvSpPr>
        <p:spPr>
          <a:xfrm>
            <a:off x="810911" y="3842624"/>
            <a:ext cx="4631265"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1010B6F6-1D96-4589-BD81-41FFEF588A3E}"/>
              </a:ext>
            </a:extLst>
          </p:cNvPr>
          <p:cNvSpPr txBox="1"/>
          <p:nvPr/>
        </p:nvSpPr>
        <p:spPr>
          <a:xfrm>
            <a:off x="1456266" y="2141478"/>
            <a:ext cx="10202333" cy="2862322"/>
          </a:xfrm>
          <a:prstGeom prst="rect">
            <a:avLst/>
          </a:prstGeom>
          <a:noFill/>
        </p:spPr>
        <p:txBody>
          <a:bodyPr wrap="square" rtlCol="0">
            <a:spAutoFit/>
          </a:bodyPr>
          <a:lstStyle/>
          <a:p>
            <a:pPr marL="285750" indent="-285750">
              <a:buFont typeface="Wingdings" panose="05000000000000000000" pitchFamily="2" charset="2"/>
              <a:buChar char="q"/>
            </a:pPr>
            <a:r>
              <a:rPr lang="en-IN" b="1" dirty="0"/>
              <a:t>Insights Derived</a:t>
            </a:r>
          </a:p>
          <a:p>
            <a:endParaRPr lang="en-IN" b="1" dirty="0"/>
          </a:p>
          <a:p>
            <a:pPr marL="285750" indent="-285750">
              <a:buFont typeface="Wingdings" panose="05000000000000000000" pitchFamily="2" charset="2"/>
              <a:buChar char="ü"/>
            </a:pPr>
            <a:r>
              <a:rPr lang="en-IN" dirty="0"/>
              <a:t>It is observed that </a:t>
            </a:r>
            <a:r>
              <a:rPr lang="en-US" dirty="0">
                <a:effectLst/>
              </a:rPr>
              <a:t>Laborers (24,605) and Sales staff (5,160) have the highest counts.</a:t>
            </a:r>
          </a:p>
          <a:p>
            <a:r>
              <a:rPr lang="en-IN" dirty="0"/>
              <a:t> </a:t>
            </a:r>
          </a:p>
          <a:p>
            <a:pPr marL="285750" indent="-285750">
              <a:buFont typeface="Wingdings" panose="05000000000000000000" pitchFamily="2" charset="2"/>
              <a:buChar char="ü"/>
            </a:pPr>
            <a:r>
              <a:rPr lang="en-IN" dirty="0"/>
              <a:t>It is observed that Secretaries and HR Staff have the least number of Defaulter thus indicating risk free occupation types.</a:t>
            </a:r>
          </a:p>
          <a:p>
            <a:endParaRPr lang="en-IN" dirty="0"/>
          </a:p>
          <a:p>
            <a:endParaRPr lang="en-IN" dirty="0"/>
          </a:p>
          <a:p>
            <a:pPr marL="285750" indent="-285750">
              <a:buFont typeface="Wingdings" panose="05000000000000000000" pitchFamily="2" charset="2"/>
              <a:buChar char="q"/>
            </a:pPr>
            <a:endParaRPr lang="en-IN" b="1" dirty="0"/>
          </a:p>
          <a:p>
            <a:endParaRPr lang="en-IN" b="1" dirty="0"/>
          </a:p>
        </p:txBody>
      </p:sp>
    </p:spTree>
    <p:extLst>
      <p:ext uri="{BB962C8B-B14F-4D97-AF65-F5344CB8AC3E}">
        <p14:creationId xmlns:p14="http://schemas.microsoft.com/office/powerpoint/2010/main" val="11053939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313577"/>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Task 5(</a:t>
            </a:r>
            <a:r>
              <a:rPr lang="en-US" sz="4000" b="1" dirty="0">
                <a:latin typeface="Times New Roman" panose="02020603050405020304" pitchFamily="18" charset="0"/>
                <a:cs typeface="Times New Roman" panose="02020603050405020304" pitchFamily="18" charset="0"/>
              </a:rPr>
              <a:t>Identifying Top Correlations for Different Scenarios</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7" name="TextBox 6">
            <a:extLst>
              <a:ext uri="{FF2B5EF4-FFF2-40B4-BE49-F238E27FC236}">
                <a16:creationId xmlns:a16="http://schemas.microsoft.com/office/drawing/2014/main" id="{749F5BEB-32AF-463F-9BB3-F07D9A74F3A0}"/>
              </a:ext>
            </a:extLst>
          </p:cNvPr>
          <p:cNvSpPr txBox="1"/>
          <p:nvPr/>
        </p:nvSpPr>
        <p:spPr>
          <a:xfrm>
            <a:off x="922866" y="2202185"/>
            <a:ext cx="10998200" cy="2585323"/>
          </a:xfrm>
          <a:prstGeom prst="rect">
            <a:avLst/>
          </a:prstGeom>
          <a:noFill/>
        </p:spPr>
        <p:txBody>
          <a:bodyPr wrap="square" rtlCol="0">
            <a:spAutoFit/>
          </a:bodyPr>
          <a:lstStyle/>
          <a:p>
            <a:pPr marL="285750" indent="-285750">
              <a:buFont typeface="Wingdings" panose="05000000000000000000" pitchFamily="2" charset="2"/>
              <a:buChar char="Ø"/>
            </a:pPr>
            <a:r>
              <a:rPr lang="en-IN" dirty="0"/>
              <a:t>Here I have </a:t>
            </a:r>
            <a:r>
              <a:rPr lang="en-US" dirty="0"/>
              <a:t>segmented the dataset based on different scenarios (e.g., clients with payment difficulties and all other cases) and identified the top correlations for each segmented data using Excel functions.</a:t>
            </a:r>
          </a:p>
          <a:p>
            <a:endParaRPr lang="en-US" dirty="0"/>
          </a:p>
          <a:p>
            <a:pPr marL="285750" indent="-285750">
              <a:buFont typeface="Wingdings" panose="05000000000000000000" pitchFamily="2" charset="2"/>
              <a:buChar char="Ø"/>
            </a:pPr>
            <a:r>
              <a:rPr lang="en-US" dirty="0"/>
              <a:t>I have utilized Excel functions like CORREL to calculate correlation coefficients between variables and the target variable within each segment. I also have ranked the correlations to identify the top indicators of loan default for each scenario.</a:t>
            </a:r>
          </a:p>
          <a:p>
            <a:endParaRPr lang="en-US" dirty="0"/>
          </a:p>
          <a:p>
            <a:pPr marL="285750" indent="-285750">
              <a:buFont typeface="Wingdings" panose="05000000000000000000" pitchFamily="2" charset="2"/>
              <a:buChar char="Ø"/>
            </a:pPr>
            <a:r>
              <a:rPr lang="en-US" dirty="0"/>
              <a:t>I have created correlation matrices or heatmaps to visualize the correlations between variables within each segment. I also have highlighted the top correlated variables for each scenario using different colors or shading.</a:t>
            </a:r>
            <a:endParaRPr lang="en-IN" dirty="0"/>
          </a:p>
        </p:txBody>
      </p:sp>
    </p:spTree>
    <p:extLst>
      <p:ext uri="{BB962C8B-B14F-4D97-AF65-F5344CB8AC3E}">
        <p14:creationId xmlns:p14="http://schemas.microsoft.com/office/powerpoint/2010/main" val="19146919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9373"/>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313577"/>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Task 5(</a:t>
            </a:r>
            <a:r>
              <a:rPr lang="en-US" sz="4000" b="1" dirty="0">
                <a:latin typeface="Times New Roman" panose="02020603050405020304" pitchFamily="18" charset="0"/>
                <a:cs typeface="Times New Roman" panose="02020603050405020304" pitchFamily="18" charset="0"/>
              </a:rPr>
              <a:t>Identifying Top Correlations for Different Scenarios</a:t>
            </a:r>
            <a:r>
              <a:rPr lang="en-IN" sz="4000" b="1"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5" name="Picture 4">
            <a:extLst>
              <a:ext uri="{FF2B5EF4-FFF2-40B4-BE49-F238E27FC236}">
                <a16:creationId xmlns:a16="http://schemas.microsoft.com/office/drawing/2014/main" id="{485CD00E-E12C-414C-BFC7-C09636C6CC91}"/>
              </a:ext>
            </a:extLst>
          </p:cNvPr>
          <p:cNvPicPr>
            <a:picLocks noChangeAspect="1"/>
          </p:cNvPicPr>
          <p:nvPr/>
        </p:nvPicPr>
        <p:blipFill>
          <a:blip r:embed="rId3"/>
          <a:stretch>
            <a:fillRect/>
          </a:stretch>
        </p:blipFill>
        <p:spPr>
          <a:xfrm>
            <a:off x="922866" y="1532313"/>
            <a:ext cx="10735733" cy="2490690"/>
          </a:xfrm>
          <a:prstGeom prst="rect">
            <a:avLst/>
          </a:prstGeom>
        </p:spPr>
      </p:pic>
      <p:sp>
        <p:nvSpPr>
          <p:cNvPr id="6" name="TextBox 5">
            <a:extLst>
              <a:ext uri="{FF2B5EF4-FFF2-40B4-BE49-F238E27FC236}">
                <a16:creationId xmlns:a16="http://schemas.microsoft.com/office/drawing/2014/main" id="{78612CB3-626B-409E-AFE2-8C1F3AA11EBF}"/>
              </a:ext>
            </a:extLst>
          </p:cNvPr>
          <p:cNvSpPr txBox="1"/>
          <p:nvPr/>
        </p:nvSpPr>
        <p:spPr>
          <a:xfrm>
            <a:off x="1841497" y="4026687"/>
            <a:ext cx="8898468" cy="369332"/>
          </a:xfrm>
          <a:prstGeom prst="rect">
            <a:avLst/>
          </a:prstGeom>
          <a:noFill/>
        </p:spPr>
        <p:txBody>
          <a:bodyPr wrap="square" rtlCol="0">
            <a:spAutoFit/>
          </a:bodyPr>
          <a:lstStyle/>
          <a:p>
            <a:r>
              <a:rPr lang="en-IN" dirty="0"/>
              <a:t>Using the Filter function, I have segregated the list for Defaulter and Non-defaulters.</a:t>
            </a:r>
          </a:p>
        </p:txBody>
      </p:sp>
      <p:pic>
        <p:nvPicPr>
          <p:cNvPr id="11" name="Picture 10">
            <a:extLst>
              <a:ext uri="{FF2B5EF4-FFF2-40B4-BE49-F238E27FC236}">
                <a16:creationId xmlns:a16="http://schemas.microsoft.com/office/drawing/2014/main" id="{A0E3A686-01DE-4F11-BE28-3A7D97E3EA3B}"/>
              </a:ext>
            </a:extLst>
          </p:cNvPr>
          <p:cNvPicPr>
            <a:picLocks noChangeAspect="1"/>
          </p:cNvPicPr>
          <p:nvPr/>
        </p:nvPicPr>
        <p:blipFill>
          <a:blip r:embed="rId4"/>
          <a:stretch>
            <a:fillRect/>
          </a:stretch>
        </p:blipFill>
        <p:spPr>
          <a:xfrm>
            <a:off x="1512925" y="4373475"/>
            <a:ext cx="9555613" cy="2363681"/>
          </a:xfrm>
          <a:prstGeom prst="rect">
            <a:avLst/>
          </a:prstGeom>
        </p:spPr>
      </p:pic>
    </p:spTree>
    <p:extLst>
      <p:ext uri="{BB962C8B-B14F-4D97-AF65-F5344CB8AC3E}">
        <p14:creationId xmlns:p14="http://schemas.microsoft.com/office/powerpoint/2010/main" val="34031024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9373"/>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18639"/>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Identifying Top Correlations for Different Scenarios</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pic>
        <p:nvPicPr>
          <p:cNvPr id="7" name="Picture 6">
            <a:extLst>
              <a:ext uri="{FF2B5EF4-FFF2-40B4-BE49-F238E27FC236}">
                <a16:creationId xmlns:a16="http://schemas.microsoft.com/office/drawing/2014/main" id="{8DA2EF6D-1B20-4C4F-A00B-40202765424A}"/>
              </a:ext>
            </a:extLst>
          </p:cNvPr>
          <p:cNvPicPr>
            <a:picLocks noChangeAspect="1"/>
          </p:cNvPicPr>
          <p:nvPr/>
        </p:nvPicPr>
        <p:blipFill>
          <a:blip r:embed="rId3"/>
          <a:stretch>
            <a:fillRect/>
          </a:stretch>
        </p:blipFill>
        <p:spPr>
          <a:xfrm>
            <a:off x="0" y="1485424"/>
            <a:ext cx="12192000" cy="2129051"/>
          </a:xfrm>
          <a:prstGeom prst="rect">
            <a:avLst/>
          </a:prstGeom>
        </p:spPr>
      </p:pic>
      <p:sp>
        <p:nvSpPr>
          <p:cNvPr id="12" name="TextBox 11">
            <a:extLst>
              <a:ext uri="{FF2B5EF4-FFF2-40B4-BE49-F238E27FC236}">
                <a16:creationId xmlns:a16="http://schemas.microsoft.com/office/drawing/2014/main" id="{C7ED30DA-6D7C-4A63-A7A5-800E9D69D337}"/>
              </a:ext>
            </a:extLst>
          </p:cNvPr>
          <p:cNvSpPr txBox="1"/>
          <p:nvPr/>
        </p:nvSpPr>
        <p:spPr>
          <a:xfrm>
            <a:off x="1849964" y="3741044"/>
            <a:ext cx="8898468" cy="369332"/>
          </a:xfrm>
          <a:prstGeom prst="rect">
            <a:avLst/>
          </a:prstGeom>
          <a:noFill/>
        </p:spPr>
        <p:txBody>
          <a:bodyPr wrap="square" rtlCol="0">
            <a:spAutoFit/>
          </a:bodyPr>
          <a:lstStyle/>
          <a:p>
            <a:r>
              <a:rPr lang="en-IN" dirty="0"/>
              <a:t>Using the </a:t>
            </a:r>
            <a:r>
              <a:rPr lang="en-IN" dirty="0" err="1"/>
              <a:t>Correl</a:t>
            </a:r>
            <a:r>
              <a:rPr lang="en-IN" dirty="0"/>
              <a:t> function, I have segregated the list for Defaulter and Non-defaulters.</a:t>
            </a:r>
          </a:p>
        </p:txBody>
      </p:sp>
      <p:pic>
        <p:nvPicPr>
          <p:cNvPr id="13" name="Picture 12">
            <a:extLst>
              <a:ext uri="{FF2B5EF4-FFF2-40B4-BE49-F238E27FC236}">
                <a16:creationId xmlns:a16="http://schemas.microsoft.com/office/drawing/2014/main" id="{CA9CCF34-10FB-4880-B0A5-0AB29D8AB6C8}"/>
              </a:ext>
            </a:extLst>
          </p:cNvPr>
          <p:cNvPicPr>
            <a:picLocks noChangeAspect="1"/>
          </p:cNvPicPr>
          <p:nvPr/>
        </p:nvPicPr>
        <p:blipFill>
          <a:blip r:embed="rId4"/>
          <a:stretch>
            <a:fillRect/>
          </a:stretch>
        </p:blipFill>
        <p:spPr>
          <a:xfrm>
            <a:off x="0" y="4226694"/>
            <a:ext cx="12192000" cy="2097647"/>
          </a:xfrm>
          <a:prstGeom prst="rect">
            <a:avLst/>
          </a:prstGeom>
        </p:spPr>
      </p:pic>
    </p:spTree>
    <p:extLst>
      <p:ext uri="{BB962C8B-B14F-4D97-AF65-F5344CB8AC3E}">
        <p14:creationId xmlns:p14="http://schemas.microsoft.com/office/powerpoint/2010/main" val="23204797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9373"/>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18639"/>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Identifying Top Correlations for Different Scenarios</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C7ED30DA-6D7C-4A63-A7A5-800E9D69D337}"/>
              </a:ext>
            </a:extLst>
          </p:cNvPr>
          <p:cNvSpPr txBox="1"/>
          <p:nvPr/>
        </p:nvSpPr>
        <p:spPr>
          <a:xfrm>
            <a:off x="1646766" y="1343614"/>
            <a:ext cx="8898468" cy="5909310"/>
          </a:xfrm>
          <a:prstGeom prst="rect">
            <a:avLst/>
          </a:prstGeom>
          <a:noFill/>
        </p:spPr>
        <p:txBody>
          <a:bodyPr wrap="square" rtlCol="0">
            <a:spAutoFit/>
          </a:bodyPr>
          <a:lstStyle/>
          <a:p>
            <a:pPr marL="285750" indent="-285750">
              <a:buFont typeface="Wingdings" panose="05000000000000000000" pitchFamily="2" charset="2"/>
              <a:buChar char="q"/>
            </a:pPr>
            <a:r>
              <a:rPr lang="en-IN" dirty="0"/>
              <a:t>Insights Derived</a:t>
            </a:r>
          </a:p>
          <a:p>
            <a:endParaRPr lang="en-IN" dirty="0"/>
          </a:p>
          <a:p>
            <a:pPr marL="285750" indent="-285750">
              <a:buFont typeface="Wingdings" panose="05000000000000000000" pitchFamily="2" charset="2"/>
              <a:buChar char="ü"/>
            </a:pPr>
            <a:r>
              <a:rPr lang="en-IN" dirty="0"/>
              <a:t>It is observed that </a:t>
            </a:r>
            <a:r>
              <a:rPr lang="en-US" dirty="0"/>
              <a:t>AMT_CREDIT and AMT_GOODS_PRICE correlate at approx. 0.99 in both groups, indicating they carry almost identical information.</a:t>
            </a:r>
          </a:p>
          <a:p>
            <a:r>
              <a:rPr lang="en-IN" dirty="0"/>
              <a:t> </a:t>
            </a:r>
          </a:p>
          <a:p>
            <a:pPr marL="285750" indent="-285750">
              <a:buFont typeface="Wingdings" panose="05000000000000000000" pitchFamily="2" charset="2"/>
              <a:buChar char="ü"/>
            </a:pPr>
            <a:r>
              <a:rPr lang="en-IN" dirty="0"/>
              <a:t>It is observed that </a:t>
            </a:r>
            <a:r>
              <a:rPr lang="en-US" dirty="0"/>
              <a:t> AMT_CREDIT and AMT_ANNUITY show strong positive correlation (approx. 0.79 non‑defaulters, approx. 0.75 defaulters), which suggests that higher loans come with proportionally higher annuities.</a:t>
            </a: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It is observed that </a:t>
            </a:r>
            <a:r>
              <a:rPr lang="en-US" dirty="0"/>
              <a:t>AMT_INCOME_TOTAL has near‑zero correlation with DAYS_EMPLOYED implying income size isn’t a primary driver of the number of days employed.</a:t>
            </a: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It is observed that the number of children has negligible effect on the amount of loan credited in case of both defaulters and non-defaulters.</a:t>
            </a:r>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r>
              <a:rPr lang="en-IN" dirty="0"/>
              <a:t>It is observed that </a:t>
            </a:r>
            <a:r>
              <a:rPr lang="en-US" dirty="0"/>
              <a:t>there is a weak negative correlation between DAYS_BIRTH and REGION_POPULATION_RELATIVE for defaulters (-0.141468873), compared to almost no correlation for non-defaulters (-0.007976329) </a:t>
            </a:r>
            <a:r>
              <a:rPr lang="en-IN" dirty="0"/>
              <a:t>which suggests that </a:t>
            </a:r>
            <a:r>
              <a:rPr lang="en-US" dirty="0"/>
              <a:t>slight tendency for older defaulters to live in less densely populated regions</a:t>
            </a:r>
            <a:endParaRPr lang="en-IN" dirty="0"/>
          </a:p>
          <a:p>
            <a:pPr marL="285750" indent="-285750">
              <a:buFont typeface="Wingdings" panose="05000000000000000000" pitchFamily="2" charset="2"/>
              <a:buChar char="ü"/>
            </a:pPr>
            <a:endParaRPr lang="en-IN" dirty="0"/>
          </a:p>
          <a:p>
            <a:endParaRPr lang="en-IN" dirty="0"/>
          </a:p>
        </p:txBody>
      </p:sp>
    </p:spTree>
    <p:extLst>
      <p:ext uri="{BB962C8B-B14F-4D97-AF65-F5344CB8AC3E}">
        <p14:creationId xmlns:p14="http://schemas.microsoft.com/office/powerpoint/2010/main" val="14688304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9373"/>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18639"/>
            <a:ext cx="10515600" cy="1325563"/>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Analysing</a:t>
            </a:r>
            <a:r>
              <a:rPr lang="en-US" sz="4000" b="1" dirty="0">
                <a:latin typeface="Times New Roman" panose="02020603050405020304" pitchFamily="18" charset="0"/>
                <a:cs typeface="Times New Roman" panose="02020603050405020304" pitchFamily="18" charset="0"/>
              </a:rPr>
              <a:t> the data from </a:t>
            </a:r>
            <a:r>
              <a:rPr lang="en-US" sz="4000" b="1" dirty="0" err="1">
                <a:latin typeface="Times New Roman" panose="02020603050405020304" pitchFamily="18" charset="0"/>
                <a:cs typeface="Times New Roman" panose="02020603050405020304" pitchFamily="18" charset="0"/>
              </a:rPr>
              <a:t>Previous_Applications</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C7ED30DA-6D7C-4A63-A7A5-800E9D69D337}"/>
              </a:ext>
            </a:extLst>
          </p:cNvPr>
          <p:cNvSpPr txBox="1"/>
          <p:nvPr/>
        </p:nvSpPr>
        <p:spPr>
          <a:xfrm>
            <a:off x="922866" y="1328483"/>
            <a:ext cx="8898468" cy="1200329"/>
          </a:xfrm>
          <a:prstGeom prst="rect">
            <a:avLst/>
          </a:prstGeom>
          <a:noFill/>
        </p:spPr>
        <p:txBody>
          <a:bodyPr wrap="square" rtlCol="0">
            <a:spAutoFit/>
          </a:bodyPr>
          <a:lstStyle/>
          <a:p>
            <a:r>
              <a:rPr lang="en-IN" dirty="0"/>
              <a:t>Similar univariate, segmented Univariate and Bivariate analysis is done for the dataset including previous applications.</a:t>
            </a:r>
          </a:p>
          <a:p>
            <a:endParaRPr lang="en-IN" dirty="0"/>
          </a:p>
          <a:p>
            <a:endParaRPr lang="en-IN" dirty="0"/>
          </a:p>
        </p:txBody>
      </p:sp>
      <p:pic>
        <p:nvPicPr>
          <p:cNvPr id="5" name="Picture 4">
            <a:extLst>
              <a:ext uri="{FF2B5EF4-FFF2-40B4-BE49-F238E27FC236}">
                <a16:creationId xmlns:a16="http://schemas.microsoft.com/office/drawing/2014/main" id="{E01122D6-27BC-449B-A51F-C0FC5B4648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4685" y="2030471"/>
            <a:ext cx="8880049" cy="4806968"/>
          </a:xfrm>
          <a:prstGeom prst="rect">
            <a:avLst/>
          </a:prstGeom>
        </p:spPr>
      </p:pic>
    </p:spTree>
    <p:extLst>
      <p:ext uri="{BB962C8B-B14F-4D97-AF65-F5344CB8AC3E}">
        <p14:creationId xmlns:p14="http://schemas.microsoft.com/office/powerpoint/2010/main" val="19680102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9373"/>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18639"/>
            <a:ext cx="10515600" cy="1325563"/>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Analysing</a:t>
            </a:r>
            <a:r>
              <a:rPr lang="en-US" sz="4000" b="1" dirty="0">
                <a:latin typeface="Times New Roman" panose="02020603050405020304" pitchFamily="18" charset="0"/>
                <a:cs typeface="Times New Roman" panose="02020603050405020304" pitchFamily="18" charset="0"/>
              </a:rPr>
              <a:t> the data from </a:t>
            </a:r>
            <a:r>
              <a:rPr lang="en-US" sz="4000" b="1" dirty="0" err="1">
                <a:latin typeface="Times New Roman" panose="02020603050405020304" pitchFamily="18" charset="0"/>
                <a:cs typeface="Times New Roman" panose="02020603050405020304" pitchFamily="18" charset="0"/>
              </a:rPr>
              <a:t>Previous_Applications</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C7ED30DA-6D7C-4A63-A7A5-800E9D69D337}"/>
              </a:ext>
            </a:extLst>
          </p:cNvPr>
          <p:cNvSpPr txBox="1"/>
          <p:nvPr/>
        </p:nvSpPr>
        <p:spPr>
          <a:xfrm>
            <a:off x="922866" y="1025651"/>
            <a:ext cx="8898468" cy="646331"/>
          </a:xfrm>
          <a:prstGeom prst="rect">
            <a:avLst/>
          </a:prstGeom>
          <a:noFill/>
        </p:spPr>
        <p:txBody>
          <a:bodyPr wrap="square" rtlCol="0">
            <a:spAutoFit/>
          </a:bodyPr>
          <a:lstStyle/>
          <a:p>
            <a:r>
              <a:rPr lang="en-IN" u="sng" dirty="0"/>
              <a:t>Univariate and Bivariate analysis for Type and Status of Loans</a:t>
            </a:r>
          </a:p>
          <a:p>
            <a:endParaRPr lang="en-IN" dirty="0"/>
          </a:p>
        </p:txBody>
      </p:sp>
      <p:pic>
        <p:nvPicPr>
          <p:cNvPr id="6" name="Picture 5">
            <a:extLst>
              <a:ext uri="{FF2B5EF4-FFF2-40B4-BE49-F238E27FC236}">
                <a16:creationId xmlns:a16="http://schemas.microsoft.com/office/drawing/2014/main" id="{ECC317FA-AB6F-45C8-9D49-BD73341C8DC5}"/>
              </a:ext>
            </a:extLst>
          </p:cNvPr>
          <p:cNvPicPr>
            <a:picLocks noChangeAspect="1"/>
          </p:cNvPicPr>
          <p:nvPr/>
        </p:nvPicPr>
        <p:blipFill>
          <a:blip r:embed="rId3"/>
          <a:stretch>
            <a:fillRect/>
          </a:stretch>
        </p:blipFill>
        <p:spPr>
          <a:xfrm>
            <a:off x="160640" y="2084880"/>
            <a:ext cx="11955383" cy="3119964"/>
          </a:xfrm>
          <a:prstGeom prst="rect">
            <a:avLst/>
          </a:prstGeom>
        </p:spPr>
      </p:pic>
    </p:spTree>
    <p:extLst>
      <p:ext uri="{BB962C8B-B14F-4D97-AF65-F5344CB8AC3E}">
        <p14:creationId xmlns:p14="http://schemas.microsoft.com/office/powerpoint/2010/main" val="27187585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9373"/>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18639"/>
            <a:ext cx="10515600" cy="1325563"/>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Analysing</a:t>
            </a:r>
            <a:r>
              <a:rPr lang="en-US" sz="4000" b="1" dirty="0">
                <a:latin typeface="Times New Roman" panose="02020603050405020304" pitchFamily="18" charset="0"/>
                <a:cs typeface="Times New Roman" panose="02020603050405020304" pitchFamily="18" charset="0"/>
              </a:rPr>
              <a:t> the data from </a:t>
            </a:r>
            <a:r>
              <a:rPr lang="en-US" sz="4000" b="1" dirty="0" err="1">
                <a:latin typeface="Times New Roman" panose="02020603050405020304" pitchFamily="18" charset="0"/>
                <a:cs typeface="Times New Roman" panose="02020603050405020304" pitchFamily="18" charset="0"/>
              </a:rPr>
              <a:t>Previous_Applications</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C7ED30DA-6D7C-4A63-A7A5-800E9D69D337}"/>
              </a:ext>
            </a:extLst>
          </p:cNvPr>
          <p:cNvSpPr txBox="1"/>
          <p:nvPr/>
        </p:nvSpPr>
        <p:spPr>
          <a:xfrm>
            <a:off x="922866" y="1025651"/>
            <a:ext cx="8898468" cy="646331"/>
          </a:xfrm>
          <a:prstGeom prst="rect">
            <a:avLst/>
          </a:prstGeom>
          <a:noFill/>
        </p:spPr>
        <p:txBody>
          <a:bodyPr wrap="square" rtlCol="0">
            <a:spAutoFit/>
          </a:bodyPr>
          <a:lstStyle/>
          <a:p>
            <a:r>
              <a:rPr lang="en-IN" u="sng" dirty="0"/>
              <a:t>Univariate and Bivariate analysis for Type and Status of Loans</a:t>
            </a:r>
          </a:p>
          <a:p>
            <a:endParaRPr lang="en-IN" dirty="0"/>
          </a:p>
        </p:txBody>
      </p:sp>
      <p:pic>
        <p:nvPicPr>
          <p:cNvPr id="8" name="Picture 7">
            <a:extLst>
              <a:ext uri="{FF2B5EF4-FFF2-40B4-BE49-F238E27FC236}">
                <a16:creationId xmlns:a16="http://schemas.microsoft.com/office/drawing/2014/main" id="{72EDD05B-37BC-40A3-B9C6-D58E5E843BF2}"/>
              </a:ext>
            </a:extLst>
          </p:cNvPr>
          <p:cNvPicPr>
            <a:picLocks noChangeAspect="1"/>
          </p:cNvPicPr>
          <p:nvPr/>
        </p:nvPicPr>
        <p:blipFill>
          <a:blip r:embed="rId3"/>
          <a:stretch>
            <a:fillRect/>
          </a:stretch>
        </p:blipFill>
        <p:spPr>
          <a:xfrm>
            <a:off x="1773730" y="1455416"/>
            <a:ext cx="9000135" cy="2182155"/>
          </a:xfrm>
          <a:prstGeom prst="rect">
            <a:avLst/>
          </a:prstGeom>
        </p:spPr>
      </p:pic>
      <p:pic>
        <p:nvPicPr>
          <p:cNvPr id="5" name="Picture 4">
            <a:extLst>
              <a:ext uri="{FF2B5EF4-FFF2-40B4-BE49-F238E27FC236}">
                <a16:creationId xmlns:a16="http://schemas.microsoft.com/office/drawing/2014/main" id="{C0249E8C-AD92-4829-8C2C-DDF2DB0A1D81}"/>
              </a:ext>
            </a:extLst>
          </p:cNvPr>
          <p:cNvPicPr>
            <a:picLocks noChangeAspect="1"/>
          </p:cNvPicPr>
          <p:nvPr/>
        </p:nvPicPr>
        <p:blipFill>
          <a:blip r:embed="rId4"/>
          <a:stretch>
            <a:fillRect/>
          </a:stretch>
        </p:blipFill>
        <p:spPr>
          <a:xfrm>
            <a:off x="1773730" y="3689166"/>
            <a:ext cx="9010503" cy="2813234"/>
          </a:xfrm>
          <a:prstGeom prst="rect">
            <a:avLst/>
          </a:prstGeom>
        </p:spPr>
      </p:pic>
    </p:spTree>
    <p:extLst>
      <p:ext uri="{BB962C8B-B14F-4D97-AF65-F5344CB8AC3E}">
        <p14:creationId xmlns:p14="http://schemas.microsoft.com/office/powerpoint/2010/main" val="29657504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9373"/>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18639"/>
            <a:ext cx="10515600" cy="1325563"/>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Analysing</a:t>
            </a:r>
            <a:r>
              <a:rPr lang="en-US" sz="4000" b="1" dirty="0">
                <a:latin typeface="Times New Roman" panose="02020603050405020304" pitchFamily="18" charset="0"/>
                <a:cs typeface="Times New Roman" panose="02020603050405020304" pitchFamily="18" charset="0"/>
              </a:rPr>
              <a:t> the data from </a:t>
            </a:r>
            <a:r>
              <a:rPr lang="en-US" sz="4000" b="1" dirty="0" err="1">
                <a:latin typeface="Times New Roman" panose="02020603050405020304" pitchFamily="18" charset="0"/>
                <a:cs typeface="Times New Roman" panose="02020603050405020304" pitchFamily="18" charset="0"/>
              </a:rPr>
              <a:t>Previous_Applications</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C7ED30DA-6D7C-4A63-A7A5-800E9D69D337}"/>
              </a:ext>
            </a:extLst>
          </p:cNvPr>
          <p:cNvSpPr txBox="1"/>
          <p:nvPr/>
        </p:nvSpPr>
        <p:spPr>
          <a:xfrm>
            <a:off x="922866" y="1025651"/>
            <a:ext cx="8898468" cy="646331"/>
          </a:xfrm>
          <a:prstGeom prst="rect">
            <a:avLst/>
          </a:prstGeom>
          <a:noFill/>
        </p:spPr>
        <p:txBody>
          <a:bodyPr wrap="square" rtlCol="0">
            <a:spAutoFit/>
          </a:bodyPr>
          <a:lstStyle/>
          <a:p>
            <a:r>
              <a:rPr lang="en-IN" u="sng" dirty="0"/>
              <a:t>Univariate and Bivariate analysis for Type and Status of Loans</a:t>
            </a:r>
          </a:p>
          <a:p>
            <a:endParaRPr lang="en-IN" dirty="0"/>
          </a:p>
        </p:txBody>
      </p:sp>
      <p:sp>
        <p:nvSpPr>
          <p:cNvPr id="4" name="TextBox 3">
            <a:extLst>
              <a:ext uri="{FF2B5EF4-FFF2-40B4-BE49-F238E27FC236}">
                <a16:creationId xmlns:a16="http://schemas.microsoft.com/office/drawing/2014/main" id="{BECEEBC0-6565-49F0-816D-1F62FA2E1EA6}"/>
              </a:ext>
            </a:extLst>
          </p:cNvPr>
          <p:cNvSpPr txBox="1"/>
          <p:nvPr/>
        </p:nvSpPr>
        <p:spPr>
          <a:xfrm>
            <a:off x="918633" y="1674429"/>
            <a:ext cx="10875434" cy="5078313"/>
          </a:xfrm>
          <a:prstGeom prst="rect">
            <a:avLst/>
          </a:prstGeom>
          <a:noFill/>
        </p:spPr>
        <p:txBody>
          <a:bodyPr wrap="square" rtlCol="0">
            <a:spAutoFit/>
          </a:bodyPr>
          <a:lstStyle/>
          <a:p>
            <a:pPr marL="285750" indent="-285750">
              <a:buFont typeface="Wingdings" panose="05000000000000000000" pitchFamily="2" charset="2"/>
              <a:buChar char="q"/>
            </a:pPr>
            <a:r>
              <a:rPr lang="en-IN" dirty="0"/>
              <a:t>Insights Derived:</a:t>
            </a:r>
          </a:p>
          <a:p>
            <a:endParaRPr lang="en-IN" dirty="0"/>
          </a:p>
          <a:p>
            <a:pPr marL="285750" indent="-285750">
              <a:buFont typeface="Wingdings" panose="05000000000000000000" pitchFamily="2" charset="2"/>
              <a:buChar char="ü"/>
            </a:pPr>
            <a:r>
              <a:rPr lang="en-IN" dirty="0"/>
              <a:t>It is observed that the majority of the loans were Consumer Loans while only a negligible of them amounted to XNA type loans. </a:t>
            </a:r>
          </a:p>
          <a:p>
            <a:endParaRPr lang="en-IN" dirty="0"/>
          </a:p>
          <a:p>
            <a:pPr marL="285750" indent="-285750">
              <a:buFont typeface="Wingdings" panose="05000000000000000000" pitchFamily="2" charset="2"/>
              <a:buChar char="ü"/>
            </a:pPr>
            <a:r>
              <a:rPr lang="en-IN" dirty="0"/>
              <a:t>It is observed that the majority of the loans were approved indicating a high approval rate by the bank.</a:t>
            </a:r>
          </a:p>
          <a:p>
            <a:endParaRPr lang="en-IN" dirty="0"/>
          </a:p>
          <a:p>
            <a:pPr marL="285750" indent="-285750">
              <a:buFont typeface="Wingdings" panose="05000000000000000000" pitchFamily="2" charset="2"/>
              <a:buChar char="ü"/>
            </a:pPr>
            <a:r>
              <a:rPr lang="en-IN" dirty="0"/>
              <a:t>It is observed that </a:t>
            </a:r>
            <a:r>
              <a:rPr lang="en-US" dirty="0"/>
              <a:t>Consumer loans are both the most‑applied and most‑approved product.</a:t>
            </a:r>
          </a:p>
          <a:p>
            <a:endParaRPr lang="en-IN" dirty="0"/>
          </a:p>
          <a:p>
            <a:pPr marL="285750" indent="-285750">
              <a:buFont typeface="Wingdings" panose="05000000000000000000" pitchFamily="2" charset="2"/>
              <a:buChar char="ü"/>
            </a:pPr>
            <a:r>
              <a:rPr lang="en-IN" dirty="0"/>
              <a:t>It is observed that </a:t>
            </a:r>
            <a:r>
              <a:rPr lang="en-US" dirty="0"/>
              <a:t>Cash loans see nearly as many cancellations (7 199) and refusals (4 741) as approvals, indicating tighter underwriting or more cautious borrowers.</a:t>
            </a:r>
          </a:p>
          <a:p>
            <a:endParaRPr lang="en-IN" dirty="0"/>
          </a:p>
          <a:p>
            <a:pPr marL="285750" indent="-285750">
              <a:buFont typeface="Wingdings" panose="05000000000000000000" pitchFamily="2" charset="2"/>
              <a:buChar char="ü"/>
            </a:pPr>
            <a:r>
              <a:rPr lang="en-IN" dirty="0"/>
              <a:t>It is observed that </a:t>
            </a:r>
            <a:r>
              <a:rPr lang="en-US" dirty="0"/>
              <a:t>Revolving loans sit in the middle, with a roughly 50/50 split between approvals and other outcomes</a:t>
            </a:r>
          </a:p>
          <a:p>
            <a:endParaRPr lang="en-US" dirty="0"/>
          </a:p>
          <a:p>
            <a:pPr marL="285750" indent="-285750">
              <a:buFont typeface="Wingdings" panose="05000000000000000000" pitchFamily="2" charset="2"/>
              <a:buChar char="ü"/>
            </a:pPr>
            <a:r>
              <a:rPr lang="en-IN" dirty="0"/>
              <a:t>It is observed that </a:t>
            </a:r>
            <a:r>
              <a:rPr lang="en-US" dirty="0"/>
              <a:t>The XNA bucket is negligible but entirely unapproved.</a:t>
            </a:r>
            <a:endParaRPr lang="en-IN" dirty="0"/>
          </a:p>
          <a:p>
            <a:pPr marL="285750" indent="-285750">
              <a:buFont typeface="Wingdings" panose="05000000000000000000" pitchFamily="2" charset="2"/>
              <a:buChar char="ü"/>
            </a:pPr>
            <a:endParaRPr lang="en-IN" dirty="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3615485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9373"/>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18639"/>
            <a:ext cx="10515600" cy="1325563"/>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Analysing</a:t>
            </a:r>
            <a:r>
              <a:rPr lang="en-US" sz="4000" b="1" dirty="0">
                <a:latin typeface="Times New Roman" panose="02020603050405020304" pitchFamily="18" charset="0"/>
                <a:cs typeface="Times New Roman" panose="02020603050405020304" pitchFamily="18" charset="0"/>
              </a:rPr>
              <a:t> the data from </a:t>
            </a:r>
            <a:r>
              <a:rPr lang="en-US" sz="4000" b="1" dirty="0" err="1">
                <a:latin typeface="Times New Roman" panose="02020603050405020304" pitchFamily="18" charset="0"/>
                <a:cs typeface="Times New Roman" panose="02020603050405020304" pitchFamily="18" charset="0"/>
              </a:rPr>
              <a:t>Previous_Applications</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C7ED30DA-6D7C-4A63-A7A5-800E9D69D337}"/>
              </a:ext>
            </a:extLst>
          </p:cNvPr>
          <p:cNvSpPr txBox="1"/>
          <p:nvPr/>
        </p:nvSpPr>
        <p:spPr>
          <a:xfrm>
            <a:off x="922866" y="1025651"/>
            <a:ext cx="8898468" cy="646331"/>
          </a:xfrm>
          <a:prstGeom prst="rect">
            <a:avLst/>
          </a:prstGeom>
          <a:noFill/>
        </p:spPr>
        <p:txBody>
          <a:bodyPr wrap="square" rtlCol="0">
            <a:spAutoFit/>
          </a:bodyPr>
          <a:lstStyle/>
          <a:p>
            <a:r>
              <a:rPr lang="en-IN" u="sng" dirty="0"/>
              <a:t>Univariate and Bivariate analysis for loan purpose and client type</a:t>
            </a:r>
          </a:p>
          <a:p>
            <a:endParaRPr lang="en-IN" dirty="0"/>
          </a:p>
        </p:txBody>
      </p:sp>
      <p:pic>
        <p:nvPicPr>
          <p:cNvPr id="5" name="Picture 4">
            <a:extLst>
              <a:ext uri="{FF2B5EF4-FFF2-40B4-BE49-F238E27FC236}">
                <a16:creationId xmlns:a16="http://schemas.microsoft.com/office/drawing/2014/main" id="{6E3FEBDD-BF9E-462E-A7C4-2BFB62D24C5D}"/>
              </a:ext>
            </a:extLst>
          </p:cNvPr>
          <p:cNvPicPr>
            <a:picLocks noChangeAspect="1"/>
          </p:cNvPicPr>
          <p:nvPr/>
        </p:nvPicPr>
        <p:blipFill>
          <a:blip r:embed="rId3"/>
          <a:stretch>
            <a:fillRect/>
          </a:stretch>
        </p:blipFill>
        <p:spPr>
          <a:xfrm>
            <a:off x="981689" y="1484868"/>
            <a:ext cx="10372110" cy="4150468"/>
          </a:xfrm>
          <a:prstGeom prst="rect">
            <a:avLst/>
          </a:prstGeom>
        </p:spPr>
      </p:pic>
    </p:spTree>
    <p:extLst>
      <p:ext uri="{BB962C8B-B14F-4D97-AF65-F5344CB8AC3E}">
        <p14:creationId xmlns:p14="http://schemas.microsoft.com/office/powerpoint/2010/main" val="232818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Task 1(Data Cleaning Process)</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1193132"/>
            <a:ext cx="10430933"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The data cleaning steps including dealing with blank values and replacing them with Median/Mode as per requirements has already been done in the Data Cleaning Process.</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D4708D89-E62E-4E6F-BC0C-37E82DC9D7E9}"/>
              </a:ext>
            </a:extLst>
          </p:cNvPr>
          <p:cNvSpPr txBox="1"/>
          <p:nvPr/>
        </p:nvSpPr>
        <p:spPr>
          <a:xfrm>
            <a:off x="922866" y="5373132"/>
            <a:ext cx="10346268"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We observe from the Bar Chart, that the column having the highest proportion is Occupation Type and here the blanks were replaced with the highest categorical value i.e. Laborers.</a:t>
            </a:r>
          </a:p>
        </p:txBody>
      </p:sp>
      <p:pic>
        <p:nvPicPr>
          <p:cNvPr id="11" name="Picture 10">
            <a:extLst>
              <a:ext uri="{FF2B5EF4-FFF2-40B4-BE49-F238E27FC236}">
                <a16:creationId xmlns:a16="http://schemas.microsoft.com/office/drawing/2014/main" id="{44F8E7F9-5066-4825-9443-27C6A21E2B07}"/>
              </a:ext>
            </a:extLst>
          </p:cNvPr>
          <p:cNvPicPr>
            <a:picLocks noChangeAspect="1"/>
          </p:cNvPicPr>
          <p:nvPr/>
        </p:nvPicPr>
        <p:blipFill>
          <a:blip r:embed="rId3"/>
          <a:stretch>
            <a:fillRect/>
          </a:stretch>
        </p:blipFill>
        <p:spPr>
          <a:xfrm>
            <a:off x="2401965" y="2124999"/>
            <a:ext cx="7388070" cy="3151554"/>
          </a:xfrm>
          <a:prstGeom prst="rect">
            <a:avLst/>
          </a:prstGeom>
        </p:spPr>
      </p:pic>
    </p:spTree>
    <p:extLst>
      <p:ext uri="{BB962C8B-B14F-4D97-AF65-F5344CB8AC3E}">
        <p14:creationId xmlns:p14="http://schemas.microsoft.com/office/powerpoint/2010/main" val="20013541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9373"/>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18639"/>
            <a:ext cx="10515600" cy="1325563"/>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Analysing</a:t>
            </a:r>
            <a:r>
              <a:rPr lang="en-US" sz="4000" b="1" dirty="0">
                <a:latin typeface="Times New Roman" panose="02020603050405020304" pitchFamily="18" charset="0"/>
                <a:cs typeface="Times New Roman" panose="02020603050405020304" pitchFamily="18" charset="0"/>
              </a:rPr>
              <a:t> the data from </a:t>
            </a:r>
            <a:r>
              <a:rPr lang="en-US" sz="4000" b="1" dirty="0" err="1">
                <a:latin typeface="Times New Roman" panose="02020603050405020304" pitchFamily="18" charset="0"/>
                <a:cs typeface="Times New Roman" panose="02020603050405020304" pitchFamily="18" charset="0"/>
              </a:rPr>
              <a:t>Previous_Applications</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C7ED30DA-6D7C-4A63-A7A5-800E9D69D337}"/>
              </a:ext>
            </a:extLst>
          </p:cNvPr>
          <p:cNvSpPr txBox="1"/>
          <p:nvPr/>
        </p:nvSpPr>
        <p:spPr>
          <a:xfrm>
            <a:off x="922866" y="1025651"/>
            <a:ext cx="8898468" cy="646331"/>
          </a:xfrm>
          <a:prstGeom prst="rect">
            <a:avLst/>
          </a:prstGeom>
          <a:noFill/>
        </p:spPr>
        <p:txBody>
          <a:bodyPr wrap="square" rtlCol="0">
            <a:spAutoFit/>
          </a:bodyPr>
          <a:lstStyle/>
          <a:p>
            <a:r>
              <a:rPr lang="en-IN" u="sng" dirty="0">
                <a:latin typeface="Times New Roman" panose="02020603050405020304" pitchFamily="18" charset="0"/>
                <a:cs typeface="Times New Roman" panose="02020603050405020304" pitchFamily="18" charset="0"/>
              </a:rPr>
              <a:t>Univariate</a:t>
            </a:r>
            <a:r>
              <a:rPr lang="en-IN" u="sng" dirty="0"/>
              <a:t> and Bivariate analysis for loan purpose and client type</a:t>
            </a:r>
          </a:p>
          <a:p>
            <a:endParaRPr lang="en-IN" dirty="0"/>
          </a:p>
        </p:txBody>
      </p:sp>
      <p:pic>
        <p:nvPicPr>
          <p:cNvPr id="14" name="Picture 13">
            <a:extLst>
              <a:ext uri="{FF2B5EF4-FFF2-40B4-BE49-F238E27FC236}">
                <a16:creationId xmlns:a16="http://schemas.microsoft.com/office/drawing/2014/main" id="{1812FDA4-61BC-4328-B345-AD409F04AADF}"/>
              </a:ext>
            </a:extLst>
          </p:cNvPr>
          <p:cNvPicPr>
            <a:picLocks noChangeAspect="1"/>
          </p:cNvPicPr>
          <p:nvPr/>
        </p:nvPicPr>
        <p:blipFill>
          <a:blip r:embed="rId3"/>
          <a:stretch>
            <a:fillRect/>
          </a:stretch>
        </p:blipFill>
        <p:spPr>
          <a:xfrm>
            <a:off x="0" y="1716349"/>
            <a:ext cx="12192000" cy="3425301"/>
          </a:xfrm>
          <a:prstGeom prst="rect">
            <a:avLst/>
          </a:prstGeom>
        </p:spPr>
      </p:pic>
    </p:spTree>
    <p:extLst>
      <p:ext uri="{BB962C8B-B14F-4D97-AF65-F5344CB8AC3E}">
        <p14:creationId xmlns:p14="http://schemas.microsoft.com/office/powerpoint/2010/main" val="68243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9373"/>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18639"/>
            <a:ext cx="10515600" cy="1325563"/>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Analysing</a:t>
            </a:r>
            <a:r>
              <a:rPr lang="en-US" sz="4000" b="1" dirty="0">
                <a:latin typeface="Times New Roman" panose="02020603050405020304" pitchFamily="18" charset="0"/>
                <a:cs typeface="Times New Roman" panose="02020603050405020304" pitchFamily="18" charset="0"/>
              </a:rPr>
              <a:t> the data from </a:t>
            </a:r>
            <a:r>
              <a:rPr lang="en-US" sz="4000" b="1" dirty="0" err="1">
                <a:latin typeface="Times New Roman" panose="02020603050405020304" pitchFamily="18" charset="0"/>
                <a:cs typeface="Times New Roman" panose="02020603050405020304" pitchFamily="18" charset="0"/>
              </a:rPr>
              <a:t>Previous_Applications</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C7ED30DA-6D7C-4A63-A7A5-800E9D69D337}"/>
              </a:ext>
            </a:extLst>
          </p:cNvPr>
          <p:cNvSpPr txBox="1"/>
          <p:nvPr/>
        </p:nvSpPr>
        <p:spPr>
          <a:xfrm>
            <a:off x="922866" y="1025651"/>
            <a:ext cx="8898468" cy="646331"/>
          </a:xfrm>
          <a:prstGeom prst="rect">
            <a:avLst/>
          </a:prstGeom>
          <a:noFill/>
        </p:spPr>
        <p:txBody>
          <a:bodyPr wrap="square" rtlCol="0">
            <a:spAutoFit/>
          </a:bodyPr>
          <a:lstStyle/>
          <a:p>
            <a:r>
              <a:rPr lang="en-IN" u="sng" dirty="0"/>
              <a:t>Univariate and Bivariate analysis for loan purpose and client type</a:t>
            </a:r>
          </a:p>
          <a:p>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807A227-D95C-412F-9358-36FB6FB38E25}"/>
              </a:ext>
            </a:extLst>
          </p:cNvPr>
          <p:cNvPicPr>
            <a:picLocks noChangeAspect="1"/>
          </p:cNvPicPr>
          <p:nvPr/>
        </p:nvPicPr>
        <p:blipFill>
          <a:blip r:embed="rId3"/>
          <a:stretch>
            <a:fillRect/>
          </a:stretch>
        </p:blipFill>
        <p:spPr>
          <a:xfrm>
            <a:off x="0" y="1411796"/>
            <a:ext cx="12192000" cy="5469238"/>
          </a:xfrm>
          <a:prstGeom prst="rect">
            <a:avLst/>
          </a:prstGeom>
        </p:spPr>
      </p:pic>
    </p:spTree>
    <p:extLst>
      <p:ext uri="{BB962C8B-B14F-4D97-AF65-F5344CB8AC3E}">
        <p14:creationId xmlns:p14="http://schemas.microsoft.com/office/powerpoint/2010/main" val="16458514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9373"/>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118639"/>
            <a:ext cx="10515600" cy="1325563"/>
          </a:xfrm>
        </p:spPr>
        <p:txBody>
          <a:bodyPr>
            <a:normAutofit/>
          </a:bodyPr>
          <a:lstStyle/>
          <a:p>
            <a:pPr algn="ctr"/>
            <a:r>
              <a:rPr lang="en-US" sz="4000" b="1" dirty="0" err="1">
                <a:latin typeface="Times New Roman" panose="02020603050405020304" pitchFamily="18" charset="0"/>
                <a:cs typeface="Times New Roman" panose="02020603050405020304" pitchFamily="18" charset="0"/>
              </a:rPr>
              <a:t>Analysing</a:t>
            </a:r>
            <a:r>
              <a:rPr lang="en-US" sz="4000" b="1" dirty="0">
                <a:latin typeface="Times New Roman" panose="02020603050405020304" pitchFamily="18" charset="0"/>
                <a:cs typeface="Times New Roman" panose="02020603050405020304" pitchFamily="18" charset="0"/>
              </a:rPr>
              <a:t> the data from </a:t>
            </a:r>
            <a:r>
              <a:rPr lang="en-US" sz="4000" b="1" dirty="0" err="1">
                <a:latin typeface="Times New Roman" panose="02020603050405020304" pitchFamily="18" charset="0"/>
                <a:cs typeface="Times New Roman" panose="02020603050405020304" pitchFamily="18" charset="0"/>
              </a:rPr>
              <a:t>Previous_Applications</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12" name="TextBox 11">
            <a:extLst>
              <a:ext uri="{FF2B5EF4-FFF2-40B4-BE49-F238E27FC236}">
                <a16:creationId xmlns:a16="http://schemas.microsoft.com/office/drawing/2014/main" id="{C7ED30DA-6D7C-4A63-A7A5-800E9D69D337}"/>
              </a:ext>
            </a:extLst>
          </p:cNvPr>
          <p:cNvSpPr txBox="1"/>
          <p:nvPr/>
        </p:nvSpPr>
        <p:spPr>
          <a:xfrm>
            <a:off x="922866" y="1025651"/>
            <a:ext cx="8898468" cy="646331"/>
          </a:xfrm>
          <a:prstGeom prst="rect">
            <a:avLst/>
          </a:prstGeom>
          <a:noFill/>
        </p:spPr>
        <p:txBody>
          <a:bodyPr wrap="square" rtlCol="0">
            <a:spAutoFit/>
          </a:bodyPr>
          <a:lstStyle/>
          <a:p>
            <a:r>
              <a:rPr lang="en-IN" u="sng" dirty="0"/>
              <a:t>Univariate and Bivariate analysis for Type and Status of Loans</a:t>
            </a:r>
          </a:p>
          <a:p>
            <a:endParaRPr lang="en-IN" dirty="0"/>
          </a:p>
        </p:txBody>
      </p:sp>
      <p:sp>
        <p:nvSpPr>
          <p:cNvPr id="4" name="TextBox 3">
            <a:extLst>
              <a:ext uri="{FF2B5EF4-FFF2-40B4-BE49-F238E27FC236}">
                <a16:creationId xmlns:a16="http://schemas.microsoft.com/office/drawing/2014/main" id="{BECEEBC0-6565-49F0-816D-1F62FA2E1EA6}"/>
              </a:ext>
            </a:extLst>
          </p:cNvPr>
          <p:cNvSpPr txBox="1"/>
          <p:nvPr/>
        </p:nvSpPr>
        <p:spPr>
          <a:xfrm>
            <a:off x="922866" y="1928429"/>
            <a:ext cx="10875434" cy="4247317"/>
          </a:xfrm>
          <a:prstGeom prst="rect">
            <a:avLst/>
          </a:prstGeom>
          <a:noFill/>
        </p:spPr>
        <p:txBody>
          <a:bodyPr wrap="square" rtlCol="0">
            <a:spAutoFit/>
          </a:bodyPr>
          <a:lstStyle/>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Insights Derived:</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It is observed that the </a:t>
            </a:r>
            <a:r>
              <a:rPr lang="en-US" dirty="0">
                <a:latin typeface="Times New Roman" panose="02020603050405020304" pitchFamily="18" charset="0"/>
                <a:cs typeface="Times New Roman" panose="02020603050405020304" pitchFamily="18" charset="0"/>
              </a:rPr>
              <a:t>Repeater clients dominate (72.3%) – 36,167 of 49,999 total clients.</a:t>
            </a:r>
          </a:p>
          <a:p>
            <a:pPr marL="285750" indent="-285750">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It is observed that t</a:t>
            </a:r>
            <a:r>
              <a:rPr lang="en-US" dirty="0">
                <a:latin typeface="Times New Roman" panose="02020603050405020304" pitchFamily="18" charset="0"/>
                <a:cs typeface="Times New Roman" panose="02020603050405020304" pitchFamily="18" charset="0"/>
              </a:rPr>
              <a:t>wo loan purposes drive 96% volume – 29,143 + 18,821 loans.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It is observed that </a:t>
            </a:r>
            <a:r>
              <a:rPr lang="en-US" dirty="0">
                <a:latin typeface="Times New Roman" panose="02020603050405020304" pitchFamily="18" charset="0"/>
                <a:cs typeface="Times New Roman" panose="02020603050405020304" pitchFamily="18" charset="0"/>
              </a:rPr>
              <a:t>Repeater loans were mostly seen in the XAP &amp; XNA which might be due to high count in XAP and XNA type loan purposes.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dirty="0">
                <a:latin typeface="Times New Roman" panose="02020603050405020304" pitchFamily="18" charset="0"/>
                <a:cs typeface="Times New Roman" panose="02020603050405020304" pitchFamily="18" charset="0"/>
              </a:rPr>
              <a:t>It is observed that </a:t>
            </a:r>
            <a:r>
              <a:rPr lang="en-US" dirty="0">
                <a:latin typeface="Times New Roman" panose="02020603050405020304" pitchFamily="18" charset="0"/>
                <a:cs typeface="Times New Roman" panose="02020603050405020304" pitchFamily="18" charset="0"/>
              </a:rPr>
              <a:t>very less people apply for loans for Hobby Purpose, almost negligible people applied loan for hobbies. Similar is the case with the purpose of Buying a Garage.</a:t>
            </a:r>
          </a:p>
          <a:p>
            <a:endParaRPr lang="en-US" dirty="0"/>
          </a:p>
          <a:p>
            <a:endParaRPr lang="en-IN" dirty="0"/>
          </a:p>
          <a:p>
            <a:pPr marL="285750" indent="-285750">
              <a:buFont typeface="Wingdings" panose="05000000000000000000" pitchFamily="2" charset="2"/>
              <a:buChar char="ü"/>
            </a:pPr>
            <a:endParaRPr lang="en-IN" dirty="0"/>
          </a:p>
        </p:txBody>
      </p:sp>
    </p:spTree>
    <p:extLst>
      <p:ext uri="{BB962C8B-B14F-4D97-AF65-F5344CB8AC3E}">
        <p14:creationId xmlns:p14="http://schemas.microsoft.com/office/powerpoint/2010/main" val="11785471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9373"/>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2" y="-320606"/>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Results</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58C216DC-3EB6-41A7-A5E1-123276994F78}"/>
              </a:ext>
            </a:extLst>
          </p:cNvPr>
          <p:cNvSpPr txBox="1"/>
          <p:nvPr/>
        </p:nvSpPr>
        <p:spPr>
          <a:xfrm>
            <a:off x="922866" y="922384"/>
            <a:ext cx="10608734" cy="5878532"/>
          </a:xfrm>
          <a:prstGeom prst="rect">
            <a:avLst/>
          </a:prstGeom>
          <a:noFill/>
        </p:spPr>
        <p:txBody>
          <a:bodyPr wrap="square" rtlCol="0">
            <a:spAutoFit/>
          </a:bodyPr>
          <a:lstStyle/>
          <a:p>
            <a:r>
              <a:rPr lang="en-US" sz="1300" dirty="0">
                <a:latin typeface="Times New Roman" panose="02020603050405020304" pitchFamily="18" charset="0"/>
                <a:cs typeface="Times New Roman" panose="02020603050405020304" pitchFamily="18" charset="0"/>
              </a:rPr>
              <a:t>Through this EDA-driven case study, I was able to identify the key factors that influence loan default risk and this helped me sharpen my practical Excel skills:</a:t>
            </a:r>
          </a:p>
          <a:p>
            <a:endParaRPr lang="en-US" sz="1300" dirty="0">
              <a:latin typeface="Times New Roman" panose="02020603050405020304" pitchFamily="18" charset="0"/>
              <a:cs typeface="Times New Roman" panose="02020603050405020304" pitchFamily="18" charset="0"/>
            </a:endParaRPr>
          </a:p>
          <a:p>
            <a:pPr marL="228600" indent="-228600">
              <a:buAutoNum type="arabicPeriod"/>
            </a:pPr>
            <a:r>
              <a:rPr lang="en-US" sz="1300" dirty="0">
                <a:latin typeface="Times New Roman" panose="02020603050405020304" pitchFamily="18" charset="0"/>
                <a:cs typeface="Times New Roman" panose="02020603050405020304" pitchFamily="18" charset="0"/>
              </a:rPr>
              <a:t>Identified Critical Risk Drivers</a:t>
            </a:r>
          </a:p>
          <a:p>
            <a:endParaRPr lang="en-US" sz="13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ü"/>
            </a:pPr>
            <a:r>
              <a:rPr lang="en-US" sz="1300" dirty="0">
                <a:latin typeface="Times New Roman" panose="02020603050405020304" pitchFamily="18" charset="0"/>
                <a:cs typeface="Times New Roman" panose="02020603050405020304" pitchFamily="18" charset="0"/>
              </a:rPr>
              <a:t>   I </a:t>
            </a:r>
            <a:r>
              <a:rPr lang="en-US" sz="1300" dirty="0" err="1">
                <a:latin typeface="Times New Roman" panose="02020603050405020304" pitchFamily="18" charset="0"/>
                <a:cs typeface="Times New Roman" panose="02020603050405020304" pitchFamily="18" charset="0"/>
              </a:rPr>
              <a:t>recognised</a:t>
            </a:r>
            <a:r>
              <a:rPr lang="en-US" sz="1300" dirty="0">
                <a:latin typeface="Times New Roman" panose="02020603050405020304" pitchFamily="18" charset="0"/>
                <a:cs typeface="Times New Roman" panose="02020603050405020304" pitchFamily="18" charset="0"/>
              </a:rPr>
              <a:t> multicollinearity between AMT_CREDIT and AMT_GOODS_PRICE, and the strong linkage of loan size to annuity.</a:t>
            </a:r>
          </a:p>
          <a:p>
            <a:pPr marL="171450" indent="-171450">
              <a:buFont typeface="Wingdings" panose="05000000000000000000" pitchFamily="2" charset="2"/>
              <a:buChar char="ü"/>
            </a:pPr>
            <a:r>
              <a:rPr lang="en-US" sz="1300" dirty="0">
                <a:latin typeface="Times New Roman" panose="02020603050405020304" pitchFamily="18" charset="0"/>
                <a:cs typeface="Times New Roman" panose="02020603050405020304" pitchFamily="18" charset="0"/>
              </a:rPr>
              <a:t>   I discovered that the applicant income had little direct correlation with loan size which helped guide more focused credit‑worthiness assessments.</a:t>
            </a:r>
          </a:p>
          <a:p>
            <a:endParaRPr lang="en-US" sz="1300" dirty="0">
              <a:latin typeface="Times New Roman" panose="02020603050405020304" pitchFamily="18" charset="0"/>
              <a:cs typeface="Times New Roman" panose="02020603050405020304" pitchFamily="18" charset="0"/>
            </a:endParaRPr>
          </a:p>
          <a:p>
            <a:pPr marL="228600" indent="-228600">
              <a:buAutoNum type="arabicPeriod" startAt="2"/>
            </a:pPr>
            <a:r>
              <a:rPr lang="en-US" sz="1300" dirty="0">
                <a:latin typeface="Times New Roman" panose="02020603050405020304" pitchFamily="18" charset="0"/>
                <a:cs typeface="Times New Roman" panose="02020603050405020304" pitchFamily="18" charset="0"/>
              </a:rPr>
              <a:t>Enhanced Data‑Quality Practices</a:t>
            </a:r>
          </a:p>
          <a:p>
            <a:endParaRPr lang="en-US" sz="13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ü"/>
            </a:pPr>
            <a:r>
              <a:rPr lang="en-US" sz="1300" dirty="0">
                <a:latin typeface="Times New Roman" panose="02020603050405020304" pitchFamily="18" charset="0"/>
                <a:cs typeface="Times New Roman" panose="02020603050405020304" pitchFamily="18" charset="0"/>
              </a:rPr>
              <a:t>  I  spotted and imputed missing values using median‑based techniques and then visualized data gaps to ensure flawless and robust analysis.</a:t>
            </a:r>
          </a:p>
          <a:p>
            <a:pPr marL="171450" indent="-171450">
              <a:buFont typeface="Wingdings" panose="05000000000000000000" pitchFamily="2" charset="2"/>
              <a:buChar char="ü"/>
            </a:pPr>
            <a:r>
              <a:rPr lang="en-US" sz="1300" dirty="0">
                <a:latin typeface="Times New Roman" panose="02020603050405020304" pitchFamily="18" charset="0"/>
                <a:cs typeface="Times New Roman" panose="02020603050405020304" pitchFamily="18" charset="0"/>
              </a:rPr>
              <a:t>  I Flagged outliers using IQR and Quartile functions in Excel and implemented box plots thus validating extreme cases against business rules.</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3. Balanced Class Distributions</a:t>
            </a:r>
          </a:p>
          <a:p>
            <a:endParaRPr lang="en-US" sz="13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ü"/>
            </a:pPr>
            <a:r>
              <a:rPr lang="en-US" sz="1300" dirty="0">
                <a:latin typeface="Times New Roman" panose="02020603050405020304" pitchFamily="18" charset="0"/>
                <a:cs typeface="Times New Roman" panose="02020603050405020304" pitchFamily="18" charset="0"/>
              </a:rPr>
              <a:t>  I pinpointed the class imbalances and  recognized the need for errorfree sampling in future </a:t>
            </a:r>
            <a:r>
              <a:rPr lang="en-US" sz="1300" dirty="0" err="1">
                <a:latin typeface="Times New Roman" panose="02020603050405020304" pitchFamily="18" charset="0"/>
                <a:cs typeface="Times New Roman" panose="02020603050405020304" pitchFamily="18" charset="0"/>
              </a:rPr>
              <a:t>occurences</a:t>
            </a:r>
            <a:r>
              <a:rPr lang="en-US" sz="1300" dirty="0">
                <a:latin typeface="Times New Roman" panose="02020603050405020304" pitchFamily="18" charset="0"/>
                <a:cs typeface="Times New Roman" panose="02020603050405020304" pitchFamily="18" charset="0"/>
              </a:rPr>
              <a:t>.</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4. Segmented Correlation Insights</a:t>
            </a:r>
          </a:p>
          <a:p>
            <a:pPr marL="171450" indent="-171450">
              <a:buFont typeface="Wingdings" panose="05000000000000000000" pitchFamily="2" charset="2"/>
              <a:buChar char="ü"/>
            </a:pPr>
            <a:r>
              <a:rPr lang="en-US" sz="1300" dirty="0">
                <a:latin typeface="Times New Roman" panose="02020603050405020304" pitchFamily="18" charset="0"/>
                <a:cs typeface="Times New Roman" panose="02020603050405020304" pitchFamily="18" charset="0"/>
              </a:rPr>
              <a:t> I segmented by payment‑difficulty scenarios and calculated CORREL coefficients, identifying a strong correlation between amount credited and goods price.</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5. Confidence booster in Advanced Excel</a:t>
            </a:r>
          </a:p>
          <a:p>
            <a:endParaRPr lang="en-US" sz="13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ü"/>
            </a:pPr>
            <a:r>
              <a:rPr lang="en-US" sz="1300" dirty="0">
                <a:latin typeface="Times New Roman" panose="02020603050405020304" pitchFamily="18" charset="0"/>
                <a:cs typeface="Times New Roman" panose="02020603050405020304" pitchFamily="18" charset="0"/>
              </a:rPr>
              <a:t>I learned and applied advanced Excel functions—QUARTILE, IQR, CORREL, COUNTIF—within real‑world risk analytics.</a:t>
            </a:r>
          </a:p>
          <a:p>
            <a:pPr marL="171450" indent="-171450">
              <a:buFont typeface="Wingdings" panose="05000000000000000000" pitchFamily="2" charset="2"/>
              <a:buChar char="ü"/>
            </a:pPr>
            <a:r>
              <a:rPr lang="en-US" sz="1300" dirty="0">
                <a:latin typeface="Times New Roman" panose="02020603050405020304" pitchFamily="18" charset="0"/>
                <a:cs typeface="Times New Roman" panose="02020603050405020304" pitchFamily="18" charset="0"/>
              </a:rPr>
              <a:t>I utilized pivot tables, conditional formatting, and chart tools to convert complex statistical insights into clear visual narratives.</a:t>
            </a:r>
          </a:p>
          <a:p>
            <a:endParaRPr lang="en-US" sz="1300" dirty="0">
              <a:latin typeface="Times New Roman" panose="02020603050405020304" pitchFamily="18" charset="0"/>
              <a:cs typeface="Times New Roman" panose="02020603050405020304" pitchFamily="18" charset="0"/>
            </a:endParaRPr>
          </a:p>
          <a:p>
            <a:r>
              <a:rPr lang="en-US" sz="1300" dirty="0">
                <a:latin typeface="Times New Roman" panose="02020603050405020304" pitchFamily="18" charset="0"/>
                <a:cs typeface="Times New Roman" panose="02020603050405020304" pitchFamily="18" charset="0"/>
              </a:rPr>
              <a:t>Overall, this project helped me deepen my understanding of banking risk analysis, equipped me with practical Excel techniques for rigorous data analysis, and boosted my confidence in </a:t>
            </a:r>
            <a:r>
              <a:rPr lang="en-US" sz="1300" dirty="0" err="1">
                <a:latin typeface="Times New Roman" panose="02020603050405020304" pitchFamily="18" charset="0"/>
                <a:cs typeface="Times New Roman" panose="02020603050405020304" pitchFamily="18" charset="0"/>
              </a:rPr>
              <a:t>utilising</a:t>
            </a:r>
            <a:r>
              <a:rPr lang="en-US" sz="1300" dirty="0">
                <a:latin typeface="Times New Roman" panose="02020603050405020304" pitchFamily="18" charset="0"/>
                <a:cs typeface="Times New Roman" panose="02020603050405020304" pitchFamily="18" charset="0"/>
              </a:rPr>
              <a:t> these skills to drive informed lending decisions.</a:t>
            </a:r>
          </a:p>
          <a:p>
            <a:endParaRPr lang="en-IN" sz="1200" dirty="0"/>
          </a:p>
        </p:txBody>
      </p:sp>
    </p:spTree>
    <p:extLst>
      <p:ext uri="{BB962C8B-B14F-4D97-AF65-F5344CB8AC3E}">
        <p14:creationId xmlns:p14="http://schemas.microsoft.com/office/powerpoint/2010/main" val="1288969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9373"/>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766232" y="274816"/>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Links</a:t>
            </a:r>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923330"/>
          </a:xfrm>
          <a:prstGeom prst="rect">
            <a:avLst/>
          </a:prstGeom>
          <a:noFill/>
        </p:spPr>
        <p:txBody>
          <a:bodyPr wrap="square" rtlCol="0">
            <a:spAutoFit/>
          </a:bodyPr>
          <a:lstStyle/>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744DF202-FC08-4913-B7E6-25977110A443}"/>
              </a:ext>
            </a:extLst>
          </p:cNvPr>
          <p:cNvSpPr txBox="1"/>
          <p:nvPr/>
        </p:nvSpPr>
        <p:spPr>
          <a:xfrm>
            <a:off x="846667" y="1964267"/>
            <a:ext cx="11506200" cy="3077766"/>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hlinkClick r:id="rId3"/>
              </a:rPr>
              <a:t>Click here for the Excel Sheet(</a:t>
            </a:r>
            <a:r>
              <a:rPr lang="en-IN" sz="2800" dirty="0" err="1">
                <a:latin typeface="Times New Roman" panose="02020603050405020304" pitchFamily="18" charset="0"/>
                <a:cs typeface="Times New Roman" panose="02020603050405020304" pitchFamily="18" charset="0"/>
                <a:hlinkClick r:id="rId3"/>
              </a:rPr>
              <a:t>Application_Dataset</a:t>
            </a:r>
            <a:r>
              <a:rPr lang="en-IN" sz="2800" dirty="0">
                <a:latin typeface="Times New Roman" panose="02020603050405020304" pitchFamily="18" charset="0"/>
                <a:cs typeface="Times New Roman" panose="02020603050405020304" pitchFamily="18" charset="0"/>
                <a:hlinkClick r:id="rId3"/>
              </a:rPr>
              <a:t>)</a:t>
            </a:r>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a:p>
            <a:pPr algn="ctr"/>
            <a:r>
              <a:rPr lang="en-IN" sz="2800" dirty="0">
                <a:latin typeface="Times New Roman" panose="02020603050405020304" pitchFamily="18" charset="0"/>
                <a:cs typeface="Times New Roman" panose="02020603050405020304" pitchFamily="18" charset="0"/>
                <a:hlinkClick r:id="rId4"/>
              </a:rPr>
              <a:t>Click here for the Excel Sheet(</a:t>
            </a:r>
            <a:r>
              <a:rPr lang="en-IN" sz="2800" dirty="0" err="1">
                <a:latin typeface="Times New Roman" panose="02020603050405020304" pitchFamily="18" charset="0"/>
                <a:cs typeface="Times New Roman" panose="02020603050405020304" pitchFamily="18" charset="0"/>
                <a:hlinkClick r:id="rId4"/>
              </a:rPr>
              <a:t>Previous_Application_Dataset</a:t>
            </a:r>
            <a:r>
              <a:rPr lang="en-IN" sz="2800" dirty="0">
                <a:latin typeface="Times New Roman" panose="02020603050405020304" pitchFamily="18" charset="0"/>
                <a:cs typeface="Times New Roman" panose="02020603050405020304" pitchFamily="18" charset="0"/>
                <a:hlinkClick r:id="rId4"/>
              </a:rPr>
              <a:t>)</a:t>
            </a:r>
            <a:endParaRPr lang="en-IN" sz="2800" dirty="0">
              <a:latin typeface="Times New Roman" panose="02020603050405020304" pitchFamily="18" charset="0"/>
              <a:cs typeface="Times New Roman" panose="02020603050405020304" pitchFamily="18" charset="0"/>
            </a:endParaRPr>
          </a:p>
          <a:p>
            <a:pPr algn="ctr"/>
            <a:endParaRPr lang="en-IN" sz="2800" dirty="0">
              <a:latin typeface="Times New Roman" panose="02020603050405020304" pitchFamily="18" charset="0"/>
              <a:cs typeface="Times New Roman" panose="02020603050405020304" pitchFamily="18" charset="0"/>
            </a:endParaRPr>
          </a:p>
          <a:p>
            <a:pPr algn="ctr"/>
            <a:r>
              <a:rPr lang="en-IN" sz="2800" dirty="0">
                <a:latin typeface="Times New Roman" panose="02020603050405020304" pitchFamily="18" charset="0"/>
                <a:cs typeface="Times New Roman" panose="02020603050405020304" pitchFamily="18" charset="0"/>
                <a:hlinkClick r:id="rId5"/>
              </a:rPr>
              <a:t>Click here for the Video Presentation </a:t>
            </a:r>
            <a:endParaRPr lang="en-IN" sz="28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830852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Insights derived from Task 1</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1247204"/>
            <a:ext cx="10430933" cy="1477328"/>
          </a:xfrm>
          <a:prstGeom prst="rect">
            <a:avLst/>
          </a:prstGeom>
          <a:noFill/>
        </p:spPr>
        <p:txBody>
          <a:bodyPr wrap="square" rtlCol="0">
            <a:spAutoFit/>
          </a:bodyPr>
          <a:lstStyle/>
          <a:p>
            <a:pPr marL="285750" indent="-285750">
              <a:buFont typeface="Wingdings" panose="05000000000000000000" pitchFamily="2" charset="2"/>
              <a:buChar char="Ø"/>
            </a:pPr>
            <a:r>
              <a:rPr lang="en-IN" dirty="0"/>
              <a:t>It was observed that specific columns were very well recorded and had no blanks in them, whereas other columns were not well recorded and 1/3</a:t>
            </a:r>
            <a:r>
              <a:rPr lang="en-IN" baseline="30000" dirty="0"/>
              <a:t>rd</a:t>
            </a:r>
            <a:r>
              <a:rPr lang="en-IN" dirty="0"/>
              <a:t> of the data was missing in Specific columns.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D4708D89-E62E-4E6F-BC0C-37E82DC9D7E9}"/>
              </a:ext>
            </a:extLst>
          </p:cNvPr>
          <p:cNvSpPr txBox="1"/>
          <p:nvPr/>
        </p:nvSpPr>
        <p:spPr>
          <a:xfrm>
            <a:off x="922866" y="5373132"/>
            <a:ext cx="10346268"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We observe from the Bar Chart, that the columns AMT_REQ_CREDIT_BUREAU_WEEK/DAY/MONTH had the same proportion of blanks and a lot of data was missing, hence highlighting ineffective data collection for the respective columns.</a:t>
            </a:r>
          </a:p>
        </p:txBody>
      </p:sp>
      <p:pic>
        <p:nvPicPr>
          <p:cNvPr id="11" name="Picture 10">
            <a:extLst>
              <a:ext uri="{FF2B5EF4-FFF2-40B4-BE49-F238E27FC236}">
                <a16:creationId xmlns:a16="http://schemas.microsoft.com/office/drawing/2014/main" id="{44F8E7F9-5066-4825-9443-27C6A21E2B07}"/>
              </a:ext>
            </a:extLst>
          </p:cNvPr>
          <p:cNvPicPr>
            <a:picLocks noChangeAspect="1"/>
          </p:cNvPicPr>
          <p:nvPr/>
        </p:nvPicPr>
        <p:blipFill>
          <a:blip r:embed="rId3"/>
          <a:stretch>
            <a:fillRect/>
          </a:stretch>
        </p:blipFill>
        <p:spPr>
          <a:xfrm>
            <a:off x="2401965" y="2124999"/>
            <a:ext cx="7388070" cy="3151554"/>
          </a:xfrm>
          <a:prstGeom prst="rect">
            <a:avLst/>
          </a:prstGeom>
        </p:spPr>
      </p:pic>
    </p:spTree>
    <p:extLst>
      <p:ext uri="{BB962C8B-B14F-4D97-AF65-F5344CB8AC3E}">
        <p14:creationId xmlns:p14="http://schemas.microsoft.com/office/powerpoint/2010/main" val="3380594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69C914F7-1E0F-4A70-8E11-791B61EEF32C}"/>
              </a:ext>
            </a:extLst>
          </p:cNvPr>
          <p:cNvPicPr>
            <a:picLocks noGrp="1" noChangeAspect="1"/>
          </p:cNvPicPr>
          <p:nvPr>
            <p:ph idx="1"/>
          </p:nvPr>
        </p:nvPicPr>
        <p:blipFill>
          <a:blip r:embed="rId2">
            <a:alphaModFix amt="20000"/>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88C8D5BF-087D-4494-B221-629E74608C2B}"/>
              </a:ext>
            </a:extLst>
          </p:cNvPr>
          <p:cNvSpPr>
            <a:spLocks noGrp="1"/>
          </p:cNvSpPr>
          <p:nvPr>
            <p:ph type="title"/>
          </p:nvPr>
        </p:nvSpPr>
        <p:spPr>
          <a:xfrm>
            <a:off x="880533" y="45418"/>
            <a:ext cx="10515600" cy="1325563"/>
          </a:xfrm>
        </p:spPr>
        <p:txBody>
          <a:bodyPr>
            <a:normAutofit/>
          </a:bodyPr>
          <a:lstStyle/>
          <a:p>
            <a:r>
              <a:rPr lang="en-IN" sz="4000" b="1" dirty="0">
                <a:latin typeface="Times New Roman" panose="02020603050405020304" pitchFamily="18" charset="0"/>
                <a:cs typeface="Times New Roman" panose="02020603050405020304" pitchFamily="18" charset="0"/>
              </a:rPr>
              <a:t>Task 2(Outlier Detection Process)</a:t>
            </a:r>
          </a:p>
        </p:txBody>
      </p:sp>
      <p:sp>
        <p:nvSpPr>
          <p:cNvPr id="10" name="TextBox 9">
            <a:extLst>
              <a:ext uri="{FF2B5EF4-FFF2-40B4-BE49-F238E27FC236}">
                <a16:creationId xmlns:a16="http://schemas.microsoft.com/office/drawing/2014/main" id="{2913FA03-A23B-4A29-A60C-088359353F00}"/>
              </a:ext>
            </a:extLst>
          </p:cNvPr>
          <p:cNvSpPr txBox="1"/>
          <p:nvPr/>
        </p:nvSpPr>
        <p:spPr>
          <a:xfrm>
            <a:off x="922866" y="2413093"/>
            <a:ext cx="10430933" cy="2031325"/>
          </a:xfrm>
          <a:prstGeom prst="rect">
            <a:avLst/>
          </a:prstGeom>
          <a:noFill/>
        </p:spPr>
        <p:txBody>
          <a:bodyPr wrap="square" rtlCol="0">
            <a:spAutoFit/>
          </a:bodyPr>
          <a:lstStyle/>
          <a:p>
            <a:pPr marL="285750" indent="-285750">
              <a:buFont typeface="Wingdings" panose="05000000000000000000" pitchFamily="2" charset="2"/>
              <a:buChar char="Ø"/>
            </a:pPr>
            <a:r>
              <a:rPr lang="en-IN" dirty="0"/>
              <a:t>In this Outlier Detection process, I found out the outliers for several columns using Excel’s functions like Quartile, IQR and also highlighted the Outliers using conditional formatting.</a:t>
            </a:r>
          </a:p>
          <a:p>
            <a:endParaRPr lang="en-IN" dirty="0"/>
          </a:p>
          <a:p>
            <a:pPr marL="285750" indent="-285750">
              <a:buFont typeface="Wingdings" panose="05000000000000000000" pitchFamily="2" charset="2"/>
              <a:buChar char="Ø"/>
            </a:pPr>
            <a:r>
              <a:rPr lang="en-IN" dirty="0"/>
              <a:t>In finding the IQR, I have used a Fence Factor of 1.5 to find the required output.</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sp>
        <p:nvSpPr>
          <p:cNvPr id="3" name="TextBox 2">
            <a:extLst>
              <a:ext uri="{FF2B5EF4-FFF2-40B4-BE49-F238E27FC236}">
                <a16:creationId xmlns:a16="http://schemas.microsoft.com/office/drawing/2014/main" id="{255E7703-E1EE-40D0-B788-2CB5D8EB7B60}"/>
              </a:ext>
            </a:extLst>
          </p:cNvPr>
          <p:cNvSpPr txBox="1"/>
          <p:nvPr/>
        </p:nvSpPr>
        <p:spPr>
          <a:xfrm>
            <a:off x="922866" y="5003800"/>
            <a:ext cx="10202333" cy="369332"/>
          </a:xfrm>
          <a:prstGeom prst="rect">
            <a:avLst/>
          </a:prstGeom>
          <a:noFill/>
        </p:spPr>
        <p:txBody>
          <a:bodyPr wrap="square" rtlCol="0">
            <a:spAutoFit/>
          </a:bodyPr>
          <a:lstStyle/>
          <a:p>
            <a:endParaRPr lang="en-IN" dirty="0"/>
          </a:p>
        </p:txBody>
      </p:sp>
      <p:sp>
        <p:nvSpPr>
          <p:cNvPr id="4" name="TextBox 3">
            <a:extLst>
              <a:ext uri="{FF2B5EF4-FFF2-40B4-BE49-F238E27FC236}">
                <a16:creationId xmlns:a16="http://schemas.microsoft.com/office/drawing/2014/main" id="{D4708D89-E62E-4E6F-BC0C-37E82DC9D7E9}"/>
              </a:ext>
            </a:extLst>
          </p:cNvPr>
          <p:cNvSpPr txBox="1"/>
          <p:nvPr/>
        </p:nvSpPr>
        <p:spPr>
          <a:xfrm>
            <a:off x="922866" y="3798087"/>
            <a:ext cx="10346268" cy="646331"/>
          </a:xfrm>
          <a:prstGeom prst="rect">
            <a:avLst/>
          </a:prstGeom>
          <a:noFill/>
        </p:spPr>
        <p:txBody>
          <a:bodyPr wrap="square" rtlCol="0">
            <a:spAutoFit/>
          </a:bodyPr>
          <a:lstStyle/>
          <a:p>
            <a:pPr marL="285750" indent="-285750">
              <a:buFont typeface="Wingdings" panose="05000000000000000000" pitchFamily="2" charset="2"/>
              <a:buChar char="Ø"/>
            </a:pPr>
            <a:r>
              <a:rPr lang="en-IN" dirty="0"/>
              <a:t>Further I </a:t>
            </a:r>
            <a:r>
              <a:rPr lang="en-US" dirty="0"/>
              <a:t>created box plots or scatter plots to visualize the distribution of numerical variables and highlight the outliers.</a:t>
            </a:r>
            <a:endParaRPr lang="en-IN" dirty="0"/>
          </a:p>
        </p:txBody>
      </p:sp>
    </p:spTree>
    <p:extLst>
      <p:ext uri="{BB962C8B-B14F-4D97-AF65-F5344CB8AC3E}">
        <p14:creationId xmlns:p14="http://schemas.microsoft.com/office/powerpoint/2010/main" val="3456391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1556</TotalTime>
  <Words>4198</Words>
  <Application>Microsoft Office PowerPoint</Application>
  <PresentationFormat>Widescreen</PresentationFormat>
  <Paragraphs>436</Paragraphs>
  <Slides>74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74</vt:i4>
      </vt:variant>
    </vt:vector>
  </HeadingPairs>
  <TitlesOfParts>
    <vt:vector size="81" baseType="lpstr">
      <vt:lpstr>Arial</vt:lpstr>
      <vt:lpstr>Calibri</vt:lpstr>
      <vt:lpstr>Calibri Light</vt:lpstr>
      <vt:lpstr>Courier New</vt:lpstr>
      <vt:lpstr>Times New Roman</vt:lpstr>
      <vt:lpstr>Wingdings</vt:lpstr>
      <vt:lpstr>Office Theme</vt:lpstr>
      <vt:lpstr>Bank Loan Case Study Final Project-2</vt:lpstr>
      <vt:lpstr>Project Description</vt:lpstr>
      <vt:lpstr>Approach </vt:lpstr>
      <vt:lpstr>Tech Stack Used</vt:lpstr>
      <vt:lpstr>Data Cleaning Process</vt:lpstr>
      <vt:lpstr>Data Cleaning Process(For Categorical Data)</vt:lpstr>
      <vt:lpstr>Task 1(Data Cleaning Process)</vt:lpstr>
      <vt:lpstr>Insights derived from Task 1</vt:lpstr>
      <vt:lpstr>Task 2(Outlier Detection Process)</vt:lpstr>
      <vt:lpstr>Outlier Detection(Amt_Income_Total)</vt:lpstr>
      <vt:lpstr>Outlier Detection(Amt_Income_Total)</vt:lpstr>
      <vt:lpstr>Outlier Detection(Amt_Income_Total)</vt:lpstr>
      <vt:lpstr>Outlier Detection(Amt_Credit)</vt:lpstr>
      <vt:lpstr>Outlier Detection(Amt_Credit)</vt:lpstr>
      <vt:lpstr>Outlier Detection(Amt_Credit)</vt:lpstr>
      <vt:lpstr>Outlier Detection(Amt_Annuity)</vt:lpstr>
      <vt:lpstr>Outlier Detection(Amt_Annuity)</vt:lpstr>
      <vt:lpstr>Outlier Detection(Amt_Annuity)</vt:lpstr>
      <vt:lpstr>Outlier Detection(Amt_Goods_Price)</vt:lpstr>
      <vt:lpstr>Outlier Detection(Amt_Goods_Price)</vt:lpstr>
      <vt:lpstr>Outlier Detection(Amt_Goods_Price)</vt:lpstr>
      <vt:lpstr>Outlier Detection(Days_Birth)</vt:lpstr>
      <vt:lpstr>Outlier Detection(Days_Birth)</vt:lpstr>
      <vt:lpstr>Outlier Detection(Days_Birth)</vt:lpstr>
      <vt:lpstr>Outlier Detection(Days_employed)</vt:lpstr>
      <vt:lpstr>Outlier Detection(Days_employed)</vt:lpstr>
      <vt:lpstr>Outlier Detection(Days_employed)</vt:lpstr>
      <vt:lpstr>Outlier Detection(Days_registered)</vt:lpstr>
      <vt:lpstr>Outlier Detection(Days_registered)</vt:lpstr>
      <vt:lpstr>Outlier Detection(Days_registered)</vt:lpstr>
      <vt:lpstr>Task 3(Data Imbalance Detection Process)</vt:lpstr>
      <vt:lpstr>Data Imbalance Detection Process</vt:lpstr>
      <vt:lpstr>Task 4(Univariate, Segmented Univariate, and Bivariate Analysis)</vt:lpstr>
      <vt:lpstr>Univariate &amp; Segmented Univariate Analysis For Age</vt:lpstr>
      <vt:lpstr>Univariate &amp; Segmented Univariate Analysis For Age</vt:lpstr>
      <vt:lpstr>Univariate &amp; Segmented Univariate Analysis For Age</vt:lpstr>
      <vt:lpstr>Univariate &amp; Segmented Univariate Analysis For Gender</vt:lpstr>
      <vt:lpstr>Univariate &amp; Segmented Univariate Analysis For Gender</vt:lpstr>
      <vt:lpstr>Univariate &amp; Segmented Univariate Analysis For Gender</vt:lpstr>
      <vt:lpstr>Univariate &amp; Segmented Univariate Analysis For Amt_Income_Total</vt:lpstr>
      <vt:lpstr>Univariate &amp; Segmented Univariate Analysis For Amt_Income_Total</vt:lpstr>
      <vt:lpstr>Univariate &amp; Segmented Univariate Analysis For Amt_Income_Total</vt:lpstr>
      <vt:lpstr>Univariate &amp; Segmented Univariate Analysis For Name_Type_Suite</vt:lpstr>
      <vt:lpstr>Univariate &amp; Segmented Univariate Analysis For Name_Type_Suite</vt:lpstr>
      <vt:lpstr>Univariate &amp; Segmented Univariate Analysis For Name_Type_Suite</vt:lpstr>
      <vt:lpstr>Univariate &amp; Segmented Univariate Analysis For Name_Income_Type</vt:lpstr>
      <vt:lpstr>Univariate &amp; Segmented Univariate Analysis For Name_Income_Type</vt:lpstr>
      <vt:lpstr>Univariate &amp; Segmented Univariate Analysis For Name_Income_Type</vt:lpstr>
      <vt:lpstr>Univariate &amp; Segmented Univariate Analysis For Education_Type</vt:lpstr>
      <vt:lpstr>Univariate &amp; Segmented Univariate Analysis For Education_Type</vt:lpstr>
      <vt:lpstr>Univariate &amp; Segmented Univariate Analysis For Education_Type</vt:lpstr>
      <vt:lpstr>Univariate &amp; Segmented Univariate Analysis For Name_Family_Status</vt:lpstr>
      <vt:lpstr>Univariate &amp; Segmented Univariate Analysis For Name_Family_Status</vt:lpstr>
      <vt:lpstr>Univariate &amp; Segmented Univariate Analysis For Name_Family_Status</vt:lpstr>
      <vt:lpstr>Univariate &amp; Segmented Univariate Analysis For Housing_Type</vt:lpstr>
      <vt:lpstr>Univariate &amp; Segmented Univariate Analysis For Housing_Type</vt:lpstr>
      <vt:lpstr>Univariate &amp; Segmented Univariate Analysis For Housing_Type</vt:lpstr>
      <vt:lpstr>Univariate &amp; Segmented Univariate Analysis For Occupation_type</vt:lpstr>
      <vt:lpstr>Univariate &amp; Segmented Univariate Analysis For Occupation_type</vt:lpstr>
      <vt:lpstr>Univariate &amp; Segmented Univariate Analysis For Occupation_type</vt:lpstr>
      <vt:lpstr>Task 5(Identifying Top Correlations for Different Scenarios)</vt:lpstr>
      <vt:lpstr>Task 5(Identifying Top Correlations for Different Scenarios)</vt:lpstr>
      <vt:lpstr>Identifying Top Correlations for Different Scenarios</vt:lpstr>
      <vt:lpstr>Identifying Top Correlations for Different Scenarios</vt:lpstr>
      <vt:lpstr>Analysing the data from Previous_Applications</vt:lpstr>
      <vt:lpstr>Analysing the data from Previous_Applications</vt:lpstr>
      <vt:lpstr>Analysing the data from Previous_Applications</vt:lpstr>
      <vt:lpstr>Analysing the data from Previous_Applications</vt:lpstr>
      <vt:lpstr>Analysing the data from Previous_Applications</vt:lpstr>
      <vt:lpstr>Analysing the data from Previous_Applications</vt:lpstr>
      <vt:lpstr>Analysing the data from Previous_Applications</vt:lpstr>
      <vt:lpstr>Analysing the data from Previous_Applications</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 Final Project-2</dc:title>
  <dc:creator>Abhilekh Sarmah</dc:creator>
  <cp:lastModifiedBy>Abhilekh Sarmah</cp:lastModifiedBy>
  <cp:revision>46</cp:revision>
  <dcterms:created xsi:type="dcterms:W3CDTF">2025-06-19T17:51:38Z</dcterms:created>
  <dcterms:modified xsi:type="dcterms:W3CDTF">2025-06-20T19:48:03Z</dcterms:modified>
</cp:coreProperties>
</file>