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74" r:id="rId2"/>
    <p:sldId id="257" r:id="rId3"/>
    <p:sldId id="275" r:id="rId4"/>
    <p:sldId id="276" r:id="rId5"/>
    <p:sldId id="277" r:id="rId6"/>
    <p:sldId id="278" r:id="rId7"/>
    <p:sldId id="279" r:id="rId8"/>
    <p:sldId id="280" r:id="rId9"/>
    <p:sldId id="281" r:id="rId10"/>
    <p:sldId id="282" r:id="rId11"/>
    <p:sldId id="283" r:id="rId12"/>
    <p:sldId id="264" r:id="rId13"/>
    <p:sldId id="284" r:id="rId14"/>
    <p:sldId id="285" r:id="rId15"/>
    <p:sldId id="267" r:id="rId16"/>
    <p:sldId id="268" r:id="rId17"/>
    <p:sldId id="269" r:id="rId18"/>
    <p:sldId id="270" r:id="rId19"/>
    <p:sldId id="271" r:id="rId20"/>
    <p:sldId id="286" r:id="rId21"/>
    <p:sldId id="273" r:id="rId22"/>
  </p:sldIdLst>
  <p:sldSz cx="9144000" cy="5143500" type="screen16x9"/>
  <p:notesSz cx="7559675" cy="10691813"/>
  <p:embeddedFontLst>
    <p:embeddedFont>
      <p:font typeface="Quicksand" panose="020B0604020202020204" charset="0"/>
      <p:regular r:id="rId24"/>
      <p:bold r:id="rId25"/>
    </p:embeddedFont>
    <p:embeddedFont>
      <p:font typeface="Gill Sans" panose="020B0604020202020204" charset="0"/>
      <p:regular r:id="rId26"/>
      <p:bold r:id="rId27"/>
    </p:embeddedFont>
    <p:embeddedFont>
      <p:font typeface="Roboto" panose="020B0604020202020204" charset="0"/>
      <p:regular r:id="rId28"/>
      <p:bold r:id="rId29"/>
      <p:italic r:id="rId30"/>
      <p:boldItalic r:id="rId31"/>
    </p:embeddedFont>
    <p:embeddedFont>
      <p:font typeface="Gill Sans MT" panose="020B0502020104020203" pitchFamily="34" charset="0"/>
      <p:regular r:id="rId32"/>
      <p:bold r:id="rId33"/>
      <p:italic r:id="rId34"/>
      <p:boldItalic r:id="rId35"/>
    </p:embeddedFont>
    <p:embeddedFont>
      <p:font typeface="Bebas Neue" panose="020B0604020202020204"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j+6ENPbRI6Ii9JRHnULep6+MS2v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7125D7-0955-477E-AE3A-9EA9F1ED78C3}">
  <a:tblStyle styleId="{A17125D7-0955-477E-AE3A-9EA9F1ED78C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873337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6696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4e63fc5ff9_0_73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4e63fc5ff9_0_734: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2643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4e63fc5ff9_0_74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4e63fc5ff9_0_746: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5144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1047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1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8115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3421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7087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4443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0" name="Google Shape;110;p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6008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1eed3a9ab9_0_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1eed3a9ab9_0_2: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9198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1eed3a9ab9_0_1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1eed3a9ab9_0_13: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3299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5404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9909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7027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4e63fc5ff9_0_552: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g24e63fc5ff9_0_55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3627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8"/>
          <p:cNvSpPr txBox="1">
            <a:spLocks noGrp="1"/>
          </p:cNvSpPr>
          <p:nvPr>
            <p:ph type="title"/>
          </p:nvPr>
        </p:nvSpPr>
        <p:spPr>
          <a:xfrm>
            <a:off x="715100" y="535000"/>
            <a:ext cx="7708800" cy="572700"/>
          </a:xfrm>
          <a:prstGeom prst="rect">
            <a:avLst/>
          </a:prstGeom>
          <a:noFill/>
          <a:ln>
            <a:noFill/>
          </a:ln>
        </p:spPr>
        <p:txBody>
          <a:bodyPr spcFirstLastPara="1" wrap="square" lIns="91425" tIns="91425" rIns="91425" bIns="91425" anchor="b" anchorCtr="0">
            <a:noAutofit/>
          </a:bodyPr>
          <a:lstStyle>
            <a:lvl1pPr lvl="0" algn="l">
              <a:spcBef>
                <a:spcPts val="0"/>
              </a:spcBef>
              <a:spcAft>
                <a:spcPts val="0"/>
              </a:spcAft>
              <a:buClr>
                <a:schemeClr val="dk2"/>
              </a:buClr>
              <a:buSzPts val="2500"/>
              <a:buFont typeface="Arial"/>
              <a:buNone/>
              <a:defRPr sz="25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5" name="Google Shape;15;p18"/>
          <p:cNvSpPr txBox="1">
            <a:spLocks noGrp="1"/>
          </p:cNvSpPr>
          <p:nvPr>
            <p:ph type="body" idx="1"/>
          </p:nvPr>
        </p:nvSpPr>
        <p:spPr>
          <a:xfrm>
            <a:off x="720000" y="1430950"/>
            <a:ext cx="7704000" cy="31776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Clr>
                <a:schemeClr val="dk1"/>
              </a:buClr>
              <a:buSzPts val="1200"/>
              <a:buFont typeface="Quicksand"/>
              <a:buChar char="●"/>
              <a:defRPr>
                <a:solidFill>
                  <a:schemeClr val="dk1"/>
                </a:solidFill>
                <a:latin typeface="Quicksand"/>
                <a:ea typeface="Quicksand"/>
                <a:cs typeface="Quicksand"/>
                <a:sym typeface="Quicksand"/>
              </a:defRPr>
            </a:lvl1pPr>
            <a:lvl2pPr marL="914400" lvl="1" indent="-304800" algn="l">
              <a:spcBef>
                <a:spcPts val="0"/>
              </a:spcBef>
              <a:spcAft>
                <a:spcPts val="0"/>
              </a:spcAft>
              <a:buClr>
                <a:schemeClr val="dk1"/>
              </a:buClr>
              <a:buSzPts val="1200"/>
              <a:buFont typeface="Quicksand"/>
              <a:buChar char="○"/>
              <a:defRPr>
                <a:solidFill>
                  <a:schemeClr val="dk1"/>
                </a:solidFill>
                <a:latin typeface="Quicksand"/>
                <a:ea typeface="Quicksand"/>
                <a:cs typeface="Quicksand"/>
                <a:sym typeface="Quicksand"/>
              </a:defRPr>
            </a:lvl2pPr>
            <a:lvl3pPr marL="1371600" lvl="2" indent="-304800" algn="l">
              <a:lnSpc>
                <a:spcPct val="115000"/>
              </a:lnSpc>
              <a:spcBef>
                <a:spcPts val="0"/>
              </a:spcBef>
              <a:spcAft>
                <a:spcPts val="0"/>
              </a:spcAft>
              <a:buClr>
                <a:schemeClr val="dk1"/>
              </a:buClr>
              <a:buSzPts val="1200"/>
              <a:buFont typeface="Quicksand"/>
              <a:buChar char="■"/>
              <a:defRPr>
                <a:solidFill>
                  <a:schemeClr val="dk1"/>
                </a:solidFill>
                <a:latin typeface="Quicksand"/>
                <a:ea typeface="Quicksand"/>
                <a:cs typeface="Quicksand"/>
                <a:sym typeface="Quicksand"/>
              </a:defRPr>
            </a:lvl3pPr>
            <a:lvl4pPr marL="1828800" lvl="3" indent="-304800" algn="l">
              <a:lnSpc>
                <a:spcPct val="115000"/>
              </a:lnSpc>
              <a:spcBef>
                <a:spcPts val="0"/>
              </a:spcBef>
              <a:spcAft>
                <a:spcPts val="0"/>
              </a:spcAft>
              <a:buClr>
                <a:schemeClr val="dk1"/>
              </a:buClr>
              <a:buSzPts val="1200"/>
              <a:buFont typeface="Quicksand"/>
              <a:buChar char="●"/>
              <a:defRPr>
                <a:solidFill>
                  <a:schemeClr val="dk1"/>
                </a:solidFill>
                <a:latin typeface="Quicksand"/>
                <a:ea typeface="Quicksand"/>
                <a:cs typeface="Quicksand"/>
                <a:sym typeface="Quicksand"/>
              </a:defRPr>
            </a:lvl4pPr>
            <a:lvl5pPr marL="2286000" lvl="4" indent="-304800" algn="l">
              <a:lnSpc>
                <a:spcPct val="115000"/>
              </a:lnSpc>
              <a:spcBef>
                <a:spcPts val="0"/>
              </a:spcBef>
              <a:spcAft>
                <a:spcPts val="0"/>
              </a:spcAft>
              <a:buClr>
                <a:schemeClr val="dk1"/>
              </a:buClr>
              <a:buSzPts val="1200"/>
              <a:buFont typeface="Quicksand"/>
              <a:buChar char="○"/>
              <a:defRPr>
                <a:solidFill>
                  <a:schemeClr val="dk1"/>
                </a:solidFill>
                <a:latin typeface="Quicksand"/>
                <a:ea typeface="Quicksand"/>
                <a:cs typeface="Quicksand"/>
                <a:sym typeface="Quicksand"/>
              </a:defRPr>
            </a:lvl5pPr>
            <a:lvl6pPr marL="2743200" lvl="5" indent="-304800" algn="l">
              <a:lnSpc>
                <a:spcPct val="115000"/>
              </a:lnSpc>
              <a:spcBef>
                <a:spcPts val="0"/>
              </a:spcBef>
              <a:spcAft>
                <a:spcPts val="0"/>
              </a:spcAft>
              <a:buClr>
                <a:schemeClr val="dk1"/>
              </a:buClr>
              <a:buSzPts val="1200"/>
              <a:buFont typeface="Quicksand"/>
              <a:buChar char="■"/>
              <a:defRPr>
                <a:solidFill>
                  <a:schemeClr val="dk1"/>
                </a:solidFill>
                <a:latin typeface="Quicksand"/>
                <a:ea typeface="Quicksand"/>
                <a:cs typeface="Quicksand"/>
                <a:sym typeface="Quicksand"/>
              </a:defRPr>
            </a:lvl6pPr>
            <a:lvl7pPr marL="3200400" lvl="6" indent="-304800" algn="l">
              <a:lnSpc>
                <a:spcPct val="115000"/>
              </a:lnSpc>
              <a:spcBef>
                <a:spcPts val="0"/>
              </a:spcBef>
              <a:spcAft>
                <a:spcPts val="0"/>
              </a:spcAft>
              <a:buClr>
                <a:schemeClr val="dk1"/>
              </a:buClr>
              <a:buSzPts val="1200"/>
              <a:buFont typeface="Quicksand"/>
              <a:buChar char="●"/>
              <a:defRPr>
                <a:solidFill>
                  <a:schemeClr val="dk1"/>
                </a:solidFill>
                <a:latin typeface="Quicksand"/>
                <a:ea typeface="Quicksand"/>
                <a:cs typeface="Quicksand"/>
                <a:sym typeface="Quicksand"/>
              </a:defRPr>
            </a:lvl7pPr>
            <a:lvl8pPr marL="3657600" lvl="7" indent="-304800" algn="l">
              <a:lnSpc>
                <a:spcPct val="115000"/>
              </a:lnSpc>
              <a:spcBef>
                <a:spcPts val="0"/>
              </a:spcBef>
              <a:spcAft>
                <a:spcPts val="0"/>
              </a:spcAft>
              <a:buClr>
                <a:schemeClr val="dk1"/>
              </a:buClr>
              <a:buSzPts val="1200"/>
              <a:buFont typeface="Quicksand"/>
              <a:buChar char="○"/>
              <a:defRPr>
                <a:solidFill>
                  <a:schemeClr val="dk1"/>
                </a:solidFill>
                <a:latin typeface="Quicksand"/>
                <a:ea typeface="Quicksand"/>
                <a:cs typeface="Quicksand"/>
                <a:sym typeface="Quicksand"/>
              </a:defRPr>
            </a:lvl8pPr>
            <a:lvl9pPr marL="4114800" lvl="8" indent="-304800" algn="l">
              <a:lnSpc>
                <a:spcPct val="115000"/>
              </a:lnSpc>
              <a:spcBef>
                <a:spcPts val="0"/>
              </a:spcBef>
              <a:spcAft>
                <a:spcPts val="0"/>
              </a:spcAft>
              <a:buClr>
                <a:schemeClr val="dk1"/>
              </a:buClr>
              <a:buSzPts val="1200"/>
              <a:buFont typeface="Quicksand"/>
              <a:buChar char="■"/>
              <a:defRPr>
                <a:solidFill>
                  <a:schemeClr val="dk1"/>
                </a:solidFill>
                <a:latin typeface="Quicksand"/>
                <a:ea typeface="Quicksand"/>
                <a:cs typeface="Quicksand"/>
                <a:sym typeface="Quicksan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27"/>
          <p:cNvSpPr txBox="1">
            <a:spLocks noGrp="1"/>
          </p:cNvSpPr>
          <p:nvPr>
            <p:ph type="title"/>
          </p:nvPr>
        </p:nvSpPr>
        <p:spPr>
          <a:xfrm>
            <a:off x="457200" y="594360"/>
            <a:ext cx="2142680" cy="94869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2400"/>
              <a:buFont typeface="Arial"/>
              <a:buNone/>
              <a:defRPr sz="24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27"/>
          <p:cNvSpPr>
            <a:spLocks noGrp="1"/>
          </p:cNvSpPr>
          <p:nvPr>
            <p:ph type="pic" idx="2"/>
          </p:nvPr>
        </p:nvSpPr>
        <p:spPr>
          <a:xfrm>
            <a:off x="2858610" y="628651"/>
            <a:ext cx="5904390" cy="4125342"/>
          </a:xfrm>
          <a:prstGeom prst="rect">
            <a:avLst/>
          </a:prstGeom>
          <a:solidFill>
            <a:schemeClr val="lt2"/>
          </a:solidFill>
          <a:ln w="76200" cap="flat" cmpd="sng">
            <a:solidFill>
              <a:srgbClr val="FFFFFF"/>
            </a:solidFill>
            <a:prstDash val="solid"/>
            <a:miter lim="800000"/>
            <a:headEnd type="none" w="sm" len="sm"/>
            <a:tailEnd type="none" w="sm" len="sm"/>
          </a:ln>
          <a:effectLst>
            <a:outerShdw blurRad="50800" dist="12700" dir="5400000" algn="t" rotWithShape="0">
              <a:srgbClr val="000000">
                <a:alpha val="58823"/>
              </a:srgbClr>
            </a:outerShdw>
          </a:effectLst>
        </p:spPr>
      </p:sp>
      <p:sp>
        <p:nvSpPr>
          <p:cNvPr id="73" name="Google Shape;73;p27"/>
          <p:cNvSpPr txBox="1">
            <a:spLocks noGrp="1"/>
          </p:cNvSpPr>
          <p:nvPr>
            <p:ph type="body" idx="1"/>
          </p:nvPr>
        </p:nvSpPr>
        <p:spPr>
          <a:xfrm>
            <a:off x="457200" y="1600200"/>
            <a:ext cx="2139696" cy="318211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SzPts val="119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9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74" name="Google Shape;74;p27"/>
          <p:cNvSpPr txBox="1">
            <a:spLocks noGrp="1"/>
          </p:cNvSpPr>
          <p:nvPr>
            <p:ph type="dt" idx="10"/>
          </p:nvPr>
        </p:nvSpPr>
        <p:spPr>
          <a:xfrm>
            <a:off x="457200" y="13716"/>
            <a:ext cx="2895600" cy="2468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7"/>
          <p:cNvSpPr txBox="1">
            <a:spLocks noGrp="1"/>
          </p:cNvSpPr>
          <p:nvPr>
            <p:ph type="ftr" idx="11"/>
          </p:nvPr>
        </p:nvSpPr>
        <p:spPr>
          <a:xfrm>
            <a:off x="3429000" y="13716"/>
            <a:ext cx="4114800" cy="2468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7"/>
          <p:cNvSpPr txBox="1">
            <a:spLocks noGrp="1"/>
          </p:cNvSpPr>
          <p:nvPr>
            <p:ph type="sldNum" idx="12"/>
          </p:nvPr>
        </p:nvSpPr>
        <p:spPr>
          <a:xfrm>
            <a:off x="7620000" y="13716"/>
            <a:ext cx="1066800" cy="246888"/>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28"/>
          <p:cNvSpPr txBox="1">
            <a:spLocks noGrp="1"/>
          </p:cNvSpPr>
          <p:nvPr>
            <p:ph type="title"/>
          </p:nvPr>
        </p:nvSpPr>
        <p:spPr>
          <a:xfrm>
            <a:off x="457200" y="400050"/>
            <a:ext cx="8229600" cy="742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28"/>
          <p:cNvSpPr txBox="1">
            <a:spLocks noGrp="1"/>
          </p:cNvSpPr>
          <p:nvPr>
            <p:ph type="body" idx="1"/>
          </p:nvPr>
        </p:nvSpPr>
        <p:spPr>
          <a:xfrm rot="5400000">
            <a:off x="2743200" y="-1085850"/>
            <a:ext cx="3657600" cy="8229600"/>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25755" algn="l">
              <a:spcBef>
                <a:spcPts val="360"/>
              </a:spcBef>
              <a:spcAft>
                <a:spcPts val="0"/>
              </a:spcAft>
              <a:buSzPts val="1530"/>
              <a:buChar char="•"/>
              <a:defRPr/>
            </a:lvl2pPr>
            <a:lvl3pPr marL="1371600" lvl="2" indent="-331469" algn="l">
              <a:spcBef>
                <a:spcPts val="360"/>
              </a:spcBef>
              <a:spcAft>
                <a:spcPts val="0"/>
              </a:spcAft>
              <a:buSzPts val="162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0" name="Google Shape;80;p28"/>
          <p:cNvSpPr txBox="1">
            <a:spLocks noGrp="1"/>
          </p:cNvSpPr>
          <p:nvPr>
            <p:ph type="dt" idx="10"/>
          </p:nvPr>
        </p:nvSpPr>
        <p:spPr>
          <a:xfrm>
            <a:off x="457200" y="13716"/>
            <a:ext cx="2895600" cy="2468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8"/>
          <p:cNvSpPr txBox="1">
            <a:spLocks noGrp="1"/>
          </p:cNvSpPr>
          <p:nvPr>
            <p:ph type="ftr" idx="11"/>
          </p:nvPr>
        </p:nvSpPr>
        <p:spPr>
          <a:xfrm>
            <a:off x="3429000" y="13716"/>
            <a:ext cx="4114800" cy="2468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8"/>
          <p:cNvSpPr txBox="1">
            <a:spLocks noGrp="1"/>
          </p:cNvSpPr>
          <p:nvPr>
            <p:ph type="sldNum" idx="12"/>
          </p:nvPr>
        </p:nvSpPr>
        <p:spPr>
          <a:xfrm>
            <a:off x="7620000" y="13716"/>
            <a:ext cx="1066800" cy="246888"/>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29"/>
          <p:cNvSpPr txBox="1">
            <a:spLocks noGrp="1"/>
          </p:cNvSpPr>
          <p:nvPr>
            <p:ph type="title"/>
          </p:nvPr>
        </p:nvSpPr>
        <p:spPr>
          <a:xfrm rot="5400000">
            <a:off x="5457825" y="1628775"/>
            <a:ext cx="4400550" cy="205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29"/>
          <p:cNvSpPr txBox="1">
            <a:spLocks noGrp="1"/>
          </p:cNvSpPr>
          <p:nvPr>
            <p:ph type="body" idx="1"/>
          </p:nvPr>
        </p:nvSpPr>
        <p:spPr>
          <a:xfrm rot="5400000">
            <a:off x="1266825" y="-352425"/>
            <a:ext cx="4400550" cy="6019800"/>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25755" algn="l">
              <a:spcBef>
                <a:spcPts val="360"/>
              </a:spcBef>
              <a:spcAft>
                <a:spcPts val="0"/>
              </a:spcAft>
              <a:buSzPts val="1530"/>
              <a:buChar char="•"/>
              <a:defRPr/>
            </a:lvl2pPr>
            <a:lvl3pPr marL="1371600" lvl="2" indent="-331469" algn="l">
              <a:spcBef>
                <a:spcPts val="360"/>
              </a:spcBef>
              <a:spcAft>
                <a:spcPts val="0"/>
              </a:spcAft>
              <a:buSzPts val="162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6" name="Google Shape;86;p29"/>
          <p:cNvSpPr txBox="1">
            <a:spLocks noGrp="1"/>
          </p:cNvSpPr>
          <p:nvPr>
            <p:ph type="dt" idx="10"/>
          </p:nvPr>
        </p:nvSpPr>
        <p:spPr>
          <a:xfrm>
            <a:off x="457200" y="13716"/>
            <a:ext cx="2895600" cy="2468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9"/>
          <p:cNvSpPr txBox="1">
            <a:spLocks noGrp="1"/>
          </p:cNvSpPr>
          <p:nvPr>
            <p:ph type="ftr" idx="11"/>
          </p:nvPr>
        </p:nvSpPr>
        <p:spPr>
          <a:xfrm>
            <a:off x="3429000" y="13716"/>
            <a:ext cx="4114800" cy="2468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9"/>
          <p:cNvSpPr txBox="1">
            <a:spLocks noGrp="1"/>
          </p:cNvSpPr>
          <p:nvPr>
            <p:ph type="sldNum" idx="12"/>
          </p:nvPr>
        </p:nvSpPr>
        <p:spPr>
          <a:xfrm>
            <a:off x="7620000" y="13716"/>
            <a:ext cx="1066800" cy="246888"/>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
        <p:cNvGrpSpPr/>
        <p:nvPr/>
      </p:nvGrpSpPr>
      <p:grpSpPr>
        <a:xfrm>
          <a:off x="0" y="0"/>
          <a:ext cx="0" cy="0"/>
          <a:chOff x="0" y="0"/>
          <a:chExt cx="0" cy="0"/>
        </a:xfrm>
      </p:grpSpPr>
      <p:sp>
        <p:nvSpPr>
          <p:cNvPr id="17" name="Google Shape;17;p19"/>
          <p:cNvSpPr txBox="1">
            <a:spLocks noGrp="1"/>
          </p:cNvSpPr>
          <p:nvPr>
            <p:ph type="dt" idx="10"/>
          </p:nvPr>
        </p:nvSpPr>
        <p:spPr>
          <a:xfrm>
            <a:off x="457200" y="13716"/>
            <a:ext cx="2895600" cy="2468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9"/>
          <p:cNvSpPr txBox="1">
            <a:spLocks noGrp="1"/>
          </p:cNvSpPr>
          <p:nvPr>
            <p:ph type="ftr" idx="11"/>
          </p:nvPr>
        </p:nvSpPr>
        <p:spPr>
          <a:xfrm>
            <a:off x="3429000" y="13716"/>
            <a:ext cx="4114800" cy="2468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9"/>
          <p:cNvSpPr txBox="1">
            <a:spLocks noGrp="1"/>
          </p:cNvSpPr>
          <p:nvPr>
            <p:ph type="sldNum" idx="12"/>
          </p:nvPr>
        </p:nvSpPr>
        <p:spPr>
          <a:xfrm>
            <a:off x="7620000" y="13716"/>
            <a:ext cx="1066800" cy="246888"/>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20"/>
          <p:cNvSpPr txBox="1">
            <a:spLocks noGrp="1"/>
          </p:cNvSpPr>
          <p:nvPr>
            <p:ph type="title"/>
          </p:nvPr>
        </p:nvSpPr>
        <p:spPr>
          <a:xfrm>
            <a:off x="457200" y="400050"/>
            <a:ext cx="8229600" cy="742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0"/>
          <p:cNvSpPr txBox="1">
            <a:spLocks noGrp="1"/>
          </p:cNvSpPr>
          <p:nvPr>
            <p:ph type="body" idx="1"/>
          </p:nvPr>
        </p:nvSpPr>
        <p:spPr>
          <a:xfrm>
            <a:off x="457200" y="1200150"/>
            <a:ext cx="8229600" cy="3657600"/>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58140" algn="l">
              <a:spcBef>
                <a:spcPts val="480"/>
              </a:spcBef>
              <a:spcAft>
                <a:spcPts val="0"/>
              </a:spcAft>
              <a:buClr>
                <a:schemeClr val="accent1"/>
              </a:buClr>
              <a:buSzPts val="2040"/>
              <a:buChar char="•"/>
              <a:defRPr/>
            </a:lvl2pPr>
            <a:lvl3pPr marL="1371600" lvl="2" indent="-331469" algn="l">
              <a:spcBef>
                <a:spcPts val="360"/>
              </a:spcBef>
              <a:spcAft>
                <a:spcPts val="0"/>
              </a:spcAft>
              <a:buSzPts val="1620"/>
              <a:buChar char="•"/>
              <a:defRPr/>
            </a:lvl3pPr>
            <a:lvl4pPr marL="1828800" lvl="3" indent="-342900" algn="l">
              <a:spcBef>
                <a:spcPts val="360"/>
              </a:spcBef>
              <a:spcAft>
                <a:spcPts val="0"/>
              </a:spcAft>
              <a:buClr>
                <a:schemeClr val="accent1"/>
              </a:buClr>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3" name="Google Shape;23;p20"/>
          <p:cNvSpPr txBox="1">
            <a:spLocks noGrp="1"/>
          </p:cNvSpPr>
          <p:nvPr>
            <p:ph type="dt" idx="10"/>
          </p:nvPr>
        </p:nvSpPr>
        <p:spPr>
          <a:xfrm>
            <a:off x="457200" y="13716"/>
            <a:ext cx="2895600" cy="2468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0"/>
          <p:cNvSpPr txBox="1">
            <a:spLocks noGrp="1"/>
          </p:cNvSpPr>
          <p:nvPr>
            <p:ph type="ftr" idx="11"/>
          </p:nvPr>
        </p:nvSpPr>
        <p:spPr>
          <a:xfrm>
            <a:off x="3429000" y="13716"/>
            <a:ext cx="4114800" cy="2468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0"/>
          <p:cNvSpPr txBox="1">
            <a:spLocks noGrp="1"/>
          </p:cNvSpPr>
          <p:nvPr>
            <p:ph type="sldNum" idx="12"/>
          </p:nvPr>
        </p:nvSpPr>
        <p:spPr>
          <a:xfrm>
            <a:off x="7620000" y="13716"/>
            <a:ext cx="1066800" cy="246888"/>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
        <p:cNvGrpSpPr/>
        <p:nvPr/>
      </p:nvGrpSpPr>
      <p:grpSpPr>
        <a:xfrm>
          <a:off x="0" y="0"/>
          <a:ext cx="0" cy="0"/>
          <a:chOff x="0" y="0"/>
          <a:chExt cx="0" cy="0"/>
        </a:xfrm>
      </p:grpSpPr>
      <p:sp>
        <p:nvSpPr>
          <p:cNvPr id="27" name="Google Shape;27;p21"/>
          <p:cNvSpPr txBox="1">
            <a:spLocks noGrp="1"/>
          </p:cNvSpPr>
          <p:nvPr>
            <p:ph type="ctrTitle"/>
          </p:nvPr>
        </p:nvSpPr>
        <p:spPr>
          <a:xfrm>
            <a:off x="685800" y="1028700"/>
            <a:ext cx="7848600" cy="1445419"/>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5400"/>
              <a:buFont typeface="Arial"/>
              <a:buNone/>
              <a:defRPr sz="5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1"/>
          <p:cNvSpPr txBox="1">
            <a:spLocks noGrp="1"/>
          </p:cNvSpPr>
          <p:nvPr>
            <p:ph type="subTitle" idx="1"/>
          </p:nvPr>
        </p:nvSpPr>
        <p:spPr>
          <a:xfrm>
            <a:off x="685800" y="2628900"/>
            <a:ext cx="6400800" cy="1314450"/>
          </a:xfrm>
          <a:prstGeom prst="rect">
            <a:avLst/>
          </a:prstGeom>
          <a:noFill/>
          <a:ln>
            <a:noFill/>
          </a:ln>
        </p:spPr>
        <p:txBody>
          <a:bodyPr spcFirstLastPara="1" wrap="square" lIns="91425" tIns="45700" rIns="91425" bIns="45700" anchor="t" anchorCtr="0">
            <a:normAutofit/>
          </a:bodyPr>
          <a:lstStyle>
            <a:lvl1pPr lvl="0" algn="l">
              <a:spcBef>
                <a:spcPts val="560"/>
              </a:spcBef>
              <a:spcAft>
                <a:spcPts val="0"/>
              </a:spcAft>
              <a:buSzPts val="2380"/>
              <a:buNone/>
              <a:defRPr>
                <a:solidFill>
                  <a:srgbClr val="3F3F3F"/>
                </a:solidFill>
              </a:defRPr>
            </a:lvl1pPr>
            <a:lvl2pPr lvl="1" algn="ctr">
              <a:spcBef>
                <a:spcPts val="480"/>
              </a:spcBef>
              <a:spcAft>
                <a:spcPts val="0"/>
              </a:spcAft>
              <a:buSzPts val="2040"/>
              <a:buNone/>
              <a:defRPr>
                <a:solidFill>
                  <a:srgbClr val="888888"/>
                </a:solidFill>
              </a:defRPr>
            </a:lvl2pPr>
            <a:lvl3pPr lvl="2" algn="ctr">
              <a:spcBef>
                <a:spcPts val="400"/>
              </a:spcBef>
              <a:spcAft>
                <a:spcPts val="0"/>
              </a:spcAft>
              <a:buSzPts val="18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20"/>
              </a:spcBef>
              <a:spcAft>
                <a:spcPts val="0"/>
              </a:spcAft>
              <a:buSzPts val="1600"/>
              <a:buNone/>
              <a:defRPr>
                <a:solidFill>
                  <a:srgbClr val="888888"/>
                </a:solidFill>
              </a:defRPr>
            </a:lvl5pPr>
            <a:lvl6pPr lvl="5" algn="ctr">
              <a:spcBef>
                <a:spcPts val="260"/>
              </a:spcBef>
              <a:spcAft>
                <a:spcPts val="0"/>
              </a:spcAft>
              <a:buSzPts val="1300"/>
              <a:buNone/>
              <a:defRPr>
                <a:solidFill>
                  <a:srgbClr val="888888"/>
                </a:solidFill>
              </a:defRPr>
            </a:lvl6pPr>
            <a:lvl7pPr lvl="6" algn="ctr">
              <a:spcBef>
                <a:spcPts val="260"/>
              </a:spcBef>
              <a:spcAft>
                <a:spcPts val="0"/>
              </a:spcAft>
              <a:buSzPts val="1300"/>
              <a:buNone/>
              <a:defRPr>
                <a:solidFill>
                  <a:srgbClr val="888888"/>
                </a:solidFill>
              </a:defRPr>
            </a:lvl7pPr>
            <a:lvl8pPr lvl="7" algn="ctr">
              <a:spcBef>
                <a:spcPts val="260"/>
              </a:spcBef>
              <a:spcAft>
                <a:spcPts val="0"/>
              </a:spcAft>
              <a:buSzPts val="1300"/>
              <a:buNone/>
              <a:defRPr>
                <a:solidFill>
                  <a:srgbClr val="888888"/>
                </a:solidFill>
              </a:defRPr>
            </a:lvl8pPr>
            <a:lvl9pPr lvl="8" algn="ctr">
              <a:spcBef>
                <a:spcPts val="260"/>
              </a:spcBef>
              <a:spcAft>
                <a:spcPts val="0"/>
              </a:spcAft>
              <a:buSzPts val="1300"/>
              <a:buNone/>
              <a:defRPr>
                <a:solidFill>
                  <a:srgbClr val="888888"/>
                </a:solidFill>
              </a:defRPr>
            </a:lvl9pPr>
          </a:lstStyle>
          <a:p>
            <a:endParaRPr/>
          </a:p>
        </p:txBody>
      </p:sp>
      <p:sp>
        <p:nvSpPr>
          <p:cNvPr id="29" name="Google Shape;29;p21"/>
          <p:cNvSpPr txBox="1">
            <a:spLocks noGrp="1"/>
          </p:cNvSpPr>
          <p:nvPr>
            <p:ph type="dt" idx="10"/>
          </p:nvPr>
        </p:nvSpPr>
        <p:spPr>
          <a:xfrm>
            <a:off x="457200" y="13716"/>
            <a:ext cx="2895600" cy="2468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1"/>
          <p:cNvSpPr txBox="1">
            <a:spLocks noGrp="1"/>
          </p:cNvSpPr>
          <p:nvPr>
            <p:ph type="ftr" idx="11"/>
          </p:nvPr>
        </p:nvSpPr>
        <p:spPr>
          <a:xfrm>
            <a:off x="3429000" y="13716"/>
            <a:ext cx="4114800" cy="2468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1"/>
          <p:cNvSpPr txBox="1">
            <a:spLocks noGrp="1"/>
          </p:cNvSpPr>
          <p:nvPr>
            <p:ph type="sldNum" idx="12"/>
          </p:nvPr>
        </p:nvSpPr>
        <p:spPr>
          <a:xfrm>
            <a:off x="7620000" y="13716"/>
            <a:ext cx="1066800" cy="246888"/>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cxnSp>
        <p:nvCxnSpPr>
          <p:cNvPr id="32" name="Google Shape;32;p21"/>
          <p:cNvCxnSpPr/>
          <p:nvPr/>
        </p:nvCxnSpPr>
        <p:spPr>
          <a:xfrm>
            <a:off x="685800" y="2548890"/>
            <a:ext cx="7848600" cy="1191"/>
          </a:xfrm>
          <a:prstGeom prst="straightConnector1">
            <a:avLst/>
          </a:prstGeom>
          <a:noFill/>
          <a:ln w="19050" cap="flat" cmpd="sng">
            <a:solidFill>
              <a:schemeClr val="dk2"/>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33"/>
        <p:cNvGrpSpPr/>
        <p:nvPr/>
      </p:nvGrpSpPr>
      <p:grpSpPr>
        <a:xfrm>
          <a:off x="0" y="0"/>
          <a:ext cx="0" cy="0"/>
          <a:chOff x="0" y="0"/>
          <a:chExt cx="0" cy="0"/>
        </a:xfrm>
      </p:grpSpPr>
      <p:sp>
        <p:nvSpPr>
          <p:cNvPr id="34" name="Google Shape;34;p22"/>
          <p:cNvSpPr txBox="1">
            <a:spLocks noGrp="1"/>
          </p:cNvSpPr>
          <p:nvPr>
            <p:ph type="title"/>
          </p:nvPr>
        </p:nvSpPr>
        <p:spPr>
          <a:xfrm>
            <a:off x="722313" y="1771650"/>
            <a:ext cx="7772400" cy="165020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4800"/>
              <a:buFont typeface="Arial"/>
              <a:buNone/>
              <a:defRPr sz="48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2"/>
          <p:cNvSpPr txBox="1">
            <a:spLocks noGrp="1"/>
          </p:cNvSpPr>
          <p:nvPr>
            <p:ph type="body" idx="1"/>
          </p:nvPr>
        </p:nvSpPr>
        <p:spPr>
          <a:xfrm>
            <a:off x="722313" y="3470149"/>
            <a:ext cx="7772400" cy="112514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SzPts val="2040"/>
              <a:buNone/>
              <a:defRPr sz="2400">
                <a:solidFill>
                  <a:schemeClr val="lt2"/>
                </a:solidFill>
              </a:defRPr>
            </a:lvl1pPr>
            <a:lvl2pPr marL="914400" lvl="1" indent="-228600" algn="l">
              <a:spcBef>
                <a:spcPts val="360"/>
              </a:spcBef>
              <a:spcAft>
                <a:spcPts val="0"/>
              </a:spcAft>
              <a:buSzPts val="1530"/>
              <a:buNone/>
              <a:defRPr sz="1800">
                <a:solidFill>
                  <a:schemeClr val="lt1"/>
                </a:solidFill>
              </a:defRPr>
            </a:lvl2pPr>
            <a:lvl3pPr marL="1371600" lvl="2" indent="-228600" algn="l">
              <a:spcBef>
                <a:spcPts val="320"/>
              </a:spcBef>
              <a:spcAft>
                <a:spcPts val="0"/>
              </a:spcAft>
              <a:buSzPts val="1440"/>
              <a:buNone/>
              <a:defRPr sz="1600">
                <a:solidFill>
                  <a:schemeClr val="lt1"/>
                </a:solidFill>
              </a:defRPr>
            </a:lvl3pPr>
            <a:lvl4pPr marL="1828800" lvl="3" indent="-228600" algn="l">
              <a:spcBef>
                <a:spcPts val="280"/>
              </a:spcBef>
              <a:spcAft>
                <a:spcPts val="0"/>
              </a:spcAft>
              <a:buSzPts val="1400"/>
              <a:buNone/>
              <a:defRPr sz="1400">
                <a:solidFill>
                  <a:schemeClr val="lt1"/>
                </a:solidFill>
              </a:defRPr>
            </a:lvl4pPr>
            <a:lvl5pPr marL="2286000" lvl="4" indent="-228600" algn="l">
              <a:spcBef>
                <a:spcPts val="280"/>
              </a:spcBef>
              <a:spcAft>
                <a:spcPts val="0"/>
              </a:spcAft>
              <a:buSzPts val="1400"/>
              <a:buNone/>
              <a:defRPr sz="1400">
                <a:solidFill>
                  <a:schemeClr val="lt1"/>
                </a:solidFill>
              </a:defRPr>
            </a:lvl5pPr>
            <a:lvl6pPr marL="2743200" lvl="5" indent="-228600" algn="l">
              <a:spcBef>
                <a:spcPts val="280"/>
              </a:spcBef>
              <a:spcAft>
                <a:spcPts val="0"/>
              </a:spcAft>
              <a:buSzPts val="1400"/>
              <a:buNone/>
              <a:defRPr sz="1400">
                <a:solidFill>
                  <a:schemeClr val="lt1"/>
                </a:solidFill>
              </a:defRPr>
            </a:lvl6pPr>
            <a:lvl7pPr marL="3200400" lvl="6" indent="-228600" algn="l">
              <a:spcBef>
                <a:spcPts val="280"/>
              </a:spcBef>
              <a:spcAft>
                <a:spcPts val="0"/>
              </a:spcAft>
              <a:buSzPts val="1400"/>
              <a:buNone/>
              <a:defRPr sz="1400">
                <a:solidFill>
                  <a:schemeClr val="lt1"/>
                </a:solidFill>
              </a:defRPr>
            </a:lvl7pPr>
            <a:lvl8pPr marL="3657600" lvl="7" indent="-228600" algn="l">
              <a:spcBef>
                <a:spcPts val="280"/>
              </a:spcBef>
              <a:spcAft>
                <a:spcPts val="0"/>
              </a:spcAft>
              <a:buSzPts val="1400"/>
              <a:buNone/>
              <a:defRPr sz="1400">
                <a:solidFill>
                  <a:schemeClr val="lt1"/>
                </a:solidFill>
              </a:defRPr>
            </a:lvl8pPr>
            <a:lvl9pPr marL="4114800" lvl="8" indent="-228600" algn="l">
              <a:spcBef>
                <a:spcPts val="280"/>
              </a:spcBef>
              <a:spcAft>
                <a:spcPts val="0"/>
              </a:spcAft>
              <a:buSzPts val="1400"/>
              <a:buNone/>
              <a:defRPr sz="1400">
                <a:solidFill>
                  <a:schemeClr val="lt1"/>
                </a:solidFill>
              </a:defRPr>
            </a:lvl9pPr>
          </a:lstStyle>
          <a:p>
            <a:endParaRPr/>
          </a:p>
        </p:txBody>
      </p:sp>
      <p:sp>
        <p:nvSpPr>
          <p:cNvPr id="36" name="Google Shape;36;p22"/>
          <p:cNvSpPr txBox="1">
            <a:spLocks noGrp="1"/>
          </p:cNvSpPr>
          <p:nvPr>
            <p:ph type="dt" idx="10"/>
          </p:nvPr>
        </p:nvSpPr>
        <p:spPr>
          <a:xfrm>
            <a:off x="457200" y="13716"/>
            <a:ext cx="2895600" cy="2468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2"/>
          <p:cNvSpPr txBox="1">
            <a:spLocks noGrp="1"/>
          </p:cNvSpPr>
          <p:nvPr>
            <p:ph type="ftr" idx="11"/>
          </p:nvPr>
        </p:nvSpPr>
        <p:spPr>
          <a:xfrm>
            <a:off x="3429000" y="13716"/>
            <a:ext cx="4114800" cy="2468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2"/>
          <p:cNvSpPr txBox="1">
            <a:spLocks noGrp="1"/>
          </p:cNvSpPr>
          <p:nvPr>
            <p:ph type="sldNum" idx="12"/>
          </p:nvPr>
        </p:nvSpPr>
        <p:spPr>
          <a:xfrm>
            <a:off x="7620000" y="13716"/>
            <a:ext cx="1066800" cy="246888"/>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solidFill>
                <a:srgbClr val="88A44E"/>
              </a:solidFill>
            </a:endParaRPr>
          </a:p>
        </p:txBody>
      </p:sp>
      <p:cxnSp>
        <p:nvCxnSpPr>
          <p:cNvPr id="39" name="Google Shape;39;p22"/>
          <p:cNvCxnSpPr/>
          <p:nvPr/>
        </p:nvCxnSpPr>
        <p:spPr>
          <a:xfrm>
            <a:off x="731520" y="3449574"/>
            <a:ext cx="7848600" cy="1191"/>
          </a:xfrm>
          <a:prstGeom prst="straightConnector1">
            <a:avLst/>
          </a:prstGeom>
          <a:noFill/>
          <a:ln w="19050" cap="flat" cmpd="sng">
            <a:solidFill>
              <a:schemeClr val="lt2"/>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23"/>
          <p:cNvSpPr txBox="1">
            <a:spLocks noGrp="1"/>
          </p:cNvSpPr>
          <p:nvPr>
            <p:ph type="title"/>
          </p:nvPr>
        </p:nvSpPr>
        <p:spPr>
          <a:xfrm>
            <a:off x="457200" y="400050"/>
            <a:ext cx="8229600" cy="742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3"/>
          <p:cNvSpPr txBox="1">
            <a:spLocks noGrp="1"/>
          </p:cNvSpPr>
          <p:nvPr>
            <p:ph type="body" idx="1"/>
          </p:nvPr>
        </p:nvSpPr>
        <p:spPr>
          <a:xfrm>
            <a:off x="457200" y="1255014"/>
            <a:ext cx="4038600" cy="3538728"/>
          </a:xfrm>
          <a:prstGeom prst="rect">
            <a:avLst/>
          </a:prstGeom>
          <a:noFill/>
          <a:ln>
            <a:noFill/>
          </a:ln>
        </p:spPr>
        <p:txBody>
          <a:bodyPr spcFirstLastPara="1" wrap="square" lIns="91425" tIns="45700" rIns="91425" bIns="45700" anchor="t" anchorCtr="0">
            <a:normAutofit/>
          </a:bodyPr>
          <a:lstStyle>
            <a:lvl1pPr marL="457200" lvl="0" indent="-379730" algn="l">
              <a:spcBef>
                <a:spcPts val="560"/>
              </a:spcBef>
              <a:spcAft>
                <a:spcPts val="0"/>
              </a:spcAft>
              <a:buSzPts val="2380"/>
              <a:buChar char="•"/>
              <a:defRPr sz="2800"/>
            </a:lvl1pPr>
            <a:lvl2pPr marL="914400" lvl="1" indent="-358140" algn="l">
              <a:spcBef>
                <a:spcPts val="480"/>
              </a:spcBef>
              <a:spcAft>
                <a:spcPts val="0"/>
              </a:spcAft>
              <a:buSzPts val="2040"/>
              <a:buChar char="•"/>
              <a:defRPr sz="2400"/>
            </a:lvl2pPr>
            <a:lvl3pPr marL="1371600" lvl="2" indent="-342900" algn="l">
              <a:spcBef>
                <a:spcPts val="400"/>
              </a:spcBef>
              <a:spcAft>
                <a:spcPts val="0"/>
              </a:spcAft>
              <a:buSzPts val="18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43" name="Google Shape;43;p23"/>
          <p:cNvSpPr txBox="1">
            <a:spLocks noGrp="1"/>
          </p:cNvSpPr>
          <p:nvPr>
            <p:ph type="body" idx="2"/>
          </p:nvPr>
        </p:nvSpPr>
        <p:spPr>
          <a:xfrm>
            <a:off x="4648200" y="1255014"/>
            <a:ext cx="4038600" cy="3538728"/>
          </a:xfrm>
          <a:prstGeom prst="rect">
            <a:avLst/>
          </a:prstGeom>
          <a:noFill/>
          <a:ln>
            <a:noFill/>
          </a:ln>
        </p:spPr>
        <p:txBody>
          <a:bodyPr spcFirstLastPara="1" wrap="square" lIns="91425" tIns="45700" rIns="91425" bIns="45700" anchor="t" anchorCtr="0">
            <a:normAutofit/>
          </a:bodyPr>
          <a:lstStyle>
            <a:lvl1pPr marL="457200" lvl="0" indent="-379730" algn="l">
              <a:spcBef>
                <a:spcPts val="560"/>
              </a:spcBef>
              <a:spcAft>
                <a:spcPts val="0"/>
              </a:spcAft>
              <a:buSzPts val="2380"/>
              <a:buChar char="•"/>
              <a:defRPr sz="2800"/>
            </a:lvl1pPr>
            <a:lvl2pPr marL="914400" lvl="1" indent="-358140" algn="l">
              <a:spcBef>
                <a:spcPts val="480"/>
              </a:spcBef>
              <a:spcAft>
                <a:spcPts val="0"/>
              </a:spcAft>
              <a:buSzPts val="2040"/>
              <a:buChar char="•"/>
              <a:defRPr sz="2400"/>
            </a:lvl2pPr>
            <a:lvl3pPr marL="1371600" lvl="2" indent="-342900" algn="l">
              <a:spcBef>
                <a:spcPts val="400"/>
              </a:spcBef>
              <a:spcAft>
                <a:spcPts val="0"/>
              </a:spcAft>
              <a:buSzPts val="18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44" name="Google Shape;44;p23"/>
          <p:cNvSpPr txBox="1">
            <a:spLocks noGrp="1"/>
          </p:cNvSpPr>
          <p:nvPr>
            <p:ph type="dt" idx="10"/>
          </p:nvPr>
        </p:nvSpPr>
        <p:spPr>
          <a:xfrm>
            <a:off x="457200" y="13716"/>
            <a:ext cx="2895600" cy="2468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3"/>
          <p:cNvSpPr txBox="1">
            <a:spLocks noGrp="1"/>
          </p:cNvSpPr>
          <p:nvPr>
            <p:ph type="ftr" idx="11"/>
          </p:nvPr>
        </p:nvSpPr>
        <p:spPr>
          <a:xfrm>
            <a:off x="3429000" y="13716"/>
            <a:ext cx="4114800" cy="2468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3"/>
          <p:cNvSpPr txBox="1">
            <a:spLocks noGrp="1"/>
          </p:cNvSpPr>
          <p:nvPr>
            <p:ph type="sldNum" idx="12"/>
          </p:nvPr>
        </p:nvSpPr>
        <p:spPr>
          <a:xfrm>
            <a:off x="7620000" y="13716"/>
            <a:ext cx="1066800" cy="246888"/>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24"/>
          <p:cNvSpPr txBox="1">
            <a:spLocks noGrp="1"/>
          </p:cNvSpPr>
          <p:nvPr>
            <p:ph type="title"/>
          </p:nvPr>
        </p:nvSpPr>
        <p:spPr>
          <a:xfrm>
            <a:off x="457200" y="400050"/>
            <a:ext cx="8229600" cy="742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4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4"/>
          <p:cNvSpPr txBox="1">
            <a:spLocks noGrp="1"/>
          </p:cNvSpPr>
          <p:nvPr>
            <p:ph type="body" idx="1"/>
          </p:nvPr>
        </p:nvSpPr>
        <p:spPr>
          <a:xfrm>
            <a:off x="457200" y="1257300"/>
            <a:ext cx="3931920" cy="479822"/>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1700"/>
              <a:buNone/>
              <a:defRPr sz="2000" b="0">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62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50" name="Google Shape;50;p24"/>
          <p:cNvSpPr txBox="1">
            <a:spLocks noGrp="1"/>
          </p:cNvSpPr>
          <p:nvPr>
            <p:ph type="body" idx="2"/>
          </p:nvPr>
        </p:nvSpPr>
        <p:spPr>
          <a:xfrm>
            <a:off x="457200" y="1828800"/>
            <a:ext cx="3931920" cy="2963466"/>
          </a:xfrm>
          <a:prstGeom prst="rect">
            <a:avLst/>
          </a:prstGeom>
          <a:noFill/>
          <a:ln>
            <a:noFill/>
          </a:ln>
        </p:spPr>
        <p:txBody>
          <a:bodyPr spcFirstLastPara="1" wrap="square" lIns="91425" tIns="45700" rIns="91425" bIns="45700" anchor="t" anchorCtr="0">
            <a:normAutofit/>
          </a:bodyPr>
          <a:lstStyle>
            <a:lvl1pPr marL="457200" lvl="0" indent="-358140" algn="l">
              <a:spcBef>
                <a:spcPts val="480"/>
              </a:spcBef>
              <a:spcAft>
                <a:spcPts val="0"/>
              </a:spcAft>
              <a:buSzPts val="2040"/>
              <a:buChar char="•"/>
              <a:defRPr sz="2400"/>
            </a:lvl1pPr>
            <a:lvl2pPr marL="914400" lvl="1" indent="-336550" algn="l">
              <a:spcBef>
                <a:spcPts val="400"/>
              </a:spcBef>
              <a:spcAft>
                <a:spcPts val="0"/>
              </a:spcAft>
              <a:buSzPts val="1700"/>
              <a:buChar char="•"/>
              <a:defRPr sz="2000"/>
            </a:lvl2pPr>
            <a:lvl3pPr marL="1371600" lvl="2" indent="-331469" algn="l">
              <a:spcBef>
                <a:spcPts val="360"/>
              </a:spcBef>
              <a:spcAft>
                <a:spcPts val="0"/>
              </a:spcAft>
              <a:buSzPts val="162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51" name="Google Shape;51;p24"/>
          <p:cNvSpPr txBox="1">
            <a:spLocks noGrp="1"/>
          </p:cNvSpPr>
          <p:nvPr>
            <p:ph type="body" idx="3"/>
          </p:nvPr>
        </p:nvSpPr>
        <p:spPr>
          <a:xfrm>
            <a:off x="4754880" y="1257300"/>
            <a:ext cx="3931920" cy="479822"/>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1700"/>
              <a:buNone/>
              <a:defRPr sz="2000" b="0">
                <a:solidFill>
                  <a:schemeClr val="dk2"/>
                </a:solidFill>
                <a:latin typeface="Arial"/>
                <a:ea typeface="Arial"/>
                <a:cs typeface="Arial"/>
                <a:sym typeface="Aria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62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52" name="Google Shape;52;p24"/>
          <p:cNvSpPr txBox="1">
            <a:spLocks noGrp="1"/>
          </p:cNvSpPr>
          <p:nvPr>
            <p:ph type="body" idx="4"/>
          </p:nvPr>
        </p:nvSpPr>
        <p:spPr>
          <a:xfrm>
            <a:off x="4754880" y="1828800"/>
            <a:ext cx="3931920" cy="2963466"/>
          </a:xfrm>
          <a:prstGeom prst="rect">
            <a:avLst/>
          </a:prstGeom>
          <a:noFill/>
          <a:ln>
            <a:noFill/>
          </a:ln>
        </p:spPr>
        <p:txBody>
          <a:bodyPr spcFirstLastPara="1" wrap="square" lIns="91425" tIns="45700" rIns="91425" bIns="45700" anchor="t" anchorCtr="0">
            <a:normAutofit/>
          </a:bodyPr>
          <a:lstStyle>
            <a:lvl1pPr marL="457200" lvl="0" indent="-358140" algn="l">
              <a:spcBef>
                <a:spcPts val="480"/>
              </a:spcBef>
              <a:spcAft>
                <a:spcPts val="0"/>
              </a:spcAft>
              <a:buSzPts val="2040"/>
              <a:buChar char="•"/>
              <a:defRPr sz="2400"/>
            </a:lvl1pPr>
            <a:lvl2pPr marL="914400" lvl="1" indent="-336550" algn="l">
              <a:spcBef>
                <a:spcPts val="400"/>
              </a:spcBef>
              <a:spcAft>
                <a:spcPts val="0"/>
              </a:spcAft>
              <a:buSzPts val="1700"/>
              <a:buChar char="•"/>
              <a:defRPr sz="2000"/>
            </a:lvl2pPr>
            <a:lvl3pPr marL="1371600" lvl="2" indent="-331469" algn="l">
              <a:spcBef>
                <a:spcPts val="360"/>
              </a:spcBef>
              <a:spcAft>
                <a:spcPts val="0"/>
              </a:spcAft>
              <a:buSzPts val="162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53" name="Google Shape;53;p24"/>
          <p:cNvSpPr txBox="1">
            <a:spLocks noGrp="1"/>
          </p:cNvSpPr>
          <p:nvPr>
            <p:ph type="dt" idx="10"/>
          </p:nvPr>
        </p:nvSpPr>
        <p:spPr>
          <a:xfrm>
            <a:off x="457200" y="13716"/>
            <a:ext cx="2895600" cy="2468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4"/>
          <p:cNvSpPr txBox="1">
            <a:spLocks noGrp="1"/>
          </p:cNvSpPr>
          <p:nvPr>
            <p:ph type="ftr" idx="11"/>
          </p:nvPr>
        </p:nvSpPr>
        <p:spPr>
          <a:xfrm>
            <a:off x="3429000" y="13716"/>
            <a:ext cx="4114800" cy="2468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4"/>
          <p:cNvSpPr txBox="1">
            <a:spLocks noGrp="1"/>
          </p:cNvSpPr>
          <p:nvPr>
            <p:ph type="sldNum" idx="12"/>
          </p:nvPr>
        </p:nvSpPr>
        <p:spPr>
          <a:xfrm>
            <a:off x="7620000" y="13716"/>
            <a:ext cx="1066800" cy="24688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cxnSp>
        <p:nvCxnSpPr>
          <p:cNvPr id="56" name="Google Shape;56;p24"/>
          <p:cNvCxnSpPr/>
          <p:nvPr/>
        </p:nvCxnSpPr>
        <p:spPr>
          <a:xfrm rot="5400000">
            <a:off x="2806462" y="3034268"/>
            <a:ext cx="3531870" cy="794"/>
          </a:xfrm>
          <a:prstGeom prst="straightConnector1">
            <a:avLst/>
          </a:prstGeom>
          <a:noFill/>
          <a:ln w="19050" cap="flat" cmpd="sng">
            <a:solidFill>
              <a:schemeClr val="dk2"/>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25"/>
          <p:cNvSpPr txBox="1">
            <a:spLocks noGrp="1"/>
          </p:cNvSpPr>
          <p:nvPr>
            <p:ph type="title"/>
          </p:nvPr>
        </p:nvSpPr>
        <p:spPr>
          <a:xfrm>
            <a:off x="457200" y="400050"/>
            <a:ext cx="8229600" cy="742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25"/>
          <p:cNvSpPr txBox="1">
            <a:spLocks noGrp="1"/>
          </p:cNvSpPr>
          <p:nvPr>
            <p:ph type="dt" idx="10"/>
          </p:nvPr>
        </p:nvSpPr>
        <p:spPr>
          <a:xfrm>
            <a:off x="457200" y="13716"/>
            <a:ext cx="2895600" cy="2468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5"/>
          <p:cNvSpPr txBox="1">
            <a:spLocks noGrp="1"/>
          </p:cNvSpPr>
          <p:nvPr>
            <p:ph type="ftr" idx="11"/>
          </p:nvPr>
        </p:nvSpPr>
        <p:spPr>
          <a:xfrm>
            <a:off x="3429000" y="13716"/>
            <a:ext cx="4114800" cy="2468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5"/>
          <p:cNvSpPr txBox="1">
            <a:spLocks noGrp="1"/>
          </p:cNvSpPr>
          <p:nvPr>
            <p:ph type="sldNum" idx="12"/>
          </p:nvPr>
        </p:nvSpPr>
        <p:spPr>
          <a:xfrm>
            <a:off x="7620000" y="13716"/>
            <a:ext cx="1066800" cy="246888"/>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26"/>
          <p:cNvSpPr txBox="1">
            <a:spLocks noGrp="1"/>
          </p:cNvSpPr>
          <p:nvPr>
            <p:ph type="title"/>
          </p:nvPr>
        </p:nvSpPr>
        <p:spPr>
          <a:xfrm>
            <a:off x="457200" y="594060"/>
            <a:ext cx="2139696" cy="94640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2400"/>
              <a:buFont typeface="Arial"/>
              <a:buNone/>
              <a:defRPr sz="24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26"/>
          <p:cNvSpPr txBox="1">
            <a:spLocks noGrp="1"/>
          </p:cNvSpPr>
          <p:nvPr>
            <p:ph type="body" idx="1"/>
          </p:nvPr>
        </p:nvSpPr>
        <p:spPr>
          <a:xfrm>
            <a:off x="2971800" y="594060"/>
            <a:ext cx="5715000" cy="4183380"/>
          </a:xfrm>
          <a:prstGeom prst="rect">
            <a:avLst/>
          </a:prstGeom>
          <a:noFill/>
          <a:ln>
            <a:noFill/>
          </a:ln>
        </p:spPr>
        <p:txBody>
          <a:bodyPr spcFirstLastPara="1" wrap="square" lIns="91425" tIns="45700" rIns="91425" bIns="45700" anchor="t" anchorCtr="0">
            <a:normAutofit/>
          </a:bodyPr>
          <a:lstStyle>
            <a:lvl1pPr marL="457200" lvl="0" indent="-401320" algn="l">
              <a:spcBef>
                <a:spcPts val="640"/>
              </a:spcBef>
              <a:spcAft>
                <a:spcPts val="0"/>
              </a:spcAft>
              <a:buSzPts val="2720"/>
              <a:buChar char="•"/>
              <a:defRPr sz="3200"/>
            </a:lvl1pPr>
            <a:lvl2pPr marL="914400" lvl="1" indent="-379730" algn="l">
              <a:spcBef>
                <a:spcPts val="560"/>
              </a:spcBef>
              <a:spcAft>
                <a:spcPts val="0"/>
              </a:spcAft>
              <a:buSzPts val="2380"/>
              <a:buChar char="•"/>
              <a:defRPr sz="2800"/>
            </a:lvl2pPr>
            <a:lvl3pPr marL="1371600" lvl="2" indent="-365760" algn="l">
              <a:spcBef>
                <a:spcPts val="480"/>
              </a:spcBef>
              <a:spcAft>
                <a:spcPts val="0"/>
              </a:spcAft>
              <a:buSzPts val="2160"/>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buChar char="•"/>
              <a:defRPr sz="2000"/>
            </a:lvl5pPr>
            <a:lvl6pPr marL="2743200" lvl="5" indent="-355600" algn="l">
              <a:spcBef>
                <a:spcPts val="400"/>
              </a:spcBef>
              <a:spcAft>
                <a:spcPts val="0"/>
              </a:spcAft>
              <a:buSzPts val="2000"/>
              <a:buChar char="•"/>
              <a:defRPr sz="2000"/>
            </a:lvl6pPr>
            <a:lvl7pPr marL="3200400" lvl="6" indent="-355600" algn="l">
              <a:spcBef>
                <a:spcPts val="400"/>
              </a:spcBef>
              <a:spcAft>
                <a:spcPts val="0"/>
              </a:spcAft>
              <a:buSzPts val="2000"/>
              <a:buChar char="•"/>
              <a:defRPr sz="2000"/>
            </a:lvl7pPr>
            <a:lvl8pPr marL="3657600" lvl="7" indent="-355600" algn="l">
              <a:spcBef>
                <a:spcPts val="400"/>
              </a:spcBef>
              <a:spcAft>
                <a:spcPts val="0"/>
              </a:spcAft>
              <a:buSzPts val="2000"/>
              <a:buChar char="•"/>
              <a:defRPr sz="2000"/>
            </a:lvl8pPr>
            <a:lvl9pPr marL="4114800" lvl="8" indent="-355600" algn="l">
              <a:spcBef>
                <a:spcPts val="400"/>
              </a:spcBef>
              <a:spcAft>
                <a:spcPts val="0"/>
              </a:spcAft>
              <a:buSzPts val="2000"/>
              <a:buChar char="•"/>
              <a:defRPr sz="2000"/>
            </a:lvl9pPr>
          </a:lstStyle>
          <a:p>
            <a:endParaRPr/>
          </a:p>
        </p:txBody>
      </p:sp>
      <p:sp>
        <p:nvSpPr>
          <p:cNvPr id="65" name="Google Shape;65;p26"/>
          <p:cNvSpPr txBox="1">
            <a:spLocks noGrp="1"/>
          </p:cNvSpPr>
          <p:nvPr>
            <p:ph type="body" idx="2"/>
          </p:nvPr>
        </p:nvSpPr>
        <p:spPr>
          <a:xfrm>
            <a:off x="457201" y="1597915"/>
            <a:ext cx="2139696" cy="3182711"/>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SzPts val="119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9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66" name="Google Shape;66;p26"/>
          <p:cNvSpPr txBox="1">
            <a:spLocks noGrp="1"/>
          </p:cNvSpPr>
          <p:nvPr>
            <p:ph type="dt" idx="10"/>
          </p:nvPr>
        </p:nvSpPr>
        <p:spPr>
          <a:xfrm>
            <a:off x="457200" y="13716"/>
            <a:ext cx="2895600" cy="2468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6"/>
          <p:cNvSpPr txBox="1">
            <a:spLocks noGrp="1"/>
          </p:cNvSpPr>
          <p:nvPr>
            <p:ph type="ftr" idx="11"/>
          </p:nvPr>
        </p:nvSpPr>
        <p:spPr>
          <a:xfrm>
            <a:off x="3429000" y="13716"/>
            <a:ext cx="4114800" cy="2468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6"/>
          <p:cNvSpPr txBox="1">
            <a:spLocks noGrp="1"/>
          </p:cNvSpPr>
          <p:nvPr>
            <p:ph type="sldNum" idx="12"/>
          </p:nvPr>
        </p:nvSpPr>
        <p:spPr>
          <a:xfrm>
            <a:off x="7620000" y="13716"/>
            <a:ext cx="1066800" cy="246888"/>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solidFill>
                <a:srgbClr val="88A44E"/>
              </a:solidFill>
            </a:endParaRPr>
          </a:p>
        </p:txBody>
      </p:sp>
      <p:cxnSp>
        <p:nvCxnSpPr>
          <p:cNvPr id="69" name="Google Shape;69;p26"/>
          <p:cNvCxnSpPr/>
          <p:nvPr/>
        </p:nvCxnSpPr>
        <p:spPr>
          <a:xfrm rot="5400000">
            <a:off x="684114" y="2684956"/>
            <a:ext cx="4183380" cy="1588"/>
          </a:xfrm>
          <a:prstGeom prst="straightConnector1">
            <a:avLst/>
          </a:prstGeom>
          <a:noFill/>
          <a:ln w="19050" cap="flat" cmpd="sng">
            <a:solidFill>
              <a:schemeClr val="dk2"/>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7"/>
          <p:cNvSpPr/>
          <p:nvPr/>
        </p:nvSpPr>
        <p:spPr>
          <a:xfrm>
            <a:off x="0" y="165590"/>
            <a:ext cx="9144000" cy="17145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 name="Google Shape;7;p17"/>
          <p:cNvSpPr txBox="1">
            <a:spLocks noGrp="1"/>
          </p:cNvSpPr>
          <p:nvPr>
            <p:ph type="title"/>
          </p:nvPr>
        </p:nvSpPr>
        <p:spPr>
          <a:xfrm>
            <a:off x="457200" y="400050"/>
            <a:ext cx="8229600" cy="74295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7"/>
          <p:cNvSpPr txBox="1">
            <a:spLocks noGrp="1"/>
          </p:cNvSpPr>
          <p:nvPr>
            <p:ph type="body" idx="1"/>
          </p:nvPr>
        </p:nvSpPr>
        <p:spPr>
          <a:xfrm>
            <a:off x="457200" y="1200150"/>
            <a:ext cx="8229600" cy="3657600"/>
          </a:xfrm>
          <a:prstGeom prst="rect">
            <a:avLst/>
          </a:prstGeom>
          <a:noFill/>
          <a:ln>
            <a:noFill/>
          </a:ln>
        </p:spPr>
        <p:txBody>
          <a:bodyPr spcFirstLastPara="1" wrap="square" lIns="91425" tIns="45700" rIns="91425" bIns="45700" anchor="t" anchorCtr="0">
            <a:normAutofit/>
          </a:bodyPr>
          <a:lstStyle>
            <a:lvl1pPr marL="457200" marR="0" lvl="0" indent="-379730" algn="l" rtl="0">
              <a:spcBef>
                <a:spcPts val="560"/>
              </a:spcBef>
              <a:spcAft>
                <a:spcPts val="0"/>
              </a:spcAft>
              <a:buClr>
                <a:schemeClr val="accent6"/>
              </a:buClr>
              <a:buSzPts val="2380"/>
              <a:buFont typeface="Arial"/>
              <a:buChar char="•"/>
              <a:defRPr sz="2800" b="0" i="0" u="none" strike="noStrike" cap="none">
                <a:solidFill>
                  <a:schemeClr val="dk1"/>
                </a:solidFill>
                <a:latin typeface="Arial"/>
                <a:ea typeface="Arial"/>
                <a:cs typeface="Arial"/>
                <a:sym typeface="Arial"/>
              </a:defRPr>
            </a:lvl1pPr>
            <a:lvl2pPr marL="914400" marR="0" lvl="1" indent="-358140" algn="l" rtl="0">
              <a:spcBef>
                <a:spcPts val="480"/>
              </a:spcBef>
              <a:spcAft>
                <a:spcPts val="0"/>
              </a:spcAft>
              <a:buClr>
                <a:schemeClr val="accent6"/>
              </a:buClr>
              <a:buSzPts val="2040"/>
              <a:buFont typeface="Arial"/>
              <a:buChar char="•"/>
              <a:defRPr sz="2400" b="0" i="0" u="none" strike="noStrike" cap="none">
                <a:solidFill>
                  <a:schemeClr val="dk1"/>
                </a:solidFill>
                <a:latin typeface="Arial"/>
                <a:ea typeface="Arial"/>
                <a:cs typeface="Arial"/>
                <a:sym typeface="Arial"/>
              </a:defRPr>
            </a:lvl2pPr>
            <a:lvl3pPr marL="1371600" marR="0" lvl="2" indent="-342900" algn="l" rtl="0">
              <a:spcBef>
                <a:spcPts val="400"/>
              </a:spcBef>
              <a:spcAft>
                <a:spcPts val="0"/>
              </a:spcAft>
              <a:buClr>
                <a:schemeClr val="accent6"/>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accent6"/>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accent6"/>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1150" algn="l" rtl="0">
              <a:spcBef>
                <a:spcPts val="26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6pPr>
            <a:lvl7pPr marL="3200400" marR="0" lvl="6" indent="-311150" algn="l" rtl="0">
              <a:spcBef>
                <a:spcPts val="26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7pPr>
            <a:lvl8pPr marL="3657600" marR="0" lvl="7" indent="-311150" algn="l" rtl="0">
              <a:spcBef>
                <a:spcPts val="26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8pPr>
            <a:lvl9pPr marL="4114800" marR="0" lvl="8" indent="-311150" algn="l" rtl="0">
              <a:spcBef>
                <a:spcPts val="26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9" name="Google Shape;9;p17"/>
          <p:cNvSpPr/>
          <p:nvPr/>
        </p:nvSpPr>
        <p:spPr>
          <a:xfrm>
            <a:off x="0" y="0"/>
            <a:ext cx="9144000" cy="2743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 name="Google Shape;10;p17"/>
          <p:cNvSpPr txBox="1">
            <a:spLocks noGrp="1"/>
          </p:cNvSpPr>
          <p:nvPr>
            <p:ph type="dt" idx="10"/>
          </p:nvPr>
        </p:nvSpPr>
        <p:spPr>
          <a:xfrm>
            <a:off x="457200" y="13716"/>
            <a:ext cx="2895600" cy="246888"/>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 name="Google Shape;11;p17"/>
          <p:cNvSpPr txBox="1">
            <a:spLocks noGrp="1"/>
          </p:cNvSpPr>
          <p:nvPr>
            <p:ph type="ftr" idx="11"/>
          </p:nvPr>
        </p:nvSpPr>
        <p:spPr>
          <a:xfrm>
            <a:off x="3429000" y="13716"/>
            <a:ext cx="4114800" cy="246888"/>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 name="Google Shape;12;p17"/>
          <p:cNvSpPr txBox="1">
            <a:spLocks noGrp="1"/>
          </p:cNvSpPr>
          <p:nvPr>
            <p:ph type="sldNum" idx="12"/>
          </p:nvPr>
        </p:nvSpPr>
        <p:spPr>
          <a:xfrm>
            <a:off x="7620000" y="13716"/>
            <a:ext cx="1066800" cy="246888"/>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400" b="1" i="0" u="none" strike="noStrike" cap="none">
                <a:solidFill>
                  <a:srgbClr val="FFFFFF"/>
                </a:solidFill>
                <a:latin typeface="Arial"/>
                <a:ea typeface="Arial"/>
                <a:cs typeface="Arial"/>
                <a:sym typeface="Arial"/>
              </a:defRPr>
            </a:lvl1pPr>
            <a:lvl2pPr marL="0" marR="0" lvl="1" indent="0" algn="l" rtl="0">
              <a:spcBef>
                <a:spcPts val="0"/>
              </a:spcBef>
              <a:buNone/>
              <a:defRPr sz="1400" b="1" i="0" u="none" strike="noStrike" cap="none">
                <a:solidFill>
                  <a:srgbClr val="FFFFFF"/>
                </a:solidFill>
                <a:latin typeface="Arial"/>
                <a:ea typeface="Arial"/>
                <a:cs typeface="Arial"/>
                <a:sym typeface="Arial"/>
              </a:defRPr>
            </a:lvl2pPr>
            <a:lvl3pPr marL="0" marR="0" lvl="2" indent="0" algn="l" rtl="0">
              <a:spcBef>
                <a:spcPts val="0"/>
              </a:spcBef>
              <a:buNone/>
              <a:defRPr sz="1400" b="1" i="0" u="none" strike="noStrike" cap="none">
                <a:solidFill>
                  <a:srgbClr val="FFFFFF"/>
                </a:solidFill>
                <a:latin typeface="Arial"/>
                <a:ea typeface="Arial"/>
                <a:cs typeface="Arial"/>
                <a:sym typeface="Arial"/>
              </a:defRPr>
            </a:lvl3pPr>
            <a:lvl4pPr marL="0" marR="0" lvl="3" indent="0" algn="l" rtl="0">
              <a:spcBef>
                <a:spcPts val="0"/>
              </a:spcBef>
              <a:buNone/>
              <a:defRPr sz="1400" b="1" i="0" u="none" strike="noStrike" cap="none">
                <a:solidFill>
                  <a:srgbClr val="FFFFFF"/>
                </a:solidFill>
                <a:latin typeface="Arial"/>
                <a:ea typeface="Arial"/>
                <a:cs typeface="Arial"/>
                <a:sym typeface="Arial"/>
              </a:defRPr>
            </a:lvl4pPr>
            <a:lvl5pPr marL="0" marR="0" lvl="4" indent="0" algn="l" rtl="0">
              <a:spcBef>
                <a:spcPts val="0"/>
              </a:spcBef>
              <a:buNone/>
              <a:defRPr sz="1400" b="1" i="0" u="none" strike="noStrike" cap="none">
                <a:solidFill>
                  <a:srgbClr val="FFFFFF"/>
                </a:solidFill>
                <a:latin typeface="Arial"/>
                <a:ea typeface="Arial"/>
                <a:cs typeface="Arial"/>
                <a:sym typeface="Arial"/>
              </a:defRPr>
            </a:lvl5pPr>
            <a:lvl6pPr marL="0" marR="0" lvl="5" indent="0" algn="l" rtl="0">
              <a:spcBef>
                <a:spcPts val="0"/>
              </a:spcBef>
              <a:buNone/>
              <a:defRPr sz="1400" b="1" i="0" u="none" strike="noStrike" cap="none">
                <a:solidFill>
                  <a:srgbClr val="FFFFFF"/>
                </a:solidFill>
                <a:latin typeface="Arial"/>
                <a:ea typeface="Arial"/>
                <a:cs typeface="Arial"/>
                <a:sym typeface="Arial"/>
              </a:defRPr>
            </a:lvl6pPr>
            <a:lvl7pPr marL="0" marR="0" lvl="6" indent="0" algn="l" rtl="0">
              <a:spcBef>
                <a:spcPts val="0"/>
              </a:spcBef>
              <a:buNone/>
              <a:defRPr sz="1400" b="1" i="0" u="none" strike="noStrike" cap="none">
                <a:solidFill>
                  <a:srgbClr val="FFFFFF"/>
                </a:solidFill>
                <a:latin typeface="Arial"/>
                <a:ea typeface="Arial"/>
                <a:cs typeface="Arial"/>
                <a:sym typeface="Arial"/>
              </a:defRPr>
            </a:lvl7pPr>
            <a:lvl8pPr marL="0" marR="0" lvl="7" indent="0" algn="l" rtl="0">
              <a:spcBef>
                <a:spcPts val="0"/>
              </a:spcBef>
              <a:buNone/>
              <a:defRPr sz="1400" b="1" i="0" u="none" strike="noStrike" cap="none">
                <a:solidFill>
                  <a:srgbClr val="FFFFFF"/>
                </a:solidFill>
                <a:latin typeface="Arial"/>
                <a:ea typeface="Arial"/>
                <a:cs typeface="Arial"/>
                <a:sym typeface="Arial"/>
              </a:defRPr>
            </a:lvl8pPr>
            <a:lvl9pPr marL="0" marR="0" lvl="8" indent="0" algn="l" rtl="0">
              <a:spcBef>
                <a:spcPts val="0"/>
              </a:spcBef>
              <a:buNone/>
              <a:defRPr sz="1400" b="1"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p:nvPr/>
        </p:nvSpPr>
        <p:spPr>
          <a:xfrm>
            <a:off x="214282" y="195480"/>
            <a:ext cx="8749718" cy="15120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US" sz="3600" b="1" i="0" u="none" strike="noStrike" cap="none" dirty="0">
                <a:solidFill>
                  <a:schemeClr val="dk2"/>
                </a:solidFill>
                <a:latin typeface="Bebas Neue"/>
                <a:ea typeface="Bebas Neue"/>
                <a:cs typeface="Bebas Neue"/>
                <a:sym typeface="Bebas Neue"/>
              </a:rPr>
              <a:t>PRELIMINARY SDP EVALUATION </a:t>
            </a:r>
            <a:r>
              <a:rPr lang="en-US" sz="1200" b="0" i="0" u="none" strike="noStrike" cap="none" dirty="0">
                <a:solidFill>
                  <a:schemeClr val="dk1"/>
                </a:solidFill>
                <a:latin typeface="Bebas Neue"/>
                <a:ea typeface="Bebas Neue"/>
                <a:cs typeface="Bebas Neue"/>
                <a:sym typeface="Bebas Neue"/>
              </a:rPr>
              <a:t/>
            </a:r>
            <a:br>
              <a:rPr lang="en-US" sz="1200" b="0" i="0" u="none" strike="noStrike" cap="none" dirty="0">
                <a:solidFill>
                  <a:schemeClr val="dk1"/>
                </a:solidFill>
                <a:latin typeface="Bebas Neue"/>
                <a:ea typeface="Bebas Neue"/>
                <a:cs typeface="Bebas Neue"/>
                <a:sym typeface="Bebas Neue"/>
              </a:rPr>
            </a:br>
            <a:r>
              <a:rPr lang="en-US" sz="2800" b="1" i="0" u="none" strike="noStrike" cap="none" dirty="0">
                <a:solidFill>
                  <a:srgbClr val="202124"/>
                </a:solidFill>
                <a:highlight>
                  <a:srgbClr val="FFFFFF"/>
                </a:highlight>
                <a:latin typeface="Bebas Neue"/>
                <a:ea typeface="Bebas Neue"/>
                <a:cs typeface="Bebas Neue"/>
                <a:sym typeface="Bebas Neue"/>
              </a:rPr>
              <a:t>AI-Enabled  b2b  invoice  management  system</a:t>
            </a:r>
            <a:endParaRPr sz="2800" b="1" i="0" u="none" strike="noStrike" cap="none" dirty="0">
              <a:solidFill>
                <a:srgbClr val="000000"/>
              </a:solidFill>
              <a:latin typeface="Bebas Neue"/>
              <a:ea typeface="Bebas Neue"/>
              <a:cs typeface="Bebas Neue"/>
              <a:sym typeface="Bebas Neue"/>
            </a:endParaRPr>
          </a:p>
        </p:txBody>
      </p:sp>
      <p:sp>
        <p:nvSpPr>
          <p:cNvPr id="94" name="Google Shape;94;p14"/>
          <p:cNvSpPr txBox="1"/>
          <p:nvPr/>
        </p:nvSpPr>
        <p:spPr>
          <a:xfrm>
            <a:off x="214282" y="1851875"/>
            <a:ext cx="6400500" cy="647700"/>
          </a:xfrm>
          <a:prstGeom prst="rect">
            <a:avLst/>
          </a:prstGeom>
          <a:noFill/>
          <a:ln>
            <a:noFill/>
          </a:ln>
        </p:spPr>
        <p:txBody>
          <a:bodyPr spcFirstLastPara="1" wrap="square" lIns="90000" tIns="0" rIns="90000" bIns="45000" anchor="t" anchorCtr="0">
            <a:normAutofit/>
          </a:bodyPr>
          <a:lstStyle/>
          <a:p>
            <a:pPr marL="27360" marR="0" lvl="0" indent="0" algn="l" rtl="0">
              <a:lnSpc>
                <a:spcPct val="100000"/>
              </a:lnSpc>
              <a:spcBef>
                <a:spcPts val="0"/>
              </a:spcBef>
              <a:spcAft>
                <a:spcPts val="0"/>
              </a:spcAft>
              <a:buNone/>
            </a:pPr>
            <a:r>
              <a:rPr lang="en-US" sz="2100" b="1" i="0" u="none" strike="noStrike" cap="none" dirty="0">
                <a:solidFill>
                  <a:srgbClr val="0070C0"/>
                </a:solidFill>
                <a:latin typeface="Gill Sans"/>
                <a:ea typeface="Gill Sans"/>
                <a:cs typeface="Gill Sans"/>
                <a:sym typeface="Gill Sans"/>
              </a:rPr>
              <a:t>Supervised By</a:t>
            </a:r>
            <a:r>
              <a:rPr lang="en-US" sz="2100" b="1" i="0" u="none" strike="noStrike" cap="none" dirty="0">
                <a:solidFill>
                  <a:srgbClr val="361309"/>
                </a:solidFill>
                <a:latin typeface="Gill Sans"/>
                <a:ea typeface="Gill Sans"/>
                <a:cs typeface="Gill Sans"/>
                <a:sym typeface="Gill Sans"/>
              </a:rPr>
              <a:t>:</a:t>
            </a:r>
            <a:r>
              <a:rPr lang="en-US" sz="2100" b="0" i="0" u="none" strike="noStrike" cap="none" dirty="0">
                <a:solidFill>
                  <a:schemeClr val="dk1"/>
                </a:solidFill>
                <a:latin typeface="Arial"/>
                <a:ea typeface="Arial"/>
                <a:cs typeface="Arial"/>
                <a:sym typeface="Arial"/>
              </a:rPr>
              <a:t> </a:t>
            </a:r>
            <a:r>
              <a:rPr lang="en-US" sz="2100" b="1" i="0" u="none" strike="noStrike" cap="none" dirty="0">
                <a:solidFill>
                  <a:srgbClr val="361309"/>
                </a:solidFill>
                <a:latin typeface="Gill Sans"/>
                <a:ea typeface="Gill Sans"/>
                <a:cs typeface="Gill Sans"/>
                <a:sym typeface="Gill Sans"/>
              </a:rPr>
              <a:t>Prof. </a:t>
            </a:r>
            <a:r>
              <a:rPr lang="en-US" sz="2100" b="1" i="0" u="none" strike="noStrike" cap="none" dirty="0" err="1">
                <a:solidFill>
                  <a:srgbClr val="361309"/>
                </a:solidFill>
                <a:latin typeface="Gill Sans"/>
                <a:ea typeface="Gill Sans"/>
                <a:cs typeface="Gill Sans"/>
                <a:sym typeface="Gill Sans"/>
              </a:rPr>
              <a:t>Sudipta</a:t>
            </a:r>
            <a:r>
              <a:rPr lang="en-US" sz="2100" b="1" i="0" u="none" strike="noStrike" cap="none" dirty="0">
                <a:solidFill>
                  <a:srgbClr val="361309"/>
                </a:solidFill>
                <a:latin typeface="Gill Sans"/>
                <a:ea typeface="Gill Sans"/>
                <a:cs typeface="Gill Sans"/>
                <a:sym typeface="Gill Sans"/>
              </a:rPr>
              <a:t> </a:t>
            </a:r>
            <a:r>
              <a:rPr lang="en-US" sz="2100" b="1" i="0" u="none" strike="noStrike" cap="none" dirty="0" err="1">
                <a:solidFill>
                  <a:srgbClr val="361309"/>
                </a:solidFill>
                <a:latin typeface="Gill Sans"/>
                <a:ea typeface="Gill Sans"/>
                <a:cs typeface="Gill Sans"/>
                <a:sym typeface="Gill Sans"/>
              </a:rPr>
              <a:t>Mandal</a:t>
            </a:r>
            <a:endParaRPr sz="2100" b="0" i="0" u="none" strike="noStrike" cap="none" dirty="0">
              <a:solidFill>
                <a:schemeClr val="dk1"/>
              </a:solidFill>
              <a:latin typeface="Arial"/>
              <a:ea typeface="Arial"/>
              <a:cs typeface="Arial"/>
              <a:sym typeface="Arial"/>
            </a:endParaRPr>
          </a:p>
          <a:p>
            <a:pPr marL="27360" marR="0" lvl="0" indent="0" algn="l" rtl="0">
              <a:lnSpc>
                <a:spcPct val="100000"/>
              </a:lnSpc>
              <a:spcBef>
                <a:spcPts val="601"/>
              </a:spcBef>
              <a:spcAft>
                <a:spcPts val="0"/>
              </a:spcAft>
              <a:buNone/>
            </a:pPr>
            <a:endParaRPr sz="2600" b="0" i="0" u="none" strike="noStrike" cap="none" dirty="0">
              <a:solidFill>
                <a:schemeClr val="dk1"/>
              </a:solidFill>
              <a:latin typeface="Arial"/>
              <a:ea typeface="Arial"/>
              <a:cs typeface="Arial"/>
              <a:sym typeface="Arial"/>
            </a:endParaRPr>
          </a:p>
        </p:txBody>
      </p:sp>
      <p:sp>
        <p:nvSpPr>
          <p:cNvPr id="95" name="Google Shape;95;p14"/>
          <p:cNvSpPr/>
          <p:nvPr/>
        </p:nvSpPr>
        <p:spPr>
          <a:xfrm>
            <a:off x="214275" y="2499575"/>
            <a:ext cx="3890400" cy="1839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400" b="1" i="0" u="none" strike="noStrike" cap="none" dirty="0">
                <a:solidFill>
                  <a:srgbClr val="0070C0"/>
                </a:solidFill>
                <a:latin typeface="Gill Sans"/>
                <a:ea typeface="Gill Sans"/>
                <a:cs typeface="Gill Sans"/>
                <a:sym typeface="Gill Sans"/>
              </a:rPr>
              <a:t>Group No</a:t>
            </a:r>
            <a:r>
              <a:rPr lang="en-US" b="1" dirty="0">
                <a:solidFill>
                  <a:srgbClr val="0070C0"/>
                </a:solidFill>
                <a:latin typeface="Gill Sans"/>
                <a:ea typeface="Gill Sans"/>
                <a:cs typeface="Gill Sans"/>
                <a:sym typeface="Gill Sans"/>
              </a:rPr>
              <a:t>.</a:t>
            </a:r>
            <a:r>
              <a:rPr lang="en-US" sz="1400" b="1" i="0" u="none" strike="noStrike" cap="none" dirty="0">
                <a:solidFill>
                  <a:srgbClr val="0070C0"/>
                </a:solidFill>
                <a:latin typeface="Gill Sans"/>
                <a:ea typeface="Gill Sans"/>
                <a:cs typeface="Gill Sans"/>
                <a:sym typeface="Gill Sans"/>
              </a:rPr>
              <a:t> #</a:t>
            </a:r>
            <a:r>
              <a:rPr lang="en-US" b="1" dirty="0">
                <a:solidFill>
                  <a:srgbClr val="0070C0"/>
                </a:solidFill>
                <a:latin typeface="Gill Sans"/>
                <a:ea typeface="Gill Sans"/>
                <a:cs typeface="Gill Sans"/>
                <a:sym typeface="Gill Sans"/>
              </a:rPr>
              <a:t>E14</a:t>
            </a:r>
            <a:endParaRPr sz="1400" b="0" i="0" u="none" strike="noStrike" cap="none">
              <a:solidFill>
                <a:srgbClr val="0070C0"/>
              </a:solidFill>
              <a:latin typeface="Arial"/>
              <a:ea typeface="Arial"/>
              <a:cs typeface="Arial"/>
              <a:sym typeface="Arial"/>
            </a:endParaRPr>
          </a:p>
          <a:p>
            <a:pPr marL="0" marR="0" lvl="0" indent="0" algn="l" rtl="0">
              <a:lnSpc>
                <a:spcPct val="100000"/>
              </a:lnSpc>
              <a:spcBef>
                <a:spcPts val="0"/>
              </a:spcBef>
              <a:spcAft>
                <a:spcPts val="0"/>
              </a:spcAft>
              <a:buNone/>
            </a:pPr>
            <a:r>
              <a:rPr lang="en-US" sz="1300" b="1" i="0" u="none" strike="noStrike" cap="none" dirty="0">
                <a:solidFill>
                  <a:srgbClr val="000000"/>
                </a:solidFill>
                <a:latin typeface="Gill Sans"/>
                <a:ea typeface="Gill Sans"/>
                <a:cs typeface="Gill Sans"/>
                <a:sym typeface="Gill Sans"/>
              </a:rPr>
              <a:t>Name of the Student(s) with Regd. No.</a:t>
            </a:r>
            <a:endParaRPr sz="1300" b="0" i="0" u="none" strike="noStrike" cap="none">
              <a:solidFill>
                <a:schemeClr val="dk1"/>
              </a:solidFill>
              <a:latin typeface="Arial"/>
              <a:ea typeface="Arial"/>
              <a:cs typeface="Arial"/>
              <a:sym typeface="Arial"/>
            </a:endParaRPr>
          </a:p>
          <a:p>
            <a:r>
              <a:rPr lang="en-IN" spc="-1" dirty="0"/>
              <a:t>1941012876 – </a:t>
            </a:r>
            <a:r>
              <a:rPr lang="en-IN" spc="-1" dirty="0" err="1"/>
              <a:t>Abhilipsa</a:t>
            </a:r>
            <a:r>
              <a:rPr lang="en-IN" spc="-1" dirty="0"/>
              <a:t> </a:t>
            </a:r>
            <a:r>
              <a:rPr lang="en-IN" spc="-1" dirty="0" err="1"/>
              <a:t>Pani</a:t>
            </a:r>
            <a:endParaRPr lang="en-IN" spc="-1" dirty="0"/>
          </a:p>
          <a:p>
            <a:r>
              <a:rPr lang="en-IN" spc="-1" dirty="0"/>
              <a:t>1941012232 -  </a:t>
            </a:r>
            <a:r>
              <a:rPr lang="en-IN" spc="-1" dirty="0" err="1"/>
              <a:t>Rashi</a:t>
            </a:r>
            <a:r>
              <a:rPr lang="en-IN" spc="-1" dirty="0"/>
              <a:t> </a:t>
            </a:r>
            <a:r>
              <a:rPr lang="en-IN" spc="-1" dirty="0" err="1"/>
              <a:t>Mishra</a:t>
            </a:r>
            <a:endParaRPr lang="en-IN" spc="-1" dirty="0"/>
          </a:p>
          <a:p>
            <a:r>
              <a:rPr lang="en-IN" spc="-1" dirty="0"/>
              <a:t>19410121130 -  </a:t>
            </a:r>
            <a:r>
              <a:rPr lang="en-IN" spc="-1" dirty="0" err="1"/>
              <a:t>Pranjal</a:t>
            </a:r>
            <a:r>
              <a:rPr lang="en-IN" spc="-1" dirty="0"/>
              <a:t> </a:t>
            </a:r>
            <a:r>
              <a:rPr lang="en-IN" spc="-1" dirty="0" err="1"/>
              <a:t>Pandey</a:t>
            </a:r>
            <a:r>
              <a:rPr lang="en-IN" spc="-1" dirty="0"/>
              <a:t> </a:t>
            </a: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96" name="Google Shape;96;p14"/>
          <p:cNvSpPr/>
          <p:nvPr/>
        </p:nvSpPr>
        <p:spPr>
          <a:xfrm>
            <a:off x="4104602" y="2499581"/>
            <a:ext cx="4859400" cy="921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600" b="1" i="0" u="none" strike="noStrike" cap="none" dirty="0">
                <a:solidFill>
                  <a:srgbClr val="0070C0"/>
                </a:solidFill>
                <a:latin typeface="Gill Sans"/>
                <a:ea typeface="Gill Sans"/>
                <a:cs typeface="Gill Sans"/>
                <a:sym typeface="Gill Sans"/>
              </a:rPr>
              <a:t>Department of Computer Sc. and Engineering</a:t>
            </a:r>
            <a:endParaRPr sz="1600" b="1" i="0" u="none" strike="noStrike" cap="none">
              <a:solidFill>
                <a:srgbClr val="0070C0"/>
              </a:solidFill>
              <a:latin typeface="Arial"/>
              <a:ea typeface="Arial"/>
              <a:cs typeface="Arial"/>
              <a:sym typeface="Arial"/>
            </a:endParaRPr>
          </a:p>
          <a:p>
            <a:pPr marL="0" marR="0" lvl="0" indent="0" algn="l" rtl="0">
              <a:lnSpc>
                <a:spcPct val="100000"/>
              </a:lnSpc>
              <a:spcBef>
                <a:spcPts val="0"/>
              </a:spcBef>
              <a:spcAft>
                <a:spcPts val="0"/>
              </a:spcAft>
              <a:buNone/>
            </a:pPr>
            <a:r>
              <a:rPr lang="en-US" sz="1400" b="1" i="0" u="none" strike="noStrike" cap="none" dirty="0">
                <a:solidFill>
                  <a:srgbClr val="000000"/>
                </a:solidFill>
                <a:latin typeface="Gill Sans"/>
                <a:ea typeface="Gill Sans"/>
                <a:cs typeface="Gill Sans"/>
                <a:sym typeface="Gill Sans"/>
              </a:rPr>
              <a:t>Faculty of Engineering &amp; Technology (ITER)</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1100" b="1" i="0" u="none" strike="noStrike" cap="none" dirty="0" err="1">
                <a:solidFill>
                  <a:srgbClr val="000000"/>
                </a:solidFill>
                <a:latin typeface="Gill Sans"/>
                <a:ea typeface="Gill Sans"/>
                <a:cs typeface="Gill Sans"/>
                <a:sym typeface="Gill Sans"/>
              </a:rPr>
              <a:t>Siksha</a:t>
            </a:r>
            <a:r>
              <a:rPr lang="en-US" sz="1100" b="1" i="0" u="none" strike="noStrike" cap="none" dirty="0">
                <a:solidFill>
                  <a:srgbClr val="000000"/>
                </a:solidFill>
                <a:latin typeface="Gill Sans"/>
                <a:ea typeface="Gill Sans"/>
                <a:cs typeface="Gill Sans"/>
                <a:sym typeface="Gill Sans"/>
              </a:rPr>
              <a:t> ‘O’ </a:t>
            </a:r>
            <a:r>
              <a:rPr lang="en-US" sz="1100" b="1" i="0" u="none" strike="noStrike" cap="none" dirty="0" err="1">
                <a:solidFill>
                  <a:srgbClr val="000000"/>
                </a:solidFill>
                <a:latin typeface="Gill Sans"/>
                <a:ea typeface="Gill Sans"/>
                <a:cs typeface="Gill Sans"/>
                <a:sym typeface="Gill Sans"/>
              </a:rPr>
              <a:t>Anusandhan</a:t>
            </a:r>
            <a:r>
              <a:rPr lang="en-US" sz="1100" b="1" i="0" u="none" strike="noStrike" cap="none" dirty="0">
                <a:solidFill>
                  <a:srgbClr val="000000"/>
                </a:solidFill>
                <a:latin typeface="Gill Sans"/>
                <a:ea typeface="Gill Sans"/>
                <a:cs typeface="Gill Sans"/>
                <a:sym typeface="Gill Sans"/>
              </a:rPr>
              <a:t> (Deemed to be) University</a:t>
            </a:r>
            <a:r>
              <a:rPr lang="en-US" sz="1100" b="0" i="0" u="none" strike="noStrike" cap="none" dirty="0">
                <a:solidFill>
                  <a:srgbClr val="000000"/>
                </a:solidFill>
                <a:latin typeface="Gill Sans"/>
                <a:ea typeface="Gill Sans"/>
                <a:cs typeface="Gill Sans"/>
                <a:sym typeface="Gill Sans"/>
              </a:rPr>
              <a:t> </a:t>
            </a:r>
            <a:endParaRPr/>
          </a:p>
          <a:p>
            <a:pPr marL="0" marR="0" lvl="0" indent="0" algn="l" rtl="0">
              <a:lnSpc>
                <a:spcPct val="100000"/>
              </a:lnSpc>
              <a:spcBef>
                <a:spcPts val="0"/>
              </a:spcBef>
              <a:spcAft>
                <a:spcPts val="0"/>
              </a:spcAft>
              <a:buNone/>
            </a:pPr>
            <a:r>
              <a:rPr lang="en-US" sz="1100" b="1" i="0" u="none" strike="noStrike" cap="none" dirty="0">
                <a:solidFill>
                  <a:srgbClr val="000000"/>
                </a:solidFill>
                <a:latin typeface="Gill Sans"/>
                <a:ea typeface="Gill Sans"/>
                <a:cs typeface="Gill Sans"/>
                <a:sym typeface="Gill Sans"/>
              </a:rPr>
              <a:t>Bhubaneswar, </a:t>
            </a:r>
            <a:r>
              <a:rPr lang="en-US" sz="1100" b="1" i="0" u="none" strike="noStrike" cap="none" dirty="0" err="1">
                <a:solidFill>
                  <a:srgbClr val="000000"/>
                </a:solidFill>
                <a:latin typeface="Gill Sans"/>
                <a:ea typeface="Gill Sans"/>
                <a:cs typeface="Gill Sans"/>
                <a:sym typeface="Gill Sans"/>
              </a:rPr>
              <a:t>Odisha</a:t>
            </a:r>
            <a:endParaRPr sz="1100" b="0" i="0" u="none" strike="noStrike" cap="none">
              <a:solidFill>
                <a:schemeClr val="dk1"/>
              </a:solidFill>
              <a:latin typeface="Arial"/>
              <a:ea typeface="Arial"/>
              <a:cs typeface="Arial"/>
              <a:sym typeface="Arial"/>
            </a:endParaRPr>
          </a:p>
        </p:txBody>
      </p:sp>
      <p:sp>
        <p:nvSpPr>
          <p:cNvPr id="97" name="Google Shape;97;p14"/>
          <p:cNvSpPr txBox="1"/>
          <p:nvPr/>
        </p:nvSpPr>
        <p:spPr>
          <a:xfrm>
            <a:off x="8613720" y="4729050"/>
            <a:ext cx="456840" cy="356940"/>
          </a:xfrm>
          <a:prstGeom prst="rect">
            <a:avLst/>
          </a:prstGeom>
          <a:noFill/>
          <a:ln>
            <a:noFill/>
          </a:ln>
        </p:spPr>
        <p:txBody>
          <a:bodyPr spcFirstLastPara="1" wrap="square" lIns="90000" tIns="45000" rIns="90000" bIns="45000" anchor="b" anchorCtr="0">
            <a:noAutofit/>
          </a:bodyPr>
          <a:lstStyle/>
          <a:p>
            <a:pPr marL="0" marR="0" lvl="0" indent="0" algn="ctr" rtl="0">
              <a:lnSpc>
                <a:spcPct val="100000"/>
              </a:lnSpc>
              <a:spcBef>
                <a:spcPts val="0"/>
              </a:spcBef>
              <a:spcAft>
                <a:spcPts val="0"/>
              </a:spcAft>
              <a:buNone/>
            </a:pPr>
            <a:fld id="{00000000-1234-1234-1234-123412341234}" type="slidenum">
              <a:rPr lang="en-US" sz="1200" b="0" i="0" u="none" strike="noStrike" cap="none">
                <a:solidFill>
                  <a:srgbClr val="B5A989"/>
                </a:solidFill>
                <a:latin typeface="Gill Sans"/>
                <a:ea typeface="Gill Sans"/>
                <a:cs typeface="Gill Sans"/>
                <a:sym typeface="Gill Sans"/>
              </a:rPr>
              <a:pPr marL="0" marR="0" lvl="0" indent="0" algn="ctr" rtl="0">
                <a:lnSpc>
                  <a:spcPct val="100000"/>
                </a:lnSpc>
                <a:spcBef>
                  <a:spcPts val="0"/>
                </a:spcBef>
                <a:spcAft>
                  <a:spcPts val="0"/>
                </a:spcAft>
                <a:buNone/>
              </a:pPr>
              <a:t>1</a:t>
            </a:fld>
            <a:endParaRPr sz="1200" b="0" i="0" u="none" strike="noStrike" cap="none">
              <a:solidFill>
                <a:schemeClr val="dk1"/>
              </a:solidFill>
              <a:latin typeface="Times New Roman"/>
              <a:ea typeface="Times New Roman"/>
              <a:cs typeface="Times New Roman"/>
              <a:sym typeface="Times New Roman"/>
            </a:endParaRPr>
          </a:p>
        </p:txBody>
      </p:sp>
      <p:sp>
        <p:nvSpPr>
          <p:cNvPr id="98" name="Google Shape;98;p14"/>
          <p:cNvSpPr/>
          <p:nvPr/>
        </p:nvSpPr>
        <p:spPr>
          <a:xfrm>
            <a:off x="155520" y="-108270"/>
            <a:ext cx="304560" cy="2284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9" name="Google Shape;99;p14"/>
          <p:cNvPicPr preferRelativeResize="0"/>
          <p:nvPr/>
        </p:nvPicPr>
        <p:blipFill rotWithShape="1">
          <a:blip r:embed="rId3">
            <a:alphaModFix/>
          </a:blip>
          <a:srcRect/>
          <a:stretch/>
        </p:blipFill>
        <p:spPr>
          <a:xfrm>
            <a:off x="8172400" y="357480"/>
            <a:ext cx="826880" cy="77411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p:nvPr/>
        </p:nvSpPr>
        <p:spPr>
          <a:xfrm>
            <a:off x="285720" y="357172"/>
            <a:ext cx="8647680" cy="928694"/>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2500" b="1" dirty="0">
                <a:solidFill>
                  <a:srgbClr val="572314"/>
                </a:solidFill>
                <a:latin typeface="Times New Roman"/>
                <a:ea typeface="Times New Roman"/>
                <a:cs typeface="Times New Roman"/>
                <a:sym typeface="Times New Roman"/>
              </a:rPr>
              <a:t>Schematic Layout</a:t>
            </a:r>
            <a:r>
              <a:rPr lang="en-US" sz="3600" b="1" dirty="0">
                <a:solidFill>
                  <a:schemeClr val="dk1"/>
                </a:solidFill>
                <a:latin typeface="Arial"/>
                <a:ea typeface="Arial"/>
                <a:cs typeface="Arial"/>
                <a:sym typeface="Arial"/>
              </a:rPr>
              <a:t/>
            </a:r>
            <a:br>
              <a:rPr lang="en-US" sz="3600" b="1" dirty="0">
                <a:solidFill>
                  <a:schemeClr val="dk1"/>
                </a:solidFill>
                <a:latin typeface="Arial"/>
                <a:ea typeface="Arial"/>
                <a:cs typeface="Arial"/>
                <a:sym typeface="Arial"/>
              </a:rPr>
            </a:br>
            <a:endParaRPr sz="3600" b="1" strike="noStrike" dirty="0">
              <a:solidFill>
                <a:srgbClr val="000000"/>
              </a:solidFill>
              <a:latin typeface="Gill Sans"/>
              <a:ea typeface="Gill Sans"/>
              <a:cs typeface="Gill Sans"/>
              <a:sym typeface="Gill Sans"/>
            </a:endParaRPr>
          </a:p>
        </p:txBody>
      </p:sp>
      <p:sp>
        <p:nvSpPr>
          <p:cNvPr id="144" name="Google Shape;144;p21"/>
          <p:cNvSpPr txBox="1"/>
          <p:nvPr/>
        </p:nvSpPr>
        <p:spPr>
          <a:xfrm>
            <a:off x="8613720" y="4729050"/>
            <a:ext cx="456840" cy="356940"/>
          </a:xfrm>
          <a:prstGeom prst="rect">
            <a:avLst/>
          </a:prstGeom>
          <a:noFill/>
          <a:ln>
            <a:noFill/>
          </a:ln>
        </p:spPr>
        <p:txBody>
          <a:bodyPr spcFirstLastPara="1" wrap="square" lIns="90000" tIns="45000" rIns="90000" bIns="45000" anchor="b" anchorCtr="0">
            <a:noAutofit/>
          </a:bodyPr>
          <a:lstStyle/>
          <a:p>
            <a:pPr marL="0" marR="0" lvl="0" indent="0" algn="ctr" rtl="0">
              <a:lnSpc>
                <a:spcPct val="100000"/>
              </a:lnSpc>
              <a:spcBef>
                <a:spcPts val="0"/>
              </a:spcBef>
              <a:spcAft>
                <a:spcPts val="0"/>
              </a:spcAft>
              <a:buNone/>
            </a:pPr>
            <a:fld id="{00000000-1234-1234-1234-123412341234}" type="slidenum">
              <a:rPr lang="en-US" sz="1200" b="0" strike="noStrike">
                <a:solidFill>
                  <a:srgbClr val="B5A989"/>
                </a:solidFill>
                <a:latin typeface="Gill Sans"/>
                <a:ea typeface="Gill Sans"/>
                <a:cs typeface="Gill Sans"/>
                <a:sym typeface="Gill Sans"/>
              </a:rPr>
              <a:pPr marL="0" marR="0" lvl="0" indent="0" algn="ctr" rtl="0">
                <a:lnSpc>
                  <a:spcPct val="100000"/>
                </a:lnSpc>
                <a:spcBef>
                  <a:spcPts val="0"/>
                </a:spcBef>
                <a:spcAft>
                  <a:spcPts val="0"/>
                </a:spcAft>
                <a:buNone/>
              </a:pPr>
              <a:t>10</a:t>
            </a:fld>
            <a:endParaRPr sz="1200" b="0" strike="noStrike">
              <a:solidFill>
                <a:schemeClr val="dk1"/>
              </a:solidFill>
              <a:latin typeface="Times New Roman"/>
              <a:ea typeface="Times New Roman"/>
              <a:cs typeface="Times New Roman"/>
              <a:sym typeface="Times New Roman"/>
            </a:endParaRPr>
          </a:p>
        </p:txBody>
      </p:sp>
      <p:pic>
        <p:nvPicPr>
          <p:cNvPr id="145" name="Google Shape;145;p21"/>
          <p:cNvPicPr preferRelativeResize="0"/>
          <p:nvPr/>
        </p:nvPicPr>
        <p:blipFill rotWithShape="1">
          <a:blip r:embed="rId3">
            <a:alphaModFix/>
          </a:blip>
          <a:srcRect/>
          <a:stretch/>
        </p:blipFill>
        <p:spPr>
          <a:xfrm>
            <a:off x="8172400" y="27000"/>
            <a:ext cx="864096" cy="762210"/>
          </a:xfrm>
          <a:prstGeom prst="rect">
            <a:avLst/>
          </a:prstGeom>
          <a:noFill/>
          <a:ln>
            <a:noFill/>
          </a:ln>
        </p:spPr>
      </p:pic>
      <p:pic>
        <p:nvPicPr>
          <p:cNvPr id="7" name="Picture 6">
            <a:extLst>
              <a:ext uri="{FF2B5EF4-FFF2-40B4-BE49-F238E27FC236}">
                <a16:creationId xmlns:a16="http://schemas.microsoft.com/office/drawing/2014/main" xmlns="" id="{A107D23D-7CE1-8293-5948-85AB04A8B817}"/>
              </a:ext>
            </a:extLst>
          </p:cNvPr>
          <p:cNvPicPr>
            <a:picLocks noChangeAspect="1"/>
          </p:cNvPicPr>
          <p:nvPr/>
        </p:nvPicPr>
        <p:blipFill>
          <a:blip r:embed="rId4"/>
          <a:stretch>
            <a:fillRect/>
          </a:stretch>
        </p:blipFill>
        <p:spPr>
          <a:xfrm>
            <a:off x="456510" y="1018686"/>
            <a:ext cx="7119040" cy="390845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p:nvPr/>
        </p:nvSpPr>
        <p:spPr>
          <a:xfrm>
            <a:off x="571472" y="206010"/>
            <a:ext cx="8361928" cy="856980"/>
          </a:xfrm>
          <a:prstGeom prst="rect">
            <a:avLst/>
          </a:prstGeom>
          <a:noFill/>
          <a:ln>
            <a:noFill/>
          </a:ln>
        </p:spPr>
        <p:txBody>
          <a:bodyPr spcFirstLastPara="1" wrap="square" lIns="90000" tIns="45000" rIns="90000" bIns="45000" anchor="ctr" anchorCtr="0">
            <a:normAutofit fontScale="55000" lnSpcReduction="20000"/>
          </a:bodyPr>
          <a:lstStyle/>
          <a:p>
            <a:pPr marL="0" marR="0" lvl="0" indent="0" algn="l" rtl="0">
              <a:lnSpc>
                <a:spcPct val="100000"/>
              </a:lnSpc>
              <a:spcBef>
                <a:spcPts val="0"/>
              </a:spcBef>
              <a:spcAft>
                <a:spcPts val="0"/>
              </a:spcAft>
              <a:buNone/>
            </a:pPr>
            <a:r>
              <a:rPr lang="en-US" sz="1800" dirty="0">
                <a:solidFill>
                  <a:schemeClr val="dk1"/>
                </a:solidFill>
                <a:latin typeface="Arial"/>
                <a:ea typeface="Arial"/>
                <a:cs typeface="Arial"/>
                <a:sym typeface="Arial"/>
              </a:rPr>
              <a:t/>
            </a:r>
            <a:br>
              <a:rPr lang="en-US" sz="1800" dirty="0">
                <a:solidFill>
                  <a:schemeClr val="dk1"/>
                </a:solidFill>
                <a:latin typeface="Arial"/>
                <a:ea typeface="Arial"/>
                <a:cs typeface="Arial"/>
                <a:sym typeface="Arial"/>
              </a:rPr>
            </a:br>
            <a:r>
              <a:rPr lang="en-US" sz="4600" b="1" strike="noStrike" dirty="0">
                <a:solidFill>
                  <a:srgbClr val="572314"/>
                </a:solidFill>
                <a:latin typeface="Times New Roman"/>
                <a:ea typeface="Times New Roman"/>
                <a:cs typeface="Times New Roman"/>
                <a:sym typeface="Times New Roman"/>
              </a:rPr>
              <a:t>Algorithms used</a:t>
            </a:r>
            <a:r>
              <a:rPr lang="en-US" sz="4600" b="1" dirty="0">
                <a:solidFill>
                  <a:schemeClr val="dk1"/>
                </a:solidFill>
                <a:latin typeface="Times New Roman"/>
                <a:ea typeface="Times New Roman"/>
                <a:cs typeface="Times New Roman"/>
                <a:sym typeface="Times New Roman"/>
              </a:rPr>
              <a:t/>
            </a:r>
            <a:br>
              <a:rPr lang="en-US" sz="4600" b="1" dirty="0">
                <a:solidFill>
                  <a:schemeClr val="dk1"/>
                </a:solidFill>
                <a:latin typeface="Times New Roman"/>
                <a:ea typeface="Times New Roman"/>
                <a:cs typeface="Times New Roman"/>
                <a:sym typeface="Times New Roman"/>
              </a:rPr>
            </a:br>
            <a:endParaRPr sz="4600" b="1" strike="noStrike" dirty="0">
              <a:solidFill>
                <a:srgbClr val="000000"/>
              </a:solidFill>
              <a:latin typeface="Times New Roman"/>
              <a:ea typeface="Times New Roman"/>
              <a:cs typeface="Times New Roman"/>
              <a:sym typeface="Times New Roman"/>
            </a:endParaRPr>
          </a:p>
        </p:txBody>
      </p:sp>
      <p:sp>
        <p:nvSpPr>
          <p:cNvPr id="152" name="Google Shape;152;p22"/>
          <p:cNvSpPr txBox="1"/>
          <p:nvPr/>
        </p:nvSpPr>
        <p:spPr>
          <a:xfrm>
            <a:off x="287449" y="757200"/>
            <a:ext cx="8783100" cy="4234800"/>
          </a:xfrm>
          <a:prstGeom prst="rect">
            <a:avLst/>
          </a:prstGeom>
          <a:noFill/>
          <a:ln>
            <a:noFill/>
          </a:ln>
        </p:spPr>
        <p:txBody>
          <a:bodyPr spcFirstLastPara="1" wrap="square" lIns="90000" tIns="45000" rIns="90000" bIns="45000" anchor="t" anchorCtr="0">
            <a:noAutofit/>
          </a:bodyPr>
          <a:lstStyle/>
          <a:p>
            <a:pPr algn="just" fontAlgn="t">
              <a:buFont typeface="Arial" pitchFamily="34" charset="0"/>
              <a:buChar char="•"/>
            </a:pPr>
            <a:r>
              <a:rPr lang="en-US" b="1" dirty="0">
                <a:solidFill>
                  <a:schemeClr val="dk1"/>
                </a:solidFill>
                <a:highlight>
                  <a:srgbClr val="FFFFFF"/>
                </a:highlight>
                <a:latin typeface="Times New Roman" pitchFamily="18" charset="0"/>
                <a:cs typeface="Times New Roman" pitchFamily="18" charset="0"/>
                <a:sym typeface="Roboto"/>
              </a:rPr>
              <a:t> Linear Regression</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It is a machine learning algorithm based on supervised learning. It performs a regression task.     Regression models a target prediction value based on independent variables. It is mostly used for finding out the relationship between variables and forecasting</a:t>
            </a:r>
            <a:r>
              <a:rPr lang="en-US" dirty="0">
                <a:solidFill>
                  <a:schemeClr val="dk1"/>
                </a:solidFill>
                <a:highlight>
                  <a:srgbClr val="FFFFFF"/>
                </a:highlight>
                <a:latin typeface="Times New Roman" pitchFamily="18" charset="0"/>
                <a:cs typeface="Times New Roman" pitchFamily="18" charset="0"/>
                <a:sym typeface="Roboto"/>
              </a:rPr>
              <a:t> .</a:t>
            </a:r>
          </a:p>
          <a:p>
            <a:pPr algn="just" fontAlgn="t">
              <a:buFont typeface="Arial" pitchFamily="34" charset="0"/>
              <a:buChar char="•"/>
            </a:pPr>
            <a:endParaRPr lang="en-US" dirty="0">
              <a:solidFill>
                <a:schemeClr val="dk1"/>
              </a:solidFill>
              <a:highlight>
                <a:srgbClr val="FFFFFF"/>
              </a:highlight>
              <a:latin typeface="Times New Roman" pitchFamily="18" charset="0"/>
              <a:cs typeface="Times New Roman" pitchFamily="18" charset="0"/>
              <a:sym typeface="Roboto"/>
            </a:endParaRPr>
          </a:p>
          <a:p>
            <a:pPr algn="just" fontAlgn="t">
              <a:buFont typeface="Arial" pitchFamily="34" charset="0"/>
              <a:buChar char="•"/>
            </a:pPr>
            <a:r>
              <a:rPr lang="en-US" dirty="0">
                <a:solidFill>
                  <a:schemeClr val="dk1"/>
                </a:solidFill>
                <a:highlight>
                  <a:srgbClr val="FFFFFF"/>
                </a:highlight>
                <a:latin typeface="Times New Roman" pitchFamily="18" charset="0"/>
                <a:cs typeface="Times New Roman" pitchFamily="18" charset="0"/>
                <a:sym typeface="Roboto"/>
              </a:rPr>
              <a:t> </a:t>
            </a:r>
            <a:r>
              <a:rPr lang="en-US" b="1" dirty="0">
                <a:solidFill>
                  <a:schemeClr val="dk1"/>
                </a:solidFill>
                <a:highlight>
                  <a:srgbClr val="FFFFFF"/>
                </a:highlight>
                <a:latin typeface="Times New Roman" pitchFamily="18" charset="0"/>
                <a:cs typeface="Times New Roman" pitchFamily="18" charset="0"/>
                <a:sym typeface="Roboto"/>
              </a:rPr>
              <a:t>Decision Tree Regression</a:t>
            </a:r>
            <a:r>
              <a:rPr lang="en-US" dirty="0">
                <a:solidFill>
                  <a:schemeClr val="dk1"/>
                </a:solidFill>
                <a:highlight>
                  <a:srgbClr val="FFFFFF"/>
                </a:highlight>
                <a:latin typeface="Times New Roman" pitchFamily="18" charset="0"/>
                <a:cs typeface="Times New Roman" pitchFamily="18" charset="0"/>
                <a:sym typeface="Roboto"/>
              </a:rPr>
              <a:t>:</a:t>
            </a:r>
            <a:r>
              <a:rPr lang="en-US" dirty="0"/>
              <a:t> </a:t>
            </a:r>
            <a:r>
              <a:rPr lang="en-US" dirty="0">
                <a:latin typeface="Times New Roman" pitchFamily="18" charset="0"/>
                <a:cs typeface="Times New Roman" pitchFamily="18" charset="0"/>
              </a:rPr>
              <a:t>A decision tree is a decision support hierarchical model that uses a tree-like model of decisions and their possible consequences, including chance event outcomes, resource costs, and utility.</a:t>
            </a:r>
          </a:p>
          <a:p>
            <a:pPr algn="just" fontAlgn="t">
              <a:buFont typeface="Arial" pitchFamily="34" charset="0"/>
              <a:buChar char="•"/>
            </a:pPr>
            <a:endParaRPr lang="en-US" dirty="0">
              <a:latin typeface="Times New Roman" pitchFamily="18" charset="0"/>
              <a:cs typeface="Times New Roman" pitchFamily="18" charset="0"/>
            </a:endParaRPr>
          </a:p>
          <a:p>
            <a:pPr algn="just" fontAlgn="t">
              <a:buFont typeface="Arial" pitchFamily="34" charset="0"/>
              <a:buChar char="•"/>
            </a:pPr>
            <a:r>
              <a:rPr lang="en-US" b="1" dirty="0">
                <a:latin typeface="Times New Roman" pitchFamily="18" charset="0"/>
                <a:cs typeface="Times New Roman" pitchFamily="18" charset="0"/>
              </a:rPr>
              <a:t>Random Forest Regression</a:t>
            </a:r>
            <a:r>
              <a:rPr lang="en-US" dirty="0">
                <a:latin typeface="Times New Roman" pitchFamily="18" charset="0"/>
                <a:cs typeface="Times New Roman" pitchFamily="18" charset="0"/>
              </a:rPr>
              <a:t>: The Random Trees algorithm is a sophisticated modern approach to supervised learning for categorical or continuous targets. The algorithm uses groups of classification or regression trees and randomness to make predictions that are particularly robust when applied to new observations.</a:t>
            </a:r>
          </a:p>
          <a:p>
            <a:pPr algn="just" fontAlgn="t">
              <a:buFont typeface="Arial" pitchFamily="34" charset="0"/>
              <a:buChar char="•"/>
            </a:pPr>
            <a:endParaRPr lang="en-US" dirty="0">
              <a:latin typeface="Times New Roman" pitchFamily="18" charset="0"/>
              <a:cs typeface="Times New Roman" pitchFamily="18" charset="0"/>
            </a:endParaRPr>
          </a:p>
          <a:p>
            <a:pPr algn="just" fontAlgn="t">
              <a:buFont typeface="Arial" pitchFamily="34" charset="0"/>
              <a:buChar char="•"/>
            </a:pPr>
            <a:r>
              <a:rPr lang="en-US" b="1" dirty="0">
                <a:latin typeface="Times New Roman" pitchFamily="18" charset="0"/>
                <a:cs typeface="Times New Roman" pitchFamily="18" charset="0"/>
              </a:rPr>
              <a:t>Support Vector Regression: </a:t>
            </a:r>
            <a:r>
              <a:rPr lang="en-US" dirty="0">
                <a:latin typeface="Times New Roman" pitchFamily="18" charset="0"/>
                <a:cs typeface="Times New Roman" pitchFamily="18" charset="0"/>
              </a:rPr>
              <a:t>Support Vector Machine(SVM) supervised machine learning algorithm used for both classification and regression. The objective of the SVM algorithm is to find a </a:t>
            </a:r>
            <a:r>
              <a:rPr lang="en-US" dirty="0" err="1">
                <a:latin typeface="Times New Roman" pitchFamily="18" charset="0"/>
                <a:cs typeface="Times New Roman" pitchFamily="18" charset="0"/>
              </a:rPr>
              <a:t>hyperplane</a:t>
            </a:r>
            <a:r>
              <a:rPr lang="en-US">
                <a:latin typeface="Times New Roman" pitchFamily="18" charset="0"/>
                <a:cs typeface="Times New Roman" pitchFamily="18" charset="0"/>
              </a:rPr>
              <a:t> in </a:t>
            </a:r>
            <a:r>
              <a:rPr lang="en-US" dirty="0">
                <a:latin typeface="Times New Roman" pitchFamily="18" charset="0"/>
                <a:cs typeface="Times New Roman" pitchFamily="18" charset="0"/>
              </a:rPr>
              <a:t>an N-dimensional space that distinctly classifies the data points</a:t>
            </a:r>
            <a:r>
              <a:rPr lang="en-US" dirty="0"/>
              <a:t>.</a:t>
            </a:r>
          </a:p>
          <a:p>
            <a:pPr algn="just" fontAlgn="t">
              <a:buFont typeface="Arial" pitchFamily="34" charset="0"/>
              <a:buChar char="•"/>
            </a:pPr>
            <a:endParaRPr lang="en-US" b="1" dirty="0">
              <a:latin typeface="Times New Roman" pitchFamily="18" charset="0"/>
              <a:cs typeface="Times New Roman" pitchFamily="18" charset="0"/>
            </a:endParaRPr>
          </a:p>
          <a:p>
            <a:pPr algn="just" fontAlgn="t">
              <a:buFont typeface="Arial" pitchFamily="34" charset="0"/>
              <a:buChar char="•"/>
            </a:pPr>
            <a:r>
              <a:rPr lang="en-US" b="1" dirty="0">
                <a:latin typeface="Times New Roman" pitchFamily="18" charset="0"/>
                <a:cs typeface="Times New Roman" pitchFamily="18" charset="0"/>
              </a:rPr>
              <a:t>Extreme Gradient Boost Regression: </a:t>
            </a:r>
            <a:r>
              <a:rPr lang="en-US" dirty="0" err="1">
                <a:latin typeface="Times New Roman" pitchFamily="18" charset="0"/>
                <a:cs typeface="Times New Roman" pitchFamily="18" charset="0"/>
              </a:rPr>
              <a:t>XGBoost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eXtreme</a:t>
            </a:r>
            <a:r>
              <a:rPr lang="en-US" dirty="0">
                <a:latin typeface="Times New Roman" pitchFamily="18" charset="0"/>
                <a:cs typeface="Times New Roman" pitchFamily="18" charset="0"/>
              </a:rPr>
              <a:t> Gradient Boosting) is an open source library which provides a regularizing gradient boosting framework for C++, JAVA, PYTHON etc.</a:t>
            </a:r>
            <a:endParaRPr lang="en-US" b="1" dirty="0">
              <a:latin typeface="Times New Roman" pitchFamily="18" charset="0"/>
              <a:cs typeface="Times New Roman" pitchFamily="18" charset="0"/>
            </a:endParaRPr>
          </a:p>
          <a:p>
            <a:pPr algn="just" fontAlgn="t"/>
            <a:endParaRPr lang="en-US" dirty="0">
              <a:latin typeface="Times New Roman" pitchFamily="18" charset="0"/>
              <a:cs typeface="Times New Roman" pitchFamily="18" charset="0"/>
            </a:endParaRPr>
          </a:p>
          <a:p>
            <a:r>
              <a:rPr lang="en-US" sz="1800" dirty="0"/>
              <a:t/>
            </a:r>
            <a:br>
              <a:rPr lang="en-US" sz="1800" dirty="0"/>
            </a:br>
            <a:endParaRPr sz="1750" dirty="0">
              <a:solidFill>
                <a:schemeClr val="dk1"/>
              </a:solidFill>
              <a:highlight>
                <a:srgbClr val="FFFFFF"/>
              </a:highlight>
              <a:latin typeface="Gill Sans"/>
              <a:ea typeface="Gill Sans"/>
              <a:cs typeface="Gill Sans"/>
              <a:sym typeface="Gill Sans"/>
            </a:endParaRPr>
          </a:p>
        </p:txBody>
      </p:sp>
      <p:sp>
        <p:nvSpPr>
          <p:cNvPr id="153" name="Google Shape;153;p22"/>
          <p:cNvSpPr txBox="1"/>
          <p:nvPr/>
        </p:nvSpPr>
        <p:spPr>
          <a:xfrm>
            <a:off x="8613720" y="4729050"/>
            <a:ext cx="456840" cy="356940"/>
          </a:xfrm>
          <a:prstGeom prst="rect">
            <a:avLst/>
          </a:prstGeom>
          <a:noFill/>
          <a:ln>
            <a:noFill/>
          </a:ln>
        </p:spPr>
        <p:txBody>
          <a:bodyPr spcFirstLastPara="1" wrap="square" lIns="90000" tIns="45000" rIns="90000" bIns="45000" anchor="b" anchorCtr="0">
            <a:noAutofit/>
          </a:bodyPr>
          <a:lstStyle/>
          <a:p>
            <a:pPr marL="0" marR="0" lvl="0" indent="0" algn="ctr" rtl="0">
              <a:lnSpc>
                <a:spcPct val="100000"/>
              </a:lnSpc>
              <a:spcBef>
                <a:spcPts val="0"/>
              </a:spcBef>
              <a:spcAft>
                <a:spcPts val="0"/>
              </a:spcAft>
              <a:buNone/>
            </a:pPr>
            <a:fld id="{00000000-1234-1234-1234-123412341234}" type="slidenum">
              <a:rPr lang="en-US" sz="1200" b="0" strike="noStrike">
                <a:solidFill>
                  <a:srgbClr val="B5A989"/>
                </a:solidFill>
                <a:latin typeface="Gill Sans"/>
                <a:ea typeface="Gill Sans"/>
                <a:cs typeface="Gill Sans"/>
                <a:sym typeface="Gill Sans"/>
              </a:rPr>
              <a:pPr marL="0" marR="0" lvl="0" indent="0" algn="ctr" rtl="0">
                <a:lnSpc>
                  <a:spcPct val="100000"/>
                </a:lnSpc>
                <a:spcBef>
                  <a:spcPts val="0"/>
                </a:spcBef>
                <a:spcAft>
                  <a:spcPts val="0"/>
                </a:spcAft>
                <a:buNone/>
              </a:pPr>
              <a:t>11</a:t>
            </a:fld>
            <a:endParaRPr sz="1200" b="0" strike="noStrike">
              <a:solidFill>
                <a:schemeClr val="dk1"/>
              </a:solidFill>
              <a:latin typeface="Times New Roman"/>
              <a:ea typeface="Times New Roman"/>
              <a:cs typeface="Times New Roman"/>
              <a:sym typeface="Times New Roman"/>
            </a:endParaRPr>
          </a:p>
        </p:txBody>
      </p:sp>
      <p:pic>
        <p:nvPicPr>
          <p:cNvPr id="154" name="Google Shape;154;p22"/>
          <p:cNvPicPr preferRelativeResize="0"/>
          <p:nvPr/>
        </p:nvPicPr>
        <p:blipFill rotWithShape="1">
          <a:blip r:embed="rId3">
            <a:alphaModFix/>
          </a:blip>
          <a:srcRect/>
          <a:stretch/>
        </p:blipFill>
        <p:spPr>
          <a:xfrm>
            <a:off x="8173832" y="259080"/>
            <a:ext cx="970168" cy="533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9"/>
          <p:cNvSpPr txBox="1">
            <a:spLocks noGrp="1"/>
          </p:cNvSpPr>
          <p:nvPr>
            <p:ph type="title"/>
          </p:nvPr>
        </p:nvSpPr>
        <p:spPr>
          <a:xfrm>
            <a:off x="457200" y="400050"/>
            <a:ext cx="8229600" cy="74295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000000"/>
              </a:buClr>
              <a:buSzPct val="100000"/>
              <a:buFont typeface="Gill Sans"/>
              <a:buNone/>
            </a:pPr>
            <a:r>
              <a:rPr lang="en-US">
                <a:solidFill>
                  <a:srgbClr val="000000"/>
                </a:solidFill>
                <a:latin typeface="Gill Sans"/>
                <a:ea typeface="Gill Sans"/>
                <a:cs typeface="Gill Sans"/>
                <a:sym typeface="Gill Sans"/>
              </a:rPr>
              <a:t>Experimentation and Results</a:t>
            </a:r>
            <a:br>
              <a:rPr lang="en-US">
                <a:solidFill>
                  <a:srgbClr val="000000"/>
                </a:solidFill>
                <a:latin typeface="Gill Sans"/>
                <a:ea typeface="Gill Sans"/>
                <a:cs typeface="Gill Sans"/>
                <a:sym typeface="Gill Sans"/>
              </a:rPr>
            </a:br>
            <a:endParaRPr/>
          </a:p>
        </p:txBody>
      </p:sp>
      <p:sp>
        <p:nvSpPr>
          <p:cNvPr id="153" name="Google Shape;153;p9"/>
          <p:cNvSpPr txBox="1">
            <a:spLocks noGrp="1"/>
          </p:cNvSpPr>
          <p:nvPr>
            <p:ph type="body" idx="1"/>
          </p:nvPr>
        </p:nvSpPr>
        <p:spPr>
          <a:xfrm>
            <a:off x="535725" y="886050"/>
            <a:ext cx="8229600" cy="3657600"/>
          </a:xfrm>
          <a:prstGeom prst="rect">
            <a:avLst/>
          </a:prstGeom>
          <a:noFill/>
          <a:ln>
            <a:noFill/>
          </a:ln>
        </p:spPr>
        <p:txBody>
          <a:bodyPr spcFirstLastPara="1" wrap="square" lIns="91425" tIns="45700" rIns="91425" bIns="45700" anchor="t" anchorCtr="0">
            <a:normAutofit lnSpcReduction="10000"/>
          </a:bodyPr>
          <a:lstStyle/>
          <a:p>
            <a:pPr marL="688590" lvl="1" indent="-316230" algn="l" rtl="0">
              <a:spcBef>
                <a:spcPts val="0"/>
              </a:spcBef>
              <a:spcAft>
                <a:spcPts val="0"/>
              </a:spcAft>
              <a:buClr>
                <a:srgbClr val="613D30"/>
              </a:buClr>
              <a:buSzPts val="2400"/>
              <a:buFont typeface="Times New Roman"/>
              <a:buChar char="❏"/>
            </a:pPr>
            <a:r>
              <a:rPr lang="en-US" b="1" dirty="0">
                <a:latin typeface="Times New Roman"/>
                <a:ea typeface="Times New Roman"/>
                <a:cs typeface="Times New Roman"/>
                <a:sym typeface="Times New Roman"/>
              </a:rPr>
              <a:t>System Specifications</a:t>
            </a:r>
            <a:endParaRPr b="1" dirty="0">
              <a:latin typeface="Times New Roman"/>
              <a:ea typeface="Times New Roman"/>
              <a:cs typeface="Times New Roman"/>
              <a:sym typeface="Times New Roman"/>
            </a:endParaRPr>
          </a:p>
          <a:p>
            <a:pPr marL="457200" lvl="0" indent="0" algn="l" rtl="0">
              <a:spcBef>
                <a:spcPts val="0"/>
              </a:spcBef>
              <a:spcAft>
                <a:spcPts val="0"/>
              </a:spcAft>
              <a:buClr>
                <a:schemeClr val="dk1"/>
              </a:buClr>
              <a:buSzPts val="1100"/>
              <a:buFont typeface="Arial"/>
              <a:buNone/>
            </a:pPr>
            <a:endParaRPr sz="1750" b="1" dirty="0">
              <a:latin typeface="Gill Sans"/>
              <a:ea typeface="Gill Sans"/>
              <a:cs typeface="Gill Sans"/>
              <a:sym typeface="Gill Sans"/>
            </a:endParaRPr>
          </a:p>
          <a:p>
            <a:pPr marL="1188720" lvl="2" indent="-191134" algn="l" rtl="0">
              <a:spcBef>
                <a:spcPts val="0"/>
              </a:spcBef>
              <a:spcAft>
                <a:spcPts val="0"/>
              </a:spcAft>
              <a:buClr>
                <a:srgbClr val="572314"/>
              </a:buClr>
              <a:buSzPts val="1750"/>
              <a:buFont typeface="Gill Sans"/>
              <a:buChar char="❏"/>
            </a:pPr>
            <a:r>
              <a:rPr lang="en-US" sz="1750" dirty="0">
                <a:latin typeface="Gill Sans"/>
                <a:ea typeface="Gill Sans"/>
                <a:cs typeface="Gill Sans"/>
                <a:sym typeface="Gill Sans"/>
              </a:rPr>
              <a:t>Processor: </a:t>
            </a:r>
            <a:r>
              <a:rPr lang="en-US" sz="1750" dirty="0" err="1">
                <a:latin typeface="Gill Sans"/>
                <a:ea typeface="Gill Sans"/>
                <a:cs typeface="Gill Sans"/>
                <a:sym typeface="Gill Sans"/>
              </a:rPr>
              <a:t>intel</a:t>
            </a:r>
            <a:r>
              <a:rPr lang="en-US" sz="1750" dirty="0">
                <a:latin typeface="Gill Sans"/>
                <a:ea typeface="Gill Sans"/>
                <a:cs typeface="Gill Sans"/>
                <a:sym typeface="Gill Sans"/>
              </a:rPr>
              <a:t> i5 8th Gen(Quad-Core)</a:t>
            </a:r>
            <a:endParaRPr sz="1750" dirty="0">
              <a:latin typeface="Gill Sans"/>
              <a:ea typeface="Gill Sans"/>
              <a:cs typeface="Gill Sans"/>
              <a:sym typeface="Gill Sans"/>
            </a:endParaRPr>
          </a:p>
          <a:p>
            <a:pPr marL="1188720" lvl="2" indent="-191134" algn="l" rtl="0">
              <a:spcBef>
                <a:spcPts val="0"/>
              </a:spcBef>
              <a:spcAft>
                <a:spcPts val="0"/>
              </a:spcAft>
              <a:buClr>
                <a:srgbClr val="572314"/>
              </a:buClr>
              <a:buSzPts val="1750"/>
              <a:buFont typeface="Gill Sans"/>
              <a:buChar char="❏"/>
            </a:pPr>
            <a:r>
              <a:rPr lang="en-US" sz="1750" dirty="0">
                <a:latin typeface="Gill Sans"/>
                <a:ea typeface="Gill Sans"/>
                <a:cs typeface="Gill Sans"/>
                <a:sym typeface="Gill Sans"/>
              </a:rPr>
              <a:t>Graphics: </a:t>
            </a:r>
            <a:r>
              <a:rPr lang="en-US" sz="1750" dirty="0" err="1">
                <a:latin typeface="Gill Sans"/>
                <a:ea typeface="Gill Sans"/>
                <a:cs typeface="Gill Sans"/>
                <a:sym typeface="Gill Sans"/>
              </a:rPr>
              <a:t>Nvidia</a:t>
            </a:r>
            <a:r>
              <a:rPr lang="en-US" sz="1750" dirty="0">
                <a:latin typeface="Gill Sans"/>
                <a:ea typeface="Gill Sans"/>
                <a:cs typeface="Gill Sans"/>
                <a:sym typeface="Gill Sans"/>
              </a:rPr>
              <a:t> GeForce MX130 &amp; Intel(R) UHD Graphics 620</a:t>
            </a:r>
            <a:endParaRPr sz="1750" dirty="0">
              <a:latin typeface="Gill Sans"/>
              <a:ea typeface="Gill Sans"/>
              <a:cs typeface="Gill Sans"/>
              <a:sym typeface="Gill Sans"/>
            </a:endParaRPr>
          </a:p>
          <a:p>
            <a:pPr marL="1188720" lvl="2" indent="-191134" algn="l" rtl="0">
              <a:spcBef>
                <a:spcPts val="0"/>
              </a:spcBef>
              <a:spcAft>
                <a:spcPts val="0"/>
              </a:spcAft>
              <a:buClr>
                <a:srgbClr val="572314"/>
              </a:buClr>
              <a:buSzPts val="1750"/>
              <a:buFont typeface="Gill Sans"/>
              <a:buChar char="❏"/>
            </a:pPr>
            <a:r>
              <a:rPr lang="en-US" sz="1750" dirty="0">
                <a:latin typeface="Gill Sans"/>
                <a:ea typeface="Gill Sans"/>
                <a:cs typeface="Gill Sans"/>
                <a:sym typeface="Gill Sans"/>
              </a:rPr>
              <a:t>Memory:12 GB RAM</a:t>
            </a:r>
            <a:endParaRPr sz="1750" dirty="0">
              <a:latin typeface="Gill Sans"/>
              <a:ea typeface="Gill Sans"/>
              <a:cs typeface="Gill Sans"/>
              <a:sym typeface="Gill Sans"/>
            </a:endParaRPr>
          </a:p>
          <a:p>
            <a:pPr marL="1188720" lvl="2" indent="-191134" algn="l" rtl="0">
              <a:spcBef>
                <a:spcPts val="0"/>
              </a:spcBef>
              <a:spcAft>
                <a:spcPts val="0"/>
              </a:spcAft>
              <a:buClr>
                <a:srgbClr val="572314"/>
              </a:buClr>
              <a:buSzPts val="1750"/>
              <a:buFont typeface="Gill Sans"/>
              <a:buChar char="❏"/>
            </a:pPr>
            <a:r>
              <a:rPr lang="en-US" sz="1750" dirty="0">
                <a:latin typeface="Gill Sans"/>
                <a:ea typeface="Gill Sans"/>
                <a:cs typeface="Gill Sans"/>
                <a:sym typeface="Gill Sans"/>
              </a:rPr>
              <a:t>Storage: 512 GB SSD(Solid State Drive) &amp; 1 TB HDD( Hard Disk Drive)</a:t>
            </a:r>
            <a:endParaRPr sz="1750" dirty="0">
              <a:latin typeface="Gill Sans"/>
              <a:ea typeface="Gill Sans"/>
              <a:cs typeface="Gill Sans"/>
              <a:sym typeface="Gill Sans"/>
            </a:endParaRPr>
          </a:p>
          <a:p>
            <a:pPr marL="1188720" lvl="2" indent="-191134" algn="l" rtl="0">
              <a:spcBef>
                <a:spcPts val="0"/>
              </a:spcBef>
              <a:spcAft>
                <a:spcPts val="0"/>
              </a:spcAft>
              <a:buClr>
                <a:srgbClr val="572314"/>
              </a:buClr>
              <a:buSzPts val="1750"/>
              <a:buFont typeface="Gill Sans"/>
              <a:buChar char="❏"/>
            </a:pPr>
            <a:r>
              <a:rPr lang="en-US" sz="1750" dirty="0">
                <a:latin typeface="Gill Sans"/>
                <a:ea typeface="Gill Sans"/>
                <a:cs typeface="Gill Sans"/>
                <a:sym typeface="Gill Sans"/>
              </a:rPr>
              <a:t>Wireless Connectivity: 2 x 2 802.11n</a:t>
            </a:r>
            <a:endParaRPr sz="1750" dirty="0">
              <a:latin typeface="Gill Sans"/>
              <a:ea typeface="Gill Sans"/>
              <a:cs typeface="Gill Sans"/>
              <a:sym typeface="Gill Sans"/>
            </a:endParaRPr>
          </a:p>
          <a:p>
            <a:pPr marL="1188720" lvl="0" indent="0" algn="l" rtl="0">
              <a:spcBef>
                <a:spcPts val="0"/>
              </a:spcBef>
              <a:spcAft>
                <a:spcPts val="0"/>
              </a:spcAft>
              <a:buClr>
                <a:schemeClr val="dk1"/>
              </a:buClr>
              <a:buSzPts val="1100"/>
              <a:buFont typeface="Arial"/>
              <a:buNone/>
            </a:pPr>
            <a:r>
              <a:rPr lang="en-US" sz="1750" dirty="0">
                <a:latin typeface="Gill Sans"/>
                <a:ea typeface="Gill Sans"/>
                <a:cs typeface="Gill Sans"/>
                <a:sym typeface="Gill Sans"/>
              </a:rPr>
              <a:t>			</a:t>
            </a:r>
            <a:endParaRPr sz="1750" dirty="0">
              <a:latin typeface="Gill Sans"/>
              <a:ea typeface="Gill Sans"/>
              <a:cs typeface="Gill Sans"/>
              <a:sym typeface="Gill Sans"/>
            </a:endParaRPr>
          </a:p>
          <a:p>
            <a:pPr marL="640080" lvl="0" indent="-200025" algn="l" rtl="0">
              <a:spcBef>
                <a:spcPts val="0"/>
              </a:spcBef>
              <a:spcAft>
                <a:spcPts val="0"/>
              </a:spcAft>
              <a:buClr>
                <a:srgbClr val="613D30"/>
              </a:buClr>
              <a:buSzPts val="1800"/>
              <a:buFont typeface="Times New Roman"/>
              <a:buChar char="❏"/>
            </a:pPr>
            <a:r>
              <a:rPr lang="en-US" sz="1800" b="1" dirty="0">
                <a:latin typeface="Times New Roman"/>
                <a:ea typeface="Times New Roman"/>
                <a:cs typeface="Times New Roman"/>
                <a:sym typeface="Times New Roman"/>
              </a:rPr>
              <a:t> </a:t>
            </a:r>
            <a:r>
              <a:rPr lang="en-US" sz="2400" b="1" dirty="0">
                <a:latin typeface="Times New Roman"/>
                <a:ea typeface="Times New Roman"/>
                <a:cs typeface="Times New Roman"/>
                <a:sym typeface="Times New Roman"/>
              </a:rPr>
              <a:t>Tech Stack</a:t>
            </a:r>
            <a:endParaRPr sz="2400" b="1" dirty="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750" b="1" dirty="0">
              <a:latin typeface="Gill Sans"/>
              <a:ea typeface="Gill Sans"/>
              <a:cs typeface="Gill Sans"/>
              <a:sym typeface="Gill Sans"/>
            </a:endParaRPr>
          </a:p>
          <a:p>
            <a:pPr marL="1188720" lvl="2" indent="-191134" algn="l" rtl="0">
              <a:spcBef>
                <a:spcPts val="0"/>
              </a:spcBef>
              <a:spcAft>
                <a:spcPts val="0"/>
              </a:spcAft>
              <a:buClr>
                <a:srgbClr val="572314"/>
              </a:buClr>
              <a:buSzPts val="1750"/>
              <a:buFont typeface="Gill Sans"/>
              <a:buChar char="❏"/>
            </a:pPr>
            <a:r>
              <a:rPr lang="en-US" sz="1750" dirty="0">
                <a:latin typeface="Gill Sans"/>
                <a:ea typeface="Gill Sans"/>
                <a:cs typeface="Gill Sans"/>
                <a:sym typeface="Gill Sans"/>
              </a:rPr>
              <a:t>IDE Used: </a:t>
            </a:r>
            <a:r>
              <a:rPr lang="en-US" sz="1750" dirty="0" err="1">
                <a:latin typeface="Gill Sans"/>
                <a:ea typeface="Gill Sans"/>
                <a:cs typeface="Gill Sans"/>
                <a:sym typeface="Gill Sans"/>
              </a:rPr>
              <a:t>Jupyter</a:t>
            </a:r>
            <a:r>
              <a:rPr lang="en-US" sz="1750" dirty="0">
                <a:latin typeface="Gill Sans"/>
                <a:ea typeface="Gill Sans"/>
                <a:cs typeface="Gill Sans"/>
                <a:sym typeface="Gill Sans"/>
              </a:rPr>
              <a:t> </a:t>
            </a:r>
            <a:r>
              <a:rPr lang="en-US" sz="1750" dirty="0" smtClean="0">
                <a:latin typeface="Gill Sans"/>
                <a:ea typeface="Gill Sans"/>
                <a:cs typeface="Gill Sans"/>
                <a:sym typeface="Gill Sans"/>
              </a:rPr>
              <a:t>Notebook, </a:t>
            </a:r>
            <a:r>
              <a:rPr lang="en-US" sz="1750" dirty="0" smtClean="0">
                <a:latin typeface="Gill Sans"/>
                <a:ea typeface="Gill Sans"/>
                <a:cs typeface="Gill Sans"/>
                <a:sym typeface="Gill Sans"/>
              </a:rPr>
              <a:t>Eclipse, VS </a:t>
            </a:r>
            <a:r>
              <a:rPr lang="en-US" sz="1750" dirty="0" smtClean="0">
                <a:latin typeface="Gill Sans"/>
                <a:ea typeface="Gill Sans"/>
                <a:cs typeface="Gill Sans"/>
                <a:sym typeface="Gill Sans"/>
              </a:rPr>
              <a:t>code</a:t>
            </a:r>
            <a:endParaRPr sz="1750" dirty="0">
              <a:latin typeface="Gill Sans"/>
              <a:ea typeface="Gill Sans"/>
              <a:cs typeface="Gill Sans"/>
              <a:sym typeface="Gill Sans"/>
            </a:endParaRPr>
          </a:p>
          <a:p>
            <a:pPr marL="1188720" lvl="2" indent="-191134" algn="l" rtl="0">
              <a:spcBef>
                <a:spcPts val="0"/>
              </a:spcBef>
              <a:spcAft>
                <a:spcPts val="0"/>
              </a:spcAft>
              <a:buClr>
                <a:srgbClr val="572314"/>
              </a:buClr>
              <a:buSzPts val="1750"/>
              <a:buFont typeface="Gill Sans"/>
              <a:buChar char="❏"/>
            </a:pPr>
            <a:r>
              <a:rPr lang="en-US" sz="1750" dirty="0">
                <a:latin typeface="Gill Sans"/>
                <a:ea typeface="Gill Sans"/>
                <a:cs typeface="Gill Sans"/>
                <a:sym typeface="Gill Sans"/>
              </a:rPr>
              <a:t>Python Libraries : </a:t>
            </a:r>
            <a:r>
              <a:rPr lang="en-US" sz="1750" dirty="0" err="1">
                <a:latin typeface="Gill Sans"/>
                <a:ea typeface="Gill Sans"/>
                <a:cs typeface="Gill Sans"/>
                <a:sym typeface="Gill Sans"/>
              </a:rPr>
              <a:t>NumPy</a:t>
            </a:r>
            <a:r>
              <a:rPr lang="en-US" sz="1750" dirty="0">
                <a:latin typeface="Gill Sans"/>
                <a:ea typeface="Gill Sans"/>
                <a:cs typeface="Gill Sans"/>
                <a:sym typeface="Gill Sans"/>
              </a:rPr>
              <a:t>, Pandas, </a:t>
            </a:r>
            <a:r>
              <a:rPr lang="en-US" sz="1750" dirty="0" err="1" smtClean="0">
                <a:latin typeface="Gill Sans"/>
                <a:ea typeface="Gill Sans"/>
                <a:cs typeface="Gill Sans"/>
                <a:sym typeface="Gill Sans"/>
              </a:rPr>
              <a:t>datetime</a:t>
            </a:r>
            <a:r>
              <a:rPr lang="en-US" sz="1750" dirty="0" smtClean="0">
                <a:latin typeface="Gill Sans"/>
                <a:ea typeface="Gill Sans"/>
                <a:cs typeface="Gill Sans"/>
                <a:sym typeface="Gill Sans"/>
              </a:rPr>
              <a:t>, </a:t>
            </a:r>
            <a:r>
              <a:rPr lang="en-US" sz="1750" dirty="0" err="1" smtClean="0">
                <a:latin typeface="Gill Sans"/>
                <a:ea typeface="Gill Sans"/>
                <a:cs typeface="Gill Sans"/>
                <a:sym typeface="Gill Sans"/>
              </a:rPr>
              <a:t>seaborn</a:t>
            </a:r>
            <a:r>
              <a:rPr lang="en-US" sz="1750" dirty="0" smtClean="0">
                <a:latin typeface="Gill Sans"/>
                <a:ea typeface="Gill Sans"/>
                <a:cs typeface="Gill Sans"/>
                <a:sym typeface="Gill Sans"/>
              </a:rPr>
              <a:t>, warning, </a:t>
            </a:r>
            <a:r>
              <a:rPr lang="en-US" sz="1750" dirty="0" err="1" smtClean="0">
                <a:latin typeface="Gill Sans"/>
                <a:ea typeface="Gill Sans"/>
                <a:cs typeface="Gill Sans"/>
                <a:sym typeface="Gill Sans"/>
              </a:rPr>
              <a:t>matplotlib</a:t>
            </a:r>
            <a:endParaRPr sz="1750" dirty="0">
              <a:highlight>
                <a:schemeClr val="lt1"/>
              </a:highlight>
            </a:endParaRPr>
          </a:p>
          <a:p>
            <a:pPr marL="1188720" lvl="2" indent="-191134" algn="l" rtl="0">
              <a:spcBef>
                <a:spcPts val="0"/>
              </a:spcBef>
              <a:spcAft>
                <a:spcPts val="0"/>
              </a:spcAft>
              <a:buClr>
                <a:srgbClr val="572314"/>
              </a:buClr>
              <a:buSzPts val="1750"/>
              <a:buChar char="❏"/>
            </a:pPr>
            <a:r>
              <a:rPr lang="en-US" sz="1750" dirty="0">
                <a:highlight>
                  <a:schemeClr val="lt1"/>
                </a:highlight>
              </a:rPr>
              <a:t>Dataset Reference</a:t>
            </a:r>
            <a:r>
              <a:rPr lang="en-US" sz="1750" dirty="0" smtClean="0">
                <a:highlight>
                  <a:schemeClr val="lt1"/>
                </a:highlight>
              </a:rPr>
              <a:t>: </a:t>
            </a:r>
            <a:r>
              <a:rPr lang="en-US" sz="1750" dirty="0" err="1" smtClean="0">
                <a:highlight>
                  <a:schemeClr val="lt1"/>
                </a:highlight>
              </a:rPr>
              <a:t>kaggle</a:t>
            </a:r>
            <a:endParaRPr sz="1750" dirty="0">
              <a:highlight>
                <a:schemeClr val="lt1"/>
              </a:highlight>
            </a:endParaRPr>
          </a:p>
          <a:p>
            <a:pPr marL="0" lvl="0" indent="0" algn="l" rtl="0">
              <a:spcBef>
                <a:spcPts val="560"/>
              </a:spcBef>
              <a:spcAft>
                <a:spcPts val="0"/>
              </a:spcAft>
              <a:buSzPts val="2380"/>
              <a:buNone/>
            </a:pPr>
            <a:endParaRPr sz="2000" dirty="0">
              <a:solidFill>
                <a:srgbClr val="000000"/>
              </a:solidFill>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buClr>
                <a:schemeClr val="accent1"/>
              </a:buClr>
            </a:pPr>
            <a:r>
              <a:rPr lang="en-US" spc="-1" dirty="0">
                <a:solidFill>
                  <a:srgbClr val="000000"/>
                </a:solidFill>
                <a:latin typeface="Gill Sans MT"/>
              </a:rPr>
              <a:t/>
            </a:r>
            <a:br>
              <a:rPr lang="en-US" spc="-1" dirty="0">
                <a:solidFill>
                  <a:srgbClr val="000000"/>
                </a:solidFill>
                <a:latin typeface="Gill Sans MT"/>
              </a:rPr>
            </a:br>
            <a:r>
              <a:rPr lang="en-US" spc="-1" dirty="0">
                <a:solidFill>
                  <a:srgbClr val="000000"/>
                </a:solidFill>
                <a:latin typeface="Gill Sans MT"/>
              </a:rPr>
              <a:t>Experimentation and Results Contd..</a:t>
            </a:r>
            <a:br>
              <a:rPr lang="en-US" spc="-1" dirty="0">
                <a:solidFill>
                  <a:srgbClr val="000000"/>
                </a:solidFill>
                <a:latin typeface="Gill Sans MT"/>
              </a:rPr>
            </a:br>
            <a:endParaRPr lang="en-IN" dirty="0"/>
          </a:p>
        </p:txBody>
      </p:sp>
      <p:sp>
        <p:nvSpPr>
          <p:cNvPr id="3" name="Content Placeholder 2"/>
          <p:cNvSpPr>
            <a:spLocks noGrp="1"/>
          </p:cNvSpPr>
          <p:nvPr>
            <p:ph idx="1"/>
          </p:nvPr>
        </p:nvSpPr>
        <p:spPr/>
        <p:txBody>
          <a:bodyPr>
            <a:normAutofit/>
          </a:bodyPr>
          <a:lstStyle/>
          <a:p>
            <a:pPr marL="0" lvl="1" indent="0">
              <a:buFont typeface="Wingdings" pitchFamily="2" charset="2"/>
              <a:buChar char="q"/>
            </a:pPr>
            <a:r>
              <a:rPr lang="en-US" b="1" dirty="0" smtClean="0">
                <a:latin typeface="Times New Roman"/>
                <a:ea typeface="Times New Roman"/>
                <a:cs typeface="Times New Roman"/>
                <a:sym typeface="Times New Roman"/>
              </a:rPr>
              <a:t>Dataset Description</a:t>
            </a:r>
          </a:p>
          <a:p>
            <a:pPr marL="0" lvl="1" indent="0">
              <a:buFont typeface="Wingdings" pitchFamily="2" charset="2"/>
              <a:buChar char="q"/>
            </a:pPr>
            <a:endParaRPr lang="en-US" b="1" dirty="0" smtClean="0">
              <a:latin typeface="Times New Roman"/>
              <a:ea typeface="Times New Roman"/>
              <a:cs typeface="Times New Roman"/>
              <a:sym typeface="Times New Roman"/>
            </a:endParaRPr>
          </a:p>
          <a:p>
            <a:pPr marL="0" lvl="1" indent="0">
              <a:buFont typeface="Arial" pitchFamily="34" charset="0"/>
              <a:buChar char="•"/>
            </a:pPr>
            <a:r>
              <a:rPr lang="en-US" sz="1600" dirty="0" smtClean="0">
                <a:solidFill>
                  <a:srgbClr val="374151"/>
                </a:solidFill>
                <a:highlight>
                  <a:schemeClr val="lt1"/>
                </a:highlight>
                <a:latin typeface="Gill Sans"/>
                <a:ea typeface="Gill Sans"/>
                <a:cs typeface="Gill Sans"/>
                <a:sym typeface="Gill Sans"/>
              </a:rPr>
              <a:t>    We have chosen a dataset from </a:t>
            </a:r>
            <a:r>
              <a:rPr lang="en-US" sz="1600" dirty="0" err="1" smtClean="0">
                <a:solidFill>
                  <a:srgbClr val="374151"/>
                </a:solidFill>
                <a:highlight>
                  <a:schemeClr val="lt1"/>
                </a:highlight>
                <a:latin typeface="Gill Sans"/>
                <a:ea typeface="Gill Sans"/>
                <a:cs typeface="Gill Sans"/>
                <a:sym typeface="Gill Sans"/>
              </a:rPr>
              <a:t>kaggle</a:t>
            </a:r>
            <a:r>
              <a:rPr lang="en-US" sz="1600" dirty="0" smtClean="0">
                <a:solidFill>
                  <a:srgbClr val="374151"/>
                </a:solidFill>
                <a:highlight>
                  <a:schemeClr val="lt1"/>
                </a:highlight>
                <a:latin typeface="Gill Sans"/>
                <a:ea typeface="Gill Sans"/>
                <a:cs typeface="Gill Sans"/>
                <a:sym typeface="Gill Sans"/>
              </a:rPr>
              <a:t>.</a:t>
            </a:r>
          </a:p>
          <a:p>
            <a:pPr marL="0" lvl="1" indent="0">
              <a:buFont typeface="Wingdings" pitchFamily="2" charset="2"/>
              <a:buChar char="q"/>
            </a:pPr>
            <a:endParaRPr lang="en-US" sz="1600" spc="-1" dirty="0">
              <a:latin typeface="Times New Roman" pitchFamily="18" charset="0"/>
              <a:cs typeface="Times New Roman" pitchFamily="18" charset="0"/>
            </a:endParaRPr>
          </a:p>
          <a:p>
            <a:pPr marL="285750" lvl="1" indent="-285750"/>
            <a:r>
              <a:rPr lang="en-US" sz="1600" dirty="0">
                <a:latin typeface="Times New Roman" panose="02020603050405020304" pitchFamily="18" charset="0"/>
                <a:cs typeface="Times New Roman" panose="02020603050405020304" pitchFamily="18" charset="0"/>
              </a:rPr>
              <a:t>Diverse collection of B2B invoice data, including purchase, sales, and service invoices from different industries and businesses. Each invoice was labeled with invoice number, date, vendor/customer details, item descriptions, quantities, prices and total amount.</a:t>
            </a:r>
          </a:p>
          <a:p>
            <a:pPr marL="0" lvl="1" indent="0">
              <a:buNone/>
            </a:pPr>
            <a:endParaRPr lang="en-US" sz="1600" dirty="0">
              <a:latin typeface="Times New Roman" panose="02020603050405020304" pitchFamily="18" charset="0"/>
              <a:cs typeface="Times New Roman" panose="02020603050405020304" pitchFamily="18" charset="0"/>
            </a:endParaRPr>
          </a:p>
          <a:p>
            <a:pPr marL="285750" lvl="1" indent="-285750"/>
            <a:r>
              <a:rPr lang="en-US" sz="1600" dirty="0">
                <a:latin typeface="Times New Roman" panose="02020603050405020304" pitchFamily="18" charset="0"/>
                <a:cs typeface="Times New Roman" panose="02020603050405020304" pitchFamily="18" charset="0"/>
              </a:rPr>
              <a:t>Data Preprocessing: AI-Enabled techniques for converting scanned invoices to machine-readable text. Text extraction methods to identify invoice fields. Data cleaning and normalization to handle inconsistencies and errors.</a:t>
            </a:r>
          </a:p>
        </p:txBody>
      </p:sp>
    </p:spTree>
    <p:extLst>
      <p:ext uri="{BB962C8B-B14F-4D97-AF65-F5344CB8AC3E}">
        <p14:creationId xmlns:p14="http://schemas.microsoft.com/office/powerpoint/2010/main" val="3024921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pc="-1" dirty="0">
                <a:solidFill>
                  <a:srgbClr val="000000"/>
                </a:solidFill>
                <a:latin typeface="Gill Sans MT"/>
              </a:rPr>
              <a:t/>
            </a:r>
            <a:br>
              <a:rPr lang="en-US" spc="-1" dirty="0">
                <a:solidFill>
                  <a:srgbClr val="000000"/>
                </a:solidFill>
                <a:latin typeface="Gill Sans MT"/>
              </a:rPr>
            </a:br>
            <a:r>
              <a:rPr lang="en-US" spc="-1" dirty="0">
                <a:solidFill>
                  <a:srgbClr val="000000"/>
                </a:solidFill>
                <a:latin typeface="Gill Sans MT"/>
              </a:rPr>
              <a:t>Experimentation and Results Contd..</a:t>
            </a:r>
            <a:br>
              <a:rPr lang="en-US" spc="-1" dirty="0">
                <a:solidFill>
                  <a:srgbClr val="000000"/>
                </a:solidFill>
                <a:latin typeface="Gill Sans MT"/>
              </a:rPr>
            </a:br>
            <a:endParaRPr lang="en-IN" dirty="0"/>
          </a:p>
        </p:txBody>
      </p:sp>
      <p:sp>
        <p:nvSpPr>
          <p:cNvPr id="3" name="Content Placeholder 2"/>
          <p:cNvSpPr>
            <a:spLocks noGrp="1"/>
          </p:cNvSpPr>
          <p:nvPr>
            <p:ph idx="1"/>
          </p:nvPr>
        </p:nvSpPr>
        <p:spPr>
          <a:xfrm>
            <a:off x="457200" y="991893"/>
            <a:ext cx="8229600" cy="3865858"/>
          </a:xfrm>
        </p:spPr>
        <p:txBody>
          <a:bodyPr>
            <a:normAutofit/>
          </a:bodyPr>
          <a:lstStyle/>
          <a:p>
            <a:pPr marL="342900" lvl="1" indent="-342900">
              <a:buFont typeface="Wingdings" pitchFamily="2" charset="2"/>
              <a:buChar char="q"/>
            </a:pPr>
            <a:r>
              <a:rPr lang="en-IN" spc="-1" dirty="0">
                <a:latin typeface="Times New Roman" pitchFamily="18" charset="0"/>
                <a:cs typeface="Times New Roman" pitchFamily="18" charset="0"/>
              </a:rPr>
              <a:t>Parameters used </a:t>
            </a:r>
          </a:p>
          <a:p>
            <a:pPr marL="0" lvl="1" indent="0">
              <a:buNone/>
            </a:pPr>
            <a:endParaRPr lang="en-IN" spc="-1" dirty="0">
              <a:latin typeface="Times New Roman" pitchFamily="18" charset="0"/>
              <a:cs typeface="Times New Roman" pitchFamily="18" charset="0"/>
            </a:endParaRPr>
          </a:p>
          <a:p>
            <a:pPr>
              <a:buClr>
                <a:srgbClr val="0070C0"/>
              </a:buClr>
              <a:buSzPct val="175000"/>
            </a:pPr>
            <a:r>
              <a:rPr lang="en-US" sz="1800" dirty="0">
                <a:latin typeface="Times New Roman" panose="02020603050405020304" pitchFamily="18" charset="0"/>
                <a:cs typeface="Times New Roman" panose="02020603050405020304" pitchFamily="18" charset="0"/>
              </a:rPr>
              <a:t>Data Extraction: AI models are trained to identify and extract specific data fields. This includes extracting key information like vendor name, invoice date, due date, item </a:t>
            </a:r>
            <a:r>
              <a:rPr lang="en-US" sz="1800" dirty="0" err="1">
                <a:latin typeface="Times New Roman" panose="02020603050405020304" pitchFamily="18" charset="0"/>
                <a:cs typeface="Times New Roman" panose="02020603050405020304" pitchFamily="18" charset="0"/>
              </a:rPr>
              <a:t>details,etc</a:t>
            </a:r>
            <a:r>
              <a:rPr lang="en-US" sz="1800" dirty="0">
                <a:latin typeface="Times New Roman" panose="02020603050405020304" pitchFamily="18" charset="0"/>
                <a:cs typeface="Times New Roman" panose="02020603050405020304" pitchFamily="18" charset="0"/>
              </a:rPr>
              <a:t>.</a:t>
            </a:r>
          </a:p>
          <a:p>
            <a:pPr marL="131445" indent="0">
              <a:buClr>
                <a:srgbClr val="0070C0"/>
              </a:buClr>
              <a:buSzPct val="175000"/>
              <a:buNone/>
            </a:pPr>
            <a:endParaRPr lang="en-US" sz="1800" dirty="0">
              <a:latin typeface="Times New Roman" panose="02020603050405020304" pitchFamily="18" charset="0"/>
              <a:cs typeface="Times New Roman" panose="02020603050405020304" pitchFamily="18" charset="0"/>
            </a:endParaRPr>
          </a:p>
          <a:p>
            <a:pPr>
              <a:buClr>
                <a:srgbClr val="0070C0"/>
              </a:buClr>
              <a:buSzPct val="175000"/>
            </a:pPr>
            <a:r>
              <a:rPr lang="en-US" sz="1800" dirty="0">
                <a:latin typeface="Times New Roman" panose="02020603050405020304" pitchFamily="18" charset="0"/>
                <a:cs typeface="Times New Roman" panose="02020603050405020304" pitchFamily="18" charset="0"/>
              </a:rPr>
              <a:t>Machine Learning Algorithms: ML algorithms are trained on large datasets of invoices to learn patterns and make predictions. The algorithms we used are Linear Regression, Random Forest Regression, SVM and </a:t>
            </a:r>
            <a:r>
              <a:rPr lang="en-US" sz="1800" dirty="0" err="1">
                <a:latin typeface="Times New Roman" panose="02020603050405020304" pitchFamily="18" charset="0"/>
                <a:cs typeface="Times New Roman" panose="02020603050405020304" pitchFamily="18" charset="0"/>
              </a:rPr>
              <a:t>XGBoost</a:t>
            </a:r>
            <a:r>
              <a:rPr lang="en-US" sz="1800" dirty="0">
                <a:latin typeface="Times New Roman" panose="02020603050405020304" pitchFamily="18" charset="0"/>
                <a:cs typeface="Times New Roman" panose="02020603050405020304" pitchFamily="18" charset="0"/>
              </a:rPr>
              <a:t>.</a:t>
            </a:r>
            <a:endParaRPr lang="en-IN" sz="1800" dirty="0"/>
          </a:p>
        </p:txBody>
      </p:sp>
    </p:spTree>
    <p:extLst>
      <p:ext uri="{BB962C8B-B14F-4D97-AF65-F5344CB8AC3E}">
        <p14:creationId xmlns:p14="http://schemas.microsoft.com/office/powerpoint/2010/main" val="2744730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24e63fc5ff9_0_552"/>
          <p:cNvSpPr txBox="1">
            <a:spLocks noGrp="1"/>
          </p:cNvSpPr>
          <p:nvPr>
            <p:ph type="title"/>
          </p:nvPr>
        </p:nvSpPr>
        <p:spPr>
          <a:xfrm>
            <a:off x="457200" y="400050"/>
            <a:ext cx="8229600" cy="7431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Gill Sans"/>
              <a:buNone/>
            </a:pPr>
            <a:r>
              <a:rPr lang="en-US">
                <a:solidFill>
                  <a:schemeClr val="dk1"/>
                </a:solidFill>
                <a:latin typeface="Gill Sans"/>
                <a:ea typeface="Gill Sans"/>
                <a:cs typeface="Gill Sans"/>
                <a:sym typeface="Gill Sans"/>
              </a:rPr>
              <a:t/>
            </a:r>
            <a:br>
              <a:rPr lang="en-US">
                <a:solidFill>
                  <a:schemeClr val="dk1"/>
                </a:solidFill>
                <a:latin typeface="Gill Sans"/>
                <a:ea typeface="Gill Sans"/>
                <a:cs typeface="Gill Sans"/>
                <a:sym typeface="Gill Sans"/>
              </a:rPr>
            </a:br>
            <a:r>
              <a:rPr lang="en-US">
                <a:solidFill>
                  <a:schemeClr val="dk1"/>
                </a:solidFill>
                <a:latin typeface="Gill Sans"/>
                <a:ea typeface="Gill Sans"/>
                <a:cs typeface="Gill Sans"/>
                <a:sym typeface="Gill Sans"/>
              </a:rPr>
              <a:t>Experimentation and Results Contd..</a:t>
            </a:r>
            <a:br>
              <a:rPr lang="en-US">
                <a:solidFill>
                  <a:schemeClr val="dk1"/>
                </a:solidFill>
                <a:latin typeface="Gill Sans"/>
                <a:ea typeface="Gill Sans"/>
                <a:cs typeface="Gill Sans"/>
                <a:sym typeface="Gill Sans"/>
              </a:rPr>
            </a:br>
            <a:endParaRPr/>
          </a:p>
          <a:p>
            <a:pPr marL="0" lvl="0" indent="0" algn="l" rtl="0">
              <a:spcBef>
                <a:spcPts val="0"/>
              </a:spcBef>
              <a:spcAft>
                <a:spcPts val="0"/>
              </a:spcAft>
              <a:buClr>
                <a:srgbClr val="000000"/>
              </a:buClr>
              <a:buSzPct val="100000"/>
              <a:buFont typeface="Gill Sans"/>
              <a:buNone/>
            </a:pPr>
            <a:endParaRPr>
              <a:solidFill>
                <a:srgbClr val="000000"/>
              </a:solidFill>
              <a:latin typeface="Gill Sans"/>
              <a:ea typeface="Gill Sans"/>
              <a:cs typeface="Gill Sans"/>
              <a:sym typeface="Gill Sans"/>
            </a:endParaRPr>
          </a:p>
        </p:txBody>
      </p:sp>
      <p:sp>
        <p:nvSpPr>
          <p:cNvPr id="171" name="Google Shape;171;g24e63fc5ff9_0_552"/>
          <p:cNvSpPr txBox="1">
            <a:spLocks noGrp="1"/>
          </p:cNvSpPr>
          <p:nvPr>
            <p:ph type="body" idx="1"/>
          </p:nvPr>
        </p:nvSpPr>
        <p:spPr>
          <a:xfrm>
            <a:off x="457200" y="1200150"/>
            <a:ext cx="8577000" cy="3555300"/>
          </a:xfrm>
          <a:prstGeom prst="rect">
            <a:avLst/>
          </a:prstGeom>
          <a:noFill/>
          <a:ln>
            <a:noFill/>
          </a:ln>
        </p:spPr>
        <p:txBody>
          <a:bodyPr spcFirstLastPara="1" wrap="square" lIns="91425" tIns="45700" rIns="91425" bIns="45700" anchor="t" anchorCtr="0">
            <a:normAutofit/>
          </a:bodyPr>
          <a:lstStyle/>
          <a:p>
            <a:pPr marL="731520" lvl="2" indent="-232409" algn="l" rtl="0">
              <a:spcBef>
                <a:spcPts val="0"/>
              </a:spcBef>
              <a:spcAft>
                <a:spcPts val="0"/>
              </a:spcAft>
              <a:buSzPts val="2400"/>
              <a:buFont typeface="Times New Roman"/>
              <a:buChar char="❏"/>
            </a:pPr>
            <a:r>
              <a:rPr lang="en-US" b="1" dirty="0">
                <a:latin typeface="Times New Roman"/>
                <a:ea typeface="Times New Roman"/>
                <a:cs typeface="Times New Roman"/>
                <a:sym typeface="Times New Roman"/>
              </a:rPr>
              <a:t>Experimental outcomes (Tables and Figures)</a:t>
            </a:r>
            <a:endParaRPr b="1">
              <a:latin typeface="Times New Roman"/>
              <a:ea typeface="Times New Roman"/>
              <a:cs typeface="Times New Roman"/>
              <a:sym typeface="Times New Roman"/>
            </a:endParaRPr>
          </a:p>
          <a:p>
            <a:pPr marL="457200" lvl="0" indent="0" algn="l" rtl="0">
              <a:spcBef>
                <a:spcPts val="0"/>
              </a:spcBef>
              <a:spcAft>
                <a:spcPts val="0"/>
              </a:spcAft>
              <a:buNone/>
            </a:pPr>
            <a:endParaRPr sz="1600" b="1">
              <a:latin typeface="Gill Sans"/>
              <a:ea typeface="Gill Sans"/>
              <a:cs typeface="Gill Sans"/>
              <a:sym typeface="Gill Sans"/>
            </a:endParaRPr>
          </a:p>
          <a:p>
            <a:pPr marL="0" lvl="0" indent="0" algn="l" rtl="0">
              <a:spcBef>
                <a:spcPts val="0"/>
              </a:spcBef>
              <a:spcAft>
                <a:spcPts val="0"/>
              </a:spcAft>
              <a:buNone/>
            </a:pPr>
            <a:r>
              <a:rPr lang="en-US" sz="1600" b="1" dirty="0">
                <a:latin typeface="Gill Sans"/>
                <a:ea typeface="Gill Sans"/>
                <a:cs typeface="Gill Sans"/>
                <a:sym typeface="Gill Sans"/>
              </a:rPr>
              <a:t>        Simple Linear Regression Model			</a:t>
            </a:r>
            <a:r>
              <a:rPr lang="en-US" sz="1600" b="1" dirty="0" smtClean="0"/>
              <a:t>Decision Tree Regression</a:t>
            </a:r>
            <a:endParaRPr b="1"/>
          </a:p>
        </p:txBody>
      </p:sp>
      <p:pic>
        <p:nvPicPr>
          <p:cNvPr id="32770" name="Picture 2" descr="Linear Regression Explained. A High Level Overview of Linear… | by Jason  Wong | Towards Data Science"/>
          <p:cNvPicPr>
            <a:picLocks noChangeAspect="1" noChangeArrowheads="1"/>
          </p:cNvPicPr>
          <p:nvPr/>
        </p:nvPicPr>
        <p:blipFill>
          <a:blip r:embed="rId3"/>
          <a:srcRect/>
          <a:stretch>
            <a:fillRect/>
          </a:stretch>
        </p:blipFill>
        <p:spPr bwMode="auto">
          <a:xfrm>
            <a:off x="647700" y="2499359"/>
            <a:ext cx="3669653" cy="2110741"/>
          </a:xfrm>
          <a:prstGeom prst="rect">
            <a:avLst/>
          </a:prstGeom>
          <a:noFill/>
        </p:spPr>
      </p:pic>
      <p:pic>
        <p:nvPicPr>
          <p:cNvPr id="10" name="Picture 9" descr="WhatsApp Image 2023-06-06 at 7.36.14 PM.jpeg"/>
          <p:cNvPicPr>
            <a:picLocks noChangeAspect="1"/>
          </p:cNvPicPr>
          <p:nvPr/>
        </p:nvPicPr>
        <p:blipFill>
          <a:blip r:embed="rId4"/>
          <a:stretch>
            <a:fillRect/>
          </a:stretch>
        </p:blipFill>
        <p:spPr>
          <a:xfrm>
            <a:off x="5425440" y="2461260"/>
            <a:ext cx="3263502" cy="21793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24e63fc5ff9_0_734"/>
          <p:cNvSpPr txBox="1">
            <a:spLocks noGrp="1"/>
          </p:cNvSpPr>
          <p:nvPr>
            <p:ph type="title"/>
          </p:nvPr>
        </p:nvSpPr>
        <p:spPr>
          <a:xfrm>
            <a:off x="457200" y="400050"/>
            <a:ext cx="8229600" cy="7431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000"/>
              <a:buFont typeface="Gill Sans"/>
              <a:buNone/>
            </a:pPr>
            <a:r>
              <a:rPr lang="en-US" sz="2800" b="1">
                <a:solidFill>
                  <a:srgbClr val="613D30"/>
                </a:solidFill>
                <a:latin typeface="Times New Roman"/>
                <a:ea typeface="Times New Roman"/>
                <a:cs typeface="Times New Roman"/>
                <a:sym typeface="Times New Roman"/>
              </a:rPr>
              <a:t>Experimentation and Results (Contd.)</a:t>
            </a:r>
            <a:endParaRPr sz="2800" b="1">
              <a:solidFill>
                <a:srgbClr val="613D30"/>
              </a:solidFill>
              <a:latin typeface="Times New Roman"/>
              <a:ea typeface="Times New Roman"/>
              <a:cs typeface="Times New Roman"/>
              <a:sym typeface="Times New Roman"/>
            </a:endParaRPr>
          </a:p>
        </p:txBody>
      </p:sp>
      <p:sp>
        <p:nvSpPr>
          <p:cNvPr id="179" name="Google Shape;179;g24e63fc5ff9_0_734"/>
          <p:cNvSpPr txBox="1">
            <a:spLocks noGrp="1"/>
          </p:cNvSpPr>
          <p:nvPr>
            <p:ph type="body" idx="1"/>
          </p:nvPr>
        </p:nvSpPr>
        <p:spPr>
          <a:xfrm>
            <a:off x="457200" y="1200150"/>
            <a:ext cx="8229600" cy="36576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r>
              <a:rPr lang="en-US" sz="1700" b="1" dirty="0"/>
              <a:t>   </a:t>
            </a:r>
            <a:r>
              <a:rPr lang="en-US" sz="1500" b="1" dirty="0"/>
              <a:t>	</a:t>
            </a:r>
            <a:r>
              <a:rPr lang="en-US" sz="1500" b="1" dirty="0" smtClean="0"/>
              <a:t>Explanation of </a:t>
            </a:r>
            <a:r>
              <a:rPr lang="en-US" sz="1500" b="1" dirty="0"/>
              <a:t>Support Vector Machine</a:t>
            </a:r>
            <a:endParaRPr sz="1500" b="1"/>
          </a:p>
          <a:p>
            <a:pPr marL="0" lvl="0" indent="0" algn="l" rtl="0">
              <a:spcBef>
                <a:spcPts val="360"/>
              </a:spcBef>
              <a:spcAft>
                <a:spcPts val="0"/>
              </a:spcAft>
              <a:buNone/>
            </a:pPr>
            <a:endParaRPr sz="1700"/>
          </a:p>
        </p:txBody>
      </p:sp>
      <p:pic>
        <p:nvPicPr>
          <p:cNvPr id="181" name="Google Shape;181;g24e63fc5ff9_0_734"/>
          <p:cNvPicPr preferRelativeResize="0"/>
          <p:nvPr/>
        </p:nvPicPr>
        <p:blipFill>
          <a:blip r:embed="rId3">
            <a:alphaModFix/>
          </a:blip>
          <a:stretch>
            <a:fillRect/>
          </a:stretch>
        </p:blipFill>
        <p:spPr>
          <a:xfrm>
            <a:off x="2735635" y="1872489"/>
            <a:ext cx="3308250" cy="2105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24e63fc5ff9_0_746"/>
          <p:cNvSpPr txBox="1">
            <a:spLocks noGrp="1"/>
          </p:cNvSpPr>
          <p:nvPr>
            <p:ph type="title"/>
          </p:nvPr>
        </p:nvSpPr>
        <p:spPr>
          <a:xfrm>
            <a:off x="715100" y="535000"/>
            <a:ext cx="77088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4000"/>
              <a:buFont typeface="Gill Sans"/>
              <a:buNone/>
            </a:pPr>
            <a:endParaRPr sz="2800" b="1">
              <a:solidFill>
                <a:srgbClr val="613D30"/>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800" b="1">
                <a:solidFill>
                  <a:srgbClr val="613D30"/>
                </a:solidFill>
                <a:latin typeface="Times New Roman"/>
                <a:ea typeface="Times New Roman"/>
                <a:cs typeface="Times New Roman"/>
                <a:sym typeface="Times New Roman"/>
              </a:rPr>
              <a:t>Experimentation and Results (Contd.)</a:t>
            </a:r>
            <a:endParaRPr/>
          </a:p>
        </p:txBody>
      </p:sp>
      <p:sp>
        <p:nvSpPr>
          <p:cNvPr id="187" name="Google Shape;187;g24e63fc5ff9_0_746"/>
          <p:cNvSpPr txBox="1">
            <a:spLocks noGrp="1"/>
          </p:cNvSpPr>
          <p:nvPr>
            <p:ph type="body" idx="1"/>
          </p:nvPr>
        </p:nvSpPr>
        <p:spPr>
          <a:xfrm>
            <a:off x="720000" y="1430950"/>
            <a:ext cx="7704000" cy="31776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Clr>
                <a:schemeClr val="dk1"/>
              </a:buClr>
              <a:buSzPts val="1100"/>
              <a:buFont typeface="Arial"/>
              <a:buNone/>
            </a:pPr>
            <a:r>
              <a:rPr lang="en-US" sz="1700" b="1" dirty="0">
                <a:latin typeface="Arial"/>
                <a:ea typeface="Arial"/>
                <a:cs typeface="Arial"/>
                <a:sym typeface="Arial"/>
              </a:rPr>
              <a:t>   </a:t>
            </a:r>
            <a:r>
              <a:rPr lang="en-US" sz="1700" b="1" dirty="0" smtClean="0">
                <a:latin typeface="Arial"/>
                <a:ea typeface="Arial"/>
                <a:cs typeface="Arial"/>
                <a:sym typeface="Arial"/>
              </a:rPr>
              <a:t>           </a:t>
            </a:r>
            <a:r>
              <a:rPr lang="en-US" sz="1500" b="1" dirty="0" smtClean="0">
                <a:latin typeface="Arial"/>
                <a:ea typeface="Arial"/>
                <a:cs typeface="Arial"/>
                <a:sym typeface="Arial"/>
              </a:rPr>
              <a:t>Random Forest 			Gradient Boosting </a:t>
            </a:r>
            <a:endParaRPr sz="1500" b="1">
              <a:latin typeface="Arial"/>
              <a:ea typeface="Arial"/>
              <a:cs typeface="Arial"/>
              <a:sym typeface="Arial"/>
            </a:endParaRPr>
          </a:p>
          <a:p>
            <a:pPr marL="0" lvl="0" indent="0" algn="l" rtl="0">
              <a:spcBef>
                <a:spcPts val="360"/>
              </a:spcBef>
              <a:spcAft>
                <a:spcPts val="0"/>
              </a:spcAft>
              <a:buClr>
                <a:schemeClr val="dk1"/>
              </a:buClr>
              <a:buSzPts val="1100"/>
              <a:buFont typeface="Arial"/>
              <a:buNone/>
            </a:pPr>
            <a:endParaRPr sz="1700">
              <a:latin typeface="Arial"/>
              <a:ea typeface="Arial"/>
              <a:cs typeface="Arial"/>
              <a:sym typeface="Arial"/>
            </a:endParaRPr>
          </a:p>
          <a:p>
            <a:pPr marL="0" lvl="0" indent="0" algn="l" rtl="0">
              <a:spcBef>
                <a:spcPts val="0"/>
              </a:spcBef>
              <a:spcAft>
                <a:spcPts val="0"/>
              </a:spcAft>
              <a:buNone/>
            </a:pPr>
            <a:endParaRPr sz="1600"/>
          </a:p>
        </p:txBody>
      </p:sp>
      <p:pic>
        <p:nvPicPr>
          <p:cNvPr id="188" name="Google Shape;188;g24e63fc5ff9_0_746"/>
          <p:cNvPicPr preferRelativeResize="0"/>
          <p:nvPr/>
        </p:nvPicPr>
        <p:blipFill>
          <a:blip r:embed="rId3">
            <a:alphaModFix/>
          </a:blip>
          <a:stretch>
            <a:fillRect/>
          </a:stretch>
        </p:blipFill>
        <p:spPr>
          <a:xfrm>
            <a:off x="1015025" y="1996475"/>
            <a:ext cx="3106175" cy="2329625"/>
          </a:xfrm>
          <a:prstGeom prst="rect">
            <a:avLst/>
          </a:prstGeom>
          <a:noFill/>
          <a:ln>
            <a:noFill/>
          </a:ln>
        </p:spPr>
      </p:pic>
      <p:pic>
        <p:nvPicPr>
          <p:cNvPr id="189" name="Google Shape;189;g24e63fc5ff9_0_746"/>
          <p:cNvPicPr preferRelativeResize="0"/>
          <p:nvPr/>
        </p:nvPicPr>
        <p:blipFill>
          <a:blip r:embed="rId4">
            <a:alphaModFix/>
          </a:blip>
          <a:stretch>
            <a:fillRect/>
          </a:stretch>
        </p:blipFill>
        <p:spPr>
          <a:xfrm>
            <a:off x="4572000" y="2118150"/>
            <a:ext cx="3548705" cy="2329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3"/>
          <p:cNvSpPr txBox="1">
            <a:spLocks noGrp="1"/>
          </p:cNvSpPr>
          <p:nvPr>
            <p:ph type="title"/>
          </p:nvPr>
        </p:nvSpPr>
        <p:spPr>
          <a:xfrm>
            <a:off x="179000" y="0"/>
            <a:ext cx="8589600" cy="4605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000000"/>
              </a:buClr>
              <a:buSzPct val="100000"/>
              <a:buFont typeface="Gill Sans"/>
              <a:buNone/>
            </a:pPr>
            <a:r>
              <a:rPr lang="en-US">
                <a:solidFill>
                  <a:srgbClr val="000000"/>
                </a:solidFill>
                <a:latin typeface="Gill Sans"/>
                <a:ea typeface="Gill Sans"/>
                <a:cs typeface="Gill Sans"/>
                <a:sym typeface="Gill Sans"/>
              </a:rPr>
              <a:t/>
            </a:r>
            <a:br>
              <a:rPr lang="en-US">
                <a:solidFill>
                  <a:srgbClr val="000000"/>
                </a:solidFill>
                <a:latin typeface="Gill Sans"/>
                <a:ea typeface="Gill Sans"/>
                <a:cs typeface="Gill Sans"/>
                <a:sym typeface="Gill Sans"/>
              </a:rPr>
            </a:br>
            <a:r>
              <a:rPr lang="en-US">
                <a:solidFill>
                  <a:srgbClr val="000000"/>
                </a:solidFill>
                <a:latin typeface="Gill Sans"/>
                <a:ea typeface="Gill Sans"/>
                <a:cs typeface="Gill Sans"/>
                <a:sym typeface="Gill Sans"/>
              </a:rPr>
              <a:t>Experimentation and Results Contd..</a:t>
            </a:r>
            <a:br>
              <a:rPr lang="en-US">
                <a:solidFill>
                  <a:srgbClr val="000000"/>
                </a:solidFill>
                <a:latin typeface="Gill Sans"/>
                <a:ea typeface="Gill Sans"/>
                <a:cs typeface="Gill Sans"/>
                <a:sym typeface="Gill Sans"/>
              </a:rPr>
            </a:br>
            <a:endParaRPr/>
          </a:p>
        </p:txBody>
      </p:sp>
      <p:sp>
        <p:nvSpPr>
          <p:cNvPr id="195" name="Google Shape;195;p13"/>
          <p:cNvSpPr txBox="1">
            <a:spLocks noGrp="1"/>
          </p:cNvSpPr>
          <p:nvPr>
            <p:ph type="body" idx="1"/>
          </p:nvPr>
        </p:nvSpPr>
        <p:spPr>
          <a:xfrm>
            <a:off x="466200" y="460500"/>
            <a:ext cx="8220600" cy="282900"/>
          </a:xfrm>
          <a:prstGeom prst="rect">
            <a:avLst/>
          </a:prstGeom>
          <a:noFill/>
          <a:ln>
            <a:noFill/>
          </a:ln>
        </p:spPr>
        <p:txBody>
          <a:bodyPr spcFirstLastPara="1" wrap="square" lIns="91425" tIns="45700" rIns="91425" bIns="45700" anchor="t" anchorCtr="0">
            <a:noAutofit/>
          </a:bodyPr>
          <a:lstStyle/>
          <a:p>
            <a:pPr marL="457200" lvl="1" indent="-455930" algn="l" rtl="0">
              <a:lnSpc>
                <a:spcPct val="90000"/>
              </a:lnSpc>
              <a:spcBef>
                <a:spcPts val="0"/>
              </a:spcBef>
              <a:spcAft>
                <a:spcPts val="0"/>
              </a:spcAft>
              <a:buSzPts val="1680"/>
              <a:buFont typeface="Noto Sans Symbols"/>
              <a:buChar char="❑"/>
            </a:pPr>
            <a:r>
              <a:rPr lang="en-US" sz="1800">
                <a:solidFill>
                  <a:srgbClr val="000000"/>
                </a:solidFill>
                <a:latin typeface="Gill Sans"/>
                <a:ea typeface="Gill Sans"/>
                <a:cs typeface="Gill Sans"/>
                <a:sym typeface="Gill Sans"/>
              </a:rPr>
              <a:t>Result Analysis and Validation</a:t>
            </a:r>
            <a:endParaRPr sz="1800">
              <a:solidFill>
                <a:srgbClr val="000000"/>
              </a:solidFill>
              <a:latin typeface="Gill Sans"/>
              <a:ea typeface="Gill Sans"/>
              <a:cs typeface="Gill Sans"/>
              <a:sym typeface="Gill Sans"/>
            </a:endParaRPr>
          </a:p>
          <a:p>
            <a:pPr marL="182880" lvl="0" indent="-74929" algn="l" rtl="0">
              <a:lnSpc>
                <a:spcPct val="90000"/>
              </a:lnSpc>
              <a:spcBef>
                <a:spcPts val="400"/>
              </a:spcBef>
              <a:spcAft>
                <a:spcPts val="0"/>
              </a:spcAft>
              <a:buSzPts val="680"/>
              <a:buNone/>
            </a:pPr>
            <a:endParaRPr sz="1800"/>
          </a:p>
        </p:txBody>
      </p:sp>
      <p:graphicFrame>
        <p:nvGraphicFramePr>
          <p:cNvPr id="196" name="Google Shape;196;p13"/>
          <p:cNvGraphicFramePr/>
          <p:nvPr>
            <p:extLst>
              <p:ext uri="{D42A27DB-BD31-4B8C-83A1-F6EECF244321}">
                <p14:modId xmlns:p14="http://schemas.microsoft.com/office/powerpoint/2010/main" val="1906356894"/>
              </p:ext>
            </p:extLst>
          </p:nvPr>
        </p:nvGraphicFramePr>
        <p:xfrm>
          <a:off x="220980" y="792480"/>
          <a:ext cx="8481060" cy="4109553"/>
        </p:xfrm>
        <a:graphic>
          <a:graphicData uri="http://schemas.openxmlformats.org/drawingml/2006/table">
            <a:tbl>
              <a:tblPr>
                <a:noFill/>
                <a:tableStyleId>{A17125D7-0955-477E-AE3A-9EA9F1ED78C3}</a:tableStyleId>
              </a:tblPr>
              <a:tblGrid>
                <a:gridCol w="2827020"/>
                <a:gridCol w="2827020"/>
                <a:gridCol w="2827020"/>
              </a:tblGrid>
              <a:tr h="387436">
                <a:tc>
                  <a:txBody>
                    <a:bodyPr/>
                    <a:lstStyle/>
                    <a:p>
                      <a:pPr marL="457200" lvl="0" indent="0" algn="l" rtl="0">
                        <a:spcBef>
                          <a:spcPts val="0"/>
                        </a:spcBef>
                        <a:spcAft>
                          <a:spcPts val="0"/>
                        </a:spcAft>
                        <a:buNone/>
                      </a:pPr>
                      <a:r>
                        <a:rPr lang="en-US" sz="1200" b="1" dirty="0">
                          <a:solidFill>
                            <a:srgbClr val="000000"/>
                          </a:solidFill>
                          <a:latin typeface="Gill Sans"/>
                          <a:ea typeface="Gill Sans"/>
                          <a:cs typeface="Gill Sans"/>
                          <a:sym typeface="Gill Sans"/>
                        </a:rPr>
                        <a:t>Regression</a:t>
                      </a:r>
                      <a:endParaRPr sz="1000" b="1" dirty="0">
                        <a:latin typeface="Gill Sans"/>
                        <a:ea typeface="Gill Sans"/>
                        <a:cs typeface="Gill Sans"/>
                        <a:sym typeface="Gill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457200" lvl="0" indent="0" algn="l" rtl="0">
                        <a:spcBef>
                          <a:spcPts val="0"/>
                        </a:spcBef>
                        <a:spcAft>
                          <a:spcPts val="0"/>
                        </a:spcAft>
                        <a:buClr>
                          <a:srgbClr val="000000"/>
                        </a:buClr>
                        <a:buSzPts val="1100"/>
                        <a:buFont typeface="Arial"/>
                        <a:buNone/>
                      </a:pPr>
                      <a:r>
                        <a:rPr lang="en-US" sz="1300" b="1" dirty="0">
                          <a:solidFill>
                            <a:srgbClr val="000000"/>
                          </a:solidFill>
                          <a:latin typeface="Gill Sans"/>
                          <a:ea typeface="Gill Sans"/>
                          <a:cs typeface="Gill Sans"/>
                          <a:sym typeface="Gill Sans"/>
                        </a:rPr>
                        <a:t>MSE</a:t>
                      </a:r>
                      <a:endParaRPr sz="1100" b="1">
                        <a:latin typeface="Gill Sans"/>
                        <a:ea typeface="Gill Sans"/>
                        <a:cs typeface="Gill Sans"/>
                        <a:sym typeface="Gill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457200" lvl="0" indent="0" algn="l" rtl="0">
                        <a:spcBef>
                          <a:spcPts val="0"/>
                        </a:spcBef>
                        <a:spcAft>
                          <a:spcPts val="0"/>
                        </a:spcAft>
                        <a:buClr>
                          <a:srgbClr val="000000"/>
                        </a:buClr>
                        <a:buSzPts val="1100"/>
                        <a:buFont typeface="Arial"/>
                        <a:buNone/>
                      </a:pPr>
                      <a:r>
                        <a:rPr lang="en-US" sz="1300" b="1" dirty="0">
                          <a:solidFill>
                            <a:srgbClr val="000000"/>
                          </a:solidFill>
                          <a:latin typeface="Gill Sans"/>
                          <a:ea typeface="Gill Sans"/>
                          <a:cs typeface="Gill Sans"/>
                          <a:sym typeface="Gill Sans"/>
                        </a:rPr>
                        <a:t>R2</a:t>
                      </a:r>
                      <a:endParaRPr sz="1100" b="1">
                        <a:latin typeface="Gill Sans"/>
                        <a:ea typeface="Gill Sans"/>
                        <a:cs typeface="Gill Sans"/>
                        <a:sym typeface="Gill Sans"/>
                      </a:endParaRPr>
                    </a:p>
                  </a:txBody>
                  <a:tcPr marL="91425" marR="91425" marT="91425" marB="91425">
                    <a:lnL w="9525" cap="flat" cmpd="sng" algn="ctr">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r>
              <a:tr h="771484">
                <a:tc>
                  <a:txBody>
                    <a:bodyPr/>
                    <a:lstStyle/>
                    <a:p>
                      <a:pPr marL="457200" lvl="0" indent="0" algn="l" rtl="0">
                        <a:spcBef>
                          <a:spcPts val="0"/>
                        </a:spcBef>
                        <a:spcAft>
                          <a:spcPts val="0"/>
                        </a:spcAft>
                        <a:buClr>
                          <a:srgbClr val="000000"/>
                        </a:buClr>
                        <a:buSzPts val="1100"/>
                        <a:buFont typeface="Arial"/>
                        <a:buNone/>
                      </a:pPr>
                      <a:r>
                        <a:rPr lang="en-US" sz="1100" b="1">
                          <a:solidFill>
                            <a:srgbClr val="000000"/>
                          </a:solidFill>
                          <a:latin typeface="Gill Sans"/>
                          <a:ea typeface="Gill Sans"/>
                          <a:cs typeface="Gill Sans"/>
                          <a:sym typeface="Gill Sans"/>
                        </a:rPr>
                        <a:t>Simple Linear Regression</a:t>
                      </a:r>
                      <a:endParaRPr sz="1100" b="1">
                        <a:solidFill>
                          <a:srgbClr val="000000"/>
                        </a:solidFill>
                        <a:latin typeface="Gill Sans"/>
                        <a:ea typeface="Gill Sans"/>
                        <a:cs typeface="Gill Sans"/>
                        <a:sym typeface="Gill Sans"/>
                      </a:endParaRPr>
                    </a:p>
                  </a:txBody>
                  <a:tcPr marL="91425" marR="91425" marT="91425" marB="91425">
                    <a:lnL w="9525" cap="flat" cmpd="sng">
                      <a:solidFill>
                        <a:srgbClr val="9E9E9E"/>
                      </a:solidFill>
                      <a:prstDash val="solid"/>
                      <a:round/>
                      <a:headEnd type="none" w="sm" len="sm"/>
                      <a:tailEnd type="none" w="sm" len="sm"/>
                    </a:lnL>
                    <a:lnR w="6350" cap="flat" cmpd="sng">
                      <a:solidFill>
                        <a:srgbClr val="000000"/>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457200" lvl="0" indent="0" algn="l" rtl="0">
                        <a:spcBef>
                          <a:spcPts val="0"/>
                        </a:spcBef>
                        <a:spcAft>
                          <a:spcPts val="0"/>
                        </a:spcAft>
                        <a:buNone/>
                      </a:pPr>
                      <a:r>
                        <a:rPr lang="en-US" sz="1600" dirty="0" smtClean="0">
                          <a:solidFill>
                            <a:srgbClr val="000000"/>
                          </a:solidFill>
                          <a:latin typeface="Quicksand"/>
                          <a:ea typeface="Quicksand"/>
                          <a:cs typeface="Quicksand"/>
                          <a:sym typeface="Quicksand"/>
                        </a:rPr>
                        <a:t>291933297245.28125</a:t>
                      </a:r>
                      <a:endParaRPr sz="1600">
                        <a:solidFill>
                          <a:srgbClr val="000000"/>
                        </a:solidFill>
                        <a:latin typeface="Quicksand"/>
                        <a:ea typeface="Quicksand"/>
                        <a:cs typeface="Quicksand"/>
                        <a:sym typeface="Quicksand"/>
                      </a:endParaRPr>
                    </a:p>
                  </a:txBody>
                  <a:tcPr marL="68575" marR="68575"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457200" lvl="0" indent="0" algn="l" rtl="0">
                        <a:spcBef>
                          <a:spcPts val="0"/>
                        </a:spcBef>
                        <a:spcAft>
                          <a:spcPts val="0"/>
                        </a:spcAft>
                        <a:buClr>
                          <a:srgbClr val="000000"/>
                        </a:buClr>
                        <a:buSzPts val="1100"/>
                        <a:buFont typeface="Arial"/>
                        <a:buNone/>
                      </a:pPr>
                      <a:r>
                        <a:rPr lang="en-US" dirty="0" smtClean="0">
                          <a:latin typeface="Quicksand" charset="0"/>
                        </a:rPr>
                        <a:t>6.36</a:t>
                      </a:r>
                      <a:endParaRPr>
                        <a:latin typeface="Quicksand" charset="0"/>
                      </a:endParaRPr>
                    </a:p>
                  </a:txBody>
                  <a:tcPr marL="91425" marR="91425" marT="91425" marB="91425">
                    <a:lnL w="6350" cap="flat" cmpd="sng" algn="ctr">
                      <a:solidFill>
                        <a:srgbClr val="000000"/>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r>
              <a:tr h="940006">
                <a:tc>
                  <a:txBody>
                    <a:bodyPr/>
                    <a:lstStyle/>
                    <a:p>
                      <a:pPr marL="457200" lvl="0" indent="0" algn="l" rtl="0">
                        <a:spcBef>
                          <a:spcPts val="0"/>
                        </a:spcBef>
                        <a:spcAft>
                          <a:spcPts val="0"/>
                        </a:spcAft>
                        <a:buClr>
                          <a:srgbClr val="000000"/>
                        </a:buClr>
                        <a:buSzPts val="1100"/>
                        <a:buFont typeface="Arial"/>
                        <a:buNone/>
                      </a:pPr>
                      <a:r>
                        <a:rPr lang="en-US" sz="1200" b="1" dirty="0" smtClean="0">
                          <a:solidFill>
                            <a:srgbClr val="000000"/>
                          </a:solidFill>
                          <a:latin typeface="Gill Sans"/>
                          <a:ea typeface="Gill Sans"/>
                          <a:cs typeface="Gill Sans"/>
                          <a:sym typeface="Gill Sans"/>
                        </a:rPr>
                        <a:t>Decision</a:t>
                      </a:r>
                      <a:r>
                        <a:rPr lang="en-US" sz="1200" b="1" baseline="0" dirty="0" smtClean="0">
                          <a:solidFill>
                            <a:srgbClr val="000000"/>
                          </a:solidFill>
                          <a:latin typeface="Gill Sans"/>
                          <a:ea typeface="Gill Sans"/>
                          <a:cs typeface="Gill Sans"/>
                          <a:sym typeface="Gill Sans"/>
                        </a:rPr>
                        <a:t> Tree </a:t>
                      </a:r>
                      <a:r>
                        <a:rPr lang="en-US" sz="1200" b="1" dirty="0" smtClean="0">
                          <a:solidFill>
                            <a:srgbClr val="000000"/>
                          </a:solidFill>
                          <a:latin typeface="Gill Sans"/>
                          <a:ea typeface="Gill Sans"/>
                          <a:cs typeface="Gill Sans"/>
                          <a:sym typeface="Gill Sans"/>
                        </a:rPr>
                        <a:t>Regression</a:t>
                      </a:r>
                      <a:endParaRPr sz="1200" b="1">
                        <a:solidFill>
                          <a:srgbClr val="000000"/>
                        </a:solidFill>
                        <a:latin typeface="Gill Sans"/>
                        <a:ea typeface="Gill Sans"/>
                        <a:cs typeface="Gill Sans"/>
                        <a:sym typeface="Gill Sans"/>
                      </a:endParaRPr>
                    </a:p>
                  </a:txBody>
                  <a:tcPr marL="91425" marR="91425" marT="91425" marB="91425">
                    <a:lnL w="9525" cap="flat" cmpd="sng">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457200" lvl="0" indent="0" algn="l" rtl="0">
                        <a:spcBef>
                          <a:spcPts val="0"/>
                        </a:spcBef>
                        <a:spcAft>
                          <a:spcPts val="0"/>
                        </a:spcAft>
                        <a:buNone/>
                      </a:pPr>
                      <a:r>
                        <a:rPr lang="en-US" sz="1600" dirty="0" smtClean="0">
                          <a:solidFill>
                            <a:srgbClr val="000000"/>
                          </a:solidFill>
                          <a:latin typeface="Quicksand"/>
                          <a:ea typeface="Quicksand"/>
                          <a:cs typeface="Quicksand"/>
                          <a:sym typeface="Quicksand"/>
                        </a:rPr>
                        <a:t> 0.3624230697331672</a:t>
                      </a:r>
                      <a:endParaRPr sz="1600">
                        <a:solidFill>
                          <a:srgbClr val="000000"/>
                        </a:solidFill>
                        <a:latin typeface="Quicksand"/>
                        <a:ea typeface="Quicksand"/>
                        <a:cs typeface="Quicksand"/>
                        <a:sym typeface="Quicksand"/>
                      </a:endParaRPr>
                    </a:p>
                  </a:txBody>
                  <a:tcPr marL="91425" marR="91425" marT="91425" marB="91425">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6350" cap="flat" cmpd="sng" algn="ctr">
                      <a:solidFill>
                        <a:srgbClr val="000000"/>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457200" lvl="0" indent="0" algn="l" rtl="0">
                        <a:spcBef>
                          <a:spcPts val="0"/>
                        </a:spcBef>
                        <a:spcAft>
                          <a:spcPts val="0"/>
                        </a:spcAft>
                        <a:buClr>
                          <a:srgbClr val="000000"/>
                        </a:buClr>
                        <a:buSzPts val="1100"/>
                        <a:buFont typeface="Arial"/>
                        <a:buNone/>
                      </a:pPr>
                      <a:r>
                        <a:rPr lang="en-US" dirty="0" smtClean="0"/>
                        <a:t>-0.006461419989768125</a:t>
                      </a:r>
                      <a:endParaRPr/>
                    </a:p>
                  </a:txBody>
                  <a:tcPr marL="91425" marR="91425" marT="91425" marB="91425">
                    <a:lnL w="9525" cap="flat" cmpd="sng" algn="ctr">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r>
              <a:tr h="773134">
                <a:tc>
                  <a:txBody>
                    <a:bodyPr/>
                    <a:lstStyle/>
                    <a:p>
                      <a:pPr marL="457200" lvl="0" indent="0" algn="l" rtl="0">
                        <a:spcBef>
                          <a:spcPts val="0"/>
                        </a:spcBef>
                        <a:spcAft>
                          <a:spcPts val="0"/>
                        </a:spcAft>
                        <a:buNone/>
                      </a:pPr>
                      <a:r>
                        <a:rPr lang="en-US" sz="1200" b="1" dirty="0">
                          <a:solidFill>
                            <a:srgbClr val="000000"/>
                          </a:solidFill>
                          <a:latin typeface="Gill Sans"/>
                          <a:ea typeface="Gill Sans"/>
                          <a:cs typeface="Gill Sans"/>
                          <a:sym typeface="Gill Sans"/>
                        </a:rPr>
                        <a:t>Support Vector Machine</a:t>
                      </a:r>
                      <a:endParaRPr sz="1200" b="1">
                        <a:solidFill>
                          <a:srgbClr val="000000"/>
                        </a:solidFill>
                        <a:latin typeface="Gill Sans"/>
                        <a:ea typeface="Gill Sans"/>
                        <a:cs typeface="Gill Sans"/>
                        <a:sym typeface="Gill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457200" lvl="0" indent="0" algn="l" rtl="0">
                        <a:spcBef>
                          <a:spcPts val="0"/>
                        </a:spcBef>
                        <a:spcAft>
                          <a:spcPts val="0"/>
                        </a:spcAft>
                        <a:buNone/>
                      </a:pPr>
                      <a:r>
                        <a:rPr lang="en-US" sz="1600" dirty="0" smtClean="0">
                          <a:solidFill>
                            <a:srgbClr val="000000"/>
                          </a:solidFill>
                          <a:latin typeface="Quicksand"/>
                          <a:ea typeface="Quicksand"/>
                          <a:cs typeface="Quicksand"/>
                          <a:sym typeface="Quicksand"/>
                        </a:rPr>
                        <a:t>265485977144.60446</a:t>
                      </a:r>
                      <a:endParaRPr sz="1600">
                        <a:solidFill>
                          <a:srgbClr val="000000"/>
                        </a:solidFill>
                        <a:latin typeface="Quicksand"/>
                        <a:ea typeface="Quicksand"/>
                        <a:cs typeface="Quicksand"/>
                        <a:sym typeface="Quicksand"/>
                      </a:endParaRPr>
                    </a:p>
                    <a:p>
                      <a:pPr marL="0" lvl="0" indent="0" algn="l" rtl="0">
                        <a:spcBef>
                          <a:spcPts val="0"/>
                        </a:spcBef>
                        <a:spcAft>
                          <a:spcPts val="0"/>
                        </a:spcAft>
                        <a:buClr>
                          <a:srgbClr val="000000"/>
                        </a:buClr>
                        <a:buSzPts val="1100"/>
                        <a:buFont typeface="Arial"/>
                        <a:buNone/>
                      </a:pPr>
                      <a:endParaRPr sz="1600">
                        <a:solidFill>
                          <a:srgbClr val="000000"/>
                        </a:solidFill>
                        <a:latin typeface="Quicksand"/>
                        <a:ea typeface="Quicksand"/>
                        <a:cs typeface="Quicksand"/>
                        <a:sym typeface="Quicksand"/>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457200" lvl="0" indent="0" algn="l" rtl="0">
                        <a:spcBef>
                          <a:spcPts val="0"/>
                        </a:spcBef>
                        <a:spcAft>
                          <a:spcPts val="0"/>
                        </a:spcAft>
                        <a:buClr>
                          <a:srgbClr val="000000"/>
                        </a:buClr>
                        <a:buSzPts val="1100"/>
                        <a:buFont typeface="Arial"/>
                        <a:buNone/>
                      </a:pPr>
                      <a:r>
                        <a:rPr lang="en-US" dirty="0" smtClean="0"/>
                        <a:t>105543979685.65639</a:t>
                      </a:r>
                      <a:endParaRPr/>
                    </a:p>
                  </a:txBody>
                  <a:tcPr marL="91425" marR="91425" marT="91425" marB="91425">
                    <a:lnL w="9525" cap="flat" cmpd="sng" algn="ctr">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r>
              <a:tr h="669999">
                <a:tc>
                  <a:txBody>
                    <a:bodyPr/>
                    <a:lstStyle/>
                    <a:p>
                      <a:pPr marL="0" lvl="0" indent="0" algn="l" rtl="0">
                        <a:spcBef>
                          <a:spcPts val="0"/>
                        </a:spcBef>
                        <a:spcAft>
                          <a:spcPts val="0"/>
                        </a:spcAft>
                        <a:buNone/>
                      </a:pPr>
                      <a:r>
                        <a:rPr lang="en-US" sz="1000" b="1" dirty="0">
                          <a:latin typeface="Gill Sans"/>
                          <a:ea typeface="Gill Sans"/>
                          <a:cs typeface="Gill Sans"/>
                          <a:sym typeface="Gill Sans"/>
                        </a:rPr>
                        <a:t>         </a:t>
                      </a:r>
                      <a:r>
                        <a:rPr lang="en-US" sz="1000" b="1" dirty="0" smtClean="0">
                          <a:latin typeface="Gill Sans"/>
                          <a:ea typeface="Gill Sans"/>
                          <a:cs typeface="Gill Sans"/>
                          <a:sym typeface="Gill Sans"/>
                        </a:rPr>
                        <a:t>    </a:t>
                      </a:r>
                      <a:r>
                        <a:rPr lang="en-US" sz="1200" b="1" dirty="0" smtClean="0">
                          <a:latin typeface="Gill Sans"/>
                          <a:ea typeface="Gill Sans"/>
                          <a:cs typeface="Gill Sans"/>
                          <a:sym typeface="Gill Sans"/>
                        </a:rPr>
                        <a:t>Random Forest</a:t>
                      </a:r>
                      <a:endParaRPr sz="1200" b="1">
                        <a:latin typeface="Gill Sans"/>
                        <a:ea typeface="Gill Sans"/>
                        <a:cs typeface="Gill Sans"/>
                        <a:sym typeface="Gill Sans"/>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US" dirty="0"/>
                        <a:t>         </a:t>
                      </a:r>
                      <a:r>
                        <a:rPr lang="en-US" dirty="0" smtClean="0"/>
                        <a:t>0.4201835284498934</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US" dirty="0"/>
                        <a:t>         </a:t>
                      </a:r>
                      <a:r>
                        <a:rPr lang="en-US" dirty="0" smtClean="0"/>
                        <a:t>0.7694938973693469</a:t>
                      </a:r>
                      <a:endParaRPr/>
                    </a:p>
                  </a:txBody>
                  <a:tcPr marL="91425" marR="91425" marT="91425" marB="91425">
                    <a:lnT w="9525" cap="flat" cmpd="sng" algn="ctr">
                      <a:solidFill>
                        <a:srgbClr val="9E9E9E"/>
                      </a:solidFill>
                      <a:prstDash val="solid"/>
                      <a:round/>
                      <a:headEnd type="none" w="sm" len="sm"/>
                      <a:tailEnd type="none" w="sm" len="sm"/>
                    </a:lnT>
                  </a:tcPr>
                </a:tc>
              </a:tr>
              <a:tr h="567494">
                <a:tc>
                  <a:txBody>
                    <a:bodyPr/>
                    <a:lstStyle/>
                    <a:p>
                      <a:pPr marL="0" lvl="0" indent="0" algn="l" rtl="0">
                        <a:spcBef>
                          <a:spcPts val="0"/>
                        </a:spcBef>
                        <a:spcAft>
                          <a:spcPts val="0"/>
                        </a:spcAft>
                        <a:buClr>
                          <a:schemeClr val="dk1"/>
                        </a:buClr>
                        <a:buSzPts val="1100"/>
                        <a:buFont typeface="Arial"/>
                        <a:buNone/>
                      </a:pPr>
                      <a:r>
                        <a:rPr lang="en-US" sz="1200" b="1" dirty="0">
                          <a:solidFill>
                            <a:schemeClr val="dk1"/>
                          </a:solidFill>
                          <a:latin typeface="Gill Sans"/>
                          <a:ea typeface="Gill Sans"/>
                          <a:cs typeface="Gill Sans"/>
                          <a:sym typeface="Gill Sans"/>
                        </a:rPr>
                        <a:t>  </a:t>
                      </a:r>
                      <a:r>
                        <a:rPr lang="en-US" sz="1200" b="1" dirty="0" smtClean="0">
                          <a:solidFill>
                            <a:schemeClr val="dk1"/>
                          </a:solidFill>
                          <a:latin typeface="Gill Sans"/>
                          <a:ea typeface="Gill Sans"/>
                          <a:cs typeface="Gill Sans"/>
                          <a:sym typeface="Gill Sans"/>
                        </a:rPr>
                        <a:t>        Gradient Boosting</a:t>
                      </a:r>
                      <a:endParaRPr sz="1000" b="1">
                        <a:latin typeface="Gill Sans"/>
                        <a:ea typeface="Gill Sans"/>
                        <a:cs typeface="Gill Sans"/>
                        <a:sym typeface="Gill Sans"/>
                      </a:endParaRPr>
                    </a:p>
                  </a:txBody>
                  <a:tcPr marL="91425" marR="91425" marT="91425" marB="91425"/>
                </a:tc>
                <a:tc>
                  <a:txBody>
                    <a:bodyPr/>
                    <a:lstStyle/>
                    <a:p>
                      <a:pPr marL="0" lvl="0" indent="0" algn="l" rtl="0">
                        <a:spcBef>
                          <a:spcPts val="0"/>
                        </a:spcBef>
                        <a:spcAft>
                          <a:spcPts val="0"/>
                        </a:spcAft>
                        <a:buNone/>
                      </a:pPr>
                      <a:r>
                        <a:rPr lang="en-US" dirty="0"/>
                        <a:t>        </a:t>
                      </a:r>
                      <a:r>
                        <a:rPr lang="en-IN" dirty="0" smtClean="0"/>
                        <a:t>1.221049e+11</a:t>
                      </a:r>
                      <a:endParaRPr dirty="0"/>
                    </a:p>
                  </a:txBody>
                  <a:tcPr marL="91425" marR="91425" marT="91425" marB="91425"/>
                </a:tc>
                <a:tc>
                  <a:txBody>
                    <a:bodyPr/>
                    <a:lstStyle/>
                    <a:p>
                      <a:pPr marL="0" lvl="0" indent="0" algn="l" rtl="0">
                        <a:spcBef>
                          <a:spcPts val="0"/>
                        </a:spcBef>
                        <a:spcAft>
                          <a:spcPts val="0"/>
                        </a:spcAft>
                        <a:buNone/>
                      </a:pPr>
                      <a:r>
                        <a:rPr lang="en-US" dirty="0"/>
                        <a:t>         </a:t>
                      </a:r>
                      <a:r>
                        <a:rPr lang="en-IN" smtClean="0"/>
                        <a:t>0.706788</a:t>
                      </a:r>
                      <a:endParaRPr dirty="0"/>
                    </a:p>
                  </a:txBody>
                  <a:tcPr marL="91425" marR="91425" marT="91425" marB="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4"/>
          <p:cNvSpPr txBox="1"/>
          <p:nvPr/>
        </p:nvSpPr>
        <p:spPr>
          <a:xfrm>
            <a:off x="214282" y="206010"/>
            <a:ext cx="8719118" cy="856980"/>
          </a:xfrm>
          <a:prstGeom prst="rect">
            <a:avLst/>
          </a:prstGeom>
          <a:noFill/>
          <a:ln>
            <a:noFill/>
          </a:ln>
        </p:spPr>
        <p:txBody>
          <a:bodyPr spcFirstLastPara="1" wrap="square" lIns="90000" tIns="45000" rIns="90000" bIns="45000" anchor="ctr" anchorCtr="0">
            <a:normAutofit fontScale="55000" lnSpcReduction="20000"/>
          </a:bodyPr>
          <a:lstStyle/>
          <a:p>
            <a:pPr marL="0" marR="0" lvl="0" indent="0" algn="l" rtl="0">
              <a:lnSpc>
                <a:spcPct val="100000"/>
              </a:lnSpc>
              <a:spcBef>
                <a:spcPts val="0"/>
              </a:spcBef>
              <a:spcAft>
                <a:spcPts val="0"/>
              </a:spcAft>
              <a:buNone/>
            </a:pPr>
            <a:r>
              <a:rPr lang="en-US" sz="1800">
                <a:solidFill>
                  <a:schemeClr val="dk1"/>
                </a:solidFill>
                <a:latin typeface="Arial"/>
                <a:ea typeface="Arial"/>
                <a:cs typeface="Arial"/>
                <a:sym typeface="Arial"/>
              </a:rPr>
              <a:t/>
            </a:r>
            <a:br>
              <a:rPr lang="en-US" sz="1800">
                <a:solidFill>
                  <a:schemeClr val="dk1"/>
                </a:solidFill>
                <a:latin typeface="Arial"/>
                <a:ea typeface="Arial"/>
                <a:cs typeface="Arial"/>
                <a:sym typeface="Arial"/>
              </a:rPr>
            </a:br>
            <a:r>
              <a:rPr lang="en-US" sz="4500" b="1">
                <a:solidFill>
                  <a:srgbClr val="572314"/>
                </a:solidFill>
                <a:latin typeface="Times New Roman"/>
                <a:ea typeface="Times New Roman"/>
                <a:cs typeface="Times New Roman"/>
                <a:sym typeface="Times New Roman"/>
              </a:rPr>
              <a:t>Conclusion and Future Scope (Key Findings)</a:t>
            </a:r>
            <a:br>
              <a:rPr lang="en-US" sz="4500" b="1">
                <a:solidFill>
                  <a:srgbClr val="572314"/>
                </a:solidFill>
                <a:latin typeface="Times New Roman"/>
                <a:ea typeface="Times New Roman"/>
                <a:cs typeface="Times New Roman"/>
                <a:sym typeface="Times New Roman"/>
              </a:rPr>
            </a:br>
            <a:endParaRPr sz="4500" b="1">
              <a:solidFill>
                <a:srgbClr val="572314"/>
              </a:solidFill>
              <a:latin typeface="Times New Roman"/>
              <a:ea typeface="Times New Roman"/>
              <a:cs typeface="Times New Roman"/>
              <a:sym typeface="Times New Roman"/>
            </a:endParaRPr>
          </a:p>
        </p:txBody>
      </p:sp>
      <p:sp>
        <p:nvSpPr>
          <p:cNvPr id="202" name="Google Shape;202;p14"/>
          <p:cNvSpPr txBox="1"/>
          <p:nvPr/>
        </p:nvSpPr>
        <p:spPr>
          <a:xfrm>
            <a:off x="357150" y="901575"/>
            <a:ext cx="8576100" cy="3784500"/>
          </a:xfrm>
          <a:prstGeom prst="rect">
            <a:avLst/>
          </a:prstGeom>
          <a:noFill/>
          <a:ln>
            <a:noFill/>
          </a:ln>
        </p:spPr>
        <p:txBody>
          <a:bodyPr spcFirstLastPara="1" wrap="square" lIns="90000" tIns="45000" rIns="90000" bIns="45000" anchor="t" anchorCtr="0">
            <a:noAutofit/>
          </a:bodyPr>
          <a:lstStyle/>
          <a:p>
            <a:pPr marL="688591" lvl="1" indent="-285750">
              <a:buClr>
                <a:srgbClr val="3891A7"/>
              </a:buClr>
              <a:buSzPts val="240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suggested system can analyze and classify invoices based on context and meaning, resulting in a more precise invoicing system</a:t>
            </a:r>
            <a:r>
              <a:rPr lang="en-US" sz="1600" dirty="0" smtClean="0">
                <a:solidFill>
                  <a:srgbClr val="374151"/>
                </a:solidFill>
                <a:highlight>
                  <a:schemeClr val="lt1"/>
                </a:highlight>
                <a:latin typeface="Times New Roman" panose="02020603050405020304" pitchFamily="18" charset="0"/>
                <a:ea typeface="Gill Sans"/>
                <a:cs typeface="Times New Roman" panose="02020603050405020304" pitchFamily="18" charset="0"/>
                <a:sym typeface="Gill Sans"/>
              </a:rPr>
              <a:t>.</a:t>
            </a:r>
          </a:p>
          <a:p>
            <a:pPr marL="688591" lvl="1" indent="-285750">
              <a:buClr>
                <a:srgbClr val="3891A7"/>
              </a:buClr>
              <a:buSzPts val="2400"/>
              <a:buFont typeface="Arial" panose="020B0604020202020204" pitchFamily="34" charset="0"/>
              <a:buChar char="•"/>
            </a:pPr>
            <a:endParaRPr lang="en-US" sz="1600" dirty="0" smtClean="0">
              <a:solidFill>
                <a:srgbClr val="374151"/>
              </a:solidFill>
              <a:highlight>
                <a:schemeClr val="lt1"/>
              </a:highlight>
              <a:latin typeface="Times New Roman" panose="02020603050405020304" pitchFamily="18" charset="0"/>
              <a:ea typeface="Gill Sans"/>
              <a:cs typeface="Times New Roman" panose="02020603050405020304" pitchFamily="18" charset="0"/>
              <a:sym typeface="Gill Sans"/>
            </a:endParaRPr>
          </a:p>
          <a:p>
            <a:pPr marL="688591" lvl="1" indent="-285750">
              <a:buClr>
                <a:srgbClr val="3891A7"/>
              </a:buClr>
              <a:buSzPts val="240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Machine learning algorithms are used to find patterns and forecast outcomes, such as predicting when invoices will be approved or detecting potential fraud</a:t>
            </a:r>
            <a:r>
              <a:rPr lang="en-US" sz="1600" dirty="0" smtClean="0">
                <a:solidFill>
                  <a:srgbClr val="374151"/>
                </a:solidFill>
                <a:highlight>
                  <a:schemeClr val="lt1"/>
                </a:highlight>
                <a:latin typeface="Times New Roman" panose="02020603050405020304" pitchFamily="18" charset="0"/>
                <a:ea typeface="Gill Sans"/>
                <a:cs typeface="Times New Roman" panose="02020603050405020304" pitchFamily="18" charset="0"/>
                <a:sym typeface="Gill Sans"/>
              </a:rPr>
              <a:t>.</a:t>
            </a:r>
          </a:p>
          <a:p>
            <a:pPr marL="688591" lvl="1" indent="-285750">
              <a:buClr>
                <a:srgbClr val="3891A7"/>
              </a:buClr>
              <a:buSzPts val="2400"/>
              <a:buFont typeface="Arial" panose="020B0604020202020204" pitchFamily="34" charset="0"/>
              <a:buChar char="•"/>
            </a:pPr>
            <a:endParaRPr lang="en-US" sz="1600" dirty="0" smtClean="0">
              <a:solidFill>
                <a:srgbClr val="374151"/>
              </a:solidFill>
              <a:highlight>
                <a:schemeClr val="lt1"/>
              </a:highlight>
              <a:latin typeface="Times New Roman" panose="02020603050405020304" pitchFamily="18" charset="0"/>
              <a:ea typeface="Gill Sans"/>
              <a:cs typeface="Times New Roman" panose="02020603050405020304" pitchFamily="18" charset="0"/>
              <a:sym typeface="Gill Sans"/>
            </a:endParaRPr>
          </a:p>
          <a:p>
            <a:pPr marL="688591" lvl="1" indent="-285750">
              <a:buClr>
                <a:srgbClr val="3891A7"/>
              </a:buClr>
              <a:buSzPts val="2400"/>
              <a:buFont typeface="Arial" panose="020B0604020202020204" pitchFamily="34" charset="0"/>
              <a:buChar char="•"/>
            </a:pPr>
            <a:r>
              <a:rPr lang="en-US" sz="1600" dirty="0" smtClean="0">
                <a:solidFill>
                  <a:schemeClr val="tx1"/>
                </a:solidFill>
                <a:highlight>
                  <a:schemeClr val="lt1"/>
                </a:highlight>
                <a:latin typeface="Times New Roman" panose="02020603050405020304" pitchFamily="18" charset="0"/>
                <a:ea typeface="Gill Sans"/>
                <a:cs typeface="Times New Roman" panose="02020603050405020304" pitchFamily="18" charset="0"/>
                <a:sym typeface="Gill Sans"/>
              </a:rPr>
              <a:t>These distinctive characteristics of the system result in improved accuracy and efficiency in the invoicing process.</a:t>
            </a:r>
          </a:p>
          <a:p>
            <a:pPr marL="688591" lvl="1" indent="-285750">
              <a:spcBef>
                <a:spcPts val="550"/>
              </a:spcBef>
              <a:buClr>
                <a:srgbClr val="3891A7"/>
              </a:buClr>
              <a:buSzPts val="240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suggested system has potential applications for the future, including the use of block chain technology to increase security and decrease fraud, and natural language generation to automatically generate invoices. </a:t>
            </a:r>
          </a:p>
          <a:p>
            <a:pPr marL="688591" lvl="1" indent="-285750">
              <a:spcBef>
                <a:spcPts val="550"/>
              </a:spcBef>
              <a:buClr>
                <a:srgbClr val="3891A7"/>
              </a:buClr>
              <a:buSzPts val="240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system can be modified to meet specific organizational demands</a:t>
            </a:r>
            <a:r>
              <a:rPr lang="en-US" sz="1600" dirty="0" smtClean="0">
                <a:solidFill>
                  <a:srgbClr val="374151"/>
                </a:solidFill>
                <a:highlight>
                  <a:schemeClr val="lt1"/>
                </a:highlight>
                <a:latin typeface="Times New Roman" panose="02020603050405020304" pitchFamily="18" charset="0"/>
                <a:ea typeface="Roboto"/>
                <a:cs typeface="Times New Roman" panose="02020603050405020304" pitchFamily="18" charset="0"/>
                <a:sym typeface="Roboto"/>
              </a:rPr>
              <a:t>.</a:t>
            </a:r>
          </a:p>
          <a:p>
            <a:pPr marL="688591" lvl="1" indent="-285750">
              <a:spcBef>
                <a:spcPts val="550"/>
              </a:spcBef>
              <a:buClr>
                <a:srgbClr val="3891A7"/>
              </a:buClr>
              <a:buSzPts val="240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system is adaptable to changes in the business environment in the future.</a:t>
            </a:r>
            <a:endParaRPr sz="1600">
              <a:solidFill>
                <a:schemeClr val="dk1"/>
              </a:solidFill>
              <a:latin typeface="Gill Sans"/>
              <a:ea typeface="Gill Sans"/>
              <a:cs typeface="Gill Sans"/>
              <a:sym typeface="Gill Sans"/>
            </a:endParaRPr>
          </a:p>
        </p:txBody>
      </p:sp>
      <p:sp>
        <p:nvSpPr>
          <p:cNvPr id="203" name="Google Shape;203;p14"/>
          <p:cNvSpPr txBox="1"/>
          <p:nvPr/>
        </p:nvSpPr>
        <p:spPr>
          <a:xfrm>
            <a:off x="8613720" y="4729050"/>
            <a:ext cx="456840" cy="356940"/>
          </a:xfrm>
          <a:prstGeom prst="rect">
            <a:avLst/>
          </a:prstGeom>
          <a:noFill/>
          <a:ln>
            <a:noFill/>
          </a:ln>
        </p:spPr>
        <p:txBody>
          <a:bodyPr spcFirstLastPara="1" wrap="square" lIns="90000" tIns="45000" rIns="90000" bIns="45000" anchor="b" anchorCtr="0">
            <a:noAutofit/>
          </a:bodyPr>
          <a:lstStyle/>
          <a:p>
            <a:pPr marL="0" marR="0" lvl="0" indent="0" algn="ctr" rtl="0">
              <a:lnSpc>
                <a:spcPct val="100000"/>
              </a:lnSpc>
              <a:spcBef>
                <a:spcPts val="0"/>
              </a:spcBef>
              <a:spcAft>
                <a:spcPts val="0"/>
              </a:spcAft>
              <a:buNone/>
            </a:pPr>
            <a:fld id="{00000000-1234-1234-1234-123412341234}" type="slidenum">
              <a:rPr lang="en-US" sz="1200" b="0" strike="noStrike">
                <a:solidFill>
                  <a:srgbClr val="B5A989"/>
                </a:solidFill>
                <a:latin typeface="Gill Sans"/>
                <a:ea typeface="Gill Sans"/>
                <a:cs typeface="Gill Sans"/>
                <a:sym typeface="Gill Sans"/>
              </a:rPr>
              <a:pPr marL="0" marR="0" lvl="0" indent="0" algn="ctr" rtl="0">
                <a:lnSpc>
                  <a:spcPct val="100000"/>
                </a:lnSpc>
                <a:spcBef>
                  <a:spcPts val="0"/>
                </a:spcBef>
                <a:spcAft>
                  <a:spcPts val="0"/>
                </a:spcAft>
                <a:buNone/>
              </a:pPr>
              <a:t>19</a:t>
            </a:fld>
            <a:endParaRPr sz="1200" b="0"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p:nvPr/>
        </p:nvSpPr>
        <p:spPr>
          <a:xfrm>
            <a:off x="571472" y="206010"/>
            <a:ext cx="8361928" cy="856980"/>
          </a:xfrm>
          <a:prstGeom prst="rect">
            <a:avLst/>
          </a:prstGeom>
          <a:noFill/>
          <a:ln>
            <a:noFill/>
          </a:ln>
        </p:spPr>
        <p:txBody>
          <a:bodyPr spcFirstLastPara="1" wrap="square" lIns="90000" tIns="45000" rIns="90000" bIns="45000" anchor="ctr" anchorCtr="0">
            <a:normAutofit fontScale="66500" lnSpcReduction="20000"/>
          </a:bodyPr>
          <a:lstStyle/>
          <a:p>
            <a:pPr marL="0" marR="0" lvl="0" indent="0" algn="l" rtl="0">
              <a:lnSpc>
                <a:spcPct val="100000"/>
              </a:lnSpc>
              <a:spcBef>
                <a:spcPts val="0"/>
              </a:spcBef>
              <a:spcAft>
                <a:spcPts val="0"/>
              </a:spcAft>
              <a:buNone/>
            </a:pPr>
            <a:r>
              <a:rPr lang="en-US" sz="4300" b="1" i="0" u="none" strike="noStrike" cap="none">
                <a:solidFill>
                  <a:srgbClr val="572314"/>
                </a:solidFill>
                <a:latin typeface="Times New Roman"/>
                <a:ea typeface="Times New Roman"/>
                <a:cs typeface="Times New Roman"/>
                <a:sym typeface="Times New Roman"/>
              </a:rPr>
              <a:t>Presentation Outline</a:t>
            </a:r>
            <a:r>
              <a:rPr lang="en-US" sz="1800" b="0" i="0" u="none" strike="noStrike" cap="none">
                <a:solidFill>
                  <a:schemeClr val="dk1"/>
                </a:solidFill>
                <a:latin typeface="Times New Roman"/>
                <a:ea typeface="Times New Roman"/>
                <a:cs typeface="Times New Roman"/>
                <a:sym typeface="Times New Roman"/>
              </a:rPr>
              <a:t/>
            </a:r>
            <a:br>
              <a:rPr lang="en-US" sz="1800" b="0" i="0" u="none" strike="noStrike" cap="none">
                <a:solidFill>
                  <a:schemeClr val="dk1"/>
                </a:solidFill>
                <a:latin typeface="Times New Roman"/>
                <a:ea typeface="Times New Roman"/>
                <a:cs typeface="Times New Roman"/>
                <a:sym typeface="Times New Roman"/>
              </a:rPr>
            </a:br>
            <a:endParaRPr sz="4300" b="0" i="0" u="none" strike="noStrike" cap="none">
              <a:solidFill>
                <a:srgbClr val="000000"/>
              </a:solidFill>
              <a:latin typeface="Times New Roman"/>
              <a:ea typeface="Times New Roman"/>
              <a:cs typeface="Times New Roman"/>
              <a:sym typeface="Times New Roman"/>
            </a:endParaRPr>
          </a:p>
        </p:txBody>
      </p:sp>
      <p:sp>
        <p:nvSpPr>
          <p:cNvPr id="105" name="Google Shape;105;p2"/>
          <p:cNvSpPr txBox="1"/>
          <p:nvPr/>
        </p:nvSpPr>
        <p:spPr>
          <a:xfrm>
            <a:off x="428596" y="642924"/>
            <a:ext cx="8504700" cy="4043100"/>
          </a:xfrm>
          <a:prstGeom prst="rect">
            <a:avLst/>
          </a:prstGeom>
          <a:noFill/>
          <a:ln>
            <a:noFill/>
          </a:ln>
        </p:spPr>
        <p:txBody>
          <a:bodyPr spcFirstLastPara="1" wrap="square" lIns="90000" tIns="45000" rIns="90000" bIns="45000" anchor="t" anchorCtr="0">
            <a:noAutofit/>
          </a:bodyPr>
          <a:lstStyle/>
          <a:p>
            <a:pPr marL="365760" marR="0" lvl="0" indent="-282959" algn="l" rtl="0">
              <a:lnSpc>
                <a:spcPct val="100000"/>
              </a:lnSpc>
              <a:spcBef>
                <a:spcPts val="0"/>
              </a:spcBef>
              <a:spcAft>
                <a:spcPts val="0"/>
              </a:spcAft>
              <a:buClr>
                <a:srgbClr val="3891A7"/>
              </a:buClr>
              <a:buSzPts val="1280"/>
              <a:buFont typeface="Noto Sans Symbols"/>
              <a:buChar char="❏"/>
            </a:pPr>
            <a:r>
              <a:rPr lang="en-US" sz="1600" b="0" i="0" u="none" strike="noStrike" cap="none">
                <a:solidFill>
                  <a:srgbClr val="000000"/>
                </a:solidFill>
                <a:latin typeface="Gill Sans"/>
                <a:ea typeface="Gill Sans"/>
                <a:cs typeface="Gill Sans"/>
                <a:sym typeface="Gill Sans"/>
              </a:rPr>
              <a:t>Introduction</a:t>
            </a:r>
            <a:endParaRPr/>
          </a:p>
          <a:p>
            <a:pPr marL="640080" marR="0" lvl="1" indent="-237240" algn="l" rtl="0">
              <a:lnSpc>
                <a:spcPct val="100000"/>
              </a:lnSpc>
              <a:spcBef>
                <a:spcPts val="0"/>
              </a:spcBef>
              <a:spcAft>
                <a:spcPts val="0"/>
              </a:spcAft>
              <a:buClr>
                <a:srgbClr val="3891A7"/>
              </a:buClr>
              <a:buSzPts val="1400"/>
              <a:buFont typeface="Noto Sans Symbols"/>
              <a:buChar char="❏"/>
            </a:pPr>
            <a:r>
              <a:rPr lang="en-US" sz="1400" b="0" i="0" u="none" strike="noStrike" cap="none">
                <a:solidFill>
                  <a:srgbClr val="0070C0"/>
                </a:solidFill>
                <a:latin typeface="Gill Sans"/>
                <a:ea typeface="Gill Sans"/>
                <a:cs typeface="Gill Sans"/>
                <a:sym typeface="Gill Sans"/>
              </a:rPr>
              <a:t>Motivations</a:t>
            </a:r>
            <a:endParaRPr/>
          </a:p>
          <a:p>
            <a:pPr marL="640080" marR="0" lvl="1" indent="-237240" algn="l" rtl="0">
              <a:lnSpc>
                <a:spcPct val="100000"/>
              </a:lnSpc>
              <a:spcBef>
                <a:spcPts val="0"/>
              </a:spcBef>
              <a:spcAft>
                <a:spcPts val="0"/>
              </a:spcAft>
              <a:buClr>
                <a:srgbClr val="3891A7"/>
              </a:buClr>
              <a:buSzPts val="1400"/>
              <a:buFont typeface="Noto Sans Symbols"/>
              <a:buChar char="❏"/>
            </a:pPr>
            <a:r>
              <a:rPr lang="en-US" sz="1400" b="0" i="0" u="none" strike="noStrike" cap="none">
                <a:solidFill>
                  <a:srgbClr val="0070C0"/>
                </a:solidFill>
                <a:latin typeface="Gill Sans"/>
                <a:ea typeface="Gill Sans"/>
                <a:cs typeface="Gill Sans"/>
                <a:sym typeface="Gill Sans"/>
              </a:rPr>
              <a:t>Uniqueness of the work</a:t>
            </a:r>
            <a:endParaRPr sz="1400" b="0" i="0" u="none" strike="noStrike" cap="none">
              <a:solidFill>
                <a:srgbClr val="0070C0"/>
              </a:solidFill>
              <a:latin typeface="Gill Sans"/>
              <a:ea typeface="Gill Sans"/>
              <a:cs typeface="Gill Sans"/>
              <a:sym typeface="Gill Sans"/>
            </a:endParaRPr>
          </a:p>
          <a:p>
            <a:pPr marL="365760" marR="0" lvl="0" indent="-282959" algn="l" rtl="0">
              <a:lnSpc>
                <a:spcPct val="100000"/>
              </a:lnSpc>
              <a:spcBef>
                <a:spcPts val="601"/>
              </a:spcBef>
              <a:spcAft>
                <a:spcPts val="0"/>
              </a:spcAft>
              <a:buClr>
                <a:srgbClr val="3891A7"/>
              </a:buClr>
              <a:buSzPts val="1280"/>
              <a:buFont typeface="Noto Sans Symbols"/>
              <a:buChar char="❏"/>
            </a:pPr>
            <a:r>
              <a:rPr lang="en-US" sz="1600" b="0" i="0" u="none" strike="noStrike" cap="none">
                <a:solidFill>
                  <a:srgbClr val="000000"/>
                </a:solidFill>
                <a:latin typeface="Gill Sans"/>
                <a:ea typeface="Gill Sans"/>
                <a:cs typeface="Gill Sans"/>
                <a:sym typeface="Gill Sans"/>
              </a:rPr>
              <a:t>Literature Survey</a:t>
            </a:r>
            <a:endParaRPr sz="1600" b="0" i="0" u="none" strike="noStrike" cap="none">
              <a:solidFill>
                <a:srgbClr val="000000"/>
              </a:solidFill>
              <a:latin typeface="Gill Sans"/>
              <a:ea typeface="Gill Sans"/>
              <a:cs typeface="Gill Sans"/>
              <a:sym typeface="Gill Sans"/>
            </a:endParaRPr>
          </a:p>
          <a:p>
            <a:pPr marL="640080" marR="0" lvl="1" indent="-237240" algn="l" rtl="0">
              <a:lnSpc>
                <a:spcPct val="100000"/>
              </a:lnSpc>
              <a:spcBef>
                <a:spcPts val="550"/>
              </a:spcBef>
              <a:spcAft>
                <a:spcPts val="0"/>
              </a:spcAft>
              <a:buClr>
                <a:srgbClr val="3891A7"/>
              </a:buClr>
              <a:buSzPts val="1400"/>
              <a:buFont typeface="Noto Sans Symbols"/>
              <a:buChar char="❏"/>
            </a:pPr>
            <a:r>
              <a:rPr lang="en-US" sz="1400" b="0" i="0" u="none" strike="noStrike" cap="none">
                <a:solidFill>
                  <a:srgbClr val="0070C0"/>
                </a:solidFill>
                <a:latin typeface="Gill Sans"/>
                <a:ea typeface="Gill Sans"/>
                <a:cs typeface="Gill Sans"/>
                <a:sym typeface="Gill Sans"/>
              </a:rPr>
              <a:t>Existing System</a:t>
            </a:r>
            <a:endParaRPr/>
          </a:p>
          <a:p>
            <a:pPr marL="640080" marR="0" lvl="1" indent="-237240" algn="l" rtl="0">
              <a:lnSpc>
                <a:spcPct val="100000"/>
              </a:lnSpc>
              <a:spcBef>
                <a:spcPts val="550"/>
              </a:spcBef>
              <a:spcAft>
                <a:spcPts val="0"/>
              </a:spcAft>
              <a:buClr>
                <a:srgbClr val="3891A7"/>
              </a:buClr>
              <a:buSzPts val="1400"/>
              <a:buFont typeface="Noto Sans Symbols"/>
              <a:buChar char="❏"/>
            </a:pPr>
            <a:r>
              <a:rPr lang="en-US" sz="1400" b="0" i="0" u="none" strike="noStrike" cap="none">
                <a:solidFill>
                  <a:srgbClr val="0070C0"/>
                </a:solidFill>
                <a:latin typeface="Gill Sans"/>
                <a:ea typeface="Gill Sans"/>
                <a:cs typeface="Gill Sans"/>
                <a:sym typeface="Gill Sans"/>
              </a:rPr>
              <a:t>Problem Identification</a:t>
            </a:r>
            <a:endParaRPr/>
          </a:p>
          <a:p>
            <a:pPr marL="365760" marR="0" lvl="0" indent="-282959" algn="l" rtl="0">
              <a:lnSpc>
                <a:spcPct val="100000"/>
              </a:lnSpc>
              <a:spcBef>
                <a:spcPts val="601"/>
              </a:spcBef>
              <a:spcAft>
                <a:spcPts val="0"/>
              </a:spcAft>
              <a:buClr>
                <a:srgbClr val="3891A7"/>
              </a:buClr>
              <a:buSzPts val="1280"/>
              <a:buFont typeface="Noto Sans Symbols"/>
              <a:buChar char="❏"/>
            </a:pPr>
            <a:r>
              <a:rPr lang="en-US" sz="1600" b="0" i="0" u="none" strike="noStrike" cap="none">
                <a:solidFill>
                  <a:srgbClr val="000000"/>
                </a:solidFill>
                <a:latin typeface="Gill Sans"/>
                <a:ea typeface="Gill Sans"/>
                <a:cs typeface="Gill Sans"/>
                <a:sym typeface="Gill Sans"/>
              </a:rPr>
              <a:t>Schematic Layout OR Model Diagram</a:t>
            </a:r>
            <a:endParaRPr sz="1600" b="0" i="0" u="none" strike="noStrike" cap="none">
              <a:solidFill>
                <a:srgbClr val="000000"/>
              </a:solidFill>
              <a:latin typeface="Gill Sans"/>
              <a:ea typeface="Gill Sans"/>
              <a:cs typeface="Gill Sans"/>
              <a:sym typeface="Gill Sans"/>
            </a:endParaRPr>
          </a:p>
          <a:p>
            <a:pPr marL="365760" marR="0" lvl="0" indent="-282959" algn="l" rtl="0">
              <a:lnSpc>
                <a:spcPct val="100000"/>
              </a:lnSpc>
              <a:spcBef>
                <a:spcPts val="601"/>
              </a:spcBef>
              <a:spcAft>
                <a:spcPts val="0"/>
              </a:spcAft>
              <a:buClr>
                <a:srgbClr val="3891A7"/>
              </a:buClr>
              <a:buSzPts val="1280"/>
              <a:buFont typeface="Noto Sans Symbols"/>
              <a:buChar char="❏"/>
            </a:pPr>
            <a:r>
              <a:rPr lang="en-US" sz="1600" b="0" i="0" u="none" strike="noStrike" cap="none">
                <a:solidFill>
                  <a:srgbClr val="000000"/>
                </a:solidFill>
                <a:latin typeface="Gill Sans"/>
                <a:ea typeface="Gill Sans"/>
                <a:cs typeface="Gill Sans"/>
                <a:sym typeface="Gill Sans"/>
              </a:rPr>
              <a:t>Methods OR Tools OR Algorithms used</a:t>
            </a:r>
            <a:endParaRPr/>
          </a:p>
          <a:p>
            <a:pPr marL="365760" marR="0" lvl="0" indent="-282959" algn="l" rtl="0">
              <a:lnSpc>
                <a:spcPct val="100000"/>
              </a:lnSpc>
              <a:spcBef>
                <a:spcPts val="601"/>
              </a:spcBef>
              <a:spcAft>
                <a:spcPts val="0"/>
              </a:spcAft>
              <a:buClr>
                <a:srgbClr val="3891A7"/>
              </a:buClr>
              <a:buSzPts val="1280"/>
              <a:buFont typeface="Noto Sans Symbols"/>
              <a:buChar char="❏"/>
            </a:pPr>
            <a:r>
              <a:rPr lang="en-US" sz="1600" b="0" i="0" u="none" strike="noStrike" cap="none">
                <a:solidFill>
                  <a:srgbClr val="000000"/>
                </a:solidFill>
                <a:latin typeface="Gill Sans"/>
                <a:ea typeface="Gill Sans"/>
                <a:cs typeface="Gill Sans"/>
                <a:sym typeface="Gill Sans"/>
              </a:rPr>
              <a:t>Experimentation and Results</a:t>
            </a:r>
            <a:endParaRPr/>
          </a:p>
          <a:p>
            <a:pPr marL="640080" marR="0" lvl="1" indent="-237240" algn="l" rtl="0">
              <a:spcBef>
                <a:spcPts val="0"/>
              </a:spcBef>
              <a:spcAft>
                <a:spcPts val="0"/>
              </a:spcAft>
              <a:buClr>
                <a:srgbClr val="3891A7"/>
              </a:buClr>
              <a:buSzPts val="1120"/>
              <a:buFont typeface="Noto Sans Symbols"/>
              <a:buChar char="❏"/>
            </a:pPr>
            <a:r>
              <a:rPr lang="en-US" sz="1400" b="0" i="0" u="none" strike="noStrike" cap="none">
                <a:solidFill>
                  <a:srgbClr val="0070C0"/>
                </a:solidFill>
                <a:latin typeface="Gill Sans"/>
                <a:ea typeface="Gill Sans"/>
                <a:cs typeface="Gill Sans"/>
                <a:sym typeface="Gill Sans"/>
              </a:rPr>
              <a:t>System/Model Specifications</a:t>
            </a:r>
            <a:endParaRPr sz="1400" b="0" i="0" u="none" strike="noStrike" cap="none">
              <a:solidFill>
                <a:srgbClr val="0070C0"/>
              </a:solidFill>
              <a:latin typeface="Gill Sans"/>
              <a:ea typeface="Gill Sans"/>
              <a:cs typeface="Gill Sans"/>
              <a:sym typeface="Gill Sans"/>
            </a:endParaRPr>
          </a:p>
          <a:p>
            <a:pPr marL="640080" marR="0" lvl="1" indent="-237240" algn="l" rtl="0">
              <a:spcBef>
                <a:spcPts val="0"/>
              </a:spcBef>
              <a:spcAft>
                <a:spcPts val="0"/>
              </a:spcAft>
              <a:buClr>
                <a:srgbClr val="3891A7"/>
              </a:buClr>
              <a:buSzPts val="1120"/>
              <a:buFont typeface="Noto Sans Symbols"/>
              <a:buChar char="❏"/>
            </a:pPr>
            <a:r>
              <a:rPr lang="en-US" sz="1400" b="0" i="0" u="none" strike="noStrike" cap="none">
                <a:solidFill>
                  <a:srgbClr val="0070C0"/>
                </a:solidFill>
                <a:latin typeface="Gill Sans"/>
                <a:ea typeface="Gill Sans"/>
                <a:cs typeface="Gill Sans"/>
                <a:sym typeface="Gill Sans"/>
              </a:rPr>
              <a:t>Datasets Description (if any)</a:t>
            </a:r>
            <a:endParaRPr/>
          </a:p>
          <a:p>
            <a:pPr marL="640080" marR="0" lvl="1" indent="-237240" algn="l" rtl="0">
              <a:spcBef>
                <a:spcPts val="0"/>
              </a:spcBef>
              <a:spcAft>
                <a:spcPts val="0"/>
              </a:spcAft>
              <a:buClr>
                <a:srgbClr val="3891A7"/>
              </a:buClr>
              <a:buSzPts val="1120"/>
              <a:buFont typeface="Noto Sans Symbols"/>
              <a:buChar char="❏"/>
            </a:pPr>
            <a:r>
              <a:rPr lang="en-US" sz="1400" b="0" i="0" u="none" strike="noStrike" cap="none">
                <a:solidFill>
                  <a:srgbClr val="0070C0"/>
                </a:solidFill>
                <a:latin typeface="Gill Sans"/>
                <a:ea typeface="Gill Sans"/>
                <a:cs typeface="Gill Sans"/>
                <a:sym typeface="Gill Sans"/>
              </a:rPr>
              <a:t>Parameters used (if any</a:t>
            </a:r>
            <a:r>
              <a:rPr lang="en-US" sz="1600" b="0" i="0" u="none" strike="noStrike" cap="none">
                <a:solidFill>
                  <a:srgbClr val="0070C0"/>
                </a:solidFill>
                <a:latin typeface="Gill Sans"/>
                <a:ea typeface="Gill Sans"/>
                <a:cs typeface="Gill Sans"/>
                <a:sym typeface="Gill Sans"/>
              </a:rPr>
              <a:t>)</a:t>
            </a:r>
            <a:endParaRPr/>
          </a:p>
          <a:p>
            <a:pPr marL="640080" marR="0" lvl="1" indent="-237240" algn="l" rtl="0">
              <a:spcBef>
                <a:spcPts val="0"/>
              </a:spcBef>
              <a:spcAft>
                <a:spcPts val="0"/>
              </a:spcAft>
              <a:buClr>
                <a:srgbClr val="3891A7"/>
              </a:buClr>
              <a:buSzPts val="1120"/>
              <a:buFont typeface="Noto Sans Symbols"/>
              <a:buChar char="❏"/>
            </a:pPr>
            <a:r>
              <a:rPr lang="en-US" sz="1400" b="0" i="0" u="none" strike="noStrike" cap="none">
                <a:solidFill>
                  <a:srgbClr val="0070C0"/>
                </a:solidFill>
                <a:latin typeface="Gill Sans"/>
                <a:ea typeface="Gill Sans"/>
                <a:cs typeface="Gill Sans"/>
                <a:sym typeface="Gill Sans"/>
              </a:rPr>
              <a:t>Experimental outcomes (Tables and Figures)</a:t>
            </a:r>
            <a:endParaRPr/>
          </a:p>
          <a:p>
            <a:pPr marL="640080" marR="0" lvl="1" indent="-237240" algn="l" rtl="0">
              <a:spcBef>
                <a:spcPts val="0"/>
              </a:spcBef>
              <a:spcAft>
                <a:spcPts val="0"/>
              </a:spcAft>
              <a:buClr>
                <a:srgbClr val="3891A7"/>
              </a:buClr>
              <a:buSzPts val="1120"/>
              <a:buFont typeface="Noto Sans Symbols"/>
              <a:buChar char="❏"/>
            </a:pPr>
            <a:r>
              <a:rPr lang="en-US" sz="1400" b="0" i="0" u="none" strike="noStrike" cap="none">
                <a:solidFill>
                  <a:srgbClr val="0070C0"/>
                </a:solidFill>
                <a:latin typeface="Gill Sans"/>
                <a:ea typeface="Gill Sans"/>
                <a:cs typeface="Gill Sans"/>
                <a:sym typeface="Gill Sans"/>
              </a:rPr>
              <a:t>Result Analysis and Validation</a:t>
            </a:r>
            <a:endParaRPr/>
          </a:p>
          <a:p>
            <a:pPr marL="365760" marR="0" lvl="0" indent="-282959" algn="l" rtl="0">
              <a:lnSpc>
                <a:spcPct val="100000"/>
              </a:lnSpc>
              <a:spcBef>
                <a:spcPts val="601"/>
              </a:spcBef>
              <a:spcAft>
                <a:spcPts val="0"/>
              </a:spcAft>
              <a:buClr>
                <a:srgbClr val="3891A7"/>
              </a:buClr>
              <a:buSzPts val="1280"/>
              <a:buFont typeface="Noto Sans Symbols"/>
              <a:buChar char="❏"/>
            </a:pPr>
            <a:r>
              <a:rPr lang="en-US" sz="1600" b="0" i="0" u="none" strike="noStrike" cap="none">
                <a:solidFill>
                  <a:srgbClr val="000000"/>
                </a:solidFill>
                <a:latin typeface="Gill Sans"/>
                <a:ea typeface="Gill Sans"/>
                <a:cs typeface="Gill Sans"/>
                <a:sym typeface="Gill Sans"/>
              </a:rPr>
              <a:t>Conclusion and Future Scope (Key Findings)</a:t>
            </a:r>
            <a:endParaRPr sz="1600" b="0" i="0" u="none" strike="noStrike" cap="none">
              <a:solidFill>
                <a:srgbClr val="000000"/>
              </a:solidFill>
              <a:latin typeface="Gill Sans"/>
              <a:ea typeface="Gill Sans"/>
              <a:cs typeface="Gill Sans"/>
              <a:sym typeface="Gill Sans"/>
            </a:endParaRPr>
          </a:p>
          <a:p>
            <a:pPr marL="365760" marR="0" lvl="1" indent="-282959" algn="l" rtl="0">
              <a:spcBef>
                <a:spcPts val="601"/>
              </a:spcBef>
              <a:spcAft>
                <a:spcPts val="0"/>
              </a:spcAft>
              <a:buClr>
                <a:srgbClr val="3891A7"/>
              </a:buClr>
              <a:buSzPts val="1280"/>
              <a:buFont typeface="Noto Sans Symbols"/>
              <a:buChar char="❏"/>
            </a:pPr>
            <a:r>
              <a:rPr lang="en-US" sz="1600" b="0" i="0" u="none" strike="noStrike" cap="none">
                <a:solidFill>
                  <a:srgbClr val="000000"/>
                </a:solidFill>
                <a:latin typeface="Gill Sans"/>
                <a:ea typeface="Gill Sans"/>
                <a:cs typeface="Gill Sans"/>
                <a:sym typeface="Gill Sans"/>
              </a:rPr>
              <a:t>Bibliography</a:t>
            </a:r>
            <a:endParaRPr sz="1600" b="0" i="0" u="none" strike="noStrike" cap="none">
              <a:solidFill>
                <a:srgbClr val="000000"/>
              </a:solidFill>
              <a:latin typeface="Gill Sans"/>
              <a:ea typeface="Gill Sans"/>
              <a:cs typeface="Gill Sans"/>
              <a:sym typeface="Gill Sans"/>
            </a:endParaRPr>
          </a:p>
        </p:txBody>
      </p:sp>
      <p:sp>
        <p:nvSpPr>
          <p:cNvPr id="106" name="Google Shape;106;p2"/>
          <p:cNvSpPr txBox="1"/>
          <p:nvPr/>
        </p:nvSpPr>
        <p:spPr>
          <a:xfrm>
            <a:off x="8613720" y="4729050"/>
            <a:ext cx="456840" cy="356940"/>
          </a:xfrm>
          <a:prstGeom prst="rect">
            <a:avLst/>
          </a:prstGeom>
          <a:noFill/>
          <a:ln>
            <a:noFill/>
          </a:ln>
        </p:spPr>
        <p:txBody>
          <a:bodyPr spcFirstLastPara="1" wrap="square" lIns="90000" tIns="45000" rIns="90000" bIns="45000" anchor="b" anchorCtr="0">
            <a:noAutofit/>
          </a:bodyPr>
          <a:lstStyle/>
          <a:p>
            <a:pPr marL="0" marR="0" lvl="0" indent="0" algn="ctr" rtl="0">
              <a:lnSpc>
                <a:spcPct val="100000"/>
              </a:lnSpc>
              <a:spcBef>
                <a:spcPts val="0"/>
              </a:spcBef>
              <a:spcAft>
                <a:spcPts val="0"/>
              </a:spcAft>
              <a:buNone/>
            </a:pPr>
            <a:fld id="{00000000-1234-1234-1234-123412341234}" type="slidenum">
              <a:rPr lang="en-US" sz="1200" b="0" i="0" u="none" strike="noStrike" cap="none">
                <a:solidFill>
                  <a:srgbClr val="B5A989"/>
                </a:solidFill>
                <a:latin typeface="Gill Sans"/>
                <a:ea typeface="Gill Sans"/>
                <a:cs typeface="Gill Sans"/>
                <a:sym typeface="Gill Sans"/>
              </a:rPr>
              <a:pPr marL="0" marR="0" lvl="0" indent="0" algn="ctr" rtl="0">
                <a:lnSpc>
                  <a:spcPct val="100000"/>
                </a:lnSpc>
                <a:spcBef>
                  <a:spcPts val="0"/>
                </a:spcBef>
                <a:spcAft>
                  <a:spcPts val="0"/>
                </a:spcAft>
                <a:buNone/>
              </a:pPr>
              <a:t>2</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6"/>
          <p:cNvSpPr txBox="1">
            <a:spLocks noGrp="1"/>
          </p:cNvSpPr>
          <p:nvPr>
            <p:ph type="title"/>
          </p:nvPr>
        </p:nvSpPr>
        <p:spPr>
          <a:xfrm>
            <a:off x="500034" y="426751"/>
            <a:ext cx="8433366" cy="553998"/>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rgbClr val="572314"/>
              </a:buClr>
              <a:buSzPts val="2500"/>
              <a:buFont typeface="Times New Roman"/>
              <a:buNone/>
            </a:pPr>
            <a:r>
              <a:rPr lang="en-US" b="1">
                <a:solidFill>
                  <a:srgbClr val="572314"/>
                </a:solidFill>
                <a:latin typeface="Times New Roman"/>
                <a:ea typeface="Times New Roman"/>
                <a:cs typeface="Times New Roman"/>
                <a:sym typeface="Times New Roman"/>
              </a:rPr>
              <a:t>Bibliography</a:t>
            </a:r>
            <a:endParaRPr b="1">
              <a:solidFill>
                <a:srgbClr val="572314"/>
              </a:solidFill>
              <a:latin typeface="Times New Roman"/>
              <a:ea typeface="Times New Roman"/>
              <a:cs typeface="Times New Roman"/>
              <a:sym typeface="Times New Roman"/>
            </a:endParaRPr>
          </a:p>
        </p:txBody>
      </p:sp>
      <p:sp>
        <p:nvSpPr>
          <p:cNvPr id="178" name="Google Shape;178;p26"/>
          <p:cNvSpPr txBox="1">
            <a:spLocks noGrp="1"/>
          </p:cNvSpPr>
          <p:nvPr>
            <p:ph type="body" idx="1"/>
          </p:nvPr>
        </p:nvSpPr>
        <p:spPr>
          <a:xfrm>
            <a:off x="663600" y="1131925"/>
            <a:ext cx="7816800" cy="3712500"/>
          </a:xfrm>
          <a:prstGeom prst="rect">
            <a:avLst/>
          </a:prstGeom>
          <a:noFill/>
          <a:ln>
            <a:noFill/>
          </a:ln>
        </p:spPr>
        <p:txBody>
          <a:bodyPr spcFirstLastPara="1" wrap="square" lIns="91425" tIns="91425" rIns="91425" bIns="91425" anchor="t" anchorCtr="0">
            <a:noAutofit/>
          </a:bodyPr>
          <a:lstStyle/>
          <a:p>
            <a:pPr marL="0" lvl="0" indent="0">
              <a:lnSpc>
                <a:spcPct val="115000"/>
              </a:lnSpc>
              <a:buSzPts val="1100"/>
              <a:buNone/>
            </a:pPr>
            <a:r>
              <a:rPr lang="en-US" sz="1600" dirty="0">
                <a:solidFill>
                  <a:srgbClr val="3F3F3F"/>
                </a:solidFill>
                <a:highlight>
                  <a:schemeClr val="lt1"/>
                </a:highlight>
                <a:latin typeface="Gill Sans"/>
                <a:ea typeface="Gill Sans"/>
                <a:cs typeface="Gill Sans"/>
                <a:sym typeface="Gill Sans"/>
              </a:rPr>
              <a:t>[1]</a:t>
            </a:r>
            <a:r>
              <a:rPr lang="en-US" sz="1600" dirty="0"/>
              <a:t> Allen, J. (2021). Artificial intelligence in invoice management: improving accuracy and efficiency. Journal of Accountancy.</a:t>
            </a:r>
            <a:endParaRPr sz="1600" dirty="0">
              <a:solidFill>
                <a:srgbClr val="3F3F3F"/>
              </a:solidFill>
              <a:highlight>
                <a:schemeClr val="lt1"/>
              </a:highlight>
              <a:latin typeface="Gill Sans"/>
              <a:ea typeface="Gill Sans"/>
              <a:cs typeface="Gill Sans"/>
              <a:sym typeface="Gill Sans"/>
            </a:endParaRPr>
          </a:p>
          <a:p>
            <a:pPr marL="0" lvl="0" indent="0" algn="l" rtl="0">
              <a:lnSpc>
                <a:spcPct val="115000"/>
              </a:lnSpc>
              <a:spcBef>
                <a:spcPts val="0"/>
              </a:spcBef>
              <a:spcAft>
                <a:spcPts val="0"/>
              </a:spcAft>
              <a:buClr>
                <a:schemeClr val="dk1"/>
              </a:buClr>
              <a:buSzPts val="1100"/>
              <a:buFont typeface="Arial"/>
              <a:buNone/>
            </a:pPr>
            <a:endParaRPr sz="1600" dirty="0">
              <a:solidFill>
                <a:srgbClr val="3F3F3F"/>
              </a:solidFill>
              <a:highlight>
                <a:schemeClr val="lt1"/>
              </a:highlight>
              <a:latin typeface="Gill Sans"/>
              <a:ea typeface="Gill Sans"/>
              <a:cs typeface="Gill Sans"/>
              <a:sym typeface="Gill Sans"/>
            </a:endParaRPr>
          </a:p>
          <a:p>
            <a:pPr marL="0" lvl="0" indent="0">
              <a:lnSpc>
                <a:spcPct val="115000"/>
              </a:lnSpc>
              <a:buSzPts val="1100"/>
              <a:buNone/>
            </a:pPr>
            <a:r>
              <a:rPr lang="en-US" sz="1600" dirty="0">
                <a:solidFill>
                  <a:srgbClr val="3F3F3F"/>
                </a:solidFill>
                <a:highlight>
                  <a:schemeClr val="lt1"/>
                </a:highlight>
                <a:latin typeface="Gill Sans"/>
                <a:ea typeface="Gill Sans"/>
                <a:cs typeface="Gill Sans"/>
                <a:sym typeface="Gill Sans"/>
              </a:rPr>
              <a:t>[2]</a:t>
            </a:r>
            <a:r>
              <a:rPr lang="en-US" sz="1600" dirty="0"/>
              <a:t>  </a:t>
            </a:r>
            <a:r>
              <a:rPr lang="en-US" sz="1600" dirty="0" err="1"/>
              <a:t>Chaudhary</a:t>
            </a:r>
            <a:r>
              <a:rPr lang="en-US" sz="1600" dirty="0"/>
              <a:t>, N., &amp; Kumar, N. (2020). AI-based invoice management system for B2B companies. International Journal of Advanced Science and Technology, 29(6), 2082-2090.</a:t>
            </a:r>
            <a:endParaRPr sz="1600" dirty="0">
              <a:solidFill>
                <a:srgbClr val="3F3F3F"/>
              </a:solidFill>
              <a:highlight>
                <a:schemeClr val="lt1"/>
              </a:highlight>
              <a:latin typeface="Gill Sans"/>
              <a:ea typeface="Gill Sans"/>
              <a:cs typeface="Gill Sans"/>
              <a:sym typeface="Gill Sans"/>
            </a:endParaRPr>
          </a:p>
          <a:p>
            <a:pPr marL="0" lvl="0" indent="0" algn="l" rtl="0">
              <a:lnSpc>
                <a:spcPct val="115000"/>
              </a:lnSpc>
              <a:spcBef>
                <a:spcPts val="0"/>
              </a:spcBef>
              <a:spcAft>
                <a:spcPts val="0"/>
              </a:spcAft>
              <a:buClr>
                <a:schemeClr val="dk1"/>
              </a:buClr>
              <a:buSzPts val="1100"/>
              <a:buFont typeface="Arial"/>
              <a:buNone/>
            </a:pPr>
            <a:endParaRPr sz="1600" dirty="0">
              <a:solidFill>
                <a:srgbClr val="3F3F3F"/>
              </a:solidFill>
              <a:highlight>
                <a:schemeClr val="lt1"/>
              </a:highlight>
              <a:latin typeface="Gill Sans"/>
              <a:ea typeface="Gill Sans"/>
              <a:cs typeface="Gill Sans"/>
              <a:sym typeface="Gill Sans"/>
            </a:endParaRPr>
          </a:p>
          <a:p>
            <a:pPr marL="0" lvl="0" indent="0">
              <a:lnSpc>
                <a:spcPct val="115000"/>
              </a:lnSpc>
              <a:buSzPts val="1100"/>
              <a:buNone/>
            </a:pPr>
            <a:r>
              <a:rPr lang="en-US" sz="1600" dirty="0">
                <a:solidFill>
                  <a:srgbClr val="3F3F3F"/>
                </a:solidFill>
                <a:highlight>
                  <a:schemeClr val="lt1"/>
                </a:highlight>
                <a:latin typeface="Gill Sans"/>
                <a:ea typeface="Gill Sans"/>
                <a:cs typeface="Gill Sans"/>
                <a:sym typeface="Gill Sans"/>
              </a:rPr>
              <a:t>[3]</a:t>
            </a:r>
            <a:r>
              <a:rPr lang="en-US" sz="1600" dirty="0"/>
              <a:t>  Fang, W., &amp; Chen, C. (2021). The development of AI-based invoice management system for B2B companies: A case study. Journal of Industrial Engineering and Management Science, 4(1), 23-32.</a:t>
            </a:r>
          </a:p>
          <a:p>
            <a:pPr marL="0" lvl="0" indent="0">
              <a:lnSpc>
                <a:spcPct val="115000"/>
              </a:lnSpc>
              <a:buSzPts val="1100"/>
              <a:buNone/>
            </a:pPr>
            <a:endParaRPr sz="1600" dirty="0">
              <a:solidFill>
                <a:srgbClr val="3F3F3F"/>
              </a:solidFill>
              <a:highlight>
                <a:schemeClr val="lt1"/>
              </a:highlight>
              <a:latin typeface="Gill Sans"/>
              <a:ea typeface="Gill Sans"/>
              <a:cs typeface="Gill Sans"/>
              <a:sym typeface="Gill Sans"/>
            </a:endParaRPr>
          </a:p>
          <a:p>
            <a:pPr marL="0" lvl="0" indent="0">
              <a:lnSpc>
                <a:spcPct val="115000"/>
              </a:lnSpc>
              <a:buSzPts val="1100"/>
              <a:buNone/>
            </a:pPr>
            <a:r>
              <a:rPr lang="en-US" sz="1600" dirty="0">
                <a:solidFill>
                  <a:srgbClr val="3F3F3F"/>
                </a:solidFill>
                <a:highlight>
                  <a:schemeClr val="lt1"/>
                </a:highlight>
                <a:latin typeface="Gill Sans"/>
                <a:ea typeface="Gill Sans"/>
                <a:cs typeface="Gill Sans"/>
                <a:sym typeface="Gill Sans"/>
              </a:rPr>
              <a:t>[4]</a:t>
            </a:r>
            <a:r>
              <a:rPr lang="en-US" sz="1600" dirty="0"/>
              <a:t>  Kim, D. H., Kim, J. W., &amp; Lee, K. H. (2020). An AI-based invoice management system for B2B SMEs. Journal of Open Innovation: Technology, Market, and Complexity, 6(2), 37.</a:t>
            </a:r>
            <a:endParaRPr sz="1600" dirty="0">
              <a:solidFill>
                <a:srgbClr val="3F3F3F"/>
              </a:solidFill>
              <a:highlight>
                <a:schemeClr val="lt1"/>
              </a:highlight>
              <a:latin typeface="Gill Sans"/>
              <a:ea typeface="Gill Sans"/>
              <a:cs typeface="Gill Sans"/>
              <a:sym typeface="Gill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6"/>
          <p:cNvSpPr txBox="1"/>
          <p:nvPr/>
        </p:nvSpPr>
        <p:spPr>
          <a:xfrm>
            <a:off x="1435680" y="206010"/>
            <a:ext cx="7497720" cy="856980"/>
          </a:xfrm>
          <a:prstGeom prst="rect">
            <a:avLst/>
          </a:prstGeom>
          <a:noFill/>
          <a:ln>
            <a:noFill/>
          </a:ln>
        </p:spPr>
        <p:txBody>
          <a:bodyPr spcFirstLastPara="1" wrap="square" lIns="90000" tIns="45000" rIns="90000" bIns="45000" anchor="ctr" anchorCtr="0">
            <a:noAutofit/>
          </a:bodyPr>
          <a:lstStyle/>
          <a:p>
            <a:pPr marL="0" marR="0" lvl="0" indent="0" algn="l" rtl="0">
              <a:spcBef>
                <a:spcPts val="0"/>
              </a:spcBef>
              <a:spcAft>
                <a:spcPts val="0"/>
              </a:spcAft>
              <a:buNone/>
            </a:pPr>
            <a:endParaRPr sz="1800" b="0" strike="noStrike">
              <a:solidFill>
                <a:srgbClr val="000000"/>
              </a:solidFill>
              <a:latin typeface="Gill Sans"/>
              <a:ea typeface="Gill Sans"/>
              <a:cs typeface="Gill Sans"/>
              <a:sym typeface="Gill Sans"/>
            </a:endParaRPr>
          </a:p>
        </p:txBody>
      </p:sp>
      <p:sp>
        <p:nvSpPr>
          <p:cNvPr id="215" name="Google Shape;215;p16"/>
          <p:cNvSpPr txBox="1"/>
          <p:nvPr/>
        </p:nvSpPr>
        <p:spPr>
          <a:xfrm>
            <a:off x="8613720" y="4729050"/>
            <a:ext cx="456840" cy="356940"/>
          </a:xfrm>
          <a:prstGeom prst="rect">
            <a:avLst/>
          </a:prstGeom>
          <a:noFill/>
          <a:ln>
            <a:noFill/>
          </a:ln>
        </p:spPr>
        <p:txBody>
          <a:bodyPr spcFirstLastPara="1" wrap="square" lIns="90000" tIns="45000" rIns="90000" bIns="45000" anchor="b" anchorCtr="0">
            <a:noAutofit/>
          </a:bodyPr>
          <a:lstStyle/>
          <a:p>
            <a:pPr marL="0" marR="0" lvl="0" indent="0" algn="ctr" rtl="0">
              <a:lnSpc>
                <a:spcPct val="100000"/>
              </a:lnSpc>
              <a:spcBef>
                <a:spcPts val="0"/>
              </a:spcBef>
              <a:spcAft>
                <a:spcPts val="0"/>
              </a:spcAft>
              <a:buNone/>
            </a:pPr>
            <a:fld id="{00000000-1234-1234-1234-123412341234}" type="slidenum">
              <a:rPr lang="en-US" sz="1200" b="0" strike="noStrike">
                <a:solidFill>
                  <a:srgbClr val="B5A989"/>
                </a:solidFill>
                <a:latin typeface="Gill Sans"/>
                <a:ea typeface="Gill Sans"/>
                <a:cs typeface="Gill Sans"/>
                <a:sym typeface="Gill Sans"/>
              </a:rPr>
              <a:pPr marL="0" marR="0" lvl="0" indent="0" algn="ctr" rtl="0">
                <a:lnSpc>
                  <a:spcPct val="100000"/>
                </a:lnSpc>
                <a:spcBef>
                  <a:spcPts val="0"/>
                </a:spcBef>
                <a:spcAft>
                  <a:spcPts val="0"/>
                </a:spcAft>
                <a:buNone/>
              </a:pPr>
              <a:t>21</a:t>
            </a:fld>
            <a:endParaRPr sz="1200" b="0" strike="noStrike">
              <a:solidFill>
                <a:schemeClr val="dk1"/>
              </a:solidFill>
              <a:latin typeface="Times New Roman"/>
              <a:ea typeface="Times New Roman"/>
              <a:cs typeface="Times New Roman"/>
              <a:sym typeface="Times New Roman"/>
            </a:endParaRPr>
          </a:p>
        </p:txBody>
      </p:sp>
      <p:sp>
        <p:nvSpPr>
          <p:cNvPr id="216" name="Google Shape;216;p16" descr="Happy National Thank You Day! - Inventionland"/>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7" name="Google Shape;217;p16" descr="Happy National Thank You Day! - Inventionland"/>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18" name="Google Shape;218;p16" descr="Happy National Thank You Day! - Inventionland"/>
          <p:cNvPicPr preferRelativeResize="0"/>
          <p:nvPr/>
        </p:nvPicPr>
        <p:blipFill rotWithShape="1">
          <a:blip r:embed="rId3">
            <a:alphaModFix/>
          </a:blip>
          <a:srcRect/>
          <a:stretch/>
        </p:blipFill>
        <p:spPr>
          <a:xfrm>
            <a:off x="2339752" y="1419622"/>
            <a:ext cx="4382201" cy="191721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p:nvPr/>
        </p:nvSpPr>
        <p:spPr>
          <a:xfrm>
            <a:off x="571472" y="206010"/>
            <a:ext cx="8361928" cy="85698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2900" b="1" i="0" u="none" strike="noStrike" cap="none">
                <a:solidFill>
                  <a:srgbClr val="572314"/>
                </a:solidFill>
                <a:latin typeface="Times New Roman"/>
                <a:ea typeface="Times New Roman"/>
                <a:cs typeface="Times New Roman"/>
                <a:sym typeface="Times New Roman"/>
              </a:rPr>
              <a:t>Introduction</a:t>
            </a:r>
            <a:endParaRPr/>
          </a:p>
        </p:txBody>
      </p:sp>
      <p:sp>
        <p:nvSpPr>
          <p:cNvPr id="113" name="Google Shape;113;p16"/>
          <p:cNvSpPr txBox="1"/>
          <p:nvPr/>
        </p:nvSpPr>
        <p:spPr>
          <a:xfrm>
            <a:off x="500033" y="1095928"/>
            <a:ext cx="8504700" cy="3600300"/>
          </a:xfrm>
          <a:prstGeom prst="rect">
            <a:avLst/>
          </a:prstGeom>
          <a:noFill/>
          <a:ln>
            <a:noFill/>
          </a:ln>
        </p:spPr>
        <p:txBody>
          <a:bodyPr spcFirstLastPara="1" wrap="square" lIns="90000" tIns="45000" rIns="90000" bIns="45000" anchor="t" anchorCtr="0">
            <a:noAutofit/>
          </a:bodyPr>
          <a:lstStyle/>
          <a:p>
            <a:pPr marL="640080" marR="0" lvl="1" indent="-237239" algn="l" rtl="0">
              <a:lnSpc>
                <a:spcPct val="100000"/>
              </a:lnSpc>
              <a:spcBef>
                <a:spcPts val="0"/>
              </a:spcBef>
              <a:spcAft>
                <a:spcPts val="0"/>
              </a:spcAft>
              <a:buClr>
                <a:srgbClr val="3891A7"/>
              </a:buClr>
              <a:buSzPts val="2800"/>
              <a:buFont typeface="Noto Sans Symbols"/>
              <a:buChar char="❏"/>
            </a:pPr>
            <a:r>
              <a:rPr lang="en-US" sz="2800" b="0" i="0" u="none" strike="noStrike" cap="none" dirty="0">
                <a:solidFill>
                  <a:srgbClr val="000000"/>
                </a:solidFill>
                <a:latin typeface="Times New Roman" panose="02020603050405020304" pitchFamily="18" charset="0"/>
                <a:ea typeface="Gill Sans"/>
                <a:cs typeface="Times New Roman" panose="02020603050405020304" pitchFamily="18" charset="0"/>
                <a:sym typeface="Gill Sans"/>
              </a:rPr>
              <a:t>Overview</a:t>
            </a:r>
            <a:r>
              <a:rPr lang="en-US" sz="2800" b="0" i="0" u="none" strike="noStrike" cap="none" dirty="0">
                <a:solidFill>
                  <a:srgbClr val="000000"/>
                </a:solidFill>
                <a:latin typeface="Gill Sans"/>
                <a:ea typeface="Gill Sans"/>
                <a:cs typeface="Gill Sans"/>
                <a:sym typeface="Gill Sans"/>
              </a:rPr>
              <a:t> </a:t>
            </a:r>
          </a:p>
          <a:p>
            <a:pPr marL="402841" marR="0" lvl="1" algn="l" rtl="0">
              <a:lnSpc>
                <a:spcPct val="100000"/>
              </a:lnSpc>
              <a:spcBef>
                <a:spcPts val="0"/>
              </a:spcBef>
              <a:spcAft>
                <a:spcPts val="0"/>
              </a:spcAft>
              <a:buClr>
                <a:srgbClr val="3891A7"/>
              </a:buClr>
              <a:buSzPts val="2800"/>
            </a:pPr>
            <a:endParaRPr lang="en-US" sz="2800" dirty="0">
              <a:latin typeface="Gill Sans"/>
              <a:ea typeface="Gill Sans"/>
              <a:cs typeface="Gill Sans"/>
              <a:sym typeface="Gill Sans"/>
            </a:endParaRPr>
          </a:p>
          <a:p>
            <a:pPr marL="688591" marR="0" lvl="1" indent="-285750" algn="l" rtl="0">
              <a:lnSpc>
                <a:spcPct val="100000"/>
              </a:lnSpc>
              <a:spcBef>
                <a:spcPts val="0"/>
              </a:spcBef>
              <a:spcAft>
                <a:spcPts val="0"/>
              </a:spcAft>
              <a:buClr>
                <a:srgbClr val="3891A7"/>
              </a:buClr>
              <a:buSzPts val="28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An AI-enabled invoice management system uses cutting-edge AI technology to automate and optimize the invoicing process.</a:t>
            </a:r>
            <a:endParaRPr lang="en-US" sz="1600" dirty="0">
              <a:solidFill>
                <a:srgbClr val="374151"/>
              </a:solidFill>
              <a:highlight>
                <a:schemeClr val="lt1"/>
              </a:highlight>
              <a:latin typeface="Times New Roman" panose="02020603050405020304" pitchFamily="18" charset="0"/>
              <a:cs typeface="Times New Roman" panose="02020603050405020304" pitchFamily="18" charset="0"/>
              <a:sym typeface="Gill Sans"/>
            </a:endParaRPr>
          </a:p>
          <a:p>
            <a:pPr marL="688591" marR="0" lvl="1" indent="-285750" algn="l" rtl="0">
              <a:lnSpc>
                <a:spcPct val="100000"/>
              </a:lnSpc>
              <a:spcBef>
                <a:spcPts val="0"/>
              </a:spcBef>
              <a:spcAft>
                <a:spcPts val="0"/>
              </a:spcAft>
              <a:buClr>
                <a:srgbClr val="3891A7"/>
              </a:buClr>
              <a:buSzPts val="28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system can extract data from invoices, classify them, and automatically route them to the appropriate parties using machine learning technologies, eliminating the need for manual data entry and reducing the possibility of fraud or errors.</a:t>
            </a:r>
            <a:endParaRPr lang="en-US" sz="1600" dirty="0">
              <a:solidFill>
                <a:srgbClr val="374151"/>
              </a:solidFill>
              <a:highlight>
                <a:schemeClr val="lt1"/>
              </a:highlight>
              <a:latin typeface="Times New Roman" panose="02020603050405020304" pitchFamily="18" charset="0"/>
              <a:cs typeface="Times New Roman" panose="02020603050405020304" pitchFamily="18" charset="0"/>
              <a:sym typeface="Gill Sans"/>
            </a:endParaRPr>
          </a:p>
          <a:p>
            <a:pPr marL="688591" marR="0" lvl="1" indent="-285750" algn="l" rtl="0">
              <a:lnSpc>
                <a:spcPct val="100000"/>
              </a:lnSpc>
              <a:spcBef>
                <a:spcPts val="0"/>
              </a:spcBef>
              <a:spcAft>
                <a:spcPts val="0"/>
              </a:spcAft>
              <a:buClr>
                <a:srgbClr val="3891A7"/>
              </a:buClr>
              <a:buSzPts val="28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system can analyze data from invoices, providing valuable insights into spending patterns and identifying opportunities for cost savings. It can also seamlessly interact with other business systems, such as accounting software, to facilitate smooth data transmission</a:t>
            </a:r>
            <a:r>
              <a:rPr lang="en-US" sz="1600" dirty="0">
                <a:solidFill>
                  <a:srgbClr val="374151"/>
                </a:solidFill>
                <a:highlight>
                  <a:schemeClr val="lt1"/>
                </a:highlight>
                <a:latin typeface="Times New Roman" panose="02020603050405020304" pitchFamily="18" charset="0"/>
                <a:ea typeface="Gill Sans"/>
                <a:cs typeface="Times New Roman" panose="02020603050405020304" pitchFamily="18" charset="0"/>
                <a:sym typeface="Gill Sans"/>
              </a:rPr>
              <a:t>.</a:t>
            </a:r>
            <a:endParaRPr sz="1600" b="0" i="0" u="none" strike="noStrike" cap="none" dirty="0">
              <a:solidFill>
                <a:srgbClr val="000000"/>
              </a:solidFill>
              <a:highlight>
                <a:schemeClr val="lt1"/>
              </a:highlight>
              <a:latin typeface="Times New Roman" panose="02020603050405020304" pitchFamily="18" charset="0"/>
              <a:ea typeface="Gill Sans"/>
              <a:cs typeface="Times New Roman" panose="02020603050405020304" pitchFamily="18" charset="0"/>
              <a:sym typeface="Gill Sans"/>
            </a:endParaRPr>
          </a:p>
          <a:p>
            <a:pPr marL="0" marR="0" lvl="0" indent="0" algn="l" rtl="0">
              <a:lnSpc>
                <a:spcPct val="100000"/>
              </a:lnSpc>
              <a:spcBef>
                <a:spcPts val="601"/>
              </a:spcBef>
              <a:spcAft>
                <a:spcPts val="0"/>
              </a:spcAft>
              <a:buNone/>
            </a:pPr>
            <a:endParaRPr sz="2800" b="0" strike="noStrike" dirty="0">
              <a:solidFill>
                <a:srgbClr val="000000"/>
              </a:solidFill>
              <a:latin typeface="Gill Sans"/>
              <a:ea typeface="Gill Sans"/>
              <a:cs typeface="Gill Sans"/>
              <a:sym typeface="Gill Sans"/>
            </a:endParaRPr>
          </a:p>
        </p:txBody>
      </p:sp>
      <p:sp>
        <p:nvSpPr>
          <p:cNvPr id="114" name="Google Shape;114;p16"/>
          <p:cNvSpPr txBox="1"/>
          <p:nvPr/>
        </p:nvSpPr>
        <p:spPr>
          <a:xfrm>
            <a:off x="8613720" y="4729050"/>
            <a:ext cx="456840" cy="356940"/>
          </a:xfrm>
          <a:prstGeom prst="rect">
            <a:avLst/>
          </a:prstGeom>
          <a:noFill/>
          <a:ln>
            <a:noFill/>
          </a:ln>
        </p:spPr>
        <p:txBody>
          <a:bodyPr spcFirstLastPara="1" wrap="square" lIns="90000" tIns="45000" rIns="90000" bIns="45000" anchor="b" anchorCtr="0">
            <a:noAutofit/>
          </a:bodyPr>
          <a:lstStyle/>
          <a:p>
            <a:pPr marL="0" marR="0" lvl="0" indent="0" algn="ctr" rtl="0">
              <a:lnSpc>
                <a:spcPct val="100000"/>
              </a:lnSpc>
              <a:spcBef>
                <a:spcPts val="0"/>
              </a:spcBef>
              <a:spcAft>
                <a:spcPts val="0"/>
              </a:spcAft>
              <a:buNone/>
            </a:pPr>
            <a:fld id="{00000000-1234-1234-1234-123412341234}" type="slidenum">
              <a:rPr lang="en-US" sz="1200" b="0" strike="noStrike">
                <a:solidFill>
                  <a:srgbClr val="B5A989"/>
                </a:solidFill>
                <a:latin typeface="Gill Sans"/>
                <a:ea typeface="Gill Sans"/>
                <a:cs typeface="Gill Sans"/>
                <a:sym typeface="Gill Sans"/>
              </a:rPr>
              <a:pPr marL="0" marR="0" lvl="0" indent="0" algn="ctr" rtl="0">
                <a:lnSpc>
                  <a:spcPct val="100000"/>
                </a:lnSpc>
                <a:spcBef>
                  <a:spcPts val="0"/>
                </a:spcBef>
                <a:spcAft>
                  <a:spcPts val="0"/>
                </a:spcAft>
                <a:buNone/>
              </a:pPr>
              <a:t>3</a:t>
            </a:fld>
            <a:endParaRPr sz="1200" b="0" strike="noStrike">
              <a:solidFill>
                <a:schemeClr val="dk1"/>
              </a:solidFill>
              <a:latin typeface="Times New Roman"/>
              <a:ea typeface="Times New Roman"/>
              <a:cs typeface="Times New Roman"/>
              <a:sym typeface="Times New Roman"/>
            </a:endParaRPr>
          </a:p>
        </p:txBody>
      </p:sp>
      <p:pic>
        <p:nvPicPr>
          <p:cNvPr id="115" name="Google Shape;115;p16"/>
          <p:cNvPicPr preferRelativeResize="0"/>
          <p:nvPr/>
        </p:nvPicPr>
        <p:blipFill rotWithShape="1">
          <a:blip r:embed="rId3">
            <a:alphaModFix/>
          </a:blip>
          <a:srcRect/>
          <a:stretch/>
        </p:blipFill>
        <p:spPr>
          <a:xfrm>
            <a:off x="8100392" y="1890"/>
            <a:ext cx="970168" cy="8499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p:nvPr/>
        </p:nvSpPr>
        <p:spPr>
          <a:xfrm>
            <a:off x="0" y="442575"/>
            <a:ext cx="9089100" cy="3870260"/>
          </a:xfrm>
          <a:prstGeom prst="rect">
            <a:avLst/>
          </a:prstGeom>
          <a:noFill/>
          <a:ln>
            <a:noFill/>
          </a:ln>
        </p:spPr>
        <p:txBody>
          <a:bodyPr spcFirstLastPara="1" wrap="square" lIns="91425" tIns="91425" rIns="91425" bIns="91425" anchor="t" anchorCtr="0">
            <a:spAutoFit/>
          </a:bodyPr>
          <a:lstStyle/>
          <a:p>
            <a:pPr marL="1371600" lvl="2" indent="-406400" algn="l" rtl="0">
              <a:spcBef>
                <a:spcPts val="0"/>
              </a:spcBef>
              <a:spcAft>
                <a:spcPts val="0"/>
              </a:spcAft>
              <a:buClr>
                <a:srgbClr val="3891A7"/>
              </a:buClr>
              <a:buSzPts val="2800"/>
              <a:buFont typeface="Noto Sans Symbols"/>
              <a:buChar char="❏"/>
            </a:pPr>
            <a:r>
              <a:rPr lang="en-US" sz="2800" dirty="0">
                <a:solidFill>
                  <a:schemeClr val="dk1"/>
                </a:solidFill>
                <a:latin typeface="Times New Roman" panose="02020603050405020304" pitchFamily="18" charset="0"/>
                <a:ea typeface="Gill Sans"/>
                <a:cs typeface="Times New Roman" panose="02020603050405020304" pitchFamily="18" charset="0"/>
                <a:sym typeface="Gill Sans"/>
              </a:rPr>
              <a:t>Motivations </a:t>
            </a:r>
          </a:p>
          <a:p>
            <a:pPr marL="965200" lvl="2" algn="l" rtl="0">
              <a:spcBef>
                <a:spcPts val="0"/>
              </a:spcBef>
              <a:spcAft>
                <a:spcPts val="0"/>
              </a:spcAft>
              <a:buClr>
                <a:srgbClr val="3891A7"/>
              </a:buClr>
              <a:buSzPts val="2800"/>
            </a:pPr>
            <a:endParaRPr lang="en-US" sz="1750" dirty="0">
              <a:solidFill>
                <a:srgbClr val="374151"/>
              </a:solidFill>
              <a:highlight>
                <a:srgbClr val="F7F7F8"/>
              </a:highlight>
              <a:latin typeface="Times New Roman" panose="02020603050405020304" pitchFamily="18" charset="0"/>
              <a:ea typeface="Gill Sans"/>
              <a:cs typeface="Times New Roman" panose="02020603050405020304" pitchFamily="18" charset="0"/>
              <a:sym typeface="Gill Sans"/>
            </a:endParaRPr>
          </a:p>
          <a:p>
            <a:pPr marL="1250950" lvl="2" indent="-285750" algn="l" rtl="0">
              <a:spcBef>
                <a:spcPts val="0"/>
              </a:spcBef>
              <a:spcAft>
                <a:spcPts val="0"/>
              </a:spcAft>
              <a:buClr>
                <a:srgbClr val="3891A7"/>
              </a:buClr>
              <a:buSzPts val="280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Increased efficiency and accuracy</a:t>
            </a:r>
            <a:r>
              <a:rPr lang="en-US" sz="1600" dirty="0">
                <a:latin typeface="Times New Roman" panose="02020603050405020304" pitchFamily="18" charset="0"/>
                <a:cs typeface="Times New Roman" panose="02020603050405020304" pitchFamily="18" charset="0"/>
              </a:rPr>
              <a:t>: AI-enabled B2B invoice management systems can significantly reduce the need for manual data entry and processing, resulting in faster and more accurate invoice processing.</a:t>
            </a:r>
          </a:p>
          <a:p>
            <a:pPr marL="965200" lvl="2" algn="l" rtl="0">
              <a:spcBef>
                <a:spcPts val="0"/>
              </a:spcBef>
              <a:spcAft>
                <a:spcPts val="0"/>
              </a:spcAft>
              <a:buClr>
                <a:srgbClr val="3891A7"/>
              </a:buClr>
              <a:buSzPts val="2800"/>
            </a:pPr>
            <a:endParaRPr lang="en-US" sz="1600" dirty="0">
              <a:solidFill>
                <a:srgbClr val="374151"/>
              </a:solidFill>
              <a:highlight>
                <a:schemeClr val="lt1"/>
              </a:highlight>
              <a:latin typeface="Times New Roman" panose="02020603050405020304" pitchFamily="18" charset="0"/>
              <a:cs typeface="Times New Roman" panose="02020603050405020304" pitchFamily="18" charset="0"/>
              <a:sym typeface="Gill Sans"/>
            </a:endParaRPr>
          </a:p>
          <a:p>
            <a:pPr marL="1250950" lvl="2" indent="-285750" algn="l" rtl="0">
              <a:spcBef>
                <a:spcPts val="0"/>
              </a:spcBef>
              <a:spcAft>
                <a:spcPts val="0"/>
              </a:spcAft>
              <a:buClr>
                <a:srgbClr val="3891A7"/>
              </a:buClr>
              <a:buSzPts val="280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Cost savings</a:t>
            </a:r>
            <a:r>
              <a:rPr lang="en-US" sz="1600" dirty="0">
                <a:latin typeface="Times New Roman" panose="02020603050405020304" pitchFamily="18" charset="0"/>
                <a:cs typeface="Times New Roman" panose="02020603050405020304" pitchFamily="18" charset="0"/>
              </a:rPr>
              <a:t>: By automating the invoicing process, businesses can save time and money, allowing them to allocate resources to other areas of their operations.</a:t>
            </a:r>
          </a:p>
          <a:p>
            <a:pPr marL="965200" lvl="2" algn="l" rtl="0">
              <a:spcBef>
                <a:spcPts val="0"/>
              </a:spcBef>
              <a:spcAft>
                <a:spcPts val="0"/>
              </a:spcAft>
              <a:buClr>
                <a:srgbClr val="3891A7"/>
              </a:buClr>
              <a:buSzPts val="2800"/>
            </a:pPr>
            <a:endParaRPr lang="en-US" sz="1600" dirty="0">
              <a:solidFill>
                <a:srgbClr val="374151"/>
              </a:solidFill>
              <a:highlight>
                <a:schemeClr val="lt1"/>
              </a:highlight>
              <a:latin typeface="Times New Roman" panose="02020603050405020304" pitchFamily="18" charset="0"/>
              <a:cs typeface="Times New Roman" panose="02020603050405020304" pitchFamily="18" charset="0"/>
              <a:sym typeface="Gill Sans"/>
            </a:endParaRPr>
          </a:p>
          <a:p>
            <a:pPr marL="1250950" lvl="2" indent="-285750" algn="l" rtl="0">
              <a:spcBef>
                <a:spcPts val="0"/>
              </a:spcBef>
              <a:spcAft>
                <a:spcPts val="0"/>
              </a:spcAft>
              <a:buClr>
                <a:srgbClr val="3891A7"/>
              </a:buClr>
              <a:buSzPts val="280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Fraud prevention</a:t>
            </a:r>
            <a:r>
              <a:rPr lang="en-US" sz="1600" dirty="0">
                <a:latin typeface="Times New Roman" panose="02020603050405020304" pitchFamily="18" charset="0"/>
                <a:cs typeface="Times New Roman" panose="02020603050405020304" pitchFamily="18" charset="0"/>
              </a:rPr>
              <a:t>: AI-enabled B2B invoice management systems can help prevent invoice fraud by detecting anomalies and flagging suspicious transactions.</a:t>
            </a:r>
          </a:p>
          <a:p>
            <a:pPr marL="965200" lvl="2" algn="l" rtl="0">
              <a:spcBef>
                <a:spcPts val="0"/>
              </a:spcBef>
              <a:spcAft>
                <a:spcPts val="0"/>
              </a:spcAft>
              <a:buClr>
                <a:srgbClr val="3891A7"/>
              </a:buClr>
              <a:buSzPts val="2800"/>
            </a:pPr>
            <a:endParaRPr lang="en-US" sz="1600" dirty="0">
              <a:latin typeface="Times New Roman" panose="02020603050405020304" pitchFamily="18" charset="0"/>
              <a:cs typeface="Times New Roman" panose="02020603050405020304" pitchFamily="18" charset="0"/>
            </a:endParaRPr>
          </a:p>
          <a:p>
            <a:pPr marL="1250950" lvl="2" indent="-285750" algn="l" rtl="0">
              <a:spcBef>
                <a:spcPts val="0"/>
              </a:spcBef>
              <a:spcAft>
                <a:spcPts val="0"/>
              </a:spcAft>
              <a:buClr>
                <a:srgbClr val="3891A7"/>
              </a:buClr>
              <a:buSzPts val="280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Data analysis</a:t>
            </a:r>
            <a:r>
              <a:rPr lang="en-US" sz="1600" dirty="0">
                <a:latin typeface="Times New Roman" panose="02020603050405020304" pitchFamily="18" charset="0"/>
                <a:cs typeface="Times New Roman" panose="02020603050405020304" pitchFamily="18" charset="0"/>
              </a:rPr>
              <a:t>: By analyzing data from invoices, businesses can gain valuable insights into their spending patterns and identify areas for cost savings or process improvements</a:t>
            </a:r>
            <a:r>
              <a:rPr lang="en-US" sz="1800" dirty="0">
                <a:latin typeface="Times New Roman" panose="02020603050405020304" pitchFamily="18" charset="0"/>
                <a:cs typeface="Times New Roman" panose="02020603050405020304" pitchFamily="18" charset="0"/>
              </a:rPr>
              <a:t>.</a:t>
            </a:r>
            <a:endParaRPr sz="1750" dirty="0">
              <a:solidFill>
                <a:srgbClr val="374151"/>
              </a:solidFill>
              <a:highlight>
                <a:schemeClr val="lt1"/>
              </a:highlight>
              <a:latin typeface="Times New Roman" panose="02020603050405020304" pitchFamily="18" charset="0"/>
              <a:ea typeface="Gill Sans"/>
              <a:cs typeface="Times New Roman" panose="02020603050405020304" pitchFamily="18" charset="0"/>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xmlns="" id="{4EBADD13-59C1-2926-103D-1A3117C366D0}"/>
              </a:ext>
            </a:extLst>
          </p:cNvPr>
          <p:cNvGraphicFramePr>
            <a:graphicFrameLocks noGrp="1"/>
          </p:cNvGraphicFramePr>
          <p:nvPr>
            <p:extLst>
              <p:ext uri="{D42A27DB-BD31-4B8C-83A1-F6EECF244321}">
                <p14:modId xmlns:p14="http://schemas.microsoft.com/office/powerpoint/2010/main" val="511101226"/>
              </p:ext>
            </p:extLst>
          </p:nvPr>
        </p:nvGraphicFramePr>
        <p:xfrm>
          <a:off x="123987" y="364210"/>
          <a:ext cx="8841784" cy="4587498"/>
        </p:xfrm>
        <a:graphic>
          <a:graphicData uri="http://schemas.openxmlformats.org/drawingml/2006/table">
            <a:tbl>
              <a:tblPr firstRow="1" bandRow="1">
                <a:tableStyleId>{5C22544A-7EE6-4342-B048-85BDC9FD1C3A}</a:tableStyleId>
              </a:tblPr>
              <a:tblGrid>
                <a:gridCol w="960894">
                  <a:extLst>
                    <a:ext uri="{9D8B030D-6E8A-4147-A177-3AD203B41FA5}">
                      <a16:colId xmlns:a16="http://schemas.microsoft.com/office/drawing/2014/main" xmlns="" val="2247899227"/>
                    </a:ext>
                  </a:extLst>
                </a:gridCol>
                <a:gridCol w="2131017">
                  <a:extLst>
                    <a:ext uri="{9D8B030D-6E8A-4147-A177-3AD203B41FA5}">
                      <a16:colId xmlns:a16="http://schemas.microsoft.com/office/drawing/2014/main" xmlns="" val="3900537168"/>
                    </a:ext>
                  </a:extLst>
                </a:gridCol>
                <a:gridCol w="1328980">
                  <a:extLst>
                    <a:ext uri="{9D8B030D-6E8A-4147-A177-3AD203B41FA5}">
                      <a16:colId xmlns:a16="http://schemas.microsoft.com/office/drawing/2014/main" xmlns="" val="1842777830"/>
                    </a:ext>
                  </a:extLst>
                </a:gridCol>
                <a:gridCol w="1473631">
                  <a:extLst>
                    <a:ext uri="{9D8B030D-6E8A-4147-A177-3AD203B41FA5}">
                      <a16:colId xmlns:a16="http://schemas.microsoft.com/office/drawing/2014/main" xmlns="" val="1145162054"/>
                    </a:ext>
                  </a:extLst>
                </a:gridCol>
                <a:gridCol w="1473631">
                  <a:extLst>
                    <a:ext uri="{9D8B030D-6E8A-4147-A177-3AD203B41FA5}">
                      <a16:colId xmlns:a16="http://schemas.microsoft.com/office/drawing/2014/main" xmlns="" val="697338051"/>
                    </a:ext>
                  </a:extLst>
                </a:gridCol>
                <a:gridCol w="1473631">
                  <a:extLst>
                    <a:ext uri="{9D8B030D-6E8A-4147-A177-3AD203B41FA5}">
                      <a16:colId xmlns:a16="http://schemas.microsoft.com/office/drawing/2014/main" xmlns="" val="1550818913"/>
                    </a:ext>
                  </a:extLst>
                </a:gridCol>
              </a:tblGrid>
              <a:tr h="719267">
                <a:tc>
                  <a:txBody>
                    <a:bodyPr/>
                    <a:lstStyle/>
                    <a:p>
                      <a:r>
                        <a:rPr lang="en-IN" dirty="0"/>
                        <a:t>   YEAR</a:t>
                      </a:r>
                    </a:p>
                  </a:txBody>
                  <a:tcPr/>
                </a:tc>
                <a:tc>
                  <a:txBody>
                    <a:bodyPr/>
                    <a:lstStyle/>
                    <a:p>
                      <a:r>
                        <a:rPr lang="en-IN" dirty="0"/>
                        <a:t>      TITLE</a:t>
                      </a:r>
                    </a:p>
                  </a:txBody>
                  <a:tcPr/>
                </a:tc>
                <a:tc>
                  <a:txBody>
                    <a:bodyPr/>
                    <a:lstStyle/>
                    <a:p>
                      <a:r>
                        <a:rPr lang="en-IN" dirty="0"/>
                        <a:t>PUBLISHER</a:t>
                      </a:r>
                    </a:p>
                  </a:txBody>
                  <a:tcPr/>
                </a:tc>
                <a:tc>
                  <a:txBody>
                    <a:bodyPr/>
                    <a:lstStyle/>
                    <a:p>
                      <a:r>
                        <a:rPr lang="en-IN" dirty="0"/>
                        <a:t>  DATASET</a:t>
                      </a:r>
                    </a:p>
                  </a:txBody>
                  <a:tcPr/>
                </a:tc>
                <a:tc>
                  <a:txBody>
                    <a:bodyPr/>
                    <a:lstStyle/>
                    <a:p>
                      <a:r>
                        <a:rPr lang="en-IN" dirty="0"/>
                        <a:t> ALGORITHM</a:t>
                      </a:r>
                    </a:p>
                    <a:p>
                      <a:r>
                        <a:rPr lang="en-IN" dirty="0"/>
                        <a:t>       USED            </a:t>
                      </a:r>
                    </a:p>
                  </a:txBody>
                  <a:tcPr/>
                </a:tc>
                <a:tc>
                  <a:txBody>
                    <a:bodyPr/>
                    <a:lstStyle/>
                    <a:p>
                      <a:r>
                        <a:rPr lang="en-IN" dirty="0"/>
                        <a:t>     RESULT</a:t>
                      </a:r>
                    </a:p>
                  </a:txBody>
                  <a:tcPr/>
                </a:tc>
                <a:extLst>
                  <a:ext uri="{0D108BD9-81ED-4DB2-BD59-A6C34878D82A}">
                    <a16:rowId xmlns:a16="http://schemas.microsoft.com/office/drawing/2014/main" xmlns="" val="3308741801"/>
                  </a:ext>
                </a:extLst>
              </a:tr>
              <a:tr h="1663171">
                <a:tc>
                  <a:txBody>
                    <a:bodyPr/>
                    <a:lstStyle/>
                    <a:p>
                      <a:r>
                        <a:rPr lang="en-IN" dirty="0"/>
                        <a:t>      </a:t>
                      </a:r>
                    </a:p>
                    <a:p>
                      <a:r>
                        <a:rPr lang="en-IN" dirty="0"/>
                        <a:t>      </a:t>
                      </a:r>
                    </a:p>
                    <a:p>
                      <a:r>
                        <a:rPr lang="en-IN" dirty="0"/>
                        <a:t>    2018</a:t>
                      </a:r>
                    </a:p>
                  </a:txBody>
                  <a:tcPr/>
                </a:tc>
                <a:tc>
                  <a:txBody>
                    <a:bodyPr/>
                    <a:lstStyle/>
                    <a:p>
                      <a:r>
                        <a:rPr lang="en-IN" dirty="0"/>
                        <a:t>Proactive Collections Management Using Artificial Intelligence to Predict Invoice Payment Dates</a:t>
                      </a:r>
                    </a:p>
                  </a:txBody>
                  <a:tcPr/>
                </a:tc>
                <a:tc>
                  <a:txBody>
                    <a:bodyPr/>
                    <a:lstStyle/>
                    <a:p>
                      <a:r>
                        <a:rPr lang="en-IN" dirty="0"/>
                        <a:t>Credit Research Foundation</a:t>
                      </a:r>
                    </a:p>
                  </a:txBody>
                  <a:tcPr/>
                </a:tc>
                <a:tc>
                  <a:txBody>
                    <a:bodyPr/>
                    <a:lstStyle/>
                    <a:p>
                      <a:r>
                        <a:rPr lang="en-IN" dirty="0"/>
                        <a:t>Invoice and Billing Data from A Company</a:t>
                      </a:r>
                    </a:p>
                  </a:txBody>
                  <a:tcPr/>
                </a:tc>
                <a:tc>
                  <a:txBody>
                    <a:bodyPr/>
                    <a:lstStyle/>
                    <a:p>
                      <a:r>
                        <a:rPr lang="en-IN" dirty="0"/>
                        <a:t>Linear Regression</a:t>
                      </a:r>
                    </a:p>
                    <a:p>
                      <a:r>
                        <a:rPr lang="en-IN" dirty="0"/>
                        <a:t>KNN</a:t>
                      </a:r>
                    </a:p>
                    <a:p>
                      <a:r>
                        <a:rPr lang="en-IN" dirty="0"/>
                        <a:t>Random Forest</a:t>
                      </a:r>
                    </a:p>
                  </a:txBody>
                  <a:tcPr/>
                </a:tc>
                <a:tc>
                  <a:txBody>
                    <a:bodyPr/>
                    <a:lstStyle/>
                    <a:p>
                      <a:r>
                        <a:rPr lang="en-IN" dirty="0"/>
                        <a:t>Random forest model gives higher accuracy</a:t>
                      </a:r>
                    </a:p>
                  </a:txBody>
                  <a:tcPr/>
                </a:tc>
                <a:extLst>
                  <a:ext uri="{0D108BD9-81ED-4DB2-BD59-A6C34878D82A}">
                    <a16:rowId xmlns:a16="http://schemas.microsoft.com/office/drawing/2014/main" xmlns="" val="2968090449"/>
                  </a:ext>
                </a:extLst>
              </a:tr>
              <a:tr h="1102530">
                <a:tc>
                  <a:txBody>
                    <a:bodyPr/>
                    <a:lstStyle/>
                    <a:p>
                      <a:endParaRPr lang="en-IN" dirty="0"/>
                    </a:p>
                    <a:p>
                      <a:endParaRPr lang="en-IN" dirty="0"/>
                    </a:p>
                    <a:p>
                      <a:r>
                        <a:rPr lang="en-IN" dirty="0"/>
                        <a:t>    2021</a:t>
                      </a:r>
                    </a:p>
                  </a:txBody>
                  <a:tcPr/>
                </a:tc>
                <a:tc>
                  <a:txBody>
                    <a:bodyPr/>
                    <a:lstStyle/>
                    <a:p>
                      <a:r>
                        <a:rPr lang="en-IN" dirty="0"/>
                        <a:t>A Financial Ticket image intelligent recognition system based on deep learning</a:t>
                      </a:r>
                    </a:p>
                  </a:txBody>
                  <a:tcPr/>
                </a:tc>
                <a:tc>
                  <a:txBody>
                    <a:bodyPr/>
                    <a:lstStyle/>
                    <a:p>
                      <a:r>
                        <a:rPr lang="en-IN" dirty="0"/>
                        <a:t>Elsevier</a:t>
                      </a:r>
                    </a:p>
                  </a:txBody>
                  <a:tcPr/>
                </a:tc>
                <a:tc>
                  <a:txBody>
                    <a:bodyPr/>
                    <a:lstStyle/>
                    <a:p>
                      <a:r>
                        <a:rPr lang="en-IN" dirty="0"/>
                        <a:t>A large number of invoice images</a:t>
                      </a:r>
                    </a:p>
                  </a:txBody>
                  <a:tcPr/>
                </a:tc>
                <a:tc>
                  <a:txBody>
                    <a:bodyPr/>
                    <a:lstStyle/>
                    <a:p>
                      <a:r>
                        <a:rPr lang="en-IN" dirty="0"/>
                        <a:t>CNN</a:t>
                      </a:r>
                    </a:p>
                    <a:p>
                      <a:r>
                        <a:rPr lang="en-IN" dirty="0"/>
                        <a:t>RNN</a:t>
                      </a:r>
                    </a:p>
                  </a:txBody>
                  <a:tcPr/>
                </a:tc>
                <a:tc>
                  <a:txBody>
                    <a:bodyPr/>
                    <a:lstStyle/>
                    <a:p>
                      <a:r>
                        <a:rPr lang="en-IN" dirty="0"/>
                        <a:t>Improved data quality</a:t>
                      </a:r>
                    </a:p>
                    <a:p>
                      <a:r>
                        <a:rPr lang="en-IN" dirty="0"/>
                        <a:t>Consistent Processing time</a:t>
                      </a:r>
                    </a:p>
                  </a:txBody>
                  <a:tcPr/>
                </a:tc>
                <a:extLst>
                  <a:ext uri="{0D108BD9-81ED-4DB2-BD59-A6C34878D82A}">
                    <a16:rowId xmlns:a16="http://schemas.microsoft.com/office/drawing/2014/main" xmlns="" val="3316794387"/>
                  </a:ext>
                </a:extLst>
              </a:tr>
              <a:tr h="1102530">
                <a:tc>
                  <a:txBody>
                    <a:bodyPr/>
                    <a:lstStyle/>
                    <a:p>
                      <a:r>
                        <a:rPr lang="en-IN" dirty="0"/>
                        <a:t>      </a:t>
                      </a:r>
                    </a:p>
                    <a:p>
                      <a:endParaRPr lang="en-IN" dirty="0"/>
                    </a:p>
                    <a:p>
                      <a:r>
                        <a:rPr lang="en-IN" dirty="0"/>
                        <a:t>    2020</a:t>
                      </a:r>
                    </a:p>
                  </a:txBody>
                  <a:tcPr/>
                </a:tc>
                <a:tc>
                  <a:txBody>
                    <a:bodyPr/>
                    <a:lstStyle/>
                    <a:p>
                      <a:r>
                        <a:rPr lang="en-IN" dirty="0"/>
                        <a:t>AI Based Invoice management system using OCR Technology</a:t>
                      </a:r>
                    </a:p>
                  </a:txBody>
                  <a:tcPr/>
                </a:tc>
                <a:tc>
                  <a:txBody>
                    <a:bodyPr/>
                    <a:lstStyle/>
                    <a:p>
                      <a:r>
                        <a:rPr lang="en-IN" dirty="0"/>
                        <a:t>Ieee.org</a:t>
                      </a:r>
                    </a:p>
                  </a:txBody>
                  <a:tcPr/>
                </a:tc>
                <a:tc>
                  <a:txBody>
                    <a:bodyPr/>
                    <a:lstStyle/>
                    <a:p>
                      <a:r>
                        <a:rPr lang="en-IN" dirty="0"/>
                        <a:t>3000 invoices</a:t>
                      </a:r>
                    </a:p>
                  </a:txBody>
                  <a:tcPr/>
                </a:tc>
                <a:tc>
                  <a:txBody>
                    <a:bodyPr/>
                    <a:lstStyle/>
                    <a:p>
                      <a:r>
                        <a:rPr lang="en-IN" dirty="0"/>
                        <a:t>Rule based algorithm</a:t>
                      </a:r>
                    </a:p>
                  </a:txBody>
                  <a:tcPr/>
                </a:tc>
                <a:tc>
                  <a:txBody>
                    <a:bodyPr/>
                    <a:lstStyle/>
                    <a:p>
                      <a:r>
                        <a:rPr lang="en-IN" dirty="0"/>
                        <a:t>Accuracy of 97.4%</a:t>
                      </a:r>
                    </a:p>
                  </a:txBody>
                  <a:tcPr/>
                </a:tc>
                <a:extLst>
                  <a:ext uri="{0D108BD9-81ED-4DB2-BD59-A6C34878D82A}">
                    <a16:rowId xmlns:a16="http://schemas.microsoft.com/office/drawing/2014/main" xmlns="" val="2562533044"/>
                  </a:ext>
                </a:extLst>
              </a:tr>
            </a:tbl>
          </a:graphicData>
        </a:graphic>
      </p:graphicFrame>
    </p:spTree>
    <p:extLst>
      <p:ext uri="{BB962C8B-B14F-4D97-AF65-F5344CB8AC3E}">
        <p14:creationId xmlns:p14="http://schemas.microsoft.com/office/powerpoint/2010/main" val="775417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xmlns="" id="{CBD7906C-0CDA-53F1-CFFE-AFC9FBC6C17C}"/>
              </a:ext>
            </a:extLst>
          </p:cNvPr>
          <p:cNvGraphicFramePr>
            <a:graphicFrameLocks noGrp="1"/>
          </p:cNvGraphicFramePr>
          <p:nvPr>
            <p:extLst>
              <p:ext uri="{D42A27DB-BD31-4B8C-83A1-F6EECF244321}">
                <p14:modId xmlns:p14="http://schemas.microsoft.com/office/powerpoint/2010/main" val="1178711490"/>
              </p:ext>
            </p:extLst>
          </p:nvPr>
        </p:nvGraphicFramePr>
        <p:xfrm>
          <a:off x="154982" y="348712"/>
          <a:ext cx="8787540" cy="4983366"/>
        </p:xfrm>
        <a:graphic>
          <a:graphicData uri="http://schemas.openxmlformats.org/drawingml/2006/table">
            <a:tbl>
              <a:tblPr firstRow="1" bandRow="1">
                <a:tableStyleId>{5C22544A-7EE6-4342-B048-85BDC9FD1C3A}</a:tableStyleId>
              </a:tblPr>
              <a:tblGrid>
                <a:gridCol w="922150">
                  <a:extLst>
                    <a:ext uri="{9D8B030D-6E8A-4147-A177-3AD203B41FA5}">
                      <a16:colId xmlns:a16="http://schemas.microsoft.com/office/drawing/2014/main" xmlns="" val="1296859811"/>
                    </a:ext>
                  </a:extLst>
                </a:gridCol>
                <a:gridCol w="2007030">
                  <a:extLst>
                    <a:ext uri="{9D8B030D-6E8A-4147-A177-3AD203B41FA5}">
                      <a16:colId xmlns:a16="http://schemas.microsoft.com/office/drawing/2014/main" xmlns="" val="3086659369"/>
                    </a:ext>
                  </a:extLst>
                </a:gridCol>
                <a:gridCol w="1464590">
                  <a:extLst>
                    <a:ext uri="{9D8B030D-6E8A-4147-A177-3AD203B41FA5}">
                      <a16:colId xmlns:a16="http://schemas.microsoft.com/office/drawing/2014/main" xmlns="" val="3667118985"/>
                    </a:ext>
                  </a:extLst>
                </a:gridCol>
                <a:gridCol w="1464590">
                  <a:extLst>
                    <a:ext uri="{9D8B030D-6E8A-4147-A177-3AD203B41FA5}">
                      <a16:colId xmlns:a16="http://schemas.microsoft.com/office/drawing/2014/main" xmlns="" val="195106341"/>
                    </a:ext>
                  </a:extLst>
                </a:gridCol>
                <a:gridCol w="1464590">
                  <a:extLst>
                    <a:ext uri="{9D8B030D-6E8A-4147-A177-3AD203B41FA5}">
                      <a16:colId xmlns:a16="http://schemas.microsoft.com/office/drawing/2014/main" xmlns="" val="1749857274"/>
                    </a:ext>
                  </a:extLst>
                </a:gridCol>
                <a:gridCol w="1464590">
                  <a:extLst>
                    <a:ext uri="{9D8B030D-6E8A-4147-A177-3AD203B41FA5}">
                      <a16:colId xmlns:a16="http://schemas.microsoft.com/office/drawing/2014/main" xmlns="" val="3268756989"/>
                    </a:ext>
                  </a:extLst>
                </a:gridCol>
              </a:tblGrid>
              <a:tr h="758084">
                <a:tc>
                  <a:txBody>
                    <a:bodyPr/>
                    <a:lstStyle/>
                    <a:p>
                      <a:r>
                        <a:rPr lang="en-IN" dirty="0"/>
                        <a:t>YEAR</a:t>
                      </a:r>
                    </a:p>
                  </a:txBody>
                  <a:tcPr/>
                </a:tc>
                <a:tc>
                  <a:txBody>
                    <a:bodyPr/>
                    <a:lstStyle/>
                    <a:p>
                      <a:r>
                        <a:rPr lang="en-IN" dirty="0"/>
                        <a:t>          TITLE</a:t>
                      </a:r>
                    </a:p>
                  </a:txBody>
                  <a:tcPr/>
                </a:tc>
                <a:tc>
                  <a:txBody>
                    <a:bodyPr/>
                    <a:lstStyle/>
                    <a:p>
                      <a:r>
                        <a:rPr lang="en-IN" dirty="0"/>
                        <a:t>  PUBLISHER</a:t>
                      </a:r>
                    </a:p>
                  </a:txBody>
                  <a:tcPr/>
                </a:tc>
                <a:tc>
                  <a:txBody>
                    <a:bodyPr/>
                    <a:lstStyle/>
                    <a:p>
                      <a:r>
                        <a:rPr lang="en-IN" dirty="0"/>
                        <a:t>  DATASET</a:t>
                      </a:r>
                    </a:p>
                  </a:txBody>
                  <a:tcPr/>
                </a:tc>
                <a:tc>
                  <a:txBody>
                    <a:bodyPr/>
                    <a:lstStyle/>
                    <a:p>
                      <a:r>
                        <a:rPr lang="en-IN" dirty="0"/>
                        <a:t>ALGORITHM USED</a:t>
                      </a:r>
                    </a:p>
                  </a:txBody>
                  <a:tcPr/>
                </a:tc>
                <a:tc>
                  <a:txBody>
                    <a:bodyPr/>
                    <a:lstStyle/>
                    <a:p>
                      <a:r>
                        <a:rPr lang="en-IN" dirty="0"/>
                        <a:t>     RESULT</a:t>
                      </a:r>
                    </a:p>
                  </a:txBody>
                  <a:tcPr/>
                </a:tc>
                <a:extLst>
                  <a:ext uri="{0D108BD9-81ED-4DB2-BD59-A6C34878D82A}">
                    <a16:rowId xmlns:a16="http://schemas.microsoft.com/office/drawing/2014/main" xmlns="" val="55538639"/>
                  </a:ext>
                </a:extLst>
              </a:tr>
              <a:tr h="1268722">
                <a:tc>
                  <a:txBody>
                    <a:bodyPr/>
                    <a:lstStyle/>
                    <a:p>
                      <a:r>
                        <a:rPr lang="en-IN" dirty="0"/>
                        <a:t>2022</a:t>
                      </a:r>
                    </a:p>
                  </a:txBody>
                  <a:tcPr/>
                </a:tc>
                <a:tc>
                  <a:txBody>
                    <a:bodyPr/>
                    <a:lstStyle/>
                    <a:p>
                      <a:r>
                        <a:rPr lang="en-IN" dirty="0"/>
                        <a:t>AI Driven Accounts Payable Transformation</a:t>
                      </a:r>
                    </a:p>
                  </a:txBody>
                  <a:tcPr/>
                </a:tc>
                <a:tc>
                  <a:txBody>
                    <a:bodyPr/>
                    <a:lstStyle/>
                    <a:p>
                      <a:r>
                        <a:rPr lang="en-IN" dirty="0"/>
                        <a:t>AAAI-22</a:t>
                      </a:r>
                    </a:p>
                  </a:txBody>
                  <a:tcPr/>
                </a:tc>
                <a:tc>
                  <a:txBody>
                    <a:bodyPr/>
                    <a:lstStyle/>
                    <a:p>
                      <a:r>
                        <a:rPr lang="en-IN" dirty="0"/>
                        <a:t>Data from Two Companies</a:t>
                      </a:r>
                    </a:p>
                  </a:txBody>
                  <a:tcPr/>
                </a:tc>
                <a:tc>
                  <a:txBody>
                    <a:bodyPr/>
                    <a:lstStyle/>
                    <a:p>
                      <a:r>
                        <a:rPr lang="en-IN" dirty="0"/>
                        <a:t>lexical normalization</a:t>
                      </a:r>
                    </a:p>
                    <a:p>
                      <a:r>
                        <a:rPr lang="en-IN" dirty="0"/>
                        <a:t>Random-forest Logistic regression</a:t>
                      </a:r>
                    </a:p>
                    <a:p>
                      <a:r>
                        <a:rPr lang="en-IN" dirty="0"/>
                        <a:t> SVM</a:t>
                      </a:r>
                    </a:p>
                  </a:txBody>
                  <a:tcPr/>
                </a:tc>
                <a:tc>
                  <a:txBody>
                    <a:bodyPr/>
                    <a:lstStyle/>
                    <a:p>
                      <a:r>
                        <a:rPr lang="en-IN" dirty="0"/>
                        <a:t>This System currently has volume of 800k invoices.</a:t>
                      </a:r>
                    </a:p>
                  </a:txBody>
                  <a:tcPr/>
                </a:tc>
                <a:extLst>
                  <a:ext uri="{0D108BD9-81ED-4DB2-BD59-A6C34878D82A}">
                    <a16:rowId xmlns:a16="http://schemas.microsoft.com/office/drawing/2014/main" xmlns="" val="1380353884"/>
                  </a:ext>
                </a:extLst>
              </a:tr>
              <a:tr h="1268722">
                <a:tc>
                  <a:txBody>
                    <a:bodyPr/>
                    <a:lstStyle/>
                    <a:p>
                      <a:r>
                        <a:rPr lang="en-IN" dirty="0"/>
                        <a:t>2021</a:t>
                      </a:r>
                    </a:p>
                  </a:txBody>
                  <a:tcPr/>
                </a:tc>
                <a:tc>
                  <a:txBody>
                    <a:bodyPr/>
                    <a:lstStyle/>
                    <a:p>
                      <a:r>
                        <a:rPr lang="en-US" dirty="0"/>
                        <a:t>Contribution of Artificial Intelligence in B2B Sales: A Danfoss Case Study</a:t>
                      </a:r>
                      <a:endParaRPr lang="en-IN" dirty="0"/>
                    </a:p>
                  </a:txBody>
                  <a:tcPr/>
                </a:tc>
                <a:tc>
                  <a:txBody>
                    <a:bodyPr/>
                    <a:lstStyle/>
                    <a:p>
                      <a:r>
                        <a:rPr lang="en-US" dirty="0"/>
                        <a:t>International Journal of Advanced Engineering Research and Science</a:t>
                      </a:r>
                      <a:endParaRPr lang="en-IN" dirty="0"/>
                    </a:p>
                  </a:txBody>
                  <a:tcPr/>
                </a:tc>
                <a:tc>
                  <a:txBody>
                    <a:bodyPr/>
                    <a:lstStyle/>
                    <a:p>
                      <a:r>
                        <a:rPr lang="en-IN" dirty="0"/>
                        <a:t>Annual reports of Danfoss</a:t>
                      </a:r>
                    </a:p>
                  </a:txBody>
                  <a:tcPr/>
                </a:tc>
                <a:tc>
                  <a:txBody>
                    <a:bodyPr/>
                    <a:lstStyle/>
                    <a:p>
                      <a:r>
                        <a:rPr lang="en-IN" dirty="0"/>
                        <a:t>Salesforce </a:t>
                      </a:r>
                      <a:r>
                        <a:rPr lang="en-IN" dirty="0" err="1"/>
                        <a:t>MyPipeline</a:t>
                      </a:r>
                      <a:endParaRPr lang="en-IN" dirty="0"/>
                    </a:p>
                  </a:txBody>
                  <a:tcPr/>
                </a:tc>
                <a:tc>
                  <a:txBody>
                    <a:bodyPr/>
                    <a:lstStyle/>
                    <a:p>
                      <a:r>
                        <a:rPr lang="en-US" dirty="0"/>
                        <a:t>better pricing, time optimization, process efficiency, forecast and pipeline</a:t>
                      </a:r>
                      <a:endParaRPr lang="en-IN" dirty="0"/>
                    </a:p>
                  </a:txBody>
                  <a:tcPr/>
                </a:tc>
                <a:extLst>
                  <a:ext uri="{0D108BD9-81ED-4DB2-BD59-A6C34878D82A}">
                    <a16:rowId xmlns:a16="http://schemas.microsoft.com/office/drawing/2014/main" xmlns="" val="2132081662"/>
                  </a:ext>
                </a:extLst>
              </a:tr>
              <a:tr h="1268722">
                <a:tc>
                  <a:txBody>
                    <a:bodyPr/>
                    <a:lstStyle/>
                    <a:p>
                      <a:r>
                        <a:rPr lang="en-IN" dirty="0"/>
                        <a:t>2021</a:t>
                      </a:r>
                    </a:p>
                  </a:txBody>
                  <a:tcPr/>
                </a:tc>
                <a:tc>
                  <a:txBody>
                    <a:bodyPr/>
                    <a:lstStyle/>
                    <a:p>
                      <a:r>
                        <a:rPr lang="en-IN" dirty="0"/>
                        <a:t>Artificial Intelligence in E-Commerce: A Business Process Analysis</a:t>
                      </a:r>
                    </a:p>
                  </a:txBody>
                  <a:tcPr/>
                </a:tc>
                <a:tc>
                  <a:txBody>
                    <a:bodyPr/>
                    <a:lstStyle/>
                    <a:p>
                      <a:r>
                        <a:rPr lang="en-IN" dirty="0"/>
                        <a:t>Prateek </a:t>
                      </a:r>
                      <a:r>
                        <a:rPr lang="en-IN" dirty="0" err="1"/>
                        <a:t>kalia</a:t>
                      </a:r>
                      <a:endParaRPr lang="en-IN" dirty="0"/>
                    </a:p>
                  </a:txBody>
                  <a:tcPr/>
                </a:tc>
                <a:tc>
                  <a:txBody>
                    <a:bodyPr/>
                    <a:lstStyle/>
                    <a:p>
                      <a:r>
                        <a:rPr lang="en-IN" dirty="0"/>
                        <a:t>No particular Dataset was used.</a:t>
                      </a:r>
                    </a:p>
                  </a:txBody>
                  <a:tcPr/>
                </a:tc>
                <a:tc>
                  <a:txBody>
                    <a:bodyPr/>
                    <a:lstStyle/>
                    <a:p>
                      <a:endParaRPr lang="en-IN" dirty="0"/>
                    </a:p>
                  </a:txBody>
                  <a:tcPr/>
                </a:tc>
                <a:tc>
                  <a:txBody>
                    <a:bodyPr/>
                    <a:lstStyle/>
                    <a:p>
                      <a:r>
                        <a:rPr lang="en-IN" dirty="0"/>
                        <a:t>AI in e-commerce will become even stronger in the future.</a:t>
                      </a:r>
                    </a:p>
                  </a:txBody>
                  <a:tcPr/>
                </a:tc>
                <a:extLst>
                  <a:ext uri="{0D108BD9-81ED-4DB2-BD59-A6C34878D82A}">
                    <a16:rowId xmlns:a16="http://schemas.microsoft.com/office/drawing/2014/main" xmlns="" val="2576559225"/>
                  </a:ext>
                </a:extLst>
              </a:tr>
            </a:tbl>
          </a:graphicData>
        </a:graphic>
      </p:graphicFrame>
    </p:spTree>
    <p:extLst>
      <p:ext uri="{BB962C8B-B14F-4D97-AF65-F5344CB8AC3E}">
        <p14:creationId xmlns:p14="http://schemas.microsoft.com/office/powerpoint/2010/main" val="4002568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xmlns="" id="{CBD7906C-0CDA-53F1-CFFE-AFC9FBC6C17C}"/>
              </a:ext>
            </a:extLst>
          </p:cNvPr>
          <p:cNvGraphicFramePr>
            <a:graphicFrameLocks noGrp="1"/>
          </p:cNvGraphicFramePr>
          <p:nvPr>
            <p:extLst>
              <p:ext uri="{D42A27DB-BD31-4B8C-83A1-F6EECF244321}">
                <p14:modId xmlns:p14="http://schemas.microsoft.com/office/powerpoint/2010/main" val="2840813630"/>
              </p:ext>
            </p:extLst>
          </p:nvPr>
        </p:nvGraphicFramePr>
        <p:xfrm>
          <a:off x="154982" y="348712"/>
          <a:ext cx="8787540" cy="4667128"/>
        </p:xfrm>
        <a:graphic>
          <a:graphicData uri="http://schemas.openxmlformats.org/drawingml/2006/table">
            <a:tbl>
              <a:tblPr firstRow="1" bandRow="1">
                <a:tableStyleId>{5C22544A-7EE6-4342-B048-85BDC9FD1C3A}</a:tableStyleId>
              </a:tblPr>
              <a:tblGrid>
                <a:gridCol w="922150">
                  <a:extLst>
                    <a:ext uri="{9D8B030D-6E8A-4147-A177-3AD203B41FA5}">
                      <a16:colId xmlns:a16="http://schemas.microsoft.com/office/drawing/2014/main" xmlns="" val="1296859811"/>
                    </a:ext>
                  </a:extLst>
                </a:gridCol>
                <a:gridCol w="2007030">
                  <a:extLst>
                    <a:ext uri="{9D8B030D-6E8A-4147-A177-3AD203B41FA5}">
                      <a16:colId xmlns:a16="http://schemas.microsoft.com/office/drawing/2014/main" xmlns="" val="3086659369"/>
                    </a:ext>
                  </a:extLst>
                </a:gridCol>
                <a:gridCol w="1464590">
                  <a:extLst>
                    <a:ext uri="{9D8B030D-6E8A-4147-A177-3AD203B41FA5}">
                      <a16:colId xmlns:a16="http://schemas.microsoft.com/office/drawing/2014/main" xmlns="" val="3667118985"/>
                    </a:ext>
                  </a:extLst>
                </a:gridCol>
                <a:gridCol w="1518834">
                  <a:extLst>
                    <a:ext uri="{9D8B030D-6E8A-4147-A177-3AD203B41FA5}">
                      <a16:colId xmlns:a16="http://schemas.microsoft.com/office/drawing/2014/main" xmlns="" val="195106341"/>
                    </a:ext>
                  </a:extLst>
                </a:gridCol>
                <a:gridCol w="1410346">
                  <a:extLst>
                    <a:ext uri="{9D8B030D-6E8A-4147-A177-3AD203B41FA5}">
                      <a16:colId xmlns:a16="http://schemas.microsoft.com/office/drawing/2014/main" xmlns="" val="1749857274"/>
                    </a:ext>
                  </a:extLst>
                </a:gridCol>
                <a:gridCol w="1464590">
                  <a:extLst>
                    <a:ext uri="{9D8B030D-6E8A-4147-A177-3AD203B41FA5}">
                      <a16:colId xmlns:a16="http://schemas.microsoft.com/office/drawing/2014/main" xmlns="" val="3268756989"/>
                    </a:ext>
                  </a:extLst>
                </a:gridCol>
              </a:tblGrid>
              <a:tr h="758084">
                <a:tc>
                  <a:txBody>
                    <a:bodyPr/>
                    <a:lstStyle/>
                    <a:p>
                      <a:r>
                        <a:rPr lang="en-IN" dirty="0"/>
                        <a:t>YEAR</a:t>
                      </a:r>
                    </a:p>
                  </a:txBody>
                  <a:tcPr/>
                </a:tc>
                <a:tc>
                  <a:txBody>
                    <a:bodyPr/>
                    <a:lstStyle/>
                    <a:p>
                      <a:r>
                        <a:rPr lang="en-IN" dirty="0"/>
                        <a:t>          TITLE</a:t>
                      </a:r>
                    </a:p>
                  </a:txBody>
                  <a:tcPr/>
                </a:tc>
                <a:tc>
                  <a:txBody>
                    <a:bodyPr/>
                    <a:lstStyle/>
                    <a:p>
                      <a:r>
                        <a:rPr lang="en-IN" dirty="0"/>
                        <a:t>  PUBLISHER</a:t>
                      </a:r>
                    </a:p>
                  </a:txBody>
                  <a:tcPr/>
                </a:tc>
                <a:tc>
                  <a:txBody>
                    <a:bodyPr/>
                    <a:lstStyle/>
                    <a:p>
                      <a:r>
                        <a:rPr lang="en-IN" dirty="0"/>
                        <a:t>  DATASET</a:t>
                      </a:r>
                    </a:p>
                  </a:txBody>
                  <a:tcPr/>
                </a:tc>
                <a:tc>
                  <a:txBody>
                    <a:bodyPr/>
                    <a:lstStyle/>
                    <a:p>
                      <a:r>
                        <a:rPr lang="en-IN" dirty="0"/>
                        <a:t>ALGORITHM USED</a:t>
                      </a:r>
                    </a:p>
                  </a:txBody>
                  <a:tcPr/>
                </a:tc>
                <a:tc>
                  <a:txBody>
                    <a:bodyPr/>
                    <a:lstStyle/>
                    <a:p>
                      <a:r>
                        <a:rPr lang="en-IN" dirty="0"/>
                        <a:t>     RESULT</a:t>
                      </a:r>
                    </a:p>
                  </a:txBody>
                  <a:tcPr/>
                </a:tc>
                <a:extLst>
                  <a:ext uri="{0D108BD9-81ED-4DB2-BD59-A6C34878D82A}">
                    <a16:rowId xmlns:a16="http://schemas.microsoft.com/office/drawing/2014/main" xmlns="" val="55538639"/>
                  </a:ext>
                </a:extLst>
              </a:tr>
              <a:tr h="1268722">
                <a:tc>
                  <a:txBody>
                    <a:bodyPr/>
                    <a:lstStyle/>
                    <a:p>
                      <a:r>
                        <a:rPr lang="en-IN" dirty="0"/>
                        <a:t>2020</a:t>
                      </a:r>
                    </a:p>
                  </a:txBody>
                  <a:tcPr/>
                </a:tc>
                <a:tc>
                  <a:txBody>
                    <a:bodyPr/>
                    <a:lstStyle/>
                    <a:p>
                      <a:r>
                        <a:rPr lang="en-US" dirty="0"/>
                        <a:t>Automatic Electronic Invoice Classification Using Machine Learning Models</a:t>
                      </a:r>
                      <a:endParaRPr lang="en-IN" dirty="0"/>
                    </a:p>
                  </a:txBody>
                  <a:tcPr/>
                </a:tc>
                <a:tc>
                  <a:txBody>
                    <a:bodyPr/>
                    <a:lstStyle/>
                    <a:p>
                      <a:r>
                        <a:rPr lang="it-IT" dirty="0"/>
                        <a:t>Chiara Bardelli, Alessandro Rondinelli, Ruggero Vecchio and Silvia Figini</a:t>
                      </a:r>
                      <a:endParaRPr lang="en-IN" dirty="0"/>
                    </a:p>
                  </a:txBody>
                  <a:tcPr/>
                </a:tc>
                <a:tc>
                  <a:txBody>
                    <a:bodyPr/>
                    <a:lstStyle/>
                    <a:p>
                      <a:r>
                        <a:rPr lang="en-IN" dirty="0"/>
                        <a:t>XML invoices from different Companies</a:t>
                      </a:r>
                    </a:p>
                  </a:txBody>
                  <a:tcPr/>
                </a:tc>
                <a:tc>
                  <a:txBody>
                    <a:bodyPr/>
                    <a:lstStyle/>
                    <a:p>
                      <a:r>
                        <a:rPr lang="en-US" dirty="0"/>
                        <a:t>Random Forest AdaBoost  Multilayer Perceptron</a:t>
                      </a:r>
                      <a:endParaRPr lang="en-IN" dirty="0"/>
                    </a:p>
                  </a:txBody>
                  <a:tcPr/>
                </a:tc>
                <a:tc>
                  <a:txBody>
                    <a:bodyPr/>
                    <a:lstStyle/>
                    <a:p>
                      <a:r>
                        <a:rPr lang="en-IN" dirty="0"/>
                        <a:t>Deeper study into this field can improve the computational and predictive efficiency.</a:t>
                      </a:r>
                    </a:p>
                  </a:txBody>
                  <a:tcPr/>
                </a:tc>
                <a:extLst>
                  <a:ext uri="{0D108BD9-81ED-4DB2-BD59-A6C34878D82A}">
                    <a16:rowId xmlns:a16="http://schemas.microsoft.com/office/drawing/2014/main" xmlns="" val="1380353884"/>
                  </a:ext>
                </a:extLst>
              </a:tr>
              <a:tr h="1268722">
                <a:tc>
                  <a:txBody>
                    <a:bodyPr/>
                    <a:lstStyle/>
                    <a:p>
                      <a:r>
                        <a:rPr lang="en-IN" dirty="0"/>
                        <a:t>2016</a:t>
                      </a:r>
                    </a:p>
                  </a:txBody>
                  <a:tcPr/>
                </a:tc>
                <a:tc>
                  <a:txBody>
                    <a:bodyPr/>
                    <a:lstStyle/>
                    <a:p>
                      <a:r>
                        <a:rPr lang="en-US" dirty="0"/>
                        <a:t>Sales and Invoice Management System with Analysis of Customer </a:t>
                      </a:r>
                      <a:r>
                        <a:rPr lang="en-US" dirty="0" err="1"/>
                        <a:t>Behaviour</a:t>
                      </a:r>
                      <a:endParaRPr lang="en-IN" dirty="0"/>
                    </a:p>
                  </a:txBody>
                  <a:tcPr/>
                </a:tc>
                <a:tc>
                  <a:txBody>
                    <a:bodyPr/>
                    <a:lstStyle/>
                    <a:p>
                      <a:r>
                        <a:rPr lang="en-IN" dirty="0"/>
                        <a:t>International Journal of Computer Applications</a:t>
                      </a:r>
                    </a:p>
                  </a:txBody>
                  <a:tcPr/>
                </a:tc>
                <a:tc>
                  <a:txBody>
                    <a:bodyPr/>
                    <a:lstStyle/>
                    <a:p>
                      <a:r>
                        <a:rPr lang="en-IN" dirty="0"/>
                        <a:t>Company’s data about customers</a:t>
                      </a:r>
                    </a:p>
                  </a:txBody>
                  <a:tcPr/>
                </a:tc>
                <a:tc>
                  <a:txBody>
                    <a:bodyPr/>
                    <a:lstStyle/>
                    <a:p>
                      <a:r>
                        <a:rPr lang="en-IN" dirty="0"/>
                        <a:t>Decision tree</a:t>
                      </a:r>
                    </a:p>
                    <a:p>
                      <a:r>
                        <a:rPr lang="en-US" dirty="0"/>
                        <a:t>3-fold cross validation Random forest</a:t>
                      </a:r>
                      <a:endParaRPr lang="en-IN" dirty="0"/>
                    </a:p>
                  </a:txBody>
                  <a:tcPr/>
                </a:tc>
                <a:tc>
                  <a:txBody>
                    <a:bodyPr/>
                    <a:lstStyle/>
                    <a:p>
                      <a:r>
                        <a:rPr lang="en-IN" dirty="0"/>
                        <a:t>Overcomes customer </a:t>
                      </a:r>
                      <a:r>
                        <a:rPr lang="en-IN" dirty="0" err="1"/>
                        <a:t>churn,helps</a:t>
                      </a:r>
                      <a:r>
                        <a:rPr lang="en-IN" dirty="0"/>
                        <a:t> employees be up-to-date</a:t>
                      </a:r>
                    </a:p>
                  </a:txBody>
                  <a:tcPr/>
                </a:tc>
                <a:extLst>
                  <a:ext uri="{0D108BD9-81ED-4DB2-BD59-A6C34878D82A}">
                    <a16:rowId xmlns:a16="http://schemas.microsoft.com/office/drawing/2014/main" xmlns="" val="2132081662"/>
                  </a:ext>
                </a:extLst>
              </a:tr>
              <a:tr h="1268722">
                <a:tc>
                  <a:txBody>
                    <a:bodyPr/>
                    <a:lstStyle/>
                    <a:p>
                      <a:r>
                        <a:rPr lang="en-IN" dirty="0"/>
                        <a:t>2020</a:t>
                      </a:r>
                    </a:p>
                  </a:txBody>
                  <a:tcPr/>
                </a:tc>
                <a:tc>
                  <a:txBody>
                    <a:bodyPr/>
                    <a:lstStyle/>
                    <a:p>
                      <a:r>
                        <a:rPr lang="en-US" dirty="0"/>
                        <a:t>Using Behavioral Analytics to Predict Customer Invoice Payment</a:t>
                      </a:r>
                      <a:endParaRPr lang="en-IN" dirty="0"/>
                    </a:p>
                  </a:txBody>
                  <a:tcPr/>
                </a:tc>
                <a:tc>
                  <a:txBody>
                    <a:bodyPr/>
                    <a:lstStyle/>
                    <a:p>
                      <a:r>
                        <a:rPr lang="en-IN" dirty="0"/>
                        <a:t>Big Data Volume 8</a:t>
                      </a:r>
                    </a:p>
                  </a:txBody>
                  <a:tcPr/>
                </a:tc>
                <a:tc>
                  <a:txBody>
                    <a:bodyPr/>
                    <a:lstStyle/>
                    <a:p>
                      <a:r>
                        <a:rPr lang="en-IN" dirty="0"/>
                        <a:t>1,659,083 anonymous customers</a:t>
                      </a:r>
                    </a:p>
                  </a:txBody>
                  <a:tcPr/>
                </a:tc>
                <a:tc>
                  <a:txBody>
                    <a:bodyPr/>
                    <a:lstStyle/>
                    <a:p>
                      <a:r>
                        <a:rPr lang="en-IN" dirty="0"/>
                        <a:t>Linear Regression</a:t>
                      </a:r>
                    </a:p>
                  </a:txBody>
                  <a:tcPr/>
                </a:tc>
                <a:tc>
                  <a:txBody>
                    <a:bodyPr/>
                    <a:lstStyle/>
                    <a:p>
                      <a:r>
                        <a:rPr lang="en-IN" dirty="0"/>
                        <a:t>Can predict customer’s payment date with 97% accuracy</a:t>
                      </a:r>
                    </a:p>
                  </a:txBody>
                  <a:tcPr/>
                </a:tc>
                <a:extLst>
                  <a:ext uri="{0D108BD9-81ED-4DB2-BD59-A6C34878D82A}">
                    <a16:rowId xmlns:a16="http://schemas.microsoft.com/office/drawing/2014/main" xmlns="" val="2576559225"/>
                  </a:ext>
                </a:extLst>
              </a:tr>
            </a:tbl>
          </a:graphicData>
        </a:graphic>
      </p:graphicFrame>
    </p:spTree>
    <p:extLst>
      <p:ext uri="{BB962C8B-B14F-4D97-AF65-F5344CB8AC3E}">
        <p14:creationId xmlns:p14="http://schemas.microsoft.com/office/powerpoint/2010/main" val="314790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xmlns="" id="{CBD7906C-0CDA-53F1-CFFE-AFC9FBC6C17C}"/>
              </a:ext>
            </a:extLst>
          </p:cNvPr>
          <p:cNvGraphicFramePr>
            <a:graphicFrameLocks noGrp="1"/>
          </p:cNvGraphicFramePr>
          <p:nvPr>
            <p:extLst>
              <p:ext uri="{D42A27DB-BD31-4B8C-83A1-F6EECF244321}">
                <p14:modId xmlns:p14="http://schemas.microsoft.com/office/powerpoint/2010/main" val="2404844882"/>
              </p:ext>
            </p:extLst>
          </p:nvPr>
        </p:nvGraphicFramePr>
        <p:xfrm>
          <a:off x="154982" y="348712"/>
          <a:ext cx="8787540" cy="4983366"/>
        </p:xfrm>
        <a:graphic>
          <a:graphicData uri="http://schemas.openxmlformats.org/drawingml/2006/table">
            <a:tbl>
              <a:tblPr firstRow="1" bandRow="1">
                <a:tableStyleId>{5C22544A-7EE6-4342-B048-85BDC9FD1C3A}</a:tableStyleId>
              </a:tblPr>
              <a:tblGrid>
                <a:gridCol w="922150">
                  <a:extLst>
                    <a:ext uri="{9D8B030D-6E8A-4147-A177-3AD203B41FA5}">
                      <a16:colId xmlns:a16="http://schemas.microsoft.com/office/drawing/2014/main" xmlns="" val="1296859811"/>
                    </a:ext>
                  </a:extLst>
                </a:gridCol>
                <a:gridCol w="2007030">
                  <a:extLst>
                    <a:ext uri="{9D8B030D-6E8A-4147-A177-3AD203B41FA5}">
                      <a16:colId xmlns:a16="http://schemas.microsoft.com/office/drawing/2014/main" xmlns="" val="3086659369"/>
                    </a:ext>
                  </a:extLst>
                </a:gridCol>
                <a:gridCol w="1464590">
                  <a:extLst>
                    <a:ext uri="{9D8B030D-6E8A-4147-A177-3AD203B41FA5}">
                      <a16:colId xmlns:a16="http://schemas.microsoft.com/office/drawing/2014/main" xmlns="" val="3667118985"/>
                    </a:ext>
                  </a:extLst>
                </a:gridCol>
                <a:gridCol w="1464590">
                  <a:extLst>
                    <a:ext uri="{9D8B030D-6E8A-4147-A177-3AD203B41FA5}">
                      <a16:colId xmlns:a16="http://schemas.microsoft.com/office/drawing/2014/main" xmlns="" val="195106341"/>
                    </a:ext>
                  </a:extLst>
                </a:gridCol>
                <a:gridCol w="1464590">
                  <a:extLst>
                    <a:ext uri="{9D8B030D-6E8A-4147-A177-3AD203B41FA5}">
                      <a16:colId xmlns:a16="http://schemas.microsoft.com/office/drawing/2014/main" xmlns="" val="1749857274"/>
                    </a:ext>
                  </a:extLst>
                </a:gridCol>
                <a:gridCol w="1464590">
                  <a:extLst>
                    <a:ext uri="{9D8B030D-6E8A-4147-A177-3AD203B41FA5}">
                      <a16:colId xmlns:a16="http://schemas.microsoft.com/office/drawing/2014/main" xmlns="" val="3268756989"/>
                    </a:ext>
                  </a:extLst>
                </a:gridCol>
              </a:tblGrid>
              <a:tr h="758084">
                <a:tc>
                  <a:txBody>
                    <a:bodyPr/>
                    <a:lstStyle/>
                    <a:p>
                      <a:r>
                        <a:rPr lang="en-IN" dirty="0"/>
                        <a:t>YEAR</a:t>
                      </a:r>
                    </a:p>
                  </a:txBody>
                  <a:tcPr/>
                </a:tc>
                <a:tc>
                  <a:txBody>
                    <a:bodyPr/>
                    <a:lstStyle/>
                    <a:p>
                      <a:r>
                        <a:rPr lang="en-IN" dirty="0"/>
                        <a:t>          TITLE</a:t>
                      </a:r>
                    </a:p>
                  </a:txBody>
                  <a:tcPr/>
                </a:tc>
                <a:tc>
                  <a:txBody>
                    <a:bodyPr/>
                    <a:lstStyle/>
                    <a:p>
                      <a:r>
                        <a:rPr lang="en-IN" dirty="0"/>
                        <a:t>  PUBLISHER</a:t>
                      </a:r>
                    </a:p>
                  </a:txBody>
                  <a:tcPr/>
                </a:tc>
                <a:tc>
                  <a:txBody>
                    <a:bodyPr/>
                    <a:lstStyle/>
                    <a:p>
                      <a:r>
                        <a:rPr lang="en-IN" dirty="0"/>
                        <a:t>  DATASET</a:t>
                      </a:r>
                    </a:p>
                  </a:txBody>
                  <a:tcPr/>
                </a:tc>
                <a:tc>
                  <a:txBody>
                    <a:bodyPr/>
                    <a:lstStyle/>
                    <a:p>
                      <a:r>
                        <a:rPr lang="en-IN" dirty="0"/>
                        <a:t>ALGORITHM USED</a:t>
                      </a:r>
                    </a:p>
                  </a:txBody>
                  <a:tcPr/>
                </a:tc>
                <a:tc>
                  <a:txBody>
                    <a:bodyPr/>
                    <a:lstStyle/>
                    <a:p>
                      <a:r>
                        <a:rPr lang="en-IN" dirty="0"/>
                        <a:t>     RESULT</a:t>
                      </a:r>
                    </a:p>
                  </a:txBody>
                  <a:tcPr/>
                </a:tc>
                <a:extLst>
                  <a:ext uri="{0D108BD9-81ED-4DB2-BD59-A6C34878D82A}">
                    <a16:rowId xmlns:a16="http://schemas.microsoft.com/office/drawing/2014/main" xmlns="" val="55538639"/>
                  </a:ext>
                </a:extLst>
              </a:tr>
              <a:tr h="1268722">
                <a:tc>
                  <a:txBody>
                    <a:bodyPr/>
                    <a:lstStyle/>
                    <a:p>
                      <a:r>
                        <a:rPr lang="en-IN" dirty="0"/>
                        <a:t>2014</a:t>
                      </a:r>
                    </a:p>
                  </a:txBody>
                  <a:tcPr/>
                </a:tc>
                <a:tc>
                  <a:txBody>
                    <a:bodyPr/>
                    <a:lstStyle/>
                    <a:p>
                      <a:r>
                        <a:rPr lang="en-US" dirty="0"/>
                        <a:t>Design and implementation of enterprise Invoicing management system </a:t>
                      </a:r>
                      <a:endParaRPr lang="en-IN" dirty="0"/>
                    </a:p>
                  </a:txBody>
                  <a:tcPr/>
                </a:tc>
                <a:tc>
                  <a:txBody>
                    <a:bodyPr/>
                    <a:lstStyle/>
                    <a:p>
                      <a:r>
                        <a:rPr lang="en-IN" dirty="0"/>
                        <a:t>Yuanyuan Tang, </a:t>
                      </a:r>
                      <a:r>
                        <a:rPr lang="en-IN" dirty="0" err="1"/>
                        <a:t>Shiyang</a:t>
                      </a:r>
                      <a:r>
                        <a:rPr lang="en-IN" dirty="0"/>
                        <a:t> Li </a:t>
                      </a:r>
                    </a:p>
                  </a:txBody>
                  <a:tcPr/>
                </a:tc>
                <a:tc>
                  <a:txBody>
                    <a:bodyPr/>
                    <a:lstStyle/>
                    <a:p>
                      <a:r>
                        <a:rPr lang="en-IN" dirty="0"/>
                        <a:t>A company’s sales Data</a:t>
                      </a:r>
                    </a:p>
                  </a:txBody>
                  <a:tcPr/>
                </a:tc>
                <a:tc>
                  <a:txBody>
                    <a:bodyPr/>
                    <a:lstStyle/>
                    <a:p>
                      <a:r>
                        <a:rPr lang="en-IN" dirty="0"/>
                        <a:t>Java</a:t>
                      </a:r>
                    </a:p>
                    <a:p>
                      <a:r>
                        <a:rPr lang="en-IN" dirty="0"/>
                        <a:t>SQL</a:t>
                      </a:r>
                    </a:p>
                  </a:txBody>
                  <a:tcPr/>
                </a:tc>
                <a:tc>
                  <a:txBody>
                    <a:bodyPr/>
                    <a:lstStyle/>
                    <a:p>
                      <a:r>
                        <a:rPr lang="en-IN" dirty="0"/>
                        <a:t>Makes invoice management easy for the employees</a:t>
                      </a:r>
                    </a:p>
                  </a:txBody>
                  <a:tcPr/>
                </a:tc>
                <a:extLst>
                  <a:ext uri="{0D108BD9-81ED-4DB2-BD59-A6C34878D82A}">
                    <a16:rowId xmlns:a16="http://schemas.microsoft.com/office/drawing/2014/main" xmlns="" val="1380353884"/>
                  </a:ext>
                </a:extLst>
              </a:tr>
              <a:tr h="1268722">
                <a:tc>
                  <a:txBody>
                    <a:bodyPr/>
                    <a:lstStyle/>
                    <a:p>
                      <a:r>
                        <a:rPr lang="en-IN" dirty="0"/>
                        <a:t>1996</a:t>
                      </a:r>
                    </a:p>
                  </a:txBody>
                  <a:tcPr/>
                </a:tc>
                <a:tc>
                  <a:txBody>
                    <a:bodyPr/>
                    <a:lstStyle/>
                    <a:p>
                      <a:r>
                        <a:rPr lang="en-IN" dirty="0"/>
                        <a:t>Automatic Invoice Interpretation: Invoice Structure Analysis</a:t>
                      </a:r>
                    </a:p>
                  </a:txBody>
                  <a:tcPr/>
                </a:tc>
                <a:tc>
                  <a:txBody>
                    <a:bodyPr/>
                    <a:lstStyle/>
                    <a:p>
                      <a:r>
                        <a:rPr lang="sv-SE" dirty="0"/>
                        <a:t>David A.Kosiba Rangachar Kasturi</a:t>
                      </a:r>
                      <a:endParaRPr lang="en-IN" dirty="0"/>
                    </a:p>
                  </a:txBody>
                  <a:tcPr/>
                </a:tc>
                <a:tc>
                  <a:txBody>
                    <a:bodyPr/>
                    <a:lstStyle/>
                    <a:p>
                      <a:r>
                        <a:rPr lang="en-IN" dirty="0"/>
                        <a:t>No particular dataset</a:t>
                      </a:r>
                    </a:p>
                  </a:txBody>
                  <a:tcPr/>
                </a:tc>
                <a:tc>
                  <a:txBody>
                    <a:bodyPr/>
                    <a:lstStyle/>
                    <a:p>
                      <a:r>
                        <a:rPr lang="en-IN" dirty="0"/>
                        <a:t>Text and Graphic Processing</a:t>
                      </a:r>
                    </a:p>
                  </a:txBody>
                  <a:tcPr/>
                </a:tc>
                <a:tc>
                  <a:txBody>
                    <a:bodyPr/>
                    <a:lstStyle/>
                    <a:p>
                      <a:r>
                        <a:rPr lang="en-US" dirty="0"/>
                        <a:t>Locates data within the invoice without having to perform costly character recognition</a:t>
                      </a:r>
                      <a:endParaRPr lang="en-IN" dirty="0"/>
                    </a:p>
                  </a:txBody>
                  <a:tcPr/>
                </a:tc>
                <a:extLst>
                  <a:ext uri="{0D108BD9-81ED-4DB2-BD59-A6C34878D82A}">
                    <a16:rowId xmlns:a16="http://schemas.microsoft.com/office/drawing/2014/main" xmlns="" val="2132081662"/>
                  </a:ext>
                </a:extLst>
              </a:tr>
              <a:tr h="1268722">
                <a:tc>
                  <a:txBody>
                    <a:bodyPr/>
                    <a:lstStyle/>
                    <a:p>
                      <a:r>
                        <a:rPr lang="en-IN" dirty="0"/>
                        <a:t>2012</a:t>
                      </a:r>
                    </a:p>
                  </a:txBody>
                  <a:tcPr/>
                </a:tc>
                <a:tc>
                  <a:txBody>
                    <a:bodyPr/>
                    <a:lstStyle/>
                    <a:p>
                      <a:r>
                        <a:rPr lang="en-US" dirty="0"/>
                        <a:t>An Approach To Develop Invoice Validation Framework</a:t>
                      </a:r>
                      <a:endParaRPr lang="en-IN" dirty="0"/>
                    </a:p>
                  </a:txBody>
                  <a:tcPr/>
                </a:tc>
                <a:tc>
                  <a:txBody>
                    <a:bodyPr/>
                    <a:lstStyle/>
                    <a:p>
                      <a:r>
                        <a:rPr lang="en-US" dirty="0"/>
                        <a:t>International Journal of Engineering Research &amp; Technology (IJERT)</a:t>
                      </a:r>
                      <a:endParaRPr lang="en-IN" dirty="0"/>
                    </a:p>
                  </a:txBody>
                  <a:tcPr/>
                </a:tc>
                <a:tc>
                  <a:txBody>
                    <a:bodyPr/>
                    <a:lstStyle/>
                    <a:p>
                      <a:r>
                        <a:rPr lang="en-IN" dirty="0"/>
                        <a:t>A company’s invoices</a:t>
                      </a:r>
                    </a:p>
                  </a:txBody>
                  <a:tcPr/>
                </a:tc>
                <a:tc>
                  <a:txBody>
                    <a:bodyPr/>
                    <a:lstStyle/>
                    <a:p>
                      <a:r>
                        <a:rPr lang="en-IN" dirty="0"/>
                        <a:t>Regression and Forest algorithms</a:t>
                      </a:r>
                    </a:p>
                  </a:txBody>
                  <a:tcPr/>
                </a:tc>
                <a:tc>
                  <a:txBody>
                    <a:bodyPr/>
                    <a:lstStyle/>
                    <a:p>
                      <a:r>
                        <a:rPr lang="en-IN" dirty="0"/>
                        <a:t>Detecting errors at the early stage of invoice processing</a:t>
                      </a:r>
                    </a:p>
                  </a:txBody>
                  <a:tcPr/>
                </a:tc>
                <a:extLst>
                  <a:ext uri="{0D108BD9-81ED-4DB2-BD59-A6C34878D82A}">
                    <a16:rowId xmlns:a16="http://schemas.microsoft.com/office/drawing/2014/main" xmlns="" val="2576559225"/>
                  </a:ext>
                </a:extLst>
              </a:tr>
            </a:tbl>
          </a:graphicData>
        </a:graphic>
      </p:graphicFrame>
    </p:spTree>
    <p:extLst>
      <p:ext uri="{BB962C8B-B14F-4D97-AF65-F5344CB8AC3E}">
        <p14:creationId xmlns:p14="http://schemas.microsoft.com/office/powerpoint/2010/main" val="241697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p:nvPr/>
        </p:nvSpPr>
        <p:spPr>
          <a:xfrm>
            <a:off x="361500" y="704600"/>
            <a:ext cx="8421000" cy="3600955"/>
          </a:xfrm>
          <a:prstGeom prst="rect">
            <a:avLst/>
          </a:prstGeom>
          <a:noFill/>
          <a:ln>
            <a:noFill/>
          </a:ln>
        </p:spPr>
        <p:txBody>
          <a:bodyPr spcFirstLastPara="1" wrap="square" lIns="91425" tIns="91425" rIns="91425" bIns="91425" anchor="t" anchorCtr="0">
            <a:spAutoFit/>
          </a:bodyPr>
          <a:lstStyle/>
          <a:p>
            <a:pPr marL="1371600" lvl="2" indent="-381000" algn="l" rtl="0">
              <a:spcBef>
                <a:spcPts val="550"/>
              </a:spcBef>
              <a:spcAft>
                <a:spcPts val="0"/>
              </a:spcAft>
              <a:buClr>
                <a:srgbClr val="3891A7"/>
              </a:buClr>
              <a:buSzPts val="2400"/>
              <a:buFont typeface="Noto Sans Symbols"/>
              <a:buChar char="❏"/>
            </a:pPr>
            <a:r>
              <a:rPr lang="en-US" sz="1600" dirty="0">
                <a:solidFill>
                  <a:schemeClr val="dk1"/>
                </a:solidFill>
                <a:latin typeface="Gill Sans"/>
                <a:ea typeface="Gill Sans"/>
                <a:cs typeface="Gill Sans"/>
                <a:sym typeface="Gill Sans"/>
              </a:rPr>
              <a:t>Problem Identification</a:t>
            </a:r>
          </a:p>
          <a:p>
            <a:pPr marL="990600" lvl="2" algn="l" rtl="0">
              <a:spcBef>
                <a:spcPts val="550"/>
              </a:spcBef>
              <a:spcAft>
                <a:spcPts val="0"/>
              </a:spcAft>
              <a:buClr>
                <a:srgbClr val="3891A7"/>
              </a:buClr>
              <a:buSzPts val="2400"/>
            </a:pPr>
            <a:endParaRPr lang="en-US" sz="1600" dirty="0">
              <a:solidFill>
                <a:schemeClr val="dk1"/>
              </a:solidFill>
              <a:latin typeface="Gill Sans"/>
              <a:ea typeface="Gill Sans"/>
              <a:cs typeface="Gill Sans"/>
              <a:sym typeface="Gill Sans"/>
            </a:endParaRPr>
          </a:p>
          <a:p>
            <a:pPr marL="1276350" lvl="2" indent="-285750" algn="l" rtl="0">
              <a:spcBef>
                <a:spcPts val="550"/>
              </a:spcBef>
              <a:spcAft>
                <a:spcPts val="0"/>
              </a:spcAft>
              <a:buClr>
                <a:srgbClr val="3891A7"/>
              </a:buClr>
              <a:buSzPts val="24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One of the key challenges identified in the existing literature on AI-enabled B2B invoice management systems is the quality of data used in the system, as inaccuracies or inconsistencies in data can affect the accuracy of the system's output.</a:t>
            </a:r>
          </a:p>
          <a:p>
            <a:pPr marL="1276350" lvl="2" indent="-285750" algn="l" rtl="0">
              <a:spcBef>
                <a:spcPts val="550"/>
              </a:spcBef>
              <a:spcAft>
                <a:spcPts val="0"/>
              </a:spcAft>
              <a:buClr>
                <a:srgbClr val="3891A7"/>
              </a:buClr>
              <a:buSzPts val="24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Another challenge is the potential cost of implementing such systems, which may be a barrier for small and medium-sized businesses.</a:t>
            </a:r>
            <a:endParaRPr lang="en-US" sz="1600" dirty="0">
              <a:solidFill>
                <a:srgbClr val="374151"/>
              </a:solidFill>
              <a:highlight>
                <a:schemeClr val="lt1"/>
              </a:highlight>
              <a:latin typeface="Times New Roman" panose="02020603050405020304" pitchFamily="18" charset="0"/>
              <a:cs typeface="Times New Roman" panose="02020603050405020304" pitchFamily="18" charset="0"/>
              <a:sym typeface="Gill Sans"/>
            </a:endParaRPr>
          </a:p>
          <a:p>
            <a:pPr marL="1276350" lvl="2" indent="-285750" algn="l" rtl="0">
              <a:spcBef>
                <a:spcPts val="550"/>
              </a:spcBef>
              <a:spcAft>
                <a:spcPts val="0"/>
              </a:spcAft>
              <a:buClr>
                <a:srgbClr val="3891A7"/>
              </a:buClr>
              <a:buSzPts val="24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need for system customization to meet the specific needs of a business is also a challenge, as different businesses may have different invoicing processes and requirements.</a:t>
            </a:r>
            <a:endParaRPr lang="en-US" sz="1600" dirty="0">
              <a:solidFill>
                <a:srgbClr val="374151"/>
              </a:solidFill>
              <a:highlight>
                <a:schemeClr val="lt1"/>
              </a:highlight>
              <a:latin typeface="Times New Roman" panose="02020603050405020304" pitchFamily="18" charset="0"/>
              <a:cs typeface="Times New Roman" panose="02020603050405020304" pitchFamily="18" charset="0"/>
              <a:sym typeface="Gill Sans"/>
            </a:endParaRPr>
          </a:p>
          <a:p>
            <a:pPr marL="1276350" lvl="2" indent="-285750" algn="l" rtl="0">
              <a:spcBef>
                <a:spcPts val="550"/>
              </a:spcBef>
              <a:spcAft>
                <a:spcPts val="0"/>
              </a:spcAft>
              <a:buClr>
                <a:srgbClr val="3891A7"/>
              </a:buClr>
              <a:buSzPts val="24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Concerns around data privacy and security have also been raised, particularly regarding the storage and transmission of sensitive financial data through the system.</a:t>
            </a:r>
            <a:endParaRPr sz="1600" dirty="0">
              <a:solidFill>
                <a:schemeClr val="dk1"/>
              </a:solidFill>
              <a:highlight>
                <a:schemeClr val="lt1"/>
              </a:highlight>
              <a:latin typeface="Times New Roman" panose="02020603050405020304" pitchFamily="18" charset="0"/>
              <a:ea typeface="Gill Sans"/>
              <a:cs typeface="Times New Roman" panose="02020603050405020304" pitchFamily="18" charset="0"/>
              <a:sym typeface="Gill Sans"/>
            </a:endParaRPr>
          </a:p>
        </p:txBody>
      </p:sp>
    </p:spTree>
  </p:cSld>
  <p:clrMapOvr>
    <a:masterClrMapping/>
  </p:clrMapOvr>
</p:sld>
</file>

<file path=ppt/theme/theme1.xml><?xml version="1.0" encoding="utf-8"?>
<a:theme xmlns:a="http://schemas.openxmlformats.org/drawingml/2006/main" name="Clar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1440</Words>
  <Application>Microsoft Office PowerPoint</Application>
  <PresentationFormat>On-screen Show (16:9)</PresentationFormat>
  <Paragraphs>253</Paragraphs>
  <Slides>21</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Noto Sans Symbols</vt:lpstr>
      <vt:lpstr>Quicksand</vt:lpstr>
      <vt:lpstr>Gill Sans</vt:lpstr>
      <vt:lpstr>Roboto</vt:lpstr>
      <vt:lpstr>Times New Roman</vt:lpstr>
      <vt:lpstr>Arial</vt:lpstr>
      <vt:lpstr>Wingdings</vt:lpstr>
      <vt:lpstr>Gill Sans MT</vt:lpstr>
      <vt:lpstr>Bebas Neue</vt:lpstr>
      <vt:lpstr>Clarity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Experimentation and Results </vt:lpstr>
      <vt:lpstr> Experimentation and Results Contd.. </vt:lpstr>
      <vt:lpstr> Experimentation and Results Contd.. </vt:lpstr>
      <vt:lpstr> Experimentation and Results Contd..  </vt:lpstr>
      <vt:lpstr>Experimentation and Results (Contd.)</vt:lpstr>
      <vt:lpstr> Experimentation and Results (Contd.)</vt:lpstr>
      <vt:lpstr> Experimentation and Results Contd.. </vt:lpstr>
      <vt:lpstr>PowerPoint Presentation</vt:lpstr>
      <vt:lpstr>Bibliography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BARNALI SAHU</dc:creator>
  <cp:lastModifiedBy>ASUS</cp:lastModifiedBy>
  <cp:revision>24</cp:revision>
  <dcterms:created xsi:type="dcterms:W3CDTF">2023-04-24T05:50:18Z</dcterms:created>
  <dcterms:modified xsi:type="dcterms:W3CDTF">2023-06-12T05:05:54Z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8</vt:i4>
  </property>
</Properties>
</file>