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69" r:id="rId2"/>
    <p:sldId id="257" r:id="rId3"/>
    <p:sldId id="258" r:id="rId4"/>
    <p:sldId id="259" r:id="rId5"/>
    <p:sldId id="265" r:id="rId6"/>
    <p:sldId id="266" r:id="rId7"/>
    <p:sldId id="261" r:id="rId8"/>
    <p:sldId id="260" r:id="rId9"/>
    <p:sldId id="262" r:id="rId10"/>
    <p:sldId id="263" r:id="rId11"/>
    <p:sldId id="267" r:id="rId12"/>
    <p:sldId id="264" r:id="rId13"/>
    <p:sldId id="268" r:id="rId14"/>
  </p:sldIdLst>
  <p:sldSz cx="9144000" cy="5143500" type="screen16x9"/>
  <p:notesSz cx="6858000" cy="9144000"/>
  <p:embeddedFontLs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8667E-37D0-47AD-B79E-D1456213478A}" v="1" dt="2024-06-29T12:17:15.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MANYA S" userId="061dfdda97412974" providerId="LiveId" clId="{6308667E-37D0-47AD-B79E-D1456213478A}"/>
    <pc:docChg chg="undo custSel addSld modSld sldOrd">
      <pc:chgData name="ABHIMANYA S" userId="061dfdda97412974" providerId="LiveId" clId="{6308667E-37D0-47AD-B79E-D1456213478A}" dt="2024-06-29T13:34:06.331" v="34" actId="20577"/>
      <pc:docMkLst>
        <pc:docMk/>
      </pc:docMkLst>
      <pc:sldChg chg="modSp mod">
        <pc:chgData name="ABHIMANYA S" userId="061dfdda97412974" providerId="LiveId" clId="{6308667E-37D0-47AD-B79E-D1456213478A}" dt="2024-06-29T13:34:06.331" v="34" actId="20577"/>
        <pc:sldMkLst>
          <pc:docMk/>
          <pc:sldMk cId="864587679" sldId="265"/>
        </pc:sldMkLst>
        <pc:spChg chg="mod">
          <ac:chgData name="ABHIMANYA S" userId="061dfdda97412974" providerId="LiveId" clId="{6308667E-37D0-47AD-B79E-D1456213478A}" dt="2024-06-29T13:34:06.331" v="34" actId="20577"/>
          <ac:spMkLst>
            <pc:docMk/>
            <pc:sldMk cId="864587679" sldId="265"/>
            <ac:spMk id="3" creationId="{79556824-2C07-B5CC-BF3D-8A43B1593A47}"/>
          </ac:spMkLst>
        </pc:spChg>
      </pc:sldChg>
      <pc:sldChg chg="modSp mod">
        <pc:chgData name="ABHIMANYA S" userId="061dfdda97412974" providerId="LiveId" clId="{6308667E-37D0-47AD-B79E-D1456213478A}" dt="2024-06-29T12:24:52.052" v="7" actId="20577"/>
        <pc:sldMkLst>
          <pc:docMk/>
          <pc:sldMk cId="3442973304" sldId="266"/>
        </pc:sldMkLst>
        <pc:spChg chg="mod">
          <ac:chgData name="ABHIMANYA S" userId="061dfdda97412974" providerId="LiveId" clId="{6308667E-37D0-47AD-B79E-D1456213478A}" dt="2024-06-29T12:24:52.052" v="7" actId="20577"/>
          <ac:spMkLst>
            <pc:docMk/>
            <pc:sldMk cId="3442973304" sldId="266"/>
            <ac:spMk id="6" creationId="{E30E315A-187E-65FD-81D2-EDF0C34FE808}"/>
          </ac:spMkLst>
        </pc:spChg>
      </pc:sldChg>
      <pc:sldChg chg="addSp delSp modSp new mod ord">
        <pc:chgData name="ABHIMANYA S" userId="061dfdda97412974" providerId="LiveId" clId="{6308667E-37D0-47AD-B79E-D1456213478A}" dt="2024-06-29T12:39:10.056" v="31" actId="11529"/>
        <pc:sldMkLst>
          <pc:docMk/>
          <pc:sldMk cId="269628346" sldId="269"/>
        </pc:sldMkLst>
        <pc:spChg chg="add del mod">
          <ac:chgData name="ABHIMANYA S" userId="061dfdda97412974" providerId="LiveId" clId="{6308667E-37D0-47AD-B79E-D1456213478A}" dt="2024-06-29T12:39:10.056" v="31" actId="11529"/>
          <ac:spMkLst>
            <pc:docMk/>
            <pc:sldMk cId="269628346" sldId="269"/>
            <ac:spMk id="6" creationId="{1AA84BCC-F46A-2489-AC5A-A95FFCD33FEA}"/>
          </ac:spMkLst>
        </pc:spChg>
        <pc:spChg chg="add del mod">
          <ac:chgData name="ABHIMANYA S" userId="061dfdda97412974" providerId="LiveId" clId="{6308667E-37D0-47AD-B79E-D1456213478A}" dt="2024-06-29T12:39:07.729" v="26" actId="11529"/>
          <ac:spMkLst>
            <pc:docMk/>
            <pc:sldMk cId="269628346" sldId="269"/>
            <ac:spMk id="7" creationId="{4B127830-A92B-AF37-3332-42B853A371CF}"/>
          </ac:spMkLst>
        </pc:spChg>
        <pc:spChg chg="add del mod">
          <ac:chgData name="ABHIMANYA S" userId="061dfdda97412974" providerId="LiveId" clId="{6308667E-37D0-47AD-B79E-D1456213478A}" dt="2024-06-29T12:39:06.173" v="23" actId="11529"/>
          <ac:spMkLst>
            <pc:docMk/>
            <pc:sldMk cId="269628346" sldId="269"/>
            <ac:spMk id="8" creationId="{121A6422-11CA-69C8-AB10-6020797C16E8}"/>
          </ac:spMkLst>
        </pc:spChg>
        <pc:picChg chg="add mod">
          <ac:chgData name="ABHIMANYA S" userId="061dfdda97412974" providerId="LiveId" clId="{6308667E-37D0-47AD-B79E-D1456213478A}" dt="2024-06-29T12:17:15.284" v="3" actId="931"/>
          <ac:picMkLst>
            <pc:docMk/>
            <pc:sldMk cId="269628346" sldId="269"/>
            <ac:picMk id="5" creationId="{12FE7488-3F24-4F8A-89FB-14E07008AB6E}"/>
          </ac:picMkLst>
        </pc:picChg>
      </pc:sldChg>
    </pc:docChg>
  </pc:docChgLst>
  <pc:docChgLst>
    <pc:chgData name="ABHIMANYA S" userId="061dfdda97412974" providerId="LiveId" clId="{DAA56286-BE0E-4D8F-9AE6-BF709CCAABF4}"/>
    <pc:docChg chg="custSel addSld delSld modSld">
      <pc:chgData name="ABHIMANYA S" userId="061dfdda97412974" providerId="LiveId" clId="{DAA56286-BE0E-4D8F-9AE6-BF709CCAABF4}" dt="2024-06-29T09:09:21.999" v="37" actId="2696"/>
      <pc:docMkLst>
        <pc:docMk/>
      </pc:docMkLst>
      <pc:sldChg chg="modSp del mod">
        <pc:chgData name="ABHIMANYA S" userId="061dfdda97412974" providerId="LiveId" clId="{DAA56286-BE0E-4D8F-9AE6-BF709CCAABF4}" dt="2024-06-29T09:09:21.999" v="37" actId="2696"/>
        <pc:sldMkLst>
          <pc:docMk/>
          <pc:sldMk cId="0" sldId="256"/>
        </pc:sldMkLst>
        <pc:spChg chg="mod">
          <ac:chgData name="ABHIMANYA S" userId="061dfdda97412974" providerId="LiveId" clId="{DAA56286-BE0E-4D8F-9AE6-BF709CCAABF4}" dt="2024-06-29T09:06:52.523" v="9" actId="1076"/>
          <ac:spMkLst>
            <pc:docMk/>
            <pc:sldMk cId="0" sldId="256"/>
            <ac:spMk id="7" creationId="{FF830DAF-4CAC-0F44-8887-C25DC5AC62D5}"/>
          </ac:spMkLst>
        </pc:spChg>
        <pc:spChg chg="mod">
          <ac:chgData name="ABHIMANYA S" userId="061dfdda97412974" providerId="LiveId" clId="{DAA56286-BE0E-4D8F-9AE6-BF709CCAABF4}" dt="2024-06-29T09:06:48.706" v="8" actId="1076"/>
          <ac:spMkLst>
            <pc:docMk/>
            <pc:sldMk cId="0" sldId="256"/>
            <ac:spMk id="129" creationId="{00000000-0000-0000-0000-000000000000}"/>
          </ac:spMkLst>
        </pc:spChg>
        <pc:spChg chg="mod">
          <ac:chgData name="ABHIMANYA S" userId="061dfdda97412974" providerId="LiveId" clId="{DAA56286-BE0E-4D8F-9AE6-BF709CCAABF4}" dt="2024-06-29T09:06:44.660" v="7" actId="1076"/>
          <ac:spMkLst>
            <pc:docMk/>
            <pc:sldMk cId="0" sldId="256"/>
            <ac:spMk id="131" creationId="{00000000-0000-0000-0000-000000000000}"/>
          </ac:spMkLst>
        </pc:spChg>
        <pc:spChg chg="mod">
          <ac:chgData name="ABHIMANYA S" userId="061dfdda97412974" providerId="LiveId" clId="{DAA56286-BE0E-4D8F-9AE6-BF709CCAABF4}" dt="2024-06-29T09:06:59.360" v="11" actId="1076"/>
          <ac:spMkLst>
            <pc:docMk/>
            <pc:sldMk cId="0" sldId="256"/>
            <ac:spMk id="132" creationId="{00000000-0000-0000-0000-000000000000}"/>
          </ac:spMkLst>
        </pc:spChg>
        <pc:picChg chg="mod">
          <ac:chgData name="ABHIMANYA S" userId="061dfdda97412974" providerId="LiveId" clId="{DAA56286-BE0E-4D8F-9AE6-BF709CCAABF4}" dt="2024-06-29T09:06:04.329" v="1" actId="1076"/>
          <ac:picMkLst>
            <pc:docMk/>
            <pc:sldMk cId="0" sldId="256"/>
            <ac:picMk id="5" creationId="{E1B0A331-8992-FB33-B3F3-EC2FB826E9D5}"/>
          </ac:picMkLst>
        </pc:picChg>
        <pc:picChg chg="mod">
          <ac:chgData name="ABHIMANYA S" userId="061dfdda97412974" providerId="LiveId" clId="{DAA56286-BE0E-4D8F-9AE6-BF709CCAABF4}" dt="2024-06-29T09:06:55.081" v="10" actId="1076"/>
          <ac:picMkLst>
            <pc:docMk/>
            <pc:sldMk cId="0" sldId="256"/>
            <ac:picMk id="8" creationId="{0E2C7D93-F858-EABD-434F-7DF7AEDDA2C1}"/>
          </ac:picMkLst>
        </pc:picChg>
      </pc:sldChg>
      <pc:sldChg chg="delSp modSp mod">
        <pc:chgData name="ABHIMANYA S" userId="061dfdda97412974" providerId="LiveId" clId="{DAA56286-BE0E-4D8F-9AE6-BF709CCAABF4}" dt="2024-06-29T09:07:08.585" v="13" actId="478"/>
        <pc:sldMkLst>
          <pc:docMk/>
          <pc:sldMk cId="0" sldId="257"/>
        </pc:sldMkLst>
        <pc:spChg chg="del mod">
          <ac:chgData name="ABHIMANYA S" userId="061dfdda97412974" providerId="LiveId" clId="{DAA56286-BE0E-4D8F-9AE6-BF709CCAABF4}" dt="2024-06-29T09:07:08.585" v="13" actId="478"/>
          <ac:spMkLst>
            <pc:docMk/>
            <pc:sldMk cId="0" sldId="257"/>
            <ac:spMk id="141" creationId="{00000000-0000-0000-0000-000000000000}"/>
          </ac:spMkLst>
        </pc:spChg>
      </pc:sldChg>
      <pc:sldChg chg="delSp modSp mod">
        <pc:chgData name="ABHIMANYA S" userId="061dfdda97412974" providerId="LiveId" clId="{DAA56286-BE0E-4D8F-9AE6-BF709CCAABF4}" dt="2024-06-29T09:07:38.412" v="16" actId="255"/>
        <pc:sldMkLst>
          <pc:docMk/>
          <pc:sldMk cId="0" sldId="258"/>
        </pc:sldMkLst>
        <pc:spChg chg="mod">
          <ac:chgData name="ABHIMANYA S" userId="061dfdda97412974" providerId="LiveId" clId="{DAA56286-BE0E-4D8F-9AE6-BF709CCAABF4}" dt="2024-06-29T09:07:38.412" v="16" actId="255"/>
          <ac:spMkLst>
            <pc:docMk/>
            <pc:sldMk cId="0" sldId="258"/>
            <ac:spMk id="147" creationId="{00000000-0000-0000-0000-000000000000}"/>
          </ac:spMkLst>
        </pc:spChg>
        <pc:spChg chg="del">
          <ac:chgData name="ABHIMANYA S" userId="061dfdda97412974" providerId="LiveId" clId="{DAA56286-BE0E-4D8F-9AE6-BF709CCAABF4}" dt="2024-06-29T09:07:17.829" v="14" actId="478"/>
          <ac:spMkLst>
            <pc:docMk/>
            <pc:sldMk cId="0" sldId="258"/>
            <ac:spMk id="149" creationId="{00000000-0000-0000-0000-000000000000}"/>
          </ac:spMkLst>
        </pc:spChg>
      </pc:sldChg>
      <pc:sldChg chg="delSp modSp mod">
        <pc:chgData name="ABHIMANYA S" userId="061dfdda97412974" providerId="LiveId" clId="{DAA56286-BE0E-4D8F-9AE6-BF709CCAABF4}" dt="2024-06-29T09:09:12.364" v="36" actId="478"/>
        <pc:sldMkLst>
          <pc:docMk/>
          <pc:sldMk cId="0" sldId="263"/>
        </pc:sldMkLst>
        <pc:spChg chg="mod">
          <ac:chgData name="ABHIMANYA S" userId="061dfdda97412974" providerId="LiveId" clId="{DAA56286-BE0E-4D8F-9AE6-BF709CCAABF4}" dt="2024-06-29T09:09:10.463" v="35" actId="1076"/>
          <ac:spMkLst>
            <pc:docMk/>
            <pc:sldMk cId="0" sldId="263"/>
            <ac:spMk id="5" creationId="{4DDCF9CD-F7AD-D873-C2A3-927477DE5010}"/>
          </ac:spMkLst>
        </pc:spChg>
        <pc:spChg chg="del">
          <ac:chgData name="ABHIMANYA S" userId="061dfdda97412974" providerId="LiveId" clId="{DAA56286-BE0E-4D8F-9AE6-BF709CCAABF4}" dt="2024-06-29T09:08:29.079" v="20" actId="478"/>
          <ac:spMkLst>
            <pc:docMk/>
            <pc:sldMk cId="0" sldId="263"/>
            <ac:spMk id="187" creationId="{00000000-0000-0000-0000-000000000000}"/>
          </ac:spMkLst>
        </pc:spChg>
        <pc:picChg chg="del">
          <ac:chgData name="ABHIMANYA S" userId="061dfdda97412974" providerId="LiveId" clId="{DAA56286-BE0E-4D8F-9AE6-BF709CCAABF4}" dt="2024-06-29T09:09:12.364" v="36" actId="478"/>
          <ac:picMkLst>
            <pc:docMk/>
            <pc:sldMk cId="0" sldId="263"/>
            <ac:picMk id="186" creationId="{00000000-0000-0000-0000-000000000000}"/>
          </ac:picMkLst>
        </pc:picChg>
      </pc:sldChg>
      <pc:sldChg chg="modSp mod">
        <pc:chgData name="ABHIMANYA S" userId="061dfdda97412974" providerId="LiveId" clId="{DAA56286-BE0E-4D8F-9AE6-BF709CCAABF4}" dt="2024-06-29T09:08:09.824" v="19" actId="1076"/>
        <pc:sldMkLst>
          <pc:docMk/>
          <pc:sldMk cId="864587679" sldId="265"/>
        </pc:sldMkLst>
        <pc:spChg chg="mod">
          <ac:chgData name="ABHIMANYA S" userId="061dfdda97412974" providerId="LiveId" clId="{DAA56286-BE0E-4D8F-9AE6-BF709CCAABF4}" dt="2024-06-29T09:08:00.839" v="18" actId="1076"/>
          <ac:spMkLst>
            <pc:docMk/>
            <pc:sldMk cId="864587679" sldId="265"/>
            <ac:spMk id="2" creationId="{854F8693-3FE9-02F8-B585-8A8C83A6B1EA}"/>
          </ac:spMkLst>
        </pc:spChg>
        <pc:spChg chg="mod">
          <ac:chgData name="ABHIMANYA S" userId="061dfdda97412974" providerId="LiveId" clId="{DAA56286-BE0E-4D8F-9AE6-BF709CCAABF4}" dt="2024-06-29T09:08:09.824" v="19" actId="1076"/>
          <ac:spMkLst>
            <pc:docMk/>
            <pc:sldMk cId="864587679" sldId="265"/>
            <ac:spMk id="3" creationId="{79556824-2C07-B5CC-BF3D-8A43B1593A47}"/>
          </ac:spMkLst>
        </pc:spChg>
      </pc:sldChg>
      <pc:sldChg chg="modSp new mod">
        <pc:chgData name="ABHIMANYA S" userId="061dfdda97412974" providerId="LiveId" clId="{DAA56286-BE0E-4D8F-9AE6-BF709CCAABF4}" dt="2024-06-29T09:08:54.796" v="34" actId="20577"/>
        <pc:sldMkLst>
          <pc:docMk/>
          <pc:sldMk cId="2411704186" sldId="268"/>
        </pc:sldMkLst>
        <pc:spChg chg="mod">
          <ac:chgData name="ABHIMANYA S" userId="061dfdda97412974" providerId="LiveId" clId="{DAA56286-BE0E-4D8F-9AE6-BF709CCAABF4}" dt="2024-06-29T09:08:54.796" v="34" actId="20577"/>
          <ac:spMkLst>
            <pc:docMk/>
            <pc:sldMk cId="2411704186" sldId="268"/>
            <ac:spMk id="2" creationId="{237A7F00-CB25-473B-A97B-7165C72A86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03d748a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03d748a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03d748a30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03d748a30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03d748a3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03d748a3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03d748a30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03d748a3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e03d748a30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e03d748a3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03d748a3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03d748a3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e03d748a3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e03d748a3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4EB7-43D2-6DD6-824D-0E7BB7FA7C23}"/>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11D8431E-9EBB-434D-49EE-EB2B61C2E43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12FE7488-3F24-4F8A-89FB-14E07008AB6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962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a:spLocks noGrp="1"/>
          </p:cNvSpPr>
          <p:nvPr>
            <p:ph type="title"/>
          </p:nvPr>
        </p:nvSpPr>
        <p:spPr>
          <a:xfrm>
            <a:off x="319400" y="256000"/>
            <a:ext cx="7261800" cy="954600"/>
          </a:xfrm>
          <a:prstGeom prst="rect">
            <a:avLst/>
          </a:prstGeom>
        </p:spPr>
        <p:txBody>
          <a:bodyPr spcFirstLastPara="1" wrap="square" lIns="91425" tIns="91425" rIns="91425" bIns="91425" anchor="t" anchorCtr="0">
            <a:normAutofit fontScale="90000"/>
          </a:bodyPr>
          <a:lstStyle/>
          <a:p>
            <a:r>
              <a:rPr lang="en-US" sz="4000" b="1" dirty="0">
                <a:latin typeface="Times New Roman" panose="02020603050405020304" pitchFamily="18" charset="0"/>
                <a:cs typeface="Times New Roman" panose="02020603050405020304" pitchFamily="18" charset="0"/>
              </a:rPr>
              <a:t>Use Case Scenarios</a:t>
            </a:r>
            <a:br>
              <a:rPr lang="en-US" sz="1600" b="1" dirty="0"/>
            </a:br>
            <a:endParaRPr dirty="0"/>
          </a:p>
        </p:txBody>
      </p:sp>
      <p:sp>
        <p:nvSpPr>
          <p:cNvPr id="4" name="TextBox 3">
            <a:extLst>
              <a:ext uri="{FF2B5EF4-FFF2-40B4-BE49-F238E27FC236}">
                <a16:creationId xmlns:a16="http://schemas.microsoft.com/office/drawing/2014/main" id="{4451AD18-FE8E-5A27-9352-6D1BB8D9658E}"/>
              </a:ext>
            </a:extLst>
          </p:cNvPr>
          <p:cNvSpPr txBox="1"/>
          <p:nvPr/>
        </p:nvSpPr>
        <p:spPr>
          <a:xfrm>
            <a:off x="4114800" y="211501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DDCF9CD-F7AD-D873-C2A3-927477DE5010}"/>
              </a:ext>
            </a:extLst>
          </p:cNvPr>
          <p:cNvSpPr txBox="1"/>
          <p:nvPr/>
        </p:nvSpPr>
        <p:spPr>
          <a:xfrm>
            <a:off x="591014" y="1125200"/>
            <a:ext cx="7961971" cy="2893100"/>
          </a:xfrm>
          <a:prstGeom prst="rect">
            <a:avLst/>
          </a:prstGeom>
          <a:noFill/>
        </p:spPr>
        <p:txBody>
          <a:bodyPr wrap="square" rtlCol="0">
            <a:spAutoFit/>
          </a:bodyPr>
          <a:lstStyle/>
          <a:p>
            <a:pPr>
              <a:buFont typeface="+mj-lt"/>
              <a:buAutoNum type="arabicPeriod"/>
            </a:pPr>
            <a:r>
              <a:rPr lang="en-US" b="1" dirty="0"/>
              <a:t>Sales Analysis and Forecasting</a:t>
            </a:r>
            <a:endParaRPr lang="en-US" dirty="0"/>
          </a:p>
          <a:p>
            <a:pPr marL="742950" lvl="1" indent="-285750">
              <a:buFont typeface="+mj-lt"/>
              <a:buAutoNum type="arabicPeriod"/>
            </a:pPr>
            <a:r>
              <a:rPr lang="en-US" dirty="0"/>
              <a:t>Retrieve insights into sales performance by category and time period.</a:t>
            </a:r>
          </a:p>
          <a:p>
            <a:pPr>
              <a:buFont typeface="+mj-lt"/>
              <a:buAutoNum type="arabicPeriod"/>
            </a:pPr>
            <a:r>
              <a:rPr lang="en-US" b="1" dirty="0"/>
              <a:t>Inventory Management Optimization</a:t>
            </a:r>
            <a:endParaRPr lang="en-US" dirty="0"/>
          </a:p>
          <a:p>
            <a:pPr marL="742950" lvl="1" indent="-285750">
              <a:buFont typeface="+mj-lt"/>
              <a:buAutoNum type="arabicPeriod"/>
            </a:pPr>
            <a:r>
              <a:rPr lang="en-US" dirty="0"/>
              <a:t>Monitor and manage inventory levels to prevent stockouts and optimize stock replenishment.</a:t>
            </a:r>
          </a:p>
          <a:p>
            <a:pPr>
              <a:buFont typeface="+mj-lt"/>
              <a:buAutoNum type="arabicPeriod"/>
            </a:pPr>
            <a:r>
              <a:rPr lang="en-US" b="1" dirty="0"/>
              <a:t>Customer Insights and Personalization</a:t>
            </a:r>
            <a:endParaRPr lang="en-US" dirty="0"/>
          </a:p>
          <a:p>
            <a:pPr marL="742950" lvl="1" indent="-285750">
              <a:buFont typeface="+mj-lt"/>
              <a:buAutoNum type="arabicPeriod"/>
            </a:pPr>
            <a:r>
              <a:rPr lang="en-US" dirty="0"/>
              <a:t>Segment customers based on preferences and purchase history for targeted marketing.</a:t>
            </a:r>
          </a:p>
          <a:p>
            <a:pPr>
              <a:buFont typeface="+mj-lt"/>
              <a:buAutoNum type="arabicPeriod"/>
            </a:pPr>
            <a:r>
              <a:rPr lang="en-US" b="1" dirty="0"/>
              <a:t>Market Basket Analysis</a:t>
            </a:r>
            <a:endParaRPr lang="en-US" dirty="0"/>
          </a:p>
          <a:p>
            <a:pPr marL="742950" lvl="1" indent="-285750">
              <a:buFont typeface="+mj-lt"/>
              <a:buAutoNum type="arabicPeriod"/>
            </a:pPr>
            <a:r>
              <a:rPr lang="en-US" dirty="0"/>
              <a:t>Identify product associations and buying patterns to optimize cross-selling strategies.</a:t>
            </a:r>
          </a:p>
          <a:p>
            <a:pPr>
              <a:buFont typeface="+mj-lt"/>
              <a:buAutoNum type="arabicPeriod"/>
            </a:pPr>
            <a:r>
              <a:rPr lang="en-US" b="1" dirty="0"/>
              <a:t>Trend Analysis and Seasonal Variations</a:t>
            </a:r>
            <a:endParaRPr lang="en-US" dirty="0"/>
          </a:p>
          <a:p>
            <a:pPr marL="742950" lvl="1" indent="-285750">
              <a:buFont typeface="+mj-lt"/>
              <a:buAutoNum type="arabicPeriod"/>
            </a:pPr>
            <a:r>
              <a:rPr lang="en-US" dirty="0"/>
              <a:t>Analyze seasonal trends and variations in product sales to adjust inventory and marketing plans.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E331-B2DF-5009-B2A2-CCB1AE6EC57C}"/>
              </a:ext>
            </a:extLst>
          </p:cNvPr>
          <p:cNvSpPr>
            <a:spLocks noGrp="1"/>
          </p:cNvSpPr>
          <p:nvPr>
            <p:ph type="title"/>
          </p:nvPr>
        </p:nvSpPr>
        <p:spPr>
          <a:xfrm>
            <a:off x="335931" y="227475"/>
            <a:ext cx="7505700" cy="382125"/>
          </a:xfrm>
        </p:spPr>
        <p:txBody>
          <a:bodyPr>
            <a:normAutofit fontScale="90000"/>
          </a:bodyPr>
          <a:lstStyle/>
          <a:p>
            <a:r>
              <a:rPr lang="en-IN" dirty="0"/>
              <a:t>Challenges and Mitigation:</a:t>
            </a:r>
          </a:p>
        </p:txBody>
      </p:sp>
      <p:sp>
        <p:nvSpPr>
          <p:cNvPr id="3" name="Text Placeholder 2">
            <a:extLst>
              <a:ext uri="{FF2B5EF4-FFF2-40B4-BE49-F238E27FC236}">
                <a16:creationId xmlns:a16="http://schemas.microsoft.com/office/drawing/2014/main" id="{F70A8B0E-A624-5281-98CD-F55213060E5A}"/>
              </a:ext>
            </a:extLst>
          </p:cNvPr>
          <p:cNvSpPr>
            <a:spLocks noGrp="1"/>
          </p:cNvSpPr>
          <p:nvPr>
            <p:ph type="body" idx="1"/>
          </p:nvPr>
        </p:nvSpPr>
        <p:spPr>
          <a:xfrm>
            <a:off x="335931" y="750849"/>
            <a:ext cx="8251903" cy="4165176"/>
          </a:xfrm>
        </p:spPr>
        <p:txBody>
          <a:bodyPr>
            <a:normAutofit fontScale="92500" lnSpcReduction="10000"/>
          </a:bodyPr>
          <a:lstStyle/>
          <a:p>
            <a:r>
              <a:rPr lang="en-IN" dirty="0"/>
              <a:t>Complexity of Queries Challenge: Handling complex SQL queries and ensuring accurate interpretation of user </a:t>
            </a:r>
            <a:r>
              <a:rPr lang="en-IN" dirty="0" err="1"/>
              <a:t>intents.Mitigation</a:t>
            </a:r>
            <a:r>
              <a:rPr lang="en-IN" dirty="0"/>
              <a:t>: Implement robust natural language processing (NLP) models to parse and understand user queries effectively. Provide feedback mechanisms to refine query understanding over time.</a:t>
            </a:r>
          </a:p>
          <a:p>
            <a:r>
              <a:rPr lang="en-IN" dirty="0"/>
              <a:t>Data Integration and Compatibility Challenge: Integrating with diverse data sources and ensuring compatibility with various database formats and </a:t>
            </a:r>
            <a:r>
              <a:rPr lang="en-IN" dirty="0" err="1"/>
              <a:t>structures.Mitigation</a:t>
            </a:r>
            <a:r>
              <a:rPr lang="en-IN" dirty="0"/>
              <a:t>: Develop adapters and connectors that support seamless integration with popular database systems. Use standardized data formats and protocols to facilitate smooth data exchange.</a:t>
            </a:r>
          </a:p>
          <a:p>
            <a:r>
              <a:rPr lang="en-IN" dirty="0"/>
              <a:t>Performance and </a:t>
            </a:r>
            <a:r>
              <a:rPr lang="en-IN" dirty="0" err="1"/>
              <a:t>ScalabilityChallenge</a:t>
            </a:r>
            <a:r>
              <a:rPr lang="en-IN" dirty="0"/>
              <a:t>: Ensuring high performance and scalability to handle large volumes of data queries </a:t>
            </a:r>
            <a:r>
              <a:rPr lang="en-IN" dirty="0" err="1"/>
              <a:t>efficiently.Mitigation</a:t>
            </a:r>
            <a:r>
              <a:rPr lang="en-IN" dirty="0"/>
              <a:t>: Employ efficient database indexing and query optimization techniques. Utilize cloud infrastructure for scalable computing resources and parallel query processing.</a:t>
            </a:r>
          </a:p>
          <a:p>
            <a:r>
              <a:rPr lang="en-IN" dirty="0"/>
              <a:t>Data Security and </a:t>
            </a:r>
            <a:r>
              <a:rPr lang="en-IN" dirty="0" err="1"/>
              <a:t>PrivacyChallenge</a:t>
            </a:r>
            <a:r>
              <a:rPr lang="en-IN" dirty="0"/>
              <a:t>: Safeguarding sensitive customer and business data from unauthorized access or </a:t>
            </a:r>
            <a:r>
              <a:rPr lang="en-IN" dirty="0" err="1"/>
              <a:t>breaches.Mitigation</a:t>
            </a:r>
            <a:r>
              <a:rPr lang="en-IN" dirty="0"/>
              <a:t>: Implement robust encryption methods for data storage and transmission. Adhere to industry standards and regulations (e.g., GDPR, CCPA) for data privacy compliance. Conduct regular security audits and updates.</a:t>
            </a:r>
          </a:p>
          <a:p>
            <a:r>
              <a:rPr lang="en-IN" dirty="0"/>
              <a:t>User Adoption and </a:t>
            </a:r>
            <a:r>
              <a:rPr lang="en-IN" dirty="0" err="1"/>
              <a:t>TrainingChallenge</a:t>
            </a:r>
            <a:r>
              <a:rPr lang="en-IN" dirty="0"/>
              <a:t>: Encouraging user adoption of the new AI-powered interface and ensuring proper training on its </a:t>
            </a:r>
            <a:r>
              <a:rPr lang="en-IN" dirty="0" err="1"/>
              <a:t>functionalities.Mitigation</a:t>
            </a:r>
            <a:r>
              <a:rPr lang="en-IN" dirty="0"/>
              <a:t>: Provide user-friendly interfaces with intuitive design and interactive tutorials. Offer ongoing support and training sessions to familiarize users with the interface capabilities and best practices.</a:t>
            </a:r>
          </a:p>
          <a:p>
            <a:r>
              <a:rPr lang="en-IN" dirty="0"/>
              <a:t>Maintaining Data </a:t>
            </a:r>
            <a:r>
              <a:rPr lang="en-IN" dirty="0" err="1"/>
              <a:t>QualityChallenge</a:t>
            </a:r>
            <a:r>
              <a:rPr lang="en-IN" dirty="0"/>
              <a:t>: Ensuring the accuracy and reliability of data retrieved and </a:t>
            </a:r>
            <a:r>
              <a:rPr lang="en-IN" dirty="0" err="1"/>
              <a:t>analyzed</a:t>
            </a:r>
            <a:r>
              <a:rPr lang="en-IN" dirty="0"/>
              <a:t> by the </a:t>
            </a:r>
            <a:r>
              <a:rPr lang="en-IN" dirty="0" err="1"/>
              <a:t>interface.Mitigation</a:t>
            </a:r>
            <a:r>
              <a:rPr lang="en-IN" dirty="0"/>
              <a:t>: Implement data validation checks and quality assurance processes. Integrate data cleansing and normalization techniques to improve data accuracy. Monitor data sources and update algorithms to handle evolving data patterns.</a:t>
            </a:r>
          </a:p>
        </p:txBody>
      </p:sp>
    </p:spTree>
    <p:extLst>
      <p:ext uri="{BB962C8B-B14F-4D97-AF65-F5344CB8AC3E}">
        <p14:creationId xmlns:p14="http://schemas.microsoft.com/office/powerpoint/2010/main" val="91617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10F6-C917-5995-A39C-146B10BFBF17}"/>
              </a:ext>
            </a:extLst>
          </p:cNvPr>
          <p:cNvSpPr>
            <a:spLocks noGrp="1"/>
          </p:cNvSpPr>
          <p:nvPr>
            <p:ph type="title"/>
          </p:nvPr>
        </p:nvSpPr>
        <p:spPr>
          <a:xfrm>
            <a:off x="499482" y="406985"/>
            <a:ext cx="7505700" cy="954600"/>
          </a:xfrm>
        </p:spPr>
        <p:txBody>
          <a:bodyPr/>
          <a:lstStyle/>
          <a:p>
            <a:r>
              <a:rPr lang="en-IN" dirty="0"/>
              <a:t>Future Vision:</a:t>
            </a:r>
          </a:p>
        </p:txBody>
      </p:sp>
      <p:sp>
        <p:nvSpPr>
          <p:cNvPr id="3" name="Text Placeholder 2">
            <a:extLst>
              <a:ext uri="{FF2B5EF4-FFF2-40B4-BE49-F238E27FC236}">
                <a16:creationId xmlns:a16="http://schemas.microsoft.com/office/drawing/2014/main" id="{3C2A603A-7D4B-DD67-5A72-EB91DEB59C02}"/>
              </a:ext>
            </a:extLst>
          </p:cNvPr>
          <p:cNvSpPr>
            <a:spLocks noGrp="1"/>
          </p:cNvSpPr>
          <p:nvPr>
            <p:ph type="body" idx="1"/>
          </p:nvPr>
        </p:nvSpPr>
        <p:spPr>
          <a:xfrm>
            <a:off x="499482" y="1225008"/>
            <a:ext cx="7505700" cy="2448000"/>
          </a:xfrm>
        </p:spPr>
        <p:txBody>
          <a:bodyPr>
            <a:normAutofit/>
          </a:bodyPr>
          <a:lstStyle/>
          <a:p>
            <a:r>
              <a:rPr lang="en-IN" dirty="0"/>
              <a:t>Advanced Predictive Analytics: Integrate machine learning for real-time insights into customer </a:t>
            </a:r>
            <a:r>
              <a:rPr lang="en-IN" dirty="0" err="1"/>
              <a:t>behavior</a:t>
            </a:r>
            <a:r>
              <a:rPr lang="en-IN" dirty="0"/>
              <a:t> and demand, enhancing decision-making.</a:t>
            </a:r>
          </a:p>
          <a:p>
            <a:r>
              <a:rPr lang="en-IN" dirty="0"/>
              <a:t>Personalized Customer Experiences: Utilize AI for tailored product recommendations and interactive customer engagement, boosting satisfaction.</a:t>
            </a:r>
          </a:p>
          <a:p>
            <a:r>
              <a:rPr lang="en-IN" dirty="0"/>
              <a:t>IoT and AR/VR Integration: Implement IoT sensors for smart inventory management and leverage AR/VR for immersive retail experiences.</a:t>
            </a:r>
          </a:p>
          <a:p>
            <a:r>
              <a:rPr lang="en-IN" dirty="0"/>
              <a:t>Agile Development and Ethical AI: Embrace agile practices for continuous innovation, ensuring ethical AI use and data privacy compliance.</a:t>
            </a:r>
          </a:p>
        </p:txBody>
      </p:sp>
    </p:spTree>
    <p:extLst>
      <p:ext uri="{BB962C8B-B14F-4D97-AF65-F5344CB8AC3E}">
        <p14:creationId xmlns:p14="http://schemas.microsoft.com/office/powerpoint/2010/main" val="279845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7F00-CB25-473B-A97B-7165C72A86F4}"/>
              </a:ext>
            </a:extLst>
          </p:cNvPr>
          <p:cNvSpPr>
            <a:spLocks noGrp="1"/>
          </p:cNvSpPr>
          <p:nvPr>
            <p:ph type="ctrTitle"/>
          </p:nvPr>
        </p:nvSpPr>
        <p:spPr/>
        <p:txBody>
          <a:bodyPr/>
          <a:lstStyle/>
          <a:p>
            <a:r>
              <a:rPr lang="en-IN" dirty="0"/>
              <a:t>Thank you !!</a:t>
            </a:r>
          </a:p>
        </p:txBody>
      </p:sp>
      <p:sp>
        <p:nvSpPr>
          <p:cNvPr id="3" name="Subtitle 2">
            <a:extLst>
              <a:ext uri="{FF2B5EF4-FFF2-40B4-BE49-F238E27FC236}">
                <a16:creationId xmlns:a16="http://schemas.microsoft.com/office/drawing/2014/main" id="{1BF9A418-FE8D-91B1-6999-0887362620A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1170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311700" y="3093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54C3FD17-A766-6AD0-F05D-269E9453C267}"/>
              </a:ext>
            </a:extLst>
          </p:cNvPr>
          <p:cNvSpPr txBox="1"/>
          <p:nvPr/>
        </p:nvSpPr>
        <p:spPr>
          <a:xfrm>
            <a:off x="4114800" y="2152185"/>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6FA6017C-1367-CFFC-5F0C-15AF0E166C63}"/>
              </a:ext>
            </a:extLst>
          </p:cNvPr>
          <p:cNvSpPr txBox="1"/>
          <p:nvPr/>
        </p:nvSpPr>
        <p:spPr>
          <a:xfrm>
            <a:off x="403650" y="1033345"/>
            <a:ext cx="8336700" cy="3539430"/>
          </a:xfrm>
          <a:prstGeom prst="rect">
            <a:avLst/>
          </a:prstGeom>
          <a:noFill/>
        </p:spPr>
        <p:txBody>
          <a:bodyPr wrap="square" rtlCol="0">
            <a:spAutoFit/>
          </a:bodyPr>
          <a:lstStyle/>
          <a:p>
            <a:pPr lvl="2"/>
            <a:r>
              <a:rPr lang="en-US" sz="1600" dirty="0">
                <a:latin typeface="Times New Roman" panose="02020603050405020304" pitchFamily="18" charset="0"/>
                <a:cs typeface="Times New Roman" panose="02020603050405020304" pitchFamily="18" charset="0"/>
              </a:rPr>
              <a:t>AI-Powered Data Query Interface:</a:t>
            </a:r>
          </a:p>
          <a:p>
            <a:pPr lvl="2"/>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              Organizations often struggle with efficiently accessing and</a:t>
            </a:r>
          </a:p>
          <a:p>
            <a:pPr lvl="2"/>
            <a:r>
              <a:rPr lang="en-US" sz="1600" dirty="0">
                <a:latin typeface="Times New Roman" panose="02020603050405020304" pitchFamily="18" charset="0"/>
                <a:cs typeface="Times New Roman" panose="02020603050405020304" pitchFamily="18" charset="0"/>
              </a:rPr>
              <a:t>understanding client data stored in internal databases. Traditional methods of data</a:t>
            </a:r>
          </a:p>
          <a:p>
            <a:pPr lvl="2"/>
            <a:r>
              <a:rPr lang="en-US" sz="1600" dirty="0">
                <a:latin typeface="Times New Roman" panose="02020603050405020304" pitchFamily="18" charset="0"/>
                <a:cs typeface="Times New Roman" panose="02020603050405020304" pitchFamily="18" charset="0"/>
              </a:rPr>
              <a:t>retrieval and analysis can be time-consuming and cumbersome, leading to delays in</a:t>
            </a:r>
          </a:p>
          <a:p>
            <a:pPr lvl="2"/>
            <a:r>
              <a:rPr lang="en-US" sz="1600" dirty="0">
                <a:latin typeface="Times New Roman" panose="02020603050405020304" pitchFamily="18" charset="0"/>
                <a:cs typeface="Times New Roman" panose="02020603050405020304" pitchFamily="18" charset="0"/>
              </a:rPr>
              <a:t>decision-making and inefficiencies in client management. There is a need for a</a:t>
            </a:r>
          </a:p>
          <a:p>
            <a:pPr lvl="2"/>
            <a:r>
              <a:rPr lang="en-US" sz="1600" dirty="0">
                <a:latin typeface="Times New Roman" panose="02020603050405020304" pitchFamily="18" charset="0"/>
                <a:cs typeface="Times New Roman" panose="02020603050405020304" pitchFamily="18" charset="0"/>
              </a:rPr>
              <a:t>streamlined and intuitive solution that allows organization members to query and receive</a:t>
            </a:r>
          </a:p>
          <a:p>
            <a:pPr lvl="2"/>
            <a:r>
              <a:rPr lang="en-US" sz="1600" dirty="0">
                <a:latin typeface="Times New Roman" panose="02020603050405020304" pitchFamily="18" charset="0"/>
                <a:cs typeface="Times New Roman" panose="02020603050405020304" pitchFamily="18" charset="0"/>
              </a:rPr>
              <a:t>timely, accurate insights from the database through a user-friendly interface.</a:t>
            </a:r>
          </a:p>
          <a:p>
            <a:pPr lvl="2"/>
            <a:r>
              <a:rPr lang="en-US" sz="1600" dirty="0">
                <a:latin typeface="Times New Roman" panose="02020603050405020304" pitchFamily="18" charset="0"/>
                <a:cs typeface="Times New Roman" panose="02020603050405020304" pitchFamily="18" charset="0"/>
              </a:rPr>
              <a:t>Objective: Develop a chat interface that leverages a Large Language Model (LLM) to</a:t>
            </a:r>
          </a:p>
          <a:p>
            <a:pPr lvl="2"/>
            <a:r>
              <a:rPr lang="en-US" sz="1600" dirty="0">
                <a:latin typeface="Times New Roman" panose="02020603050405020304" pitchFamily="18" charset="0"/>
                <a:cs typeface="Times New Roman" panose="02020603050405020304" pitchFamily="18" charset="0"/>
              </a:rPr>
              <a:t>read and interpret client data from an internal database. This interface will enable</a:t>
            </a:r>
          </a:p>
          <a:p>
            <a:pPr lvl="2"/>
            <a:r>
              <a:rPr lang="en-US" sz="1600" dirty="0">
                <a:latin typeface="Times New Roman" panose="02020603050405020304" pitchFamily="18" charset="0"/>
                <a:cs typeface="Times New Roman" panose="02020603050405020304" pitchFamily="18" charset="0"/>
              </a:rPr>
              <a:t>organization members to query the database and receive accurate, contextually relevant</a:t>
            </a:r>
          </a:p>
          <a:p>
            <a:pPr lvl="2"/>
            <a:r>
              <a:rPr lang="en-US" sz="1600" dirty="0">
                <a:latin typeface="Times New Roman" panose="02020603050405020304" pitchFamily="18" charset="0"/>
                <a:cs typeface="Times New Roman" panose="02020603050405020304" pitchFamily="18" charset="0"/>
              </a:rPr>
              <a:t>responses about the data.</a:t>
            </a:r>
          </a:p>
          <a:p>
            <a:pPr lvl="2"/>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Domain: Not Applicable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319425" y="3215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22" b="1">
                <a:latin typeface="Times New Roman"/>
                <a:ea typeface="Times New Roman"/>
                <a:cs typeface="Times New Roman"/>
                <a:sym typeface="Times New Roman"/>
              </a:rPr>
              <a:t>INTRODUCTION</a:t>
            </a:r>
            <a:endParaRPr sz="3222"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7" name="Google Shape;147;p15"/>
          <p:cNvSpPr txBox="1">
            <a:spLocks noGrp="1"/>
          </p:cNvSpPr>
          <p:nvPr>
            <p:ph type="body" idx="1"/>
          </p:nvPr>
        </p:nvSpPr>
        <p:spPr>
          <a:xfrm>
            <a:off x="319575" y="904599"/>
            <a:ext cx="8505000" cy="3109840"/>
          </a:xfrm>
          <a:prstGeom prst="rect">
            <a:avLst/>
          </a:prstGeom>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rPr>
              <a:t>In today's fast-paced business environment, organizations are increasingly challenged with efficiently accessing and leveraging their internal data for informed decision-making and client management. Traditional methods of data retrieval and analysis often prove to be time-consuming and cumbersome, leading to delays in crucial decision-making processes and operational inefficiencies.</a:t>
            </a:r>
          </a:p>
          <a:p>
            <a:r>
              <a:rPr lang="en-US" sz="1400" dirty="0">
                <a:latin typeface="Times New Roman" panose="02020603050405020304" pitchFamily="18" charset="0"/>
                <a:cs typeface="Times New Roman" panose="02020603050405020304" pitchFamily="18" charset="0"/>
              </a:rPr>
              <a:t>Our project addresses these challenges by introducing an innovative AI-powered data query interface designed specifically for the retail sector. Leveraging advanced Natural Language Processing (NLP) capabilities provided by a Large Language Model (LLM), our interface allows organization members to intuitively query internal databases. This streamlined approach not only enhances data accessibility but also ensures that users receive timely and accurate insights, empowering them to make informed decisions swiftly.</a:t>
            </a:r>
          </a:p>
          <a:p>
            <a:r>
              <a:rPr lang="en-US" sz="1400" dirty="0">
                <a:latin typeface="Times New Roman" panose="02020603050405020304" pitchFamily="18" charset="0"/>
                <a:cs typeface="Times New Roman" panose="02020603050405020304" pitchFamily="18" charset="0"/>
              </a:rPr>
              <a:t>Through this presentation, we will delve into the architecture, functionality, and key features of our AI-powered data query interface. We'll highlight its potential to revolutionize how organizations interact with and extract value from their data assets, ultimately driving operational efficiency and strategic decision-making in the retail domain.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368200" y="358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PROPOSED SOLUTION</a:t>
            </a:r>
            <a:endParaRPr b="1">
              <a:latin typeface="Times New Roman"/>
              <a:ea typeface="Times New Roman"/>
              <a:cs typeface="Times New Roman"/>
              <a:sym typeface="Times New Roman"/>
            </a:endParaRPr>
          </a:p>
        </p:txBody>
      </p:sp>
      <p:pic>
        <p:nvPicPr>
          <p:cNvPr id="156" name="Google Shape;156;p16"/>
          <p:cNvPicPr preferRelativeResize="0"/>
          <p:nvPr/>
        </p:nvPicPr>
        <p:blipFill>
          <a:blip r:embed="rId3">
            <a:alphaModFix/>
          </a:blip>
          <a:stretch>
            <a:fillRect/>
          </a:stretch>
        </p:blipFill>
        <p:spPr>
          <a:xfrm>
            <a:off x="7746650" y="256000"/>
            <a:ext cx="870576" cy="812150"/>
          </a:xfrm>
          <a:prstGeom prst="rect">
            <a:avLst/>
          </a:prstGeom>
          <a:noFill/>
          <a:ln>
            <a:noFill/>
          </a:ln>
        </p:spPr>
      </p:pic>
      <p:sp>
        <p:nvSpPr>
          <p:cNvPr id="157" name="Google Shape;157;p16"/>
          <p:cNvSpPr txBox="1"/>
          <p:nvPr/>
        </p:nvSpPr>
        <p:spPr>
          <a:xfrm>
            <a:off x="97525" y="4838700"/>
            <a:ext cx="8336700" cy="304800"/>
          </a:xfrm>
          <a:prstGeom prst="rect">
            <a:avLst/>
          </a:prstGeom>
          <a:noFill/>
          <a:ln>
            <a:noFill/>
          </a:ln>
        </p:spPr>
        <p:txBody>
          <a:bodyPr spcFirstLastPara="1" wrap="square" lIns="91425" tIns="91425" rIns="91425" bIns="91425" anchor="t" anchorCtr="0">
            <a:noAutofit/>
          </a:bodyPr>
          <a:lstStyle/>
          <a:p>
            <a:pPr marL="0" lvl="0" indent="0" algn="l" rtl="0">
              <a:lnSpc>
                <a:spcPct val="128571"/>
              </a:lnSpc>
              <a:spcBef>
                <a:spcPts val="0"/>
              </a:spcBef>
              <a:spcAft>
                <a:spcPts val="0"/>
              </a:spcAft>
              <a:buNone/>
            </a:pPr>
            <a:r>
              <a:rPr lang="en" sz="1300" b="1">
                <a:solidFill>
                  <a:srgbClr val="202124"/>
                </a:solidFill>
                <a:highlight>
                  <a:srgbClr val="FFFFFF"/>
                </a:highlight>
                <a:latin typeface="Times New Roman"/>
                <a:ea typeface="Times New Roman"/>
                <a:cs typeface="Times New Roman"/>
                <a:sym typeface="Times New Roman"/>
              </a:rPr>
              <a:t>PSG Institute of Technology and Applied Research </a:t>
            </a:r>
            <a:endParaRPr sz="1300" b="1">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50" b="1">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500" b="1">
              <a:solidFill>
                <a:schemeClr val="dk2"/>
              </a:solidFill>
              <a:latin typeface="Times New Roman"/>
              <a:ea typeface="Times New Roman"/>
              <a:cs typeface="Times New Roman"/>
              <a:sym typeface="Times New Roman"/>
            </a:endParaRPr>
          </a:p>
        </p:txBody>
      </p:sp>
      <p:sp>
        <p:nvSpPr>
          <p:cNvPr id="5" name="Text Placeholder 2">
            <a:extLst>
              <a:ext uri="{FF2B5EF4-FFF2-40B4-BE49-F238E27FC236}">
                <a16:creationId xmlns:a16="http://schemas.microsoft.com/office/drawing/2014/main" id="{3E578042-0D2F-FDD7-C4DC-5FAA94B3648D}"/>
              </a:ext>
            </a:extLst>
          </p:cNvPr>
          <p:cNvSpPr>
            <a:spLocks noGrp="1"/>
          </p:cNvSpPr>
          <p:nvPr>
            <p:ph type="body" idx="1"/>
          </p:nvPr>
        </p:nvSpPr>
        <p:spPr>
          <a:xfrm>
            <a:off x="441325" y="1235075"/>
            <a:ext cx="7907338" cy="3270250"/>
          </a:xfrm>
        </p:spPr>
        <p:txBody>
          <a:bodyPr>
            <a:normAutofit/>
          </a:bodyPr>
          <a:lstStyle/>
          <a:p>
            <a:r>
              <a:rPr lang="en-US" dirty="0"/>
              <a:t>Develop an AI-powered data query interface tailored for retail operations using </a:t>
            </a:r>
            <a:r>
              <a:rPr lang="en-US" dirty="0" err="1"/>
              <a:t>Streamlit</a:t>
            </a:r>
            <a:r>
              <a:rPr lang="en-US" dirty="0"/>
              <a:t>, SQLite, and Google's Generative AI. This solution integrates Natural Language Processing (NLP) to interpret plain language queries, leveraging Google's Generative AI to generate SQL commands that directly query an SQLite database .</a:t>
            </a:r>
          </a:p>
          <a:p>
            <a:r>
              <a:rPr lang="en-US" dirty="0"/>
              <a:t>The interface facilitates real-time access to critical retail data, including sales transactions, inventory levels, and customer preferences. </a:t>
            </a:r>
          </a:p>
          <a:p>
            <a:r>
              <a:rPr lang="en-US" dirty="0"/>
              <a:t>By translating user queries into SQL commands and presenting actionable insights through an intuitive </a:t>
            </a:r>
            <a:r>
              <a:rPr lang="en-US" dirty="0" err="1"/>
              <a:t>Streamlit</a:t>
            </a:r>
            <a:r>
              <a:rPr lang="en-US" dirty="0"/>
              <a:t> interface, the solution aims to streamline data retrieval processes, optimize decision-making efficiency, and support personalized marketing strategies based on up-to-date, contextual information. </a:t>
            </a:r>
          </a:p>
          <a:p>
            <a:r>
              <a:rPr lang="en-US" dirty="0"/>
              <a:t>This approach enhances operational agility and empowers retail stakeholders with timely, accurate insights essential for competitive advantage and customer satisfaction.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8693-3FE9-02F8-B585-8A8C83A6B1EA}"/>
              </a:ext>
            </a:extLst>
          </p:cNvPr>
          <p:cNvSpPr>
            <a:spLocks noGrp="1"/>
          </p:cNvSpPr>
          <p:nvPr>
            <p:ph type="title"/>
          </p:nvPr>
        </p:nvSpPr>
        <p:spPr>
          <a:xfrm>
            <a:off x="410272" y="176528"/>
            <a:ext cx="7505700" cy="954600"/>
          </a:xfrm>
        </p:spPr>
        <p:txBody>
          <a:bodyPr>
            <a:normAutofit/>
          </a:bodyPr>
          <a:lstStyle/>
          <a:p>
            <a:r>
              <a:rPr lang="en-IN" b="1" dirty="0">
                <a:latin typeface="Times New Roman" panose="02020603050405020304" pitchFamily="18" charset="0"/>
                <a:cs typeface="Times New Roman" panose="02020603050405020304" pitchFamily="18" charset="0"/>
              </a:rPr>
              <a:t>Work flow:</a:t>
            </a:r>
          </a:p>
        </p:txBody>
      </p:sp>
      <p:sp>
        <p:nvSpPr>
          <p:cNvPr id="3" name="Text Placeholder 2">
            <a:extLst>
              <a:ext uri="{FF2B5EF4-FFF2-40B4-BE49-F238E27FC236}">
                <a16:creationId xmlns:a16="http://schemas.microsoft.com/office/drawing/2014/main" id="{79556824-2C07-B5CC-BF3D-8A43B1593A47}"/>
              </a:ext>
            </a:extLst>
          </p:cNvPr>
          <p:cNvSpPr>
            <a:spLocks noGrp="1"/>
          </p:cNvSpPr>
          <p:nvPr>
            <p:ph type="body" idx="1"/>
          </p:nvPr>
        </p:nvSpPr>
        <p:spPr>
          <a:xfrm>
            <a:off x="410272" y="693267"/>
            <a:ext cx="8323456" cy="4273705"/>
          </a:xfrm>
        </p:spPr>
        <p:txBody>
          <a:bodyPr>
            <a:normAutofit/>
          </a:bodyPr>
          <a:lstStyle/>
          <a:p>
            <a:r>
              <a:rPr lang="en-IN" dirty="0"/>
              <a:t>User Interaction: Input Query: User enters a natural language query related to retail data (e.g., sales, inventory, customer preferences) into the </a:t>
            </a:r>
            <a:r>
              <a:rPr lang="en-IN" dirty="0" err="1"/>
              <a:t>Streamlit</a:t>
            </a:r>
            <a:r>
              <a:rPr lang="en-IN" dirty="0"/>
              <a:t> interface.</a:t>
            </a:r>
          </a:p>
          <a:p>
            <a:r>
              <a:rPr lang="en-IN" dirty="0"/>
              <a:t>NLP </a:t>
            </a:r>
            <a:r>
              <a:rPr lang="en-IN" dirty="0" err="1"/>
              <a:t>Processing:NLP</a:t>
            </a:r>
            <a:r>
              <a:rPr lang="en-IN" dirty="0"/>
              <a:t> Interpretation: </a:t>
            </a:r>
            <a:r>
              <a:rPr lang="en-IN" dirty="0" err="1"/>
              <a:t>Streamlit</a:t>
            </a:r>
            <a:r>
              <a:rPr lang="en-IN" dirty="0"/>
              <a:t> sends the query to the backend Python application.</a:t>
            </a:r>
          </a:p>
          <a:p>
            <a:r>
              <a:rPr lang="en-IN" dirty="0"/>
              <a:t>Google's Generative AI: Utilizes the </a:t>
            </a:r>
            <a:r>
              <a:rPr lang="en-IN" dirty="0" err="1"/>
              <a:t>GenerativeModel</a:t>
            </a:r>
            <a:r>
              <a:rPr lang="en-IN" dirty="0"/>
              <a:t> from </a:t>
            </a:r>
            <a:r>
              <a:rPr lang="en-IN" dirty="0" err="1"/>
              <a:t>GenAI</a:t>
            </a:r>
            <a:r>
              <a:rPr lang="en-IN" dirty="0"/>
              <a:t> to interpret the query and generate a corresponding SQL command.</a:t>
            </a:r>
          </a:p>
          <a:p>
            <a:r>
              <a:rPr lang="en-IN" dirty="0"/>
              <a:t>SQL Query </a:t>
            </a:r>
            <a:r>
              <a:rPr lang="en-IN" dirty="0" err="1"/>
              <a:t>Execution:SQLite</a:t>
            </a:r>
            <a:r>
              <a:rPr lang="en-IN" dirty="0"/>
              <a:t> Database Interaction: Python connects to the SQLite database using the sqlite3 module.</a:t>
            </a:r>
          </a:p>
          <a:p>
            <a:r>
              <a:rPr lang="en-IN" dirty="0"/>
              <a:t>Query Execution: Executes the generated SQL command to retrieve relevant data from tables like SALES, INVENTORY, or CUSTOMERS.</a:t>
            </a:r>
          </a:p>
          <a:p>
            <a:r>
              <a:rPr lang="en-IN" dirty="0"/>
              <a:t>Data Retrieval and Processing : Fetch Data: Retrieves queried data (e.g., sales figures, inventory levels, customer details) from the SQLite database.</a:t>
            </a:r>
          </a:p>
          <a:p>
            <a:r>
              <a:rPr lang="en-IN" dirty="0"/>
              <a:t>Format Results: Formats the retrieved data into a structured format suitable for presentation.</a:t>
            </a:r>
          </a:p>
          <a:p>
            <a:r>
              <a:rPr lang="en-IN" dirty="0"/>
              <a:t>Response Generation: Prepares the formatted data as a response to the user query.</a:t>
            </a:r>
          </a:p>
          <a:p>
            <a:r>
              <a:rPr lang="en-IN" dirty="0"/>
              <a:t>Display Output: Displays the response within the </a:t>
            </a:r>
            <a:r>
              <a:rPr lang="en-IN" dirty="0" err="1"/>
              <a:t>Streamlit</a:t>
            </a:r>
            <a:r>
              <a:rPr lang="en-IN" dirty="0"/>
              <a:t> interface for user review and interaction.</a:t>
            </a:r>
          </a:p>
          <a:p>
            <a:r>
              <a:rPr lang="en-IN" dirty="0"/>
              <a:t>User Feedback and Iteration: User reviews the displayed results and may refine or ask further queries.</a:t>
            </a:r>
          </a:p>
        </p:txBody>
      </p:sp>
    </p:spTree>
    <p:extLst>
      <p:ext uri="{BB962C8B-B14F-4D97-AF65-F5344CB8AC3E}">
        <p14:creationId xmlns:p14="http://schemas.microsoft.com/office/powerpoint/2010/main" val="86458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DD41-6B34-49FF-B30E-BFDA49696868}"/>
              </a:ext>
            </a:extLst>
          </p:cNvPr>
          <p:cNvSpPr>
            <a:spLocks noGrp="1"/>
          </p:cNvSpPr>
          <p:nvPr>
            <p:ph type="title"/>
          </p:nvPr>
        </p:nvSpPr>
        <p:spPr>
          <a:xfrm>
            <a:off x="402838" y="265736"/>
            <a:ext cx="7505700" cy="954600"/>
          </a:xfrm>
        </p:spPr>
        <p:txBody>
          <a:bodyPr>
            <a:normAutofit fontScale="90000"/>
          </a:bodyPr>
          <a:lstStyle/>
          <a:p>
            <a:r>
              <a:rPr lang="en-US" b="1" dirty="0"/>
              <a:t>Flowchart for AI-Powered Data Query Interface:</a:t>
            </a:r>
            <a:endParaRPr lang="en-IN" b="1" dirty="0"/>
          </a:p>
        </p:txBody>
      </p:sp>
      <p:sp>
        <p:nvSpPr>
          <p:cNvPr id="6" name="TextBox 5">
            <a:extLst>
              <a:ext uri="{FF2B5EF4-FFF2-40B4-BE49-F238E27FC236}">
                <a16:creationId xmlns:a16="http://schemas.microsoft.com/office/drawing/2014/main" id="{E30E315A-187E-65FD-81D2-EDF0C34FE808}"/>
              </a:ext>
            </a:extLst>
          </p:cNvPr>
          <p:cNvSpPr txBox="1"/>
          <p:nvPr/>
        </p:nvSpPr>
        <p:spPr>
          <a:xfrm>
            <a:off x="402838" y="1413624"/>
            <a:ext cx="8124128" cy="310854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Start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User Inputs Query via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Interface</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Sends Query to Backend Python Application</a:t>
            </a:r>
          </a:p>
          <a:p>
            <a:r>
              <a:rPr lang="en-IN" dirty="0">
                <a:latin typeface="Times New Roman" panose="02020603050405020304" pitchFamily="18" charset="0"/>
                <a:cs typeface="Times New Roman" panose="02020603050405020304" pitchFamily="18" charset="0"/>
              </a:rPr>
              <a:t>        └─ Backend Python Application Processes Query</a:t>
            </a:r>
          </a:p>
          <a:p>
            <a:r>
              <a:rPr lang="en-IN" dirty="0">
                <a:latin typeface="Times New Roman" panose="02020603050405020304" pitchFamily="18" charset="0"/>
                <a:cs typeface="Times New Roman" panose="02020603050405020304" pitchFamily="18" charset="0"/>
              </a:rPr>
              <a:t>            ├─ Utilizes Google's Generative AI (</a:t>
            </a:r>
            <a:r>
              <a:rPr lang="en-IN" dirty="0" err="1">
                <a:latin typeface="Times New Roman" panose="02020603050405020304" pitchFamily="18" charset="0"/>
                <a:cs typeface="Times New Roman" panose="02020603050405020304" pitchFamily="18" charset="0"/>
              </a:rPr>
              <a:t>GenAI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 Generates SQL Command Based on Query</a:t>
            </a:r>
          </a:p>
          <a:p>
            <a:r>
              <a:rPr lang="en-IN" dirty="0">
                <a:latin typeface="Times New Roman" panose="02020603050405020304" pitchFamily="18" charset="0"/>
                <a:cs typeface="Times New Roman" panose="02020603050405020304" pitchFamily="18" charset="0"/>
              </a:rPr>
              <a:t>            └─ Executes SQL Command on SQLite Database (</a:t>
            </a:r>
            <a:r>
              <a:rPr lang="en-IN" dirty="0" err="1">
                <a:latin typeface="Times New Roman" panose="02020603050405020304" pitchFamily="18" charset="0"/>
                <a:cs typeface="Times New Roman" panose="02020603050405020304" pitchFamily="18" charset="0"/>
              </a:rPr>
              <a:t>retail.db</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Retrieves Data from Tables (e.g., SALES, INVENTORY, CUSTOMERS)</a:t>
            </a:r>
          </a:p>
          <a:p>
            <a:r>
              <a:rPr lang="en-IN" dirty="0">
                <a:latin typeface="Times New Roman" panose="02020603050405020304" pitchFamily="18" charset="0"/>
                <a:cs typeface="Times New Roman" panose="02020603050405020304" pitchFamily="18" charset="0"/>
              </a:rPr>
              <a:t>                    └─ Formats Retrieved Data</a:t>
            </a:r>
          </a:p>
          <a:p>
            <a:r>
              <a:rPr lang="en-IN" dirty="0">
                <a:latin typeface="Times New Roman" panose="02020603050405020304" pitchFamily="18" charset="0"/>
                <a:cs typeface="Times New Roman" panose="02020603050405020304" pitchFamily="18" charset="0"/>
              </a:rPr>
              <a:t>                        └─ Prepares Response to User Query</a:t>
            </a:r>
          </a:p>
          <a:p>
            <a:r>
              <a:rPr lang="en-IN" dirty="0">
                <a:latin typeface="Times New Roman" panose="02020603050405020304" pitchFamily="18" charset="0"/>
                <a:cs typeface="Times New Roman" panose="02020603050405020304" pitchFamily="18" charset="0"/>
              </a:rPr>
              <a:t>                            └─ Displays Response in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Interface</a:t>
            </a:r>
          </a:p>
          <a:p>
            <a:r>
              <a:rPr lang="en-IN" dirty="0">
                <a:latin typeface="Times New Roman" panose="02020603050405020304" pitchFamily="18" charset="0"/>
                <a:cs typeface="Times New Roman" panose="02020603050405020304" pitchFamily="18" charset="0"/>
              </a:rPr>
              <a:t>End</a:t>
            </a:r>
          </a:p>
          <a:p>
            <a:endParaRPr lang="en-IN" dirty="0"/>
          </a:p>
        </p:txBody>
      </p:sp>
    </p:spTree>
    <p:extLst>
      <p:ext uri="{BB962C8B-B14F-4D97-AF65-F5344CB8AC3E}">
        <p14:creationId xmlns:p14="http://schemas.microsoft.com/office/powerpoint/2010/main" val="344297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333672" y="132525"/>
            <a:ext cx="6498308" cy="30480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a:ea typeface="Times New Roman"/>
                <a:cs typeface="Times New Roman"/>
                <a:sym typeface="Times New Roman"/>
              </a:rPr>
              <a:t>TECHNOLOGY STACK</a:t>
            </a:r>
            <a:endParaRPr b="1" dirty="0">
              <a:latin typeface="Times New Roman"/>
              <a:ea typeface="Times New Roman"/>
              <a:cs typeface="Times New Roman"/>
              <a:sym typeface="Times New Roman"/>
            </a:endParaRPr>
          </a:p>
        </p:txBody>
      </p:sp>
      <p:sp>
        <p:nvSpPr>
          <p:cNvPr id="171" name="Google Shape;171;p18"/>
          <p:cNvSpPr txBox="1"/>
          <p:nvPr/>
        </p:nvSpPr>
        <p:spPr>
          <a:xfrm>
            <a:off x="146250" y="4838700"/>
            <a:ext cx="8336700" cy="304800"/>
          </a:xfrm>
          <a:prstGeom prst="rect">
            <a:avLst/>
          </a:prstGeom>
          <a:noFill/>
          <a:ln>
            <a:noFill/>
          </a:ln>
        </p:spPr>
        <p:txBody>
          <a:bodyPr spcFirstLastPara="1" wrap="square" lIns="91425" tIns="91425" rIns="91425" bIns="91425" anchor="t" anchorCtr="0">
            <a:noAutofit/>
          </a:bodyPr>
          <a:lstStyle/>
          <a:p>
            <a:pPr marL="0" lvl="0" indent="0" algn="l" rtl="0">
              <a:lnSpc>
                <a:spcPct val="128571"/>
              </a:lnSpc>
              <a:spcBef>
                <a:spcPts val="0"/>
              </a:spcBef>
              <a:spcAft>
                <a:spcPts val="0"/>
              </a:spcAft>
              <a:buNone/>
            </a:pPr>
            <a:r>
              <a:rPr lang="en" sz="1300" b="1">
                <a:solidFill>
                  <a:srgbClr val="202124"/>
                </a:solidFill>
                <a:highlight>
                  <a:srgbClr val="FFFFFF"/>
                </a:highlight>
                <a:latin typeface="Times New Roman"/>
                <a:ea typeface="Times New Roman"/>
                <a:cs typeface="Times New Roman"/>
                <a:sym typeface="Times New Roman"/>
              </a:rPr>
              <a:t>PSG Institute of Technology and Applied Research </a:t>
            </a:r>
            <a:endParaRPr sz="1300" b="1">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50" b="1">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500" b="1">
              <a:solidFill>
                <a:schemeClr val="dk2"/>
              </a:solidFill>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F1DDBC9B-3035-74F1-6664-3AD47F696FD8}"/>
              </a:ext>
            </a:extLst>
          </p:cNvPr>
          <p:cNvSpPr>
            <a:spLocks noGrp="1"/>
          </p:cNvSpPr>
          <p:nvPr>
            <p:ph type="body" idx="1"/>
          </p:nvPr>
        </p:nvSpPr>
        <p:spPr>
          <a:xfrm>
            <a:off x="333672" y="713679"/>
            <a:ext cx="8616176" cy="4199363"/>
          </a:xfrm>
        </p:spPr>
        <p:txBody>
          <a:bodyPr>
            <a:normAutofit/>
          </a:bodyPr>
          <a:lstStyle/>
          <a:p>
            <a:r>
              <a:rPr lang="en-IN" dirty="0"/>
              <a:t>Frontend: </a:t>
            </a:r>
            <a:r>
              <a:rPr lang="en-IN" dirty="0" err="1"/>
              <a:t>Streamlit</a:t>
            </a:r>
            <a:r>
              <a:rPr lang="en-IN" dirty="0"/>
              <a:t>: Python library for building interactive web applications, used for the user interface where queries are inputted and results displayed.HTML/CSS: Customization for styling within </a:t>
            </a:r>
            <a:r>
              <a:rPr lang="en-IN" dirty="0" err="1"/>
              <a:t>Streamlit</a:t>
            </a:r>
            <a:r>
              <a:rPr lang="en-IN" dirty="0"/>
              <a:t> to improve user experience.</a:t>
            </a:r>
          </a:p>
          <a:p>
            <a:r>
              <a:rPr lang="en-IN" dirty="0"/>
              <a:t>Backend: SQLite Database: Lightweight SQL database engine storing retail data (e.g., sales, inventory, customers).SQLite3 Python Module: Enables Python to interact with SQLite, executing queries and managing connections.</a:t>
            </a:r>
          </a:p>
          <a:p>
            <a:r>
              <a:rPr lang="en-IN" dirty="0"/>
              <a:t>AI and NLP Integration: Google's Generative AI (</a:t>
            </a:r>
            <a:r>
              <a:rPr lang="en-IN" dirty="0" err="1"/>
              <a:t>GenAI</a:t>
            </a:r>
            <a:r>
              <a:rPr lang="en-IN" dirty="0"/>
              <a:t>): Powers NLP capabilities to interpret natural language queries and generate SQL commands. Generative Model from </a:t>
            </a:r>
            <a:r>
              <a:rPr lang="en-IN" dirty="0" err="1"/>
              <a:t>GenAI</a:t>
            </a:r>
            <a:r>
              <a:rPr lang="en-IN" dirty="0"/>
              <a:t>: Specifically used to convert user queries into SQL commands tailored for retail data.</a:t>
            </a:r>
          </a:p>
          <a:p>
            <a:r>
              <a:rPr lang="en-IN" dirty="0"/>
              <a:t>Deployment and Tools: Python: Core language for backend logic, including query generation and application </a:t>
            </a:r>
            <a:r>
              <a:rPr lang="en-IN" dirty="0" err="1"/>
              <a:t>logic.Cloud</a:t>
            </a:r>
            <a:r>
              <a:rPr lang="en-IN" dirty="0"/>
              <a:t> or Local Deployment: Deployable on cloud platforms (e.g., AWS, Azure) or locally based on scalability needs.</a:t>
            </a:r>
          </a:p>
          <a:p>
            <a:r>
              <a:rPr lang="en-IN" dirty="0"/>
              <a:t>Development </a:t>
            </a:r>
            <a:r>
              <a:rPr lang="en-IN" dirty="0" err="1"/>
              <a:t>Environment:IDE</a:t>
            </a:r>
            <a:r>
              <a:rPr lang="en-IN" dirty="0"/>
              <a:t>: PyCharm, VS Code, or </a:t>
            </a:r>
            <a:r>
              <a:rPr lang="en-IN" dirty="0" err="1"/>
              <a:t>Jupyter</a:t>
            </a:r>
            <a:r>
              <a:rPr lang="en-IN" dirty="0"/>
              <a:t> for coding and testing.</a:t>
            </a:r>
          </a:p>
          <a:p>
            <a:r>
              <a:rPr lang="en-IN" dirty="0"/>
              <a:t>Version Control: Git for collaborative development and code management.</a:t>
            </a:r>
          </a:p>
          <a:p>
            <a:r>
              <a:rPr lang="en-IN" dirty="0"/>
              <a:t>Security Encryption: Ensures data security, especially sensitive information stored in </a:t>
            </a:r>
            <a:r>
              <a:rPr lang="en-IN" dirty="0" err="1"/>
              <a:t>SQLite.Access</a:t>
            </a:r>
            <a:r>
              <a:rPr lang="en-IN" dirty="0"/>
              <a:t> Controls: Implemented to manage database access securely.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3" name="Picture 2">
            <a:extLst>
              <a:ext uri="{FF2B5EF4-FFF2-40B4-BE49-F238E27FC236}">
                <a16:creationId xmlns:a16="http://schemas.microsoft.com/office/drawing/2014/main" id="{D424CF31-1FAC-6E70-1A36-207F3C405900}"/>
              </a:ext>
            </a:extLst>
          </p:cNvPr>
          <p:cNvPicPr>
            <a:picLocks noChangeAspect="1"/>
          </p:cNvPicPr>
          <p:nvPr/>
        </p:nvPicPr>
        <p:blipFill rotWithShape="1">
          <a:blip r:embed="rId3"/>
          <a:srcRect l="17791" r="13483" b="29981"/>
          <a:stretch/>
        </p:blipFill>
        <p:spPr>
          <a:xfrm>
            <a:off x="215590" y="600241"/>
            <a:ext cx="3754243" cy="2076051"/>
          </a:xfrm>
          <a:prstGeom prst="rect">
            <a:avLst/>
          </a:prstGeom>
        </p:spPr>
      </p:pic>
      <p:pic>
        <p:nvPicPr>
          <p:cNvPr id="5" name="Picture 4">
            <a:extLst>
              <a:ext uri="{FF2B5EF4-FFF2-40B4-BE49-F238E27FC236}">
                <a16:creationId xmlns:a16="http://schemas.microsoft.com/office/drawing/2014/main" id="{AFB983A2-32E5-999A-8EB5-9C0B8B1ECBAD}"/>
              </a:ext>
            </a:extLst>
          </p:cNvPr>
          <p:cNvPicPr>
            <a:picLocks noChangeAspect="1"/>
          </p:cNvPicPr>
          <p:nvPr/>
        </p:nvPicPr>
        <p:blipFill rotWithShape="1">
          <a:blip r:embed="rId4"/>
          <a:srcRect l="20424" b="40795"/>
          <a:stretch/>
        </p:blipFill>
        <p:spPr>
          <a:xfrm>
            <a:off x="4111082" y="600241"/>
            <a:ext cx="4735551" cy="2348923"/>
          </a:xfrm>
          <a:prstGeom prst="rect">
            <a:avLst/>
          </a:prstGeom>
        </p:spPr>
      </p:pic>
      <p:pic>
        <p:nvPicPr>
          <p:cNvPr id="7" name="Picture 6">
            <a:extLst>
              <a:ext uri="{FF2B5EF4-FFF2-40B4-BE49-F238E27FC236}">
                <a16:creationId xmlns:a16="http://schemas.microsoft.com/office/drawing/2014/main" id="{2C187DBF-3AF4-4464-B248-8EFF42BCC381}"/>
              </a:ext>
            </a:extLst>
          </p:cNvPr>
          <p:cNvPicPr>
            <a:picLocks noChangeAspect="1"/>
          </p:cNvPicPr>
          <p:nvPr/>
        </p:nvPicPr>
        <p:blipFill>
          <a:blip r:embed="rId5"/>
          <a:stretch>
            <a:fillRect/>
          </a:stretch>
        </p:blipFill>
        <p:spPr>
          <a:xfrm>
            <a:off x="1525643" y="2676292"/>
            <a:ext cx="5170877" cy="2250613"/>
          </a:xfrm>
          <a:prstGeom prst="rect">
            <a:avLst/>
          </a:prstGeom>
        </p:spPr>
      </p:pic>
      <p:sp>
        <p:nvSpPr>
          <p:cNvPr id="8" name="Arrow: Right 7">
            <a:extLst>
              <a:ext uri="{FF2B5EF4-FFF2-40B4-BE49-F238E27FC236}">
                <a16:creationId xmlns:a16="http://schemas.microsoft.com/office/drawing/2014/main" id="{40207AFC-6E99-8E3D-9E2C-B86B21C16BA9}"/>
              </a:ext>
            </a:extLst>
          </p:cNvPr>
          <p:cNvSpPr/>
          <p:nvPr/>
        </p:nvSpPr>
        <p:spPr>
          <a:xfrm>
            <a:off x="3739373" y="1638266"/>
            <a:ext cx="460920" cy="348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EA25B82D-E888-A8A1-8572-74B8FFA09A1A}"/>
              </a:ext>
            </a:extLst>
          </p:cNvPr>
          <p:cNvSpPr/>
          <p:nvPr/>
        </p:nvSpPr>
        <p:spPr>
          <a:xfrm>
            <a:off x="4427033" y="2571750"/>
            <a:ext cx="289933" cy="3774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29C2730-0657-1E47-0D6E-5A988B9BC016}"/>
              </a:ext>
            </a:extLst>
          </p:cNvPr>
          <p:cNvSpPr txBox="1"/>
          <p:nvPr/>
        </p:nvSpPr>
        <p:spPr>
          <a:xfrm>
            <a:off x="118946" y="15465"/>
            <a:ext cx="6713035" cy="584775"/>
          </a:xfrm>
          <a:prstGeom prst="rect">
            <a:avLst/>
          </a:prstGeom>
          <a:noFill/>
        </p:spPr>
        <p:txBody>
          <a:bodyPr wrap="square" rtlCol="0">
            <a:spAutoFit/>
          </a:bodyPr>
          <a:lstStyle/>
          <a:p>
            <a:r>
              <a:rPr lang="en-IN" sz="3200" dirty="0">
                <a:highlight>
                  <a:srgbClr val="FFFF00"/>
                </a:highlight>
                <a:latin typeface="Times New Roman" panose="02020603050405020304" pitchFamily="18" charset="0"/>
                <a:cs typeface="Times New Roman" panose="02020603050405020304" pitchFamily="18" charset="0"/>
              </a:rPr>
              <a:t>Sample outputs: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416950" y="3702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NOVELTY</a:t>
            </a:r>
            <a:endParaRPr b="1">
              <a:latin typeface="Times New Roman"/>
              <a:ea typeface="Times New Roman"/>
              <a:cs typeface="Times New Roman"/>
              <a:sym typeface="Times New Roman"/>
            </a:endParaRPr>
          </a:p>
        </p:txBody>
      </p:sp>
      <p:sp>
        <p:nvSpPr>
          <p:cNvPr id="178" name="Google Shape;178;p19"/>
          <p:cNvSpPr txBox="1"/>
          <p:nvPr/>
        </p:nvSpPr>
        <p:spPr>
          <a:xfrm>
            <a:off x="111150" y="4838700"/>
            <a:ext cx="8336700" cy="304800"/>
          </a:xfrm>
          <a:prstGeom prst="rect">
            <a:avLst/>
          </a:prstGeom>
          <a:noFill/>
          <a:ln>
            <a:noFill/>
          </a:ln>
        </p:spPr>
        <p:txBody>
          <a:bodyPr spcFirstLastPara="1" wrap="square" lIns="91425" tIns="91425" rIns="91425" bIns="91425" anchor="t" anchorCtr="0">
            <a:noAutofit/>
          </a:bodyPr>
          <a:lstStyle/>
          <a:p>
            <a:pPr marL="0" lvl="0" indent="0" algn="l" rtl="0">
              <a:lnSpc>
                <a:spcPct val="128571"/>
              </a:lnSpc>
              <a:spcBef>
                <a:spcPts val="0"/>
              </a:spcBef>
              <a:spcAft>
                <a:spcPts val="0"/>
              </a:spcAft>
              <a:buNone/>
            </a:pPr>
            <a:r>
              <a:rPr lang="en" sz="1300" b="1">
                <a:solidFill>
                  <a:srgbClr val="202124"/>
                </a:solidFill>
                <a:highlight>
                  <a:srgbClr val="FFFFFF"/>
                </a:highlight>
                <a:latin typeface="Times New Roman"/>
                <a:ea typeface="Times New Roman"/>
                <a:cs typeface="Times New Roman"/>
                <a:sym typeface="Times New Roman"/>
              </a:rPr>
              <a:t>PSG Institute of Technology and Applied Research </a:t>
            </a:r>
            <a:endParaRPr sz="1300" b="1">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250" b="1">
              <a:solidFill>
                <a:srgbClr val="202124"/>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500" b="1">
              <a:solidFill>
                <a:schemeClr val="dk2"/>
              </a:solidFill>
              <a:latin typeface="Times New Roman"/>
              <a:ea typeface="Times New Roman"/>
              <a:cs typeface="Times New Roman"/>
              <a:sym typeface="Times New Roman"/>
            </a:endParaRPr>
          </a:p>
        </p:txBody>
      </p:sp>
      <p:sp>
        <p:nvSpPr>
          <p:cNvPr id="5" name="Text Placeholder 4">
            <a:extLst>
              <a:ext uri="{FF2B5EF4-FFF2-40B4-BE49-F238E27FC236}">
                <a16:creationId xmlns:a16="http://schemas.microsoft.com/office/drawing/2014/main" id="{03FB5051-FB1C-E12F-776D-EA2BB7338A03}"/>
              </a:ext>
            </a:extLst>
          </p:cNvPr>
          <p:cNvSpPr>
            <a:spLocks noGrp="1"/>
          </p:cNvSpPr>
          <p:nvPr>
            <p:ph type="body" idx="1"/>
          </p:nvPr>
        </p:nvSpPr>
        <p:spPr>
          <a:xfrm>
            <a:off x="328949" y="1068149"/>
            <a:ext cx="7945255" cy="3459245"/>
          </a:xfrm>
        </p:spPr>
        <p:txBody>
          <a:bodyPr/>
          <a:lstStyle/>
          <a:p>
            <a:r>
              <a:rPr lang="en-IN" dirty="0"/>
              <a:t>Uses advanced NLP to interpret queries in plain English.</a:t>
            </a:r>
          </a:p>
          <a:p>
            <a:r>
              <a:rPr lang="en-IN" dirty="0"/>
              <a:t>Automatically generates SQL commands for data retrieval.</a:t>
            </a:r>
          </a:p>
          <a:p>
            <a:r>
              <a:rPr lang="en-IN" dirty="0"/>
              <a:t>Provides a user-friendly interface with </a:t>
            </a:r>
            <a:r>
              <a:rPr lang="en-IN" dirty="0" err="1"/>
              <a:t>Streamlit</a:t>
            </a:r>
            <a:r>
              <a:rPr lang="en-IN" dirty="0"/>
              <a:t>.</a:t>
            </a:r>
          </a:p>
          <a:p>
            <a:r>
              <a:rPr lang="en-IN" dirty="0"/>
              <a:t>Offers real-time insights from an SQLite </a:t>
            </a:r>
            <a:r>
              <a:rPr lang="en-IN" dirty="0" err="1"/>
              <a:t>database.Ensures</a:t>
            </a:r>
            <a:r>
              <a:rPr lang="en-IN" dirty="0"/>
              <a:t> scalability and robust security measures.</a:t>
            </a:r>
          </a:p>
          <a:p>
            <a:r>
              <a:rPr lang="en-IN" dirty="0"/>
              <a:t>Customizes responses for specific retail data needs.</a:t>
            </a: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1516</Words>
  <Application>Microsoft Office PowerPoint</Application>
  <PresentationFormat>On-screen Show (16:9)</PresentationFormat>
  <Paragraphs>91</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Nunito</vt:lpstr>
      <vt:lpstr>Times New Roman</vt:lpstr>
      <vt:lpstr>Arial</vt:lpstr>
      <vt:lpstr>Calibri</vt:lpstr>
      <vt:lpstr>Shift</vt:lpstr>
      <vt:lpstr>PowerPoint Presentation</vt:lpstr>
      <vt:lpstr>PROBLEM STATEMENT</vt:lpstr>
      <vt:lpstr>INTRODUCTION </vt:lpstr>
      <vt:lpstr>PROPOSED SOLUTION</vt:lpstr>
      <vt:lpstr>Work flow:</vt:lpstr>
      <vt:lpstr>Flowchart for AI-Powered Data Query Interface:</vt:lpstr>
      <vt:lpstr>TECHNOLOGY STACK</vt:lpstr>
      <vt:lpstr>PowerPoint Presentation</vt:lpstr>
      <vt:lpstr>NOVELTY</vt:lpstr>
      <vt:lpstr>Use Case Scenarios </vt:lpstr>
      <vt:lpstr>Challenges and Mitigation:</vt:lpstr>
      <vt:lpstr>Future Vision: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abhim</dc:creator>
  <cp:lastModifiedBy>ABHIMANYA S</cp:lastModifiedBy>
  <cp:revision>1</cp:revision>
  <dcterms:modified xsi:type="dcterms:W3CDTF">2024-06-29T13:34:17Z</dcterms:modified>
</cp:coreProperties>
</file>