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BpY6Q/60NBeuG1o0C7HZTa9Kd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cb868f48d0_0_349"/>
          <p:cNvSpPr txBox="1"/>
          <p:nvPr>
            <p:ph type="ctrTitle"/>
          </p:nvPr>
        </p:nvSpPr>
        <p:spPr>
          <a:xfrm>
            <a:off x="343637" y="820871"/>
            <a:ext cx="9393300" cy="22629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1" name="Google Shape;11;g2cb868f48d0_0_349"/>
          <p:cNvSpPr txBox="1"/>
          <p:nvPr>
            <p:ph idx="1" type="subTitle"/>
          </p:nvPr>
        </p:nvSpPr>
        <p:spPr>
          <a:xfrm>
            <a:off x="343628" y="3124535"/>
            <a:ext cx="9393300" cy="87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2" name="Google Shape;12;g2cb868f48d0_0_34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cb868f48d0_0_384"/>
          <p:cNvSpPr txBox="1"/>
          <p:nvPr>
            <p:ph hasCustomPrompt="1" type="title"/>
          </p:nvPr>
        </p:nvSpPr>
        <p:spPr>
          <a:xfrm>
            <a:off x="343628" y="1219469"/>
            <a:ext cx="9393300" cy="21648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>
            <a:r>
              <a:t>xx%</a:t>
            </a:r>
          </a:p>
        </p:txBody>
      </p:sp>
      <p:sp>
        <p:nvSpPr>
          <p:cNvPr id="46" name="Google Shape;46;g2cb868f48d0_0_384"/>
          <p:cNvSpPr txBox="1"/>
          <p:nvPr>
            <p:ph idx="1" type="body"/>
          </p:nvPr>
        </p:nvSpPr>
        <p:spPr>
          <a:xfrm>
            <a:off x="343628" y="3475231"/>
            <a:ext cx="9393300" cy="1434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2cb868f48d0_0_38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cb868f48d0_0_38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b868f48d0_0_390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g2cb868f48d0_0_390"/>
          <p:cNvSpPr txBox="1"/>
          <p:nvPr>
            <p:ph idx="1" type="body"/>
          </p:nvPr>
        </p:nvSpPr>
        <p:spPr>
          <a:xfrm>
            <a:off x="50400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1300"/>
              </a:spcBef>
              <a:spcAft>
                <a:spcPts val="1300"/>
              </a:spcAft>
              <a:buSzPts val="1500"/>
              <a:buNone/>
              <a:defRPr/>
            </a:lvl9pPr>
          </a:lstStyle>
          <a:p/>
        </p:txBody>
      </p:sp>
      <p:sp>
        <p:nvSpPr>
          <p:cNvPr id="53" name="Google Shape;53;g2cb868f48d0_0_390"/>
          <p:cNvSpPr txBox="1"/>
          <p:nvPr>
            <p:ph idx="2" type="body"/>
          </p:nvPr>
        </p:nvSpPr>
        <p:spPr>
          <a:xfrm>
            <a:off x="515268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1300"/>
              </a:spcBef>
              <a:spcAft>
                <a:spcPts val="1300"/>
              </a:spcAft>
              <a:buSzPts val="1500"/>
              <a:buNone/>
              <a:defRPr/>
            </a:lvl9pPr>
          </a:lstStyle>
          <a:p/>
        </p:txBody>
      </p:sp>
      <p:sp>
        <p:nvSpPr>
          <p:cNvPr id="54" name="Google Shape;54;g2cb868f48d0_0_390"/>
          <p:cNvSpPr txBox="1"/>
          <p:nvPr>
            <p:ph idx="3" type="body"/>
          </p:nvPr>
        </p:nvSpPr>
        <p:spPr>
          <a:xfrm>
            <a:off x="504000" y="3044520"/>
            <a:ext cx="9072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1300"/>
              </a:spcBef>
              <a:spcAft>
                <a:spcPts val="130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g2cb868f48d0_0_390"/>
          <p:cNvSpPr txBox="1"/>
          <p:nvPr>
            <p:ph idx="11" type="ftr"/>
          </p:nvPr>
        </p:nvSpPr>
        <p:spPr>
          <a:xfrm>
            <a:off x="3420000" y="5220000"/>
            <a:ext cx="3239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cb868f48d0_0_390"/>
          <p:cNvSpPr txBox="1"/>
          <p:nvPr>
            <p:ph idx="12" type="sldNum"/>
          </p:nvPr>
        </p:nvSpPr>
        <p:spPr>
          <a:xfrm>
            <a:off x="7380000" y="5220000"/>
            <a:ext cx="2339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lt2"/>
              </a:solidFill>
            </a:endParaRPr>
          </a:p>
        </p:txBody>
      </p:sp>
      <p:sp>
        <p:nvSpPr>
          <p:cNvPr id="57" name="Google Shape;57;g2cb868f48d0_0_390"/>
          <p:cNvSpPr txBox="1"/>
          <p:nvPr>
            <p:ph idx="10" type="dt"/>
          </p:nvPr>
        </p:nvSpPr>
        <p:spPr>
          <a:xfrm>
            <a:off x="360000" y="5220000"/>
            <a:ext cx="2339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cb868f48d0_0_353"/>
          <p:cNvSpPr txBox="1"/>
          <p:nvPr>
            <p:ph type="title"/>
          </p:nvPr>
        </p:nvSpPr>
        <p:spPr>
          <a:xfrm>
            <a:off x="343628" y="2371246"/>
            <a:ext cx="9393300" cy="928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g2cb868f48d0_0_35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cb868f48d0_0_356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" name="Google Shape;18;g2cb868f48d0_0_356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" name="Google Shape;19;g2cb868f48d0_0_35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cb868f48d0_0_360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" name="Google Shape;22;g2cb868f48d0_0_360"/>
          <p:cNvSpPr txBox="1"/>
          <p:nvPr>
            <p:ph idx="1" type="body"/>
          </p:nvPr>
        </p:nvSpPr>
        <p:spPr>
          <a:xfrm>
            <a:off x="343628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" name="Google Shape;23;g2cb868f48d0_0_360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4" name="Google Shape;24;g2cb868f48d0_0_36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cb868f48d0_0_365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" name="Google Shape;27;g2cb868f48d0_0_36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cb868f48d0_0_368"/>
          <p:cNvSpPr txBox="1"/>
          <p:nvPr>
            <p:ph type="title"/>
          </p:nvPr>
        </p:nvSpPr>
        <p:spPr>
          <a:xfrm>
            <a:off x="343628" y="612532"/>
            <a:ext cx="3095700" cy="833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g2cb868f48d0_0_368"/>
          <p:cNvSpPr txBox="1"/>
          <p:nvPr>
            <p:ph idx="1" type="body"/>
          </p:nvPr>
        </p:nvSpPr>
        <p:spPr>
          <a:xfrm>
            <a:off x="343628" y="1531991"/>
            <a:ext cx="3095700" cy="35052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" name="Google Shape;31;g2cb868f48d0_0_36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b868f48d0_0_372"/>
          <p:cNvSpPr txBox="1"/>
          <p:nvPr>
            <p:ph type="title"/>
          </p:nvPr>
        </p:nvSpPr>
        <p:spPr>
          <a:xfrm>
            <a:off x="540467" y="496276"/>
            <a:ext cx="7020000" cy="45099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4" name="Google Shape;34;g2cb868f48d0_0_37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cb868f48d0_0_375"/>
          <p:cNvSpPr/>
          <p:nvPr/>
        </p:nvSpPr>
        <p:spPr>
          <a:xfrm>
            <a:off x="5040313" y="28"/>
            <a:ext cx="5040300" cy="567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cb868f48d0_0_375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8" name="Google Shape;38;g2cb868f48d0_0_375"/>
          <p:cNvSpPr txBox="1"/>
          <p:nvPr>
            <p:ph idx="1" type="subTitle"/>
          </p:nvPr>
        </p:nvSpPr>
        <p:spPr>
          <a:xfrm>
            <a:off x="292695" y="3090304"/>
            <a:ext cx="4459500" cy="1361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9" name="Google Shape;39;g2cb868f48d0_0_375"/>
          <p:cNvSpPr txBox="1"/>
          <p:nvPr>
            <p:ph idx="2" type="body"/>
          </p:nvPr>
        </p:nvSpPr>
        <p:spPr>
          <a:xfrm>
            <a:off x="5445456" y="798408"/>
            <a:ext cx="4230000" cy="40737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cb868f48d0_0_37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cb868f48d0_0_381"/>
          <p:cNvSpPr txBox="1"/>
          <p:nvPr>
            <p:ph idx="1" type="body"/>
          </p:nvPr>
        </p:nvSpPr>
        <p:spPr>
          <a:xfrm>
            <a:off x="343628" y="4664078"/>
            <a:ext cx="6613200" cy="667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g2cb868f48d0_0_38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cb868f48d0_0_345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cb868f48d0_0_345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  <a:defRPr sz="2000">
                <a:solidFill>
                  <a:schemeClr val="lt2"/>
                </a:solidFill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sz="1500">
                <a:solidFill>
                  <a:schemeClr val="lt2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>
                <a:solidFill>
                  <a:schemeClr val="lt2"/>
                </a:solidFill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>
                <a:solidFill>
                  <a:schemeClr val="lt2"/>
                </a:solidFill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sz="1500">
                <a:solidFill>
                  <a:schemeClr val="lt2"/>
                </a:solidFill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>
                <a:solidFill>
                  <a:schemeClr val="lt2"/>
                </a:solidFill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>
                <a:solidFill>
                  <a:schemeClr val="lt2"/>
                </a:solidFill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sz="1500">
                <a:solidFill>
                  <a:schemeClr val="lt2"/>
                </a:solidFill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cb868f48d0_0_34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r">
              <a:buNone/>
              <a:defRPr sz="1100">
                <a:solidFill>
                  <a:schemeClr val="lt2"/>
                </a:solidFill>
              </a:defRPr>
            </a:lvl1pPr>
            <a:lvl2pPr lvl="1" algn="r">
              <a:buNone/>
              <a:defRPr sz="1100">
                <a:solidFill>
                  <a:schemeClr val="lt2"/>
                </a:solidFill>
              </a:defRPr>
            </a:lvl2pPr>
            <a:lvl3pPr lvl="2" algn="r">
              <a:buNone/>
              <a:defRPr sz="1100">
                <a:solidFill>
                  <a:schemeClr val="lt2"/>
                </a:solidFill>
              </a:defRPr>
            </a:lvl3pPr>
            <a:lvl4pPr lvl="3" algn="r">
              <a:buNone/>
              <a:defRPr sz="1100">
                <a:solidFill>
                  <a:schemeClr val="lt2"/>
                </a:solidFill>
              </a:defRPr>
            </a:lvl4pPr>
            <a:lvl5pPr lvl="4" algn="r">
              <a:buNone/>
              <a:defRPr sz="1100">
                <a:solidFill>
                  <a:schemeClr val="lt2"/>
                </a:solidFill>
              </a:defRPr>
            </a:lvl5pPr>
            <a:lvl6pPr lvl="5" algn="r">
              <a:buNone/>
              <a:defRPr sz="1100">
                <a:solidFill>
                  <a:schemeClr val="lt2"/>
                </a:solidFill>
              </a:defRPr>
            </a:lvl6pPr>
            <a:lvl7pPr lvl="6" algn="r">
              <a:buNone/>
              <a:defRPr sz="1100">
                <a:solidFill>
                  <a:schemeClr val="lt2"/>
                </a:solidFill>
              </a:defRPr>
            </a:lvl7pPr>
            <a:lvl8pPr lvl="7" algn="r">
              <a:buNone/>
              <a:defRPr sz="1100">
                <a:solidFill>
                  <a:schemeClr val="lt2"/>
                </a:solidFill>
              </a:defRPr>
            </a:lvl8pPr>
            <a:lvl9pPr lvl="8" algn="r">
              <a:buNone/>
              <a:defRPr sz="11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orldtimeapi.org/api/timezone/Etc/UT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1371600" y="1620000"/>
            <a:ext cx="7314840" cy="112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b="0" lang="en-US" sz="3300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rPr>
              <a:t>Digitally signed degree certificates NSC Assignment 4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en-US" sz="330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sz="33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60000" y="914400"/>
            <a:ext cx="935964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Flask based Python application</a:t>
            </a:r>
            <a:endParaRPr sz="2100">
              <a:solidFill>
                <a:srgbClr val="009BDD"/>
              </a:solidFill>
            </a:endParaRPr>
          </a:p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Student data in CSV </a:t>
            </a:r>
            <a:endParaRPr sz="2100">
              <a:solidFill>
                <a:srgbClr val="009BDD"/>
              </a:solidFill>
            </a:endParaRPr>
          </a:p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Uses name, roll no. &amp; last 4 digits of Aadhar for unique identification</a:t>
            </a:r>
            <a:endParaRPr sz="2100">
              <a:solidFill>
                <a:srgbClr val="009BDD"/>
              </a:solidFill>
            </a:endParaRPr>
          </a:p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PDF creation from HTML template using ‘weasyprint’. Watermark added using ‘PyPDF4’ &amp; canvas from ‘reportlab.pdfgen’</a:t>
            </a:r>
            <a:endParaRPr sz="2100">
              <a:solidFill>
                <a:srgbClr val="009BDD"/>
              </a:solidFill>
            </a:endParaRPr>
          </a:p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UTC time from </a:t>
            </a:r>
            <a:r>
              <a:rPr b="0" i="0" lang="en-US" sz="2100" u="sng" cap="none" strike="noStrike">
                <a:solidFill>
                  <a:srgbClr val="0000E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https://worldtimeapi.org/api/timezone/Etc/UTC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Worldtimeapi is a well known and reputed provider of time data. </a:t>
            </a:r>
            <a:endParaRPr sz="2100">
              <a:solidFill>
                <a:srgbClr val="009BDD"/>
              </a:solidFill>
            </a:endParaRPr>
          </a:p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130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The API request uses https which ensures securit</a:t>
            </a: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lt2"/>
              </a:solidFill>
            </a:endParaRPr>
          </a:p>
        </p:txBody>
      </p:sp>
      <p:sp>
        <p:nvSpPr>
          <p:cNvPr id="70" name="Google Shape;70;p2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04/11/2024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60000" y="0"/>
            <a:ext cx="9359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009BDD"/>
                </a:solidFill>
              </a:rPr>
              <a:t>Backend</a:t>
            </a:r>
            <a:r>
              <a:rPr b="0" lang="en-U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009BDD"/>
                </a:solidFill>
              </a:rPr>
              <a:t>-</a:t>
            </a:r>
            <a:r>
              <a:rPr b="0" lang="en-U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009BDD"/>
                </a:solidFill>
              </a:rPr>
              <a:t>2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53525" y="554475"/>
            <a:ext cx="9359700" cy="4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3350" lvl="2" marL="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Registrar’s signature</a:t>
            </a:r>
            <a:endParaRPr sz="2100">
              <a:solidFill>
                <a:srgbClr val="009BDD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DD"/>
              </a:buClr>
              <a:buSzPts val="2100"/>
              <a:buChar char="●"/>
            </a:pPr>
            <a:r>
              <a:rPr lang="en-US" sz="2100">
                <a:solidFill>
                  <a:srgbClr val="009BDD"/>
                </a:solidFill>
              </a:rPr>
              <a:t>SHA256 hash of PDF </a:t>
            </a:r>
            <a:r>
              <a:rPr lang="en-US" sz="2100">
                <a:solidFill>
                  <a:srgbClr val="009BDD"/>
                </a:solidFill>
              </a:rPr>
              <a:t>file </a:t>
            </a:r>
            <a:r>
              <a:rPr lang="en-US" sz="2100">
                <a:solidFill>
                  <a:srgbClr val="009BDD"/>
                </a:solidFill>
              </a:rPr>
              <a:t>using ‘hashlib’</a:t>
            </a:r>
            <a:endParaRPr sz="2100">
              <a:solidFill>
                <a:srgbClr val="009BDD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DD"/>
              </a:buClr>
              <a:buSzPts val="2100"/>
              <a:buChar char="●"/>
            </a:pPr>
            <a:r>
              <a:rPr lang="en-US" sz="2100">
                <a:solidFill>
                  <a:srgbClr val="009BDD"/>
                </a:solidFill>
              </a:rPr>
              <a:t>Encryption of hash||UTC time using self implemented RSA_cryptosystem.py with Registrar’s public key</a:t>
            </a:r>
            <a:endParaRPr sz="2100">
              <a:solidFill>
                <a:srgbClr val="009BDD"/>
              </a:solidFill>
            </a:endParaRPr>
          </a:p>
          <a:p>
            <a:pPr indent="-133350" lvl="2" marL="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Director’s signature</a:t>
            </a:r>
            <a:endParaRPr sz="2100">
              <a:solidFill>
                <a:srgbClr val="009BDD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DD"/>
              </a:buClr>
              <a:buSzPts val="2100"/>
              <a:buChar char="●"/>
            </a:pPr>
            <a:r>
              <a:rPr lang="en-US" sz="2100">
                <a:solidFill>
                  <a:srgbClr val="009BDD"/>
                </a:solidFill>
              </a:rPr>
              <a:t>SHA256 hash of PDF file concatenated with Registrar’s signature</a:t>
            </a:r>
            <a:endParaRPr sz="2100">
              <a:solidFill>
                <a:srgbClr val="009BDD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DD"/>
              </a:buClr>
              <a:buSzPts val="2100"/>
              <a:buChar char="●"/>
            </a:pPr>
            <a:r>
              <a:rPr lang="en-US" sz="2100">
                <a:solidFill>
                  <a:srgbClr val="009BDD"/>
                </a:solidFill>
              </a:rPr>
              <a:t>Concatenating Registrar’s signature to ensure Registrar signs before Director</a:t>
            </a:r>
            <a:endParaRPr sz="2100">
              <a:solidFill>
                <a:srgbClr val="009BDD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DD"/>
              </a:buClr>
              <a:buSzPts val="2100"/>
              <a:buChar char="●"/>
            </a:pPr>
            <a:r>
              <a:rPr lang="en-US" sz="2100">
                <a:solidFill>
                  <a:srgbClr val="009BDD"/>
                </a:solidFill>
              </a:rPr>
              <a:t>Encryption of hash||UTC time using self implemented RSA_cryptosystem.py with Director’s public key</a:t>
            </a:r>
            <a:endParaRPr sz="2100">
              <a:solidFill>
                <a:srgbClr val="009BDD"/>
              </a:solidFill>
            </a:endParaRPr>
          </a:p>
          <a:p>
            <a:pPr indent="-133350" lvl="2" marL="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Digital signatures returned in custom headers In response. File returned as attachment.</a:t>
            </a:r>
            <a:endParaRPr sz="2100">
              <a:solidFill>
                <a:srgbClr val="009BDD"/>
              </a:solidFill>
            </a:endParaRPr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lt2"/>
              </a:solidFill>
            </a:endParaRPr>
          </a:p>
        </p:txBody>
      </p:sp>
      <p:sp>
        <p:nvSpPr>
          <p:cNvPr id="78" name="Google Shape;78;p3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04/11/2024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009BDD"/>
                </a:solidFill>
              </a:rPr>
              <a:t>Frontend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60000" y="576425"/>
            <a:ext cx="93597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877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The frontend is a HTML Javascript implementation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7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Three inputs are collected from the user, namely name, roll no. &amp; last 4 digits of Aadhar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7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User is provided two buttons, ‘Download Degree’ and ‘Download Grade-Card’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7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Clicking a button calls backend API via ‘await fetch()’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7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Once the result of the await fetch() is received, signatures are read from the response headers.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7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PDF sent as an attachment in the API response is downloaded.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7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130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The two signatures are displayed on screen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lt2"/>
              </a:solidFill>
            </a:endParaRPr>
          </a:p>
        </p:txBody>
      </p:sp>
      <p:sp>
        <p:nvSpPr>
          <p:cNvPr id="86" name="Google Shape;86;p4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04/11/2024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60000" y="18036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009BDD"/>
                </a:solidFill>
              </a:rPr>
              <a:t>Signature verification</a:t>
            </a:r>
            <a:endParaRPr b="0" sz="33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241560" y="743760"/>
            <a:ext cx="93597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876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A python application, verify_signature.py is used to verify digital signatures. It collects following in</a:t>
            </a: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puts, which user can cop</a:t>
            </a: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y-paste.</a:t>
            </a:r>
            <a:endParaRPr sz="2100">
              <a:solidFill>
                <a:srgbClr val="009BDD"/>
              </a:solidFill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DD"/>
              </a:buClr>
              <a:buSzPts val="2100"/>
              <a:buAutoNum type="arabicParenR"/>
            </a:pPr>
            <a:r>
              <a:rPr lang="en-US" sz="2100">
                <a:solidFill>
                  <a:srgbClr val="009BDD"/>
                </a:solidFill>
              </a:rPr>
              <a:t>P</a:t>
            </a: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ath of the </a:t>
            </a:r>
            <a:r>
              <a:rPr lang="en-US" sz="2100">
                <a:solidFill>
                  <a:srgbClr val="009BDD"/>
                </a:solidFill>
              </a:rPr>
              <a:t>downloaded</a:t>
            </a: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9BDD"/>
                </a:solidFill>
              </a:rPr>
              <a:t>2)   </a:t>
            </a: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Registrar’s digital </a:t>
            </a:r>
            <a:r>
              <a:rPr lang="en-US" sz="2100">
                <a:solidFill>
                  <a:srgbClr val="009BDD"/>
                </a:solidFill>
              </a:rPr>
              <a:t>signature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9BDD"/>
                </a:solidFill>
              </a:rPr>
              <a:t>3)   </a:t>
            </a: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Director’s digital signature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69" lvl="0" marL="431999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Public Key Authority pkda.py run as a separate Python Flask API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7342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Provides the Registrar and Director’s public keys securely after encrypting them with the PKDA’s private key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769" lvl="0" marL="431999" marR="0" rtl="0" algn="l">
              <a:lnSpc>
                <a:spcPct val="100000"/>
              </a:lnSpc>
              <a:spcBef>
                <a:spcPts val="1060"/>
              </a:spcBef>
              <a:spcAft>
                <a:spcPts val="1300"/>
              </a:spcAft>
              <a:buClr>
                <a:srgbClr val="77CAEE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The verify_signature app has the PKDA’s public key and decrypts the PKDA response to get the  Registrar and Director’s public keys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lt2"/>
              </a:solidFill>
            </a:endParaRPr>
          </a:p>
        </p:txBody>
      </p:sp>
      <p:sp>
        <p:nvSpPr>
          <p:cNvPr id="94" name="Google Shape;94;p5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04/11/2024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60000" y="180000"/>
            <a:ext cx="9359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009BDD"/>
                </a:solidFill>
              </a:rPr>
              <a:t>Signature</a:t>
            </a:r>
            <a:r>
              <a:rPr b="0" lang="en-US" sz="330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009BDD"/>
                </a:solidFill>
              </a:rPr>
              <a:t>verification</a:t>
            </a:r>
            <a:r>
              <a:rPr b="0" lang="en-US" sz="330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3300">
                <a:solidFill>
                  <a:srgbClr val="009BDD"/>
                </a:solidFill>
              </a:rPr>
              <a:t>2</a:t>
            </a:r>
            <a:endParaRPr b="0" sz="33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240850" y="685800"/>
            <a:ext cx="9698100" cy="4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Using Registrar’s public key, the app decrypts Registrar’s signature.</a:t>
            </a:r>
            <a:endParaRPr sz="2100">
              <a:solidFill>
                <a:srgbClr val="009BDD"/>
              </a:solidFill>
            </a:endParaRPr>
          </a:p>
          <a:p>
            <a:pPr indent="-323999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The decrypted string contains the PDF’s hash and signature timestamp.</a:t>
            </a:r>
            <a:endParaRPr sz="2100">
              <a:solidFill>
                <a:srgbClr val="009BDD"/>
              </a:solidFill>
            </a:endParaRPr>
          </a:p>
          <a:p>
            <a:pPr indent="-323999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The two are split </a:t>
            </a:r>
            <a:r>
              <a:rPr lang="en-US" sz="2100">
                <a:solidFill>
                  <a:srgbClr val="009BDD"/>
                </a:solidFill>
              </a:rPr>
              <a:t>and </a:t>
            </a:r>
            <a:r>
              <a:rPr lang="en-US" sz="2100">
                <a:solidFill>
                  <a:srgbClr val="009BDD"/>
                </a:solidFill>
              </a:rPr>
              <a:t>displayed on screen.</a:t>
            </a:r>
            <a:endParaRPr sz="2100">
              <a:solidFill>
                <a:srgbClr val="009BDD"/>
              </a:solidFill>
            </a:endParaRPr>
          </a:p>
          <a:p>
            <a:pPr indent="-323999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The PDF file is read and its SHA256 hash is generated. </a:t>
            </a:r>
            <a:endParaRPr sz="2100">
              <a:solidFill>
                <a:srgbClr val="009BDD"/>
              </a:solidFill>
            </a:endParaRPr>
          </a:p>
          <a:p>
            <a:pPr indent="-323999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The hash is matched with the hash extracted from signature.</a:t>
            </a:r>
            <a:r>
              <a:rPr lang="en-US" sz="2100">
                <a:solidFill>
                  <a:srgbClr val="009BDD"/>
                </a:solidFill>
              </a:rPr>
              <a:t> </a:t>
            </a:r>
            <a:endParaRPr sz="2100">
              <a:solidFill>
                <a:srgbClr val="009BDD"/>
              </a:solidFill>
            </a:endParaRPr>
          </a:p>
          <a:p>
            <a:pPr indent="-323999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If the two match, then the Registrar signature is valid.</a:t>
            </a:r>
            <a:endParaRPr sz="2100">
              <a:solidFill>
                <a:srgbClr val="009BDD"/>
              </a:solidFill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Director’s signature decryption and matching is similar except</a:t>
            </a:r>
            <a:endParaRPr sz="2100">
              <a:solidFill>
                <a:srgbClr val="009BDD"/>
              </a:solidFill>
            </a:endParaRPr>
          </a:p>
          <a:p>
            <a:pPr indent="-324000" lvl="1" marL="864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SHA256 hash is generated for PDF file || registrar’s signature</a:t>
            </a:r>
            <a:endParaRPr sz="2100">
              <a:solidFill>
                <a:srgbClr val="009BDD"/>
              </a:solidFill>
            </a:endParaRPr>
          </a:p>
          <a:p>
            <a:pPr indent="-324000" lvl="1" marL="864000" marR="0" rtl="0" algn="l">
              <a:lnSpc>
                <a:spcPct val="100000"/>
              </a:lnSpc>
              <a:spcBef>
                <a:spcPts val="1060"/>
              </a:spcBef>
              <a:spcAft>
                <a:spcPts val="130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lang="en-US" sz="2100">
                <a:solidFill>
                  <a:srgbClr val="009BDD"/>
                </a:solidFill>
              </a:rPr>
              <a:t>If this matches the hash from Director’s signature, then the Director’s signature is valid and proved to be generated after Registrar’s signature</a:t>
            </a:r>
            <a:endParaRPr sz="2100">
              <a:solidFill>
                <a:srgbClr val="009BDD"/>
              </a:solidFill>
            </a:endParaRPr>
          </a:p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lt2"/>
              </a:solidFill>
            </a:endParaRPr>
          </a:p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04/11/2024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en-US" sz="330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Screenshot of UI</a:t>
            </a:r>
            <a:endParaRPr b="0" sz="33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0" y="807480"/>
            <a:ext cx="9106560" cy="422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lt2"/>
              </a:solidFill>
            </a:endParaRPr>
          </a:p>
        </p:txBody>
      </p:sp>
      <p:sp>
        <p:nvSpPr>
          <p:cNvPr id="110" name="Google Shape;110;p7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04/11/2024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2024-04-11T17:17:37Z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