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18"/>
  </p:notesMasterIdLst>
  <p:sldIdLst>
    <p:sldId id="301" r:id="rId2"/>
    <p:sldId id="259" r:id="rId3"/>
    <p:sldId id="303" r:id="rId4"/>
    <p:sldId id="260" r:id="rId5"/>
    <p:sldId id="261" r:id="rId6"/>
    <p:sldId id="263" r:id="rId7"/>
    <p:sldId id="264" r:id="rId8"/>
    <p:sldId id="265" r:id="rId9"/>
    <p:sldId id="302" r:id="rId10"/>
    <p:sldId id="275" r:id="rId11"/>
    <p:sldId id="293" r:id="rId12"/>
    <p:sldId id="290" r:id="rId13"/>
    <p:sldId id="289" r:id="rId14"/>
    <p:sldId id="295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24" autoAdjust="0"/>
  </p:normalViewPr>
  <p:slideViewPr>
    <p:cSldViewPr snapToGrid="0">
      <p:cViewPr varScale="1">
        <p:scale>
          <a:sx n="75" d="100"/>
          <a:sy n="75" d="100"/>
        </p:scale>
        <p:origin x="34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439E5DD-9E7C-40A3-98CB-74E474C65854}" type="datetimeFigureOut">
              <a:rPr lang="en-IN"/>
              <a:pPr>
                <a:defRPr/>
              </a:pPr>
              <a:t>03-03-2019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5E2B173-11E6-4D93-9F09-55A93F37ED1D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740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595516D-521C-4571-A634-148B53D5E919}" type="slidenum">
              <a:rPr lang="en-IN">
                <a:latin typeface="Calibri" panose="020F0502020204030204" pitchFamily="34" charset="0"/>
              </a:rPr>
              <a:pPr eaLnBrk="1" hangingPunct="1"/>
              <a:t>6</a:t>
            </a:fld>
            <a:endParaRPr lang="en-I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43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3556000" y="0"/>
            <a:ext cx="8636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127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</p:spPr>
        <p:txBody>
          <a:bodyPr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7827963" y="6557963"/>
            <a:ext cx="2670175" cy="22701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2666FFB-B027-480A-B9DA-A07A139B5B4A}" type="datetime1">
              <a:rPr lang="en-IN"/>
              <a:pPr>
                <a:defRPr/>
              </a:pPr>
              <a:t>03-03-2019</a:t>
            </a:fld>
            <a:endParaRPr lang="en-IN"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3759200" y="6557963"/>
            <a:ext cx="3903663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IN"/>
              <a:t>www.engineersportal.in</a:t>
            </a:r>
            <a:endParaRPr lang="en-IN"/>
          </a:p>
        </p:txBody>
      </p:sp>
      <p:sp>
        <p:nvSpPr>
          <p:cNvPr id="8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507663" y="6556375"/>
            <a:ext cx="784225" cy="2286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B493F9E-D511-480F-BB3E-8F96BDBCC306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14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0B401-7493-4325-B23D-4AD88D68ED02}" type="datetime1">
              <a:rPr lang="en-IN"/>
              <a:pPr>
                <a:defRPr/>
              </a:pPr>
              <a:t>03-03-2019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www.engineersportal.in</a:t>
            </a: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96D26-5D22-4A5E-A45C-474625F05BA4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97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274956"/>
            <a:ext cx="2032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7850" y="6557963"/>
            <a:ext cx="2668588" cy="227012"/>
          </a:xfrm>
        </p:spPr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A86BA392-6F28-4CD1-B312-5B8820487632}" type="datetime1">
              <a:rPr lang="en-IN"/>
              <a:pPr>
                <a:defRPr/>
              </a:pPr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556375"/>
            <a:ext cx="4876800" cy="228600"/>
          </a:xfrm>
        </p:spPr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IN"/>
              <a:t>www.engineersportal.in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9138" y="6553200"/>
            <a:ext cx="784225" cy="228600"/>
          </a:xfrm>
        </p:spPr>
        <p:txBody>
          <a:bodyPr/>
          <a:lstStyle>
            <a:lvl1pPr>
              <a:defRPr/>
            </a:lvl1pPr>
          </a:lstStyle>
          <a:p>
            <a:fld id="{C8E12994-720A-421A-AC22-F6E3DDAA94A8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95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5016D-5BEC-4422-8688-CDF2A6E172BD}" type="datetime1">
              <a:rPr lang="en-IN"/>
              <a:pPr>
                <a:defRPr/>
              </a:pPr>
              <a:t>03-03-2019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www.engineersportal.in</a:t>
            </a: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67012-2D3E-4D91-A097-82E525109659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94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821838"/>
            <a:ext cx="8340651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400" y="1905001"/>
            <a:ext cx="8340651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99200" y="6556375"/>
            <a:ext cx="2670175" cy="227013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1DA483FD-30E1-470F-975C-25AE40AD8631}" type="datetime1">
              <a:rPr lang="en-IN"/>
              <a:pPr>
                <a:defRPr/>
              </a:pPr>
              <a:t>03-03-2019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14575" y="6556375"/>
            <a:ext cx="3860800" cy="2286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IN"/>
              <a:t>www.engineersportal.in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8900" y="6554788"/>
            <a:ext cx="784225" cy="228600"/>
          </a:xfrm>
        </p:spPr>
        <p:txBody>
          <a:bodyPr/>
          <a:lstStyle>
            <a:lvl1pPr>
              <a:defRPr/>
            </a:lvl1pPr>
          </a:lstStyle>
          <a:p>
            <a:fld id="{B54E67A0-CBF9-43CC-BDCE-F9152FB04BB4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557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6939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1744" y="1600201"/>
            <a:ext cx="46939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99EEB-331C-4868-B246-F23DD728F338}" type="datetime1">
              <a:rPr lang="en-IN"/>
              <a:pPr>
                <a:defRPr/>
              </a:pPr>
              <a:t>03-03-2019</a:t>
            </a:fld>
            <a:endParaRPr lang="en-IN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www.engineersportal.in</a:t>
            </a: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AB9D1-2883-40DD-8977-6C9B73C4A89F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41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571744" y="5867400"/>
            <a:ext cx="469392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1744" y="1711840"/>
            <a:ext cx="469392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A0A58-2E4E-4231-B95C-2111B1145B15}" type="datetime1">
              <a:rPr lang="en-IN"/>
              <a:pPr>
                <a:defRPr/>
              </a:pPr>
              <a:t>03-03-2019</a:t>
            </a:fld>
            <a:endParaRPr lang="en-IN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www.engineersportal.in</a:t>
            </a: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152AD-C431-4465-B181-DD40CCE4880C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0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6064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4173A-4EB1-4E0E-AC48-29648ADBF1DA}" type="datetime1">
              <a:rPr lang="en-IN"/>
              <a:pPr>
                <a:defRPr/>
              </a:pPr>
              <a:t>03-03-2019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www.engineersportal.in</a:t>
            </a: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2A7A4-5B9E-4D95-8976-FA4587390A1C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70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791FD-9C88-44D1-9FC7-0D352E43B3F2}" type="datetime1">
              <a:rPr lang="en-IN"/>
              <a:pPr>
                <a:defRPr/>
              </a:pPr>
              <a:t>03-03-2019</a:t>
            </a:fld>
            <a:endParaRPr lang="en-IN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www.engineersportal.in</a:t>
            </a: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CC0C60-ABEA-4516-A3F7-4CC8155044E2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17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6384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97416"/>
            <a:ext cx="786384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9652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60B90-31AA-4AD1-9C4D-13C7B8B23384}" type="datetime1">
              <a:rPr lang="en-IN"/>
              <a:pPr>
                <a:defRPr/>
              </a:pPr>
              <a:t>03-03-2019</a:t>
            </a:fld>
            <a:endParaRPr lang="en-IN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www.engineersportal.in</a:t>
            </a: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CA0DC-41A6-4A79-B39C-5BB1E785C8B9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25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796925" y="1004888"/>
            <a:ext cx="5759450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795338" y="998538"/>
            <a:ext cx="5759450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464" y="1143000"/>
            <a:ext cx="4572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5464" y="3283634"/>
            <a:ext cx="4572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884909" y="1041002"/>
            <a:ext cx="560832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CEA4691D-C9C1-4A2F-945B-63585650B5AE}" type="datetime1">
              <a:rPr lang="en-IN"/>
              <a:pPr>
                <a:defRPr/>
              </a:pPr>
              <a:t>03-03-2019</a:t>
            </a:fld>
            <a:endParaRPr lang="en-IN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IN"/>
              <a:t>www.engineersportal.in</a:t>
            </a:r>
            <a:endParaRPr lang="en-IN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5DB11-2C61-4B5F-9476-3D6A0BF120DA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849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10871200" y="0"/>
            <a:ext cx="13208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320675"/>
            <a:ext cx="9652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609600" y="1609725"/>
            <a:ext cx="9652000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661025" y="6557963"/>
            <a:ext cx="2670175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 smtClean="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fld id="{E06FB57D-0708-4646-8D07-11CAB439C793}" type="datetime1">
              <a:rPr lang="en-IN"/>
              <a:pPr>
                <a:defRPr/>
              </a:pPr>
              <a:t>03-03-2019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09600" y="6557963"/>
            <a:ext cx="48768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 smtClean="0">
                <a:solidFill>
                  <a:schemeClr val="tx2"/>
                </a:solidFill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r>
              <a:rPr lang="en-IN"/>
              <a:t>www.engineersportal.in</a:t>
            </a:r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5963" y="6556375"/>
            <a:ext cx="784225" cy="2286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42B5476-A9E7-4AC8-AAE5-F4B5C320B29B}" type="slidenum">
              <a:rPr lang="en-IN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78" r:id="rId2"/>
    <p:sldLayoutId id="2147484086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7" r:id="rId9"/>
    <p:sldLayoutId id="2147484084" r:id="rId10"/>
    <p:sldLayoutId id="2147484088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anose="05020102010507070707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anose="05020102010507070707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anose="05020102010507070707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anose="05000000000000000000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ubtitle 2"/>
          <p:cNvSpPr>
            <a:spLocks noGrp="1"/>
          </p:cNvSpPr>
          <p:nvPr>
            <p:ph type="subTitle" idx="1"/>
          </p:nvPr>
        </p:nvSpPr>
        <p:spPr>
          <a:xfrm flipH="1" flipV="1">
            <a:off x="819150" y="2112963"/>
            <a:ext cx="46038" cy="46037"/>
          </a:xfrm>
        </p:spPr>
        <p:txBody>
          <a:bodyPr>
            <a:normAutofit fontScale="25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IN" dirty="0" smtClean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52550" y="558800"/>
            <a:ext cx="9544050" cy="1301750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2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dirty="0" smtClean="0">
                <a:solidFill>
                  <a:srgbClr val="FFFF00"/>
                </a:solidFill>
              </a:rPr>
              <a:t>SEMINAR TOPIC  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IN" dirty="0">
              <a:solidFill>
                <a:schemeClr val="bg2"/>
              </a:solidFill>
              <a:latin typeface="Footlight MT Light" panose="0204060206030A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566988" y="5072063"/>
            <a:ext cx="7197725" cy="17859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dirty="0" smtClean="0">
              <a:solidFill>
                <a:schemeClr val="bg2"/>
              </a:solidFill>
              <a:latin typeface="Footlight MT Light" panose="0204060206030A020304" pitchFamily="18" charset="0"/>
            </a:endParaRPr>
          </a:p>
          <a:p>
            <a:pPr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2"/>
                </a:solidFill>
                <a:latin typeface="Footlight MT Light" panose="0204060206030A020304" pitchFamily="18" charset="0"/>
              </a:rPr>
              <a:t>                                                   </a:t>
            </a:r>
          </a:p>
          <a:p>
            <a:pPr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2"/>
                </a:solidFill>
                <a:latin typeface="Footlight MT Light" panose="0204060206030A020304" pitchFamily="18" charset="0"/>
              </a:rPr>
              <a:t>                                                   </a:t>
            </a:r>
          </a:p>
        </p:txBody>
      </p:sp>
      <p:sp>
        <p:nvSpPr>
          <p:cNvPr id="6149" name="Rectangle 10"/>
          <p:cNvSpPr>
            <a:spLocks noChangeArrowheads="1"/>
          </p:cNvSpPr>
          <p:nvPr/>
        </p:nvSpPr>
        <p:spPr bwMode="auto">
          <a:xfrm>
            <a:off x="5157788" y="677863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latin typeface="Footlight MT Light" panose="0204060206030A020304" pitchFamily="18" charset="0"/>
              </a:rPr>
              <a:t>  </a:t>
            </a:r>
            <a:endParaRPr lang="en-IN">
              <a:latin typeface="Footlight MT Light" panose="0204060206030A020304" pitchFamily="18" charset="0"/>
            </a:endParaRPr>
          </a:p>
        </p:txBody>
      </p:sp>
      <p:sp>
        <p:nvSpPr>
          <p:cNvPr id="6150" name="TextBox 7"/>
          <p:cNvSpPr txBox="1">
            <a:spLocks noChangeArrowheads="1"/>
          </p:cNvSpPr>
          <p:nvPr/>
        </p:nvSpPr>
        <p:spPr bwMode="auto">
          <a:xfrm>
            <a:off x="5581650" y="1709738"/>
            <a:ext cx="48672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70C0"/>
                </a:solidFill>
              </a:rPr>
              <a:t>                               ON </a:t>
            </a:r>
          </a:p>
          <a:p>
            <a:pPr eaLnBrk="1" hangingPunct="1"/>
            <a:r>
              <a:rPr lang="en-US"/>
              <a:t>  </a:t>
            </a:r>
            <a:r>
              <a:rPr lang="en-US" sz="2400" b="1">
                <a:solidFill>
                  <a:srgbClr val="FF0000"/>
                </a:solidFill>
              </a:rPr>
              <a:t>GLOBAL WIRELESS E-VOTING</a:t>
            </a:r>
          </a:p>
          <a:p>
            <a:pPr eaLnBrk="1" hangingPunct="1"/>
            <a:endParaRPr lang="en-US"/>
          </a:p>
        </p:txBody>
      </p:sp>
      <p:sp>
        <p:nvSpPr>
          <p:cNvPr id="6151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 sz="1600">
                <a:solidFill>
                  <a:srgbClr val="FFFFFF"/>
                </a:solidFill>
              </a:rPr>
              <a:t>www.engineersportal.in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Testing and certification</a:t>
            </a:r>
            <a:br>
              <a:rPr lang="en-US" dirty="0" smtClean="0"/>
            </a:br>
            <a:endParaRPr lang="en-IN" dirty="0" smtClean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Char char="ü"/>
            </a:pPr>
            <a:r>
              <a:rPr lang="en-US" smtClean="0"/>
              <a:t>One method to any error with voting machines is parallel testing, which are conducted on the Election Day with randomly picked machines.</a:t>
            </a:r>
            <a:endParaRPr lang="en-GB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Char char="ü"/>
            </a:pPr>
            <a:r>
              <a:rPr lang="en-US" smtClean="0"/>
              <a:t>Benefits can include reduced tabulation times and an increase of participation (voter turnout), particularly through the use of Internet voting.</a:t>
            </a:r>
            <a:endParaRPr lang="en-GB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Char char="ü"/>
            </a:pPr>
            <a:r>
              <a:rPr lang="en-US" smtClean="0"/>
              <a:t>It is not yet clear whether the total cost of ownership with electronic voting is lower than other systems.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 2" panose="05020102010507070707" pitchFamily="18" charset="2"/>
              <a:buNone/>
            </a:pPr>
            <a:endParaRPr lang="en-US" b="1" smtClean="0">
              <a:latin typeface="Times New Roman" panose="02020603050405020304" pitchFamily="18" charset="0"/>
            </a:endParaRPr>
          </a:p>
          <a:p>
            <a:pPr eaLnBrk="1" hangingPunct="1"/>
            <a:endParaRPr lang="en-IN" smtClean="0"/>
          </a:p>
        </p:txBody>
      </p:sp>
      <p:sp>
        <p:nvSpPr>
          <p:cNvPr id="15364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>
                <a:solidFill>
                  <a:schemeClr val="tx2"/>
                </a:solidFill>
              </a:rPr>
              <a:t>www.engineersportal.in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69925"/>
            <a:ext cx="109728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 smtClean="0"/>
              <a:t>PRESENT SYSTEM: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Since now days voting system is replaced by electronic machine to carry out voting.</a:t>
            </a:r>
          </a:p>
          <a:p>
            <a:r>
              <a:rPr lang="en-US" sz="2400" smtClean="0"/>
              <a:t>Now in a present system each and every section is given a electronic machine which stores the votes of the people who have voted for the particular candidate.</a:t>
            </a:r>
          </a:p>
          <a:p>
            <a:r>
              <a:rPr lang="en-US" sz="2400" smtClean="0"/>
              <a:t>Control of present system is given to the in charge officer. He only check for the eligibility of the candidates and allow for the voting.</a:t>
            </a:r>
          </a:p>
          <a:p>
            <a:r>
              <a:rPr lang="en-US" sz="2400" smtClean="0"/>
              <a:t>Finally we collect all the voting machine at a place   and go for counting.</a:t>
            </a:r>
            <a:endParaRPr lang="en-US" sz="240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388" name="Rectangle 1"/>
          <p:cNvSpPr>
            <a:spLocks noChangeArrowheads="1"/>
          </p:cNvSpPr>
          <p:nvPr/>
        </p:nvSpPr>
        <p:spPr bwMode="auto">
          <a:xfrm>
            <a:off x="0" y="0"/>
            <a:ext cx="184150" cy="307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endParaRPr lang="en-US" sz="1400" b="1"/>
          </a:p>
        </p:txBody>
      </p:sp>
      <p:sp>
        <p:nvSpPr>
          <p:cNvPr id="16389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>
                <a:solidFill>
                  <a:schemeClr val="tx2"/>
                </a:solidFill>
              </a:rPr>
              <a:t>www.engineersportal.in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DISADVANTAGES OF THE PRESENT SYSTEM:</a:t>
            </a:r>
            <a:br>
              <a:rPr lang="en-US" dirty="0" smtClean="0"/>
            </a:b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machine is not able to recognize the eligibility of a candidate, so the corrupted officers may misguide the people.</a:t>
            </a:r>
          </a:p>
          <a:p>
            <a:endParaRPr lang="en-US" smtClean="0"/>
          </a:p>
          <a:p>
            <a:r>
              <a:rPr lang="en-US" smtClean="0"/>
              <a:t>Required fast speed internet .</a:t>
            </a:r>
          </a:p>
          <a:p>
            <a:endParaRPr lang="en-US" smtClean="0"/>
          </a:p>
          <a:p>
            <a:r>
              <a:rPr lang="en-US" smtClean="0"/>
              <a:t>During transportation of the machines the in charge person can change the status of machines and even may destroy.</a:t>
            </a:r>
          </a:p>
          <a:p>
            <a:pPr eaLnBrk="1" hangingPunct="1"/>
            <a:endParaRPr lang="en-US" smtClean="0"/>
          </a:p>
        </p:txBody>
      </p:sp>
      <p:sp>
        <p:nvSpPr>
          <p:cNvPr id="17412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>
                <a:solidFill>
                  <a:schemeClr val="tx2"/>
                </a:solidFill>
              </a:rPr>
              <a:t>www.engineersportal.in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 smtClean="0"/>
              <a:t>FUTURE ENHANCEMENTS: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This project can be enhanced to work over the mobiles that is voting is made possible through the mobile through SMS.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This machine can be made vote through the INTERNET.</a:t>
            </a:r>
          </a:p>
          <a:p>
            <a:pPr marL="411480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dirty="0" smtClean="0"/>
          </a:p>
          <a:p>
            <a:pPr marL="411480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Multiple election with voting can possible.  </a:t>
            </a:r>
          </a:p>
          <a:p>
            <a:pPr marL="411480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dirty="0" smtClean="0"/>
          </a:p>
          <a:p>
            <a:pPr marL="411480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 smtClean="0"/>
              <a:t>Online voting possible with website.</a:t>
            </a:r>
            <a:endParaRPr lang="en-US" dirty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>
                <a:solidFill>
                  <a:schemeClr val="tx2"/>
                </a:solidFill>
              </a:rPr>
              <a:t>www.engineersportal.in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                     CONCLUSION</a:t>
            </a:r>
            <a:endParaRPr lang="en-US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Thus this machine can be used for any level voting purpose. The machine provides high level of security, authentication, reliability, and corruption -free mechanism.</a:t>
            </a:r>
          </a:p>
          <a:p>
            <a:pPr>
              <a:buFont typeface="Wingdings 2" panose="05020102010507070707" pitchFamily="18" charset="2"/>
              <a:buNone/>
              <a:defRPr/>
            </a:pPr>
            <a:r>
              <a:rPr lang="en-US" dirty="0" smtClean="0"/>
              <a:t> </a:t>
            </a:r>
          </a:p>
          <a:p>
            <a:pPr>
              <a:defRPr/>
            </a:pPr>
            <a:r>
              <a:rPr lang="en-US" dirty="0" smtClean="0"/>
              <a:t>By this we can get result with in minute after a completion of voting. Minimum manpower Utilization, hence mechanism is error free.    </a:t>
            </a:r>
          </a:p>
          <a:p>
            <a:pPr marL="411480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>
                <a:solidFill>
                  <a:schemeClr val="tx2"/>
                </a:solidFill>
              </a:rPr>
              <a:t>www.engineersportal.in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38463"/>
            <a:ext cx="10353675" cy="1325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8800" dirty="0" smtClean="0">
                <a:solidFill>
                  <a:schemeClr val="tx2">
                    <a:satMod val="200000"/>
                  </a:schemeClr>
                </a:solidFill>
              </a:rPr>
              <a:t>    THANK YOU !</a:t>
            </a:r>
            <a:endParaRPr lang="en-IN" sz="8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>
                <a:solidFill>
                  <a:schemeClr val="tx2"/>
                </a:solidFill>
              </a:rPr>
              <a:t>www.engineersportal.in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9888"/>
            <a:ext cx="10353675" cy="1325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8800" dirty="0" smtClean="0">
                <a:solidFill>
                  <a:schemeClr val="tx2">
                    <a:satMod val="200000"/>
                  </a:schemeClr>
                </a:solidFill>
              </a:rPr>
              <a:t>     QUERIES ?</a:t>
            </a:r>
            <a:endParaRPr lang="en-IN" sz="8800" dirty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21507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>
                <a:solidFill>
                  <a:schemeClr val="tx2"/>
                </a:solidFill>
              </a:rPr>
              <a:t>www.engineersportal.in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Introduction </a:t>
            </a:r>
            <a:endParaRPr lang="en-IN" dirty="0" smtClean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make it secured and efficient in the vision of modern technology we are </a:t>
            </a:r>
            <a:r>
              <a:rPr lang="en-US" b="1" smtClean="0"/>
              <a:t>“Global Wireless E-Voting”</a:t>
            </a:r>
            <a:r>
              <a:rPr lang="en-US" smtClean="0"/>
              <a:t>.  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/>
              <a:t>User can easily voting no special skill and  technology required .</a:t>
            </a:r>
            <a:endParaRPr lang="en-US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to present the various Electronic voting Method like voting by kiosk, Internet, telephone, punch card, and optical scan ballot, Proms and Cons of all voting types.</a:t>
            </a:r>
          </a:p>
          <a:p>
            <a:pPr eaLnBrk="1" hangingPunct="1"/>
            <a:r>
              <a:rPr lang="en-US" smtClean="0"/>
              <a:t> it’s very useful for today election . 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IN" smtClean="0"/>
          </a:p>
        </p:txBody>
      </p:sp>
      <p:sp>
        <p:nvSpPr>
          <p:cNvPr id="7172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>
                <a:solidFill>
                  <a:schemeClr val="tx2"/>
                </a:solidFill>
              </a:rPr>
              <a:t>www.engineersportal.in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/>
          <p:cNvSpPr txBox="1">
            <a:spLocks noChangeArrowheads="1"/>
          </p:cNvSpPr>
          <p:nvPr/>
        </p:nvSpPr>
        <p:spPr bwMode="auto">
          <a:xfrm>
            <a:off x="190500" y="1341438"/>
            <a:ext cx="1068705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2400"/>
              <a:t>Daily use  wireless E-voting like that  using smart phone /cell phone 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If damage e-voting  machine  then use main database where insert all voter</a:t>
            </a:r>
          </a:p>
          <a:p>
            <a:pPr eaLnBrk="1" hangingPunct="1"/>
            <a:r>
              <a:rPr lang="en-US" sz="2400"/>
              <a:t> entry .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Machine  properly check  user biometric symbol   which is register in machine </a:t>
            </a:r>
          </a:p>
          <a:p>
            <a:pPr eaLnBrk="1" hangingPunct="1"/>
            <a:r>
              <a:rPr lang="en-US" sz="2400"/>
              <a:t> if  it’s  not register then machine Show  fake person . 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One user can use only one time in one election .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Every where in world to easily voting any register user .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Machine check biometric  symbol like that eye retina , thumb etc. </a:t>
            </a:r>
          </a:p>
        </p:txBody>
      </p:sp>
      <p:sp>
        <p:nvSpPr>
          <p:cNvPr id="8195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>
                <a:solidFill>
                  <a:schemeClr val="tx2"/>
                </a:solidFill>
              </a:rPr>
              <a:t>www.engineersportal.in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Why wireless e-voting</a:t>
            </a:r>
            <a:endParaRPr lang="en-IN" dirty="0" smtClean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It’s more sequrefull.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It’s very fast 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It’s  break on illegal voting 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It’s provide fast and correct election result. 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smtClean="0"/>
          </a:p>
        </p:txBody>
      </p:sp>
      <p:sp>
        <p:nvSpPr>
          <p:cNvPr id="9220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>
                <a:solidFill>
                  <a:schemeClr val="tx2"/>
                </a:solidFill>
              </a:rPr>
              <a:t>www.engineersportal.in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VOTING IMPORTANCE</a:t>
            </a:r>
            <a:endParaRPr lang="en-IN" dirty="0" smtClean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Voting is one of the most critical features in our democratic process.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smtClean="0"/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Electronic voting includes voting by kiosk, Internet, telephone, punch card, and optical scan ballot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One hopes that in this way the voting process becomes faster, cheaper.</a:t>
            </a:r>
            <a:br>
              <a:rPr lang="en-US" smtClean="0"/>
            </a:br>
            <a:endParaRPr lang="en-US" smtClean="0"/>
          </a:p>
          <a:p>
            <a:pPr eaLnBrk="1" hangingPunct="1"/>
            <a:endParaRPr lang="en-IN" smtClean="0"/>
          </a:p>
        </p:txBody>
      </p:sp>
      <p:sp>
        <p:nvSpPr>
          <p:cNvPr id="10244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>
                <a:solidFill>
                  <a:schemeClr val="tx2"/>
                </a:solidFill>
              </a:rPr>
              <a:t>www.engineersportal.in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Requirements in WIRELESS  E-Voting </a:t>
            </a:r>
            <a:endParaRPr lang="en-IN" dirty="0" smtClean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mtClean="0"/>
              <a:t>Eligibility and authentication – only registered voters must be admitted. </a:t>
            </a:r>
            <a:endParaRPr lang="en-US" smtClean="0">
              <a:latin typeface="Courier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mtClean="0"/>
              <a:t> Uniqueness – no voter may cast his vote more than once.</a:t>
            </a:r>
            <a:br>
              <a:rPr lang="en-US" smtClean="0"/>
            </a:br>
            <a:endParaRPr lang="en-US" smtClean="0">
              <a:latin typeface="Courier" pitchFamily="49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mtClean="0"/>
              <a:t> . Accuracy – voting systems should record the votes correctly.   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smtClean="0"/>
              <a:t> .  Minimum skill requirement for voter </a:t>
            </a:r>
            <a:br>
              <a:rPr lang="en-US" smtClean="0"/>
            </a:br>
            <a:endParaRPr lang="en-US" smtClean="0"/>
          </a:p>
        </p:txBody>
      </p:sp>
      <p:sp>
        <p:nvSpPr>
          <p:cNvPr id="11268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>
                <a:solidFill>
                  <a:schemeClr val="tx2"/>
                </a:solidFill>
              </a:rPr>
              <a:t>www.engineersportal.in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0852" y="331915"/>
            <a:ext cx="9652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Proposed System:</a:t>
            </a:r>
            <a:br>
              <a:rPr lang="en-US" dirty="0" smtClean="0"/>
            </a:br>
            <a:endParaRPr lang="en-IN" dirty="0" smtClean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1163" eaLnBrk="1" hangingPunct="1">
              <a:buFont typeface="Wingdings" panose="05000000000000000000" pitchFamily="2" charset="2"/>
              <a:buChar char="ü"/>
            </a:pPr>
            <a:r>
              <a:rPr lang="en-US" smtClean="0">
                <a:latin typeface="Times New Roman" panose="02020603050405020304" pitchFamily="18" charset="0"/>
              </a:rPr>
              <a:t>In </a:t>
            </a:r>
            <a:r>
              <a:rPr lang="en-US" smtClean="0"/>
              <a:t>our system we trying to keep counting of votes in to a remote secured system</a:t>
            </a:r>
            <a:r>
              <a:rPr lang="en-US" smtClean="0">
                <a:latin typeface="Times New Roman" panose="02020603050405020304" pitchFamily="18" charset="0"/>
              </a:rPr>
              <a:t>.</a:t>
            </a:r>
          </a:p>
          <a:p>
            <a:pPr marL="411163" eaLnBrk="1" hangingPunct="1">
              <a:buFont typeface="Wingdings" panose="05000000000000000000" pitchFamily="2" charset="2"/>
              <a:buChar char="ü"/>
            </a:pPr>
            <a:r>
              <a:rPr lang="en-US" smtClean="0">
                <a:latin typeface="Times New Roman" panose="02020603050405020304" pitchFamily="18" charset="0"/>
              </a:rPr>
              <a:t>Here </a:t>
            </a:r>
            <a:r>
              <a:rPr lang="en-US" smtClean="0"/>
              <a:t>we need not to go for the re election even if the machine is damaged.</a:t>
            </a:r>
            <a:endParaRPr lang="en-US" smtClean="0">
              <a:latin typeface="Times New Roman" panose="02020603050405020304" pitchFamily="18" charset="0"/>
            </a:endParaRPr>
          </a:p>
          <a:p>
            <a:pPr marL="411163" eaLnBrk="1" hangingPunct="1">
              <a:buFont typeface="Wingdings 2" panose="05020102010507070707" pitchFamily="18" charset="2"/>
              <a:buNone/>
            </a:pPr>
            <a:endParaRPr lang="en-US" sz="2800" b="1" u="sng" smtClean="0">
              <a:latin typeface="Times New Roman" panose="02020603050405020304" pitchFamily="18" charset="0"/>
            </a:endParaRPr>
          </a:p>
          <a:p>
            <a:pPr marL="411163" eaLnBrk="1" hangingPunct="1">
              <a:buFont typeface="Wingdings" panose="05000000000000000000" pitchFamily="2" charset="2"/>
              <a:buChar char="ü"/>
            </a:pPr>
            <a:r>
              <a:rPr lang="en-US" smtClean="0"/>
              <a:t>In </a:t>
            </a:r>
            <a:r>
              <a:rPr lang="en-US" b="1" smtClean="0"/>
              <a:t>Global Wireless E-Voting</a:t>
            </a:r>
            <a:r>
              <a:rPr lang="en-US" smtClean="0"/>
              <a:t> system we are using a electronic circuit which enable the voter to vote and transfer this vote to the remote system by converting it to radio wave through the mobile towers.</a:t>
            </a:r>
          </a:p>
          <a:p>
            <a:pPr marL="411163" eaLnBrk="1" hangingPunct="1">
              <a:buFont typeface="Wingdings 2" panose="05020102010507070707" pitchFamily="18" charset="2"/>
              <a:buNone/>
            </a:pPr>
            <a:endParaRPr lang="en-US" smtClean="0">
              <a:latin typeface="Times New Roman" panose="02020603050405020304" pitchFamily="18" charset="0"/>
            </a:endParaRPr>
          </a:p>
          <a:p>
            <a:pPr marL="411163" eaLnBrk="1" hangingPunct="1">
              <a:buFont typeface="Wingdings" panose="05000000000000000000" pitchFamily="2" charset="2"/>
              <a:buChar char=""/>
            </a:pPr>
            <a:endParaRPr lang="en-IN" smtClean="0"/>
          </a:p>
        </p:txBody>
      </p:sp>
      <p:sp>
        <p:nvSpPr>
          <p:cNvPr id="12292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>
                <a:solidFill>
                  <a:schemeClr val="tx2"/>
                </a:solidFill>
              </a:rPr>
              <a:t>www.engineersportal.in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09600" y="320040"/>
            <a:ext cx="9652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Voting Technique </a:t>
            </a:r>
            <a:endParaRPr lang="en-IN" dirty="0" smtClean="0">
              <a:solidFill>
                <a:schemeClr val="tx2">
                  <a:satMod val="200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mtClean="0"/>
              <a:t>• Each voter could only have one token to vote with. 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mtClean="0"/>
              <a:t> 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mtClean="0"/>
              <a:t>• The token could be marked in private. 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mtClean="0"/>
              <a:t>•</a:t>
            </a:r>
            <a:r>
              <a:rPr lang="en-US" smtClean="0">
                <a:latin typeface="Times New Roman" panose="02020603050405020304" pitchFamily="18" charset="0"/>
              </a:rPr>
              <a:t>  Machine check user biometric symbol before 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mtClean="0">
                <a:latin typeface="Times New Roman" panose="02020603050405020304" pitchFamily="18" charset="0"/>
              </a:rPr>
              <a:t>	voting  process .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mtClean="0"/>
              <a:t>• one user give one time vote in one election.</a:t>
            </a:r>
            <a:endParaRPr lang="en-US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mtClean="0"/>
              <a:t>• The box could only be accessible to voters.</a:t>
            </a:r>
            <a:r>
              <a:rPr lang="en-US" b="1" u="sng" smtClean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b="1" u="sng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smtClean="0"/>
              <a:t> • At the end of the election the box would be opened in the presence of observers of all the parties standing for election.</a:t>
            </a:r>
            <a:r>
              <a:rPr lang="en-US" b="1" u="sng" smtClean="0">
                <a:latin typeface="Times New Roman" panose="02020603050405020304" pitchFamily="18" charset="0"/>
              </a:rPr>
              <a:t>    </a:t>
            </a:r>
            <a:endParaRPr lang="en-IN" b="1" u="sng" smtClean="0"/>
          </a:p>
        </p:txBody>
      </p:sp>
      <p:sp>
        <p:nvSpPr>
          <p:cNvPr id="13316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>
                <a:solidFill>
                  <a:schemeClr val="tx2"/>
                </a:solidFill>
              </a:rPr>
              <a:t>www.engineersportal.in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WORKING OF WHOLE SYSTEM: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Whenever voters enter to voting booth then he will be instructed to directly look at retina scanning machine at this time the machine scans the retina.</a:t>
            </a:r>
          </a:p>
          <a:p>
            <a:r>
              <a:rPr lang="en-US" smtClean="0"/>
              <a:t>once retina scanning  properly confirmed then it sent signal to the voting machine as to accept the vote it will be powered   on .   </a:t>
            </a:r>
          </a:p>
          <a:p>
            <a:r>
              <a:rPr lang="en-US" smtClean="0"/>
              <a:t>then voter is made to vote.</a:t>
            </a:r>
          </a:p>
        </p:txBody>
      </p:sp>
      <p:sp>
        <p:nvSpPr>
          <p:cNvPr id="14340" name="Footer Placeholder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IN">
                <a:solidFill>
                  <a:schemeClr val="tx2"/>
                </a:solidFill>
              </a:rPr>
              <a:t>www.engineersportal.in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448</TotalTime>
  <Words>738</Words>
  <Application>Microsoft Office PowerPoint</Application>
  <PresentationFormat>Widescreen</PresentationFormat>
  <Paragraphs>114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Trebuchet MS</vt:lpstr>
      <vt:lpstr>Wingdings 2</vt:lpstr>
      <vt:lpstr>Wingdings</vt:lpstr>
      <vt:lpstr>Calibri</vt:lpstr>
      <vt:lpstr>Footlight MT Light</vt:lpstr>
      <vt:lpstr>Times New Roman</vt:lpstr>
      <vt:lpstr>Courier</vt:lpstr>
      <vt:lpstr>Opulent</vt:lpstr>
      <vt:lpstr>PowerPoint Presentation</vt:lpstr>
      <vt:lpstr>Introduction </vt:lpstr>
      <vt:lpstr>PowerPoint Presentation</vt:lpstr>
      <vt:lpstr>Why wireless e-voting</vt:lpstr>
      <vt:lpstr>VOTING IMPORTANCE</vt:lpstr>
      <vt:lpstr>Requirements in WIRELESS  E-Voting </vt:lpstr>
      <vt:lpstr> Proposed System: </vt:lpstr>
      <vt:lpstr>Voting Technique </vt:lpstr>
      <vt:lpstr>WORKING OF WHOLE SYSTEM: </vt:lpstr>
      <vt:lpstr>Testing and certification </vt:lpstr>
      <vt:lpstr>PRESENT SYSTEM: </vt:lpstr>
      <vt:lpstr>DISADVANTAGES OF THE PRESENT SYSTEM: </vt:lpstr>
      <vt:lpstr>FUTURE ENHANCEMENTS:</vt:lpstr>
      <vt:lpstr>                     CONCLUSION</vt:lpstr>
      <vt:lpstr>    THANK YOU !</vt:lpstr>
      <vt:lpstr>     QUERIES ?</vt:lpstr>
    </vt:vector>
  </TitlesOfParts>
  <Company>student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 KUMAR</dc:creator>
  <cp:lastModifiedBy>Windows User</cp:lastModifiedBy>
  <cp:revision>87</cp:revision>
  <dcterms:created xsi:type="dcterms:W3CDTF">2013-09-09T12:44:30Z</dcterms:created>
  <dcterms:modified xsi:type="dcterms:W3CDTF">2019-03-02T19:13:35Z</dcterms:modified>
</cp:coreProperties>
</file>