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Lst>
  <p:notesMasterIdLst>
    <p:notesMasterId r:id="rId21"/>
  </p:notesMasterIdLst>
  <p:handoutMasterIdLst>
    <p:handoutMasterId r:id="rId22"/>
  </p:handoutMasterIdLst>
  <p:sldIdLst>
    <p:sldId id="279" r:id="rId2"/>
    <p:sldId id="258" r:id="rId3"/>
    <p:sldId id="259" r:id="rId4"/>
    <p:sldId id="292" r:id="rId5"/>
    <p:sldId id="293" r:id="rId6"/>
    <p:sldId id="262" r:id="rId7"/>
    <p:sldId id="287" r:id="rId8"/>
    <p:sldId id="289" r:id="rId9"/>
    <p:sldId id="264" r:id="rId10"/>
    <p:sldId id="282" r:id="rId11"/>
    <p:sldId id="284" r:id="rId12"/>
    <p:sldId id="267" r:id="rId13"/>
    <p:sldId id="277" r:id="rId14"/>
    <p:sldId id="274" r:id="rId15"/>
    <p:sldId id="275" r:id="rId16"/>
    <p:sldId id="294" r:id="rId17"/>
    <p:sldId id="280" r:id="rId18"/>
    <p:sldId id="276" r:id="rId19"/>
    <p:sldId id="278" r:id="rId20"/>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High Tower Text" pitchFamily="18" charset="0"/>
        <a:ea typeface="+mn-ea"/>
        <a:cs typeface="+mn-cs"/>
      </a:defRPr>
    </a:lvl1pPr>
    <a:lvl2pPr marL="457200" algn="ctr" rtl="0" fontAlgn="base">
      <a:spcBef>
        <a:spcPct val="0"/>
      </a:spcBef>
      <a:spcAft>
        <a:spcPct val="0"/>
      </a:spcAft>
      <a:defRPr sz="2400" kern="1200">
        <a:solidFill>
          <a:schemeClr val="tx1"/>
        </a:solidFill>
        <a:latin typeface="High Tower Text" pitchFamily="18" charset="0"/>
        <a:ea typeface="+mn-ea"/>
        <a:cs typeface="+mn-cs"/>
      </a:defRPr>
    </a:lvl2pPr>
    <a:lvl3pPr marL="914400" algn="ctr" rtl="0" fontAlgn="base">
      <a:spcBef>
        <a:spcPct val="0"/>
      </a:spcBef>
      <a:spcAft>
        <a:spcPct val="0"/>
      </a:spcAft>
      <a:defRPr sz="2400" kern="1200">
        <a:solidFill>
          <a:schemeClr val="tx1"/>
        </a:solidFill>
        <a:latin typeface="High Tower Text" pitchFamily="18" charset="0"/>
        <a:ea typeface="+mn-ea"/>
        <a:cs typeface="+mn-cs"/>
      </a:defRPr>
    </a:lvl3pPr>
    <a:lvl4pPr marL="1371600" algn="ctr" rtl="0" fontAlgn="base">
      <a:spcBef>
        <a:spcPct val="0"/>
      </a:spcBef>
      <a:spcAft>
        <a:spcPct val="0"/>
      </a:spcAft>
      <a:defRPr sz="2400" kern="1200">
        <a:solidFill>
          <a:schemeClr val="tx1"/>
        </a:solidFill>
        <a:latin typeface="High Tower Text" pitchFamily="18" charset="0"/>
        <a:ea typeface="+mn-ea"/>
        <a:cs typeface="+mn-cs"/>
      </a:defRPr>
    </a:lvl4pPr>
    <a:lvl5pPr marL="1828800" algn="ctr" rtl="0" fontAlgn="base">
      <a:spcBef>
        <a:spcPct val="0"/>
      </a:spcBef>
      <a:spcAft>
        <a:spcPct val="0"/>
      </a:spcAft>
      <a:defRPr sz="2400" kern="1200">
        <a:solidFill>
          <a:schemeClr val="tx1"/>
        </a:solidFill>
        <a:latin typeface="High Tower Text" pitchFamily="18" charset="0"/>
        <a:ea typeface="+mn-ea"/>
        <a:cs typeface="+mn-cs"/>
      </a:defRPr>
    </a:lvl5pPr>
    <a:lvl6pPr marL="2286000" algn="l" defTabSz="914400" rtl="0" eaLnBrk="1" latinLnBrk="0" hangingPunct="1">
      <a:defRPr sz="2400" kern="1200">
        <a:solidFill>
          <a:schemeClr val="tx1"/>
        </a:solidFill>
        <a:latin typeface="High Tower Text" pitchFamily="18" charset="0"/>
        <a:ea typeface="+mn-ea"/>
        <a:cs typeface="+mn-cs"/>
      </a:defRPr>
    </a:lvl6pPr>
    <a:lvl7pPr marL="2743200" algn="l" defTabSz="914400" rtl="0" eaLnBrk="1" latinLnBrk="0" hangingPunct="1">
      <a:defRPr sz="2400" kern="1200">
        <a:solidFill>
          <a:schemeClr val="tx1"/>
        </a:solidFill>
        <a:latin typeface="High Tower Text" pitchFamily="18" charset="0"/>
        <a:ea typeface="+mn-ea"/>
        <a:cs typeface="+mn-cs"/>
      </a:defRPr>
    </a:lvl7pPr>
    <a:lvl8pPr marL="3200400" algn="l" defTabSz="914400" rtl="0" eaLnBrk="1" latinLnBrk="0" hangingPunct="1">
      <a:defRPr sz="2400" kern="1200">
        <a:solidFill>
          <a:schemeClr val="tx1"/>
        </a:solidFill>
        <a:latin typeface="High Tower Text" pitchFamily="18" charset="0"/>
        <a:ea typeface="+mn-ea"/>
        <a:cs typeface="+mn-cs"/>
      </a:defRPr>
    </a:lvl8pPr>
    <a:lvl9pPr marL="3657600" algn="l" defTabSz="914400" rtl="0" eaLnBrk="1" latinLnBrk="0" hangingPunct="1">
      <a:defRPr sz="2400" kern="1200">
        <a:solidFill>
          <a:schemeClr val="tx1"/>
        </a:solidFill>
        <a:latin typeface="High Tower Text"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8014"/>
    <a:srgbClr val="F90735"/>
    <a:srgbClr val="F4430C"/>
    <a:srgbClr val="000000"/>
    <a:srgbClr val="FFFF99"/>
    <a:srgbClr val="B98901"/>
    <a:srgbClr val="FCBB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0929"/>
  </p:normalViewPr>
  <p:slideViewPr>
    <p:cSldViewPr>
      <p:cViewPr varScale="1">
        <p:scale>
          <a:sx n="76" d="100"/>
          <a:sy n="76" d="100"/>
        </p:scale>
        <p:origin x="960" y="54"/>
      </p:cViewPr>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pPr>
              <a:defRPr/>
            </a:pPr>
            <a:endParaRPr lang="en-US"/>
          </a:p>
        </p:txBody>
      </p:sp>
      <p:sp>
        <p:nvSpPr>
          <p:cNvPr id="225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225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n-US"/>
          </a:p>
        </p:txBody>
      </p:sp>
      <p:sp>
        <p:nvSpPr>
          <p:cNvPr id="225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3D4613C9-53BA-4ADE-B936-CA69C8E8E796}" type="slidenum">
              <a:rPr lang="en-US"/>
              <a:pPr>
                <a:defRPr/>
              </a:pPr>
              <a:t>‹#›</a:t>
            </a:fld>
            <a:endParaRPr lang="en-US"/>
          </a:p>
        </p:txBody>
      </p:sp>
    </p:spTree>
    <p:extLst>
      <p:ext uri="{BB962C8B-B14F-4D97-AF65-F5344CB8AC3E}">
        <p14:creationId xmlns:p14="http://schemas.microsoft.com/office/powerpoint/2010/main" val="1213289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902321-603E-4BD3-8E25-A48D2C4A2449}" type="datetimeFigureOut">
              <a:rPr lang="en-US" smtClean="0"/>
              <a:t>24-Sep-18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76293C-2244-4795-9037-569ABD464B77}" type="slidenum">
              <a:rPr lang="en-US" smtClean="0"/>
              <a:t>‹#›</a:t>
            </a:fld>
            <a:endParaRPr lang="en-US"/>
          </a:p>
        </p:txBody>
      </p:sp>
    </p:spTree>
    <p:extLst>
      <p:ext uri="{BB962C8B-B14F-4D97-AF65-F5344CB8AC3E}">
        <p14:creationId xmlns:p14="http://schemas.microsoft.com/office/powerpoint/2010/main" val="161523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4BA27BB7-D255-4B40-91B4-32EA968CC43A}" type="slidenum">
              <a:rPr lang="en-US"/>
              <a:pPr/>
              <a:t>1</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spcBef>
                <a:spcPct val="0"/>
              </a:spcBef>
            </a:pPr>
            <a:endParaRPr lang="en-US" smtClean="0"/>
          </a:p>
        </p:txBody>
      </p:sp>
    </p:spTree>
    <p:extLst>
      <p:ext uri="{BB962C8B-B14F-4D97-AF65-F5344CB8AC3E}">
        <p14:creationId xmlns:p14="http://schemas.microsoft.com/office/powerpoint/2010/main" val="3636569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D45A7D8-073C-4045-BB0B-5FCAE1B98D41}" type="slidenum">
              <a:rPr lang="en-US" smtClean="0"/>
              <a:pPr>
                <a:defRPr/>
              </a:pPr>
              <a:t>‹#›</a:t>
            </a:fld>
            <a:endParaRPr lang="en-US"/>
          </a:p>
        </p:txBody>
      </p:sp>
    </p:spTree>
    <p:extLst>
      <p:ext uri="{BB962C8B-B14F-4D97-AF65-F5344CB8AC3E}">
        <p14:creationId xmlns:p14="http://schemas.microsoft.com/office/powerpoint/2010/main" val="129414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6D784AF-1E07-4C6F-A0AD-B46E1153194E}" type="slidenum">
              <a:rPr lang="en-US" smtClean="0"/>
              <a:pPr>
                <a:defRPr/>
              </a:pPr>
              <a:t>‹#›</a:t>
            </a:fld>
            <a:endParaRPr lang="en-US"/>
          </a:p>
        </p:txBody>
      </p:sp>
    </p:spTree>
    <p:extLst>
      <p:ext uri="{BB962C8B-B14F-4D97-AF65-F5344CB8AC3E}">
        <p14:creationId xmlns:p14="http://schemas.microsoft.com/office/powerpoint/2010/main" val="3272611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FBAB5D5-0FD2-461C-BAFC-C1A22E359241}" type="slidenum">
              <a:rPr lang="en-US" smtClean="0"/>
              <a:pPr>
                <a:defRPr/>
              </a:pPr>
              <a:t>‹#›</a:t>
            </a:fld>
            <a:endParaRPr lang="en-US"/>
          </a:p>
        </p:txBody>
      </p:sp>
    </p:spTree>
    <p:extLst>
      <p:ext uri="{BB962C8B-B14F-4D97-AF65-F5344CB8AC3E}">
        <p14:creationId xmlns:p14="http://schemas.microsoft.com/office/powerpoint/2010/main" val="326528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AEAC50F-A55B-45A2-B6BD-3287876E13D1}" type="slidenum">
              <a:rPr lang="en-US" smtClean="0"/>
              <a:pPr>
                <a:defRPr/>
              </a:pPr>
              <a:t>‹#›</a:t>
            </a:fld>
            <a:endParaRPr lang="en-US"/>
          </a:p>
        </p:txBody>
      </p:sp>
    </p:spTree>
    <p:extLst>
      <p:ext uri="{BB962C8B-B14F-4D97-AF65-F5344CB8AC3E}">
        <p14:creationId xmlns:p14="http://schemas.microsoft.com/office/powerpoint/2010/main" val="90356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8BBA668-68B7-4940-BDFC-B561980FAE3A}" type="slidenum">
              <a:rPr lang="en-US" smtClean="0"/>
              <a:pPr>
                <a:defRPr/>
              </a:pPr>
              <a:t>‹#›</a:t>
            </a:fld>
            <a:endParaRPr lang="en-US"/>
          </a:p>
        </p:txBody>
      </p:sp>
    </p:spTree>
    <p:extLst>
      <p:ext uri="{BB962C8B-B14F-4D97-AF65-F5344CB8AC3E}">
        <p14:creationId xmlns:p14="http://schemas.microsoft.com/office/powerpoint/2010/main" val="197744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CE430F9-61DF-4E91-AF5F-E94C6F42F1C3}" type="slidenum">
              <a:rPr lang="en-US" smtClean="0"/>
              <a:pPr>
                <a:defRPr/>
              </a:pPr>
              <a:t>‹#›</a:t>
            </a:fld>
            <a:endParaRPr lang="en-US"/>
          </a:p>
        </p:txBody>
      </p:sp>
    </p:spTree>
    <p:extLst>
      <p:ext uri="{BB962C8B-B14F-4D97-AF65-F5344CB8AC3E}">
        <p14:creationId xmlns:p14="http://schemas.microsoft.com/office/powerpoint/2010/main" val="1080620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F3B5ABF-1420-46AC-8AA6-FACBAE77EB85}" type="slidenum">
              <a:rPr lang="en-US" smtClean="0"/>
              <a:pPr>
                <a:defRPr/>
              </a:pPr>
              <a:t>‹#›</a:t>
            </a:fld>
            <a:endParaRPr lang="en-US"/>
          </a:p>
        </p:txBody>
      </p:sp>
    </p:spTree>
    <p:extLst>
      <p:ext uri="{BB962C8B-B14F-4D97-AF65-F5344CB8AC3E}">
        <p14:creationId xmlns:p14="http://schemas.microsoft.com/office/powerpoint/2010/main" val="372142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8C0DD5A-03B9-4220-B329-644E5CDFAA39}" type="slidenum">
              <a:rPr lang="en-US" smtClean="0"/>
              <a:pPr>
                <a:defRPr/>
              </a:pPr>
              <a:t>‹#›</a:t>
            </a:fld>
            <a:endParaRPr lang="en-US"/>
          </a:p>
        </p:txBody>
      </p:sp>
    </p:spTree>
    <p:extLst>
      <p:ext uri="{BB962C8B-B14F-4D97-AF65-F5344CB8AC3E}">
        <p14:creationId xmlns:p14="http://schemas.microsoft.com/office/powerpoint/2010/main" val="2741005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8E3FA6A-A28D-4051-8F65-1D42FB17D33F}" type="slidenum">
              <a:rPr lang="en-US" smtClean="0"/>
              <a:pPr>
                <a:defRPr/>
              </a:pPr>
              <a:t>‹#›</a:t>
            </a:fld>
            <a:endParaRPr lang="en-US"/>
          </a:p>
        </p:txBody>
      </p:sp>
    </p:spTree>
    <p:extLst>
      <p:ext uri="{BB962C8B-B14F-4D97-AF65-F5344CB8AC3E}">
        <p14:creationId xmlns:p14="http://schemas.microsoft.com/office/powerpoint/2010/main" val="168798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FC274C9-9EB7-4ABF-9025-1E01B4A71721}" type="slidenum">
              <a:rPr lang="en-US" smtClean="0"/>
              <a:pPr>
                <a:defRPr/>
              </a:pPr>
              <a:t>‹#›</a:t>
            </a:fld>
            <a:endParaRPr lang="en-US"/>
          </a:p>
        </p:txBody>
      </p:sp>
    </p:spTree>
    <p:extLst>
      <p:ext uri="{BB962C8B-B14F-4D97-AF65-F5344CB8AC3E}">
        <p14:creationId xmlns:p14="http://schemas.microsoft.com/office/powerpoint/2010/main" val="3982567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15447C6-7E75-4F88-AAF7-CD148716B663}" type="slidenum">
              <a:rPr lang="en-US" smtClean="0"/>
              <a:pPr>
                <a:defRPr/>
              </a:pPr>
              <a:t>‹#›</a:t>
            </a:fld>
            <a:endParaRPr lang="en-US"/>
          </a:p>
        </p:txBody>
      </p:sp>
    </p:spTree>
    <p:extLst>
      <p:ext uri="{BB962C8B-B14F-4D97-AF65-F5344CB8AC3E}">
        <p14:creationId xmlns:p14="http://schemas.microsoft.com/office/powerpoint/2010/main" val="551477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EA7BB11-E0FA-4FC1-BFF5-334D51710818}" type="slidenum">
              <a:rPr lang="en-US" smtClean="0"/>
              <a:pPr>
                <a:defRPr/>
              </a:pPr>
              <a:t>‹#›</a:t>
            </a:fld>
            <a:endParaRPr lang="en-US"/>
          </a:p>
        </p:txBody>
      </p:sp>
    </p:spTree>
    <p:extLst>
      <p:ext uri="{BB962C8B-B14F-4D97-AF65-F5344CB8AC3E}">
        <p14:creationId xmlns:p14="http://schemas.microsoft.com/office/powerpoint/2010/main" val="733860774"/>
      </p:ext>
    </p:extLst>
  </p:cSld>
  <p:clrMap bg1="dk1" tx1="lt1" bg2="dk2" tx2="lt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7.xml"/><Relationship Id="rId4" Type="http://schemas.openxmlformats.org/officeDocument/2006/relationships/hyperlink" Target="http://www.projectsreports.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http://www.scientificamerican.com/2001/0501issue/IMG/0501bern_iknow.jpg"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8"/>
          <p:cNvSpPr>
            <a:spLocks noChangeArrowheads="1"/>
          </p:cNvSpPr>
          <p:nvPr/>
        </p:nvSpPr>
        <p:spPr bwMode="auto">
          <a:xfrm>
            <a:off x="152400" y="302359"/>
            <a:ext cx="8991600" cy="7786747"/>
          </a:xfrm>
          <a:prstGeom prst="rect">
            <a:avLst/>
          </a:prstGeom>
          <a:noFill/>
          <a:ln w="9525">
            <a:noFill/>
            <a:miter lim="800000"/>
            <a:headEnd/>
            <a:tailEnd/>
          </a:ln>
        </p:spPr>
        <p:txBody>
          <a:bodyPr wrap="square">
            <a:spAutoFit/>
          </a:bodyPr>
          <a:lstStyle/>
          <a:p>
            <a:pPr algn="l"/>
            <a:r>
              <a:rPr lang="en-US" sz="4000" b="1" dirty="0" smtClean="0">
                <a:solidFill>
                  <a:srgbClr val="EC8014"/>
                </a:solidFill>
              </a:rPr>
              <a:t>                 </a:t>
            </a:r>
          </a:p>
          <a:p>
            <a:endParaRPr lang="en-US" sz="3600" b="1" dirty="0" smtClean="0">
              <a:solidFill>
                <a:srgbClr val="FFFF00"/>
              </a:solidFill>
            </a:endParaRPr>
          </a:p>
          <a:p>
            <a:r>
              <a:rPr lang="en-US" sz="3600" b="1" dirty="0" smtClean="0">
                <a:solidFill>
                  <a:srgbClr val="FFFF00"/>
                </a:solidFill>
              </a:rPr>
              <a:t>Seminar</a:t>
            </a:r>
            <a:endParaRPr lang="en-US" sz="3600" b="1" dirty="0">
              <a:solidFill>
                <a:srgbClr val="FFFF00"/>
              </a:solidFill>
            </a:endParaRPr>
          </a:p>
          <a:p>
            <a:r>
              <a:rPr lang="en-US" sz="3600" b="1" dirty="0">
                <a:solidFill>
                  <a:srgbClr val="FFFF00"/>
                </a:solidFill>
              </a:rPr>
              <a:t> On</a:t>
            </a:r>
          </a:p>
          <a:p>
            <a:r>
              <a:rPr lang="en-US" sz="4000" b="1" dirty="0">
                <a:solidFill>
                  <a:srgbClr val="F90735"/>
                </a:solidFill>
              </a:rPr>
              <a:t>    Semantic </a:t>
            </a:r>
            <a:r>
              <a:rPr lang="en-US" sz="4000" b="1" dirty="0" smtClean="0">
                <a:solidFill>
                  <a:srgbClr val="F90735"/>
                </a:solidFill>
              </a:rPr>
              <a:t>Web   </a:t>
            </a:r>
          </a:p>
          <a:p>
            <a:endParaRPr lang="en-US" sz="4000" b="1" dirty="0">
              <a:solidFill>
                <a:srgbClr val="F90735"/>
              </a:solidFill>
            </a:endParaRPr>
          </a:p>
          <a:p>
            <a:pPr algn="just"/>
            <a:endParaRPr lang="en-US" sz="4000" b="1" dirty="0" smtClean="0">
              <a:solidFill>
                <a:srgbClr val="EC8014"/>
              </a:solidFill>
            </a:endParaRPr>
          </a:p>
          <a:p>
            <a:pPr algn="l"/>
            <a:r>
              <a:rPr lang="en-US" sz="4000" b="1" dirty="0" smtClean="0">
                <a:solidFill>
                  <a:srgbClr val="EC8014"/>
                </a:solidFill>
              </a:rPr>
              <a:t>Presented by:                   </a:t>
            </a:r>
            <a:r>
              <a:rPr lang="en-US" sz="4000" b="1" dirty="0" smtClean="0">
                <a:solidFill>
                  <a:srgbClr val="00B0F0"/>
                </a:solidFill>
              </a:rPr>
              <a:t>Guided by: </a:t>
            </a:r>
          </a:p>
          <a:p>
            <a:pPr algn="l"/>
            <a:r>
              <a:rPr lang="en-US" b="1" dirty="0" err="1" smtClean="0"/>
              <a:t>Abhimanyu</a:t>
            </a:r>
            <a:r>
              <a:rPr lang="en-US" b="1" dirty="0" smtClean="0"/>
              <a:t> </a:t>
            </a:r>
            <a:r>
              <a:rPr lang="en-US" b="1" dirty="0" err="1" smtClean="0"/>
              <a:t>kumar</a:t>
            </a:r>
            <a:r>
              <a:rPr lang="en-US" b="1" dirty="0" smtClean="0"/>
              <a:t>                                                  </a:t>
            </a:r>
            <a:r>
              <a:rPr lang="en-US" b="1" dirty="0" smtClean="0">
                <a:solidFill>
                  <a:srgbClr val="00B050"/>
                </a:solidFill>
              </a:rPr>
              <a:t>G . P Das</a:t>
            </a:r>
            <a:endParaRPr lang="en-US" b="1" dirty="0">
              <a:solidFill>
                <a:srgbClr val="00B050"/>
              </a:solidFill>
            </a:endParaRPr>
          </a:p>
          <a:p>
            <a:pPr algn="just"/>
            <a:r>
              <a:rPr lang="en-US" b="1" dirty="0"/>
              <a:t> </a:t>
            </a:r>
            <a:r>
              <a:rPr lang="en-US" b="1" dirty="0" smtClean="0"/>
              <a:t>Branch-IT</a:t>
            </a:r>
            <a:endParaRPr lang="en-US" b="1" dirty="0"/>
          </a:p>
          <a:p>
            <a:pPr algn="just"/>
            <a:r>
              <a:rPr lang="en-US" b="1" dirty="0" err="1" smtClean="0"/>
              <a:t>Regd</a:t>
            </a:r>
            <a:r>
              <a:rPr lang="en-US" b="1" dirty="0" smtClean="0"/>
              <a:t> </a:t>
            </a:r>
            <a:r>
              <a:rPr lang="en-US" b="1" dirty="0"/>
              <a:t>no- 1501211049</a:t>
            </a:r>
          </a:p>
          <a:p>
            <a:pPr algn="l"/>
            <a:endParaRPr lang="en-US" sz="4000" b="1" dirty="0">
              <a:solidFill>
                <a:srgbClr val="EC8014"/>
              </a:solidFill>
            </a:endParaRPr>
          </a:p>
          <a:p>
            <a:pPr algn="l"/>
            <a:endParaRPr lang="en-US" sz="4000" b="1" dirty="0" smtClean="0">
              <a:solidFill>
                <a:srgbClr val="EC8014"/>
              </a:solidFill>
            </a:endParaRPr>
          </a:p>
          <a:p>
            <a:pPr algn="l"/>
            <a:r>
              <a:rPr lang="en-US" b="1" dirty="0" smtClean="0">
                <a:solidFill>
                  <a:srgbClr val="EC8014"/>
                </a:solidFill>
              </a:rPr>
              <a:t>                                                                           </a:t>
            </a:r>
            <a:endParaRPr lang="en-US" b="1" dirty="0">
              <a:solidFill>
                <a:srgbClr val="EC8014"/>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381000"/>
            <a:ext cx="1447800" cy="1447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Effect transition="in" filter="fade">
                                      <p:cBhvr>
                                        <p:cTn id="7" dur="1000"/>
                                        <p:tgtEl>
                                          <p:spTgt spid="3078"/>
                                        </p:tgtEl>
                                      </p:cBhvr>
                                    </p:animEffect>
                                    <p:anim calcmode="lin" valueType="num">
                                      <p:cBhvr>
                                        <p:cTn id="8" dur="1000" fill="hold"/>
                                        <p:tgtEl>
                                          <p:spTgt spid="3078"/>
                                        </p:tgtEl>
                                        <p:attrNameLst>
                                          <p:attrName>ppt_x</p:attrName>
                                        </p:attrNameLst>
                                      </p:cBhvr>
                                      <p:tavLst>
                                        <p:tav tm="0">
                                          <p:val>
                                            <p:strVal val="#ppt_x"/>
                                          </p:val>
                                        </p:tav>
                                        <p:tav tm="100000">
                                          <p:val>
                                            <p:strVal val="#ppt_x"/>
                                          </p:val>
                                        </p:tav>
                                      </p:tavLst>
                                    </p:anim>
                                    <p:anim calcmode="lin" valueType="num">
                                      <p:cBhvr>
                                        <p:cTn id="9" dur="1000" fill="hold"/>
                                        <p:tgtEl>
                                          <p:spTgt spid="307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3078">
                                            <p:txEl>
                                              <p:pRg st="2" end="2"/>
                                            </p:txEl>
                                          </p:spTgt>
                                        </p:tgtEl>
                                        <p:attrNameLst>
                                          <p:attrName>ppt_w</p:attrName>
                                        </p:attrNameLst>
                                      </p:cBhvr>
                                      <p:tavLst>
                                        <p:tav tm="0">
                                          <p:val>
                                            <p:strVal val="ppt_w"/>
                                          </p:val>
                                        </p:tav>
                                        <p:tav tm="100000">
                                          <p:val>
                                            <p:fltVal val="0"/>
                                          </p:val>
                                        </p:tav>
                                      </p:tavLst>
                                    </p:anim>
                                    <p:anim calcmode="lin" valueType="num">
                                      <p:cBhvr>
                                        <p:cTn id="14" dur="500"/>
                                        <p:tgtEl>
                                          <p:spTgt spid="3078">
                                            <p:txEl>
                                              <p:pRg st="2" end="2"/>
                                            </p:txEl>
                                          </p:spTgt>
                                        </p:tgtEl>
                                        <p:attrNameLst>
                                          <p:attrName>ppt_h</p:attrName>
                                        </p:attrNameLst>
                                      </p:cBhvr>
                                      <p:tavLst>
                                        <p:tav tm="0">
                                          <p:val>
                                            <p:strVal val="ppt_h"/>
                                          </p:val>
                                        </p:tav>
                                        <p:tav tm="100000">
                                          <p:val>
                                            <p:fltVal val="0"/>
                                          </p:val>
                                        </p:tav>
                                      </p:tavLst>
                                    </p:anim>
                                    <p:animEffect transition="out" filter="fade">
                                      <p:cBhvr>
                                        <p:cTn id="15" dur="500"/>
                                        <p:tgtEl>
                                          <p:spTgt spid="3078">
                                            <p:txEl>
                                              <p:pRg st="2" end="2"/>
                                            </p:txEl>
                                          </p:spTgt>
                                        </p:tgtEl>
                                      </p:cBhvr>
                                    </p:animEffect>
                                    <p:set>
                                      <p:cBhvr>
                                        <p:cTn id="16" dur="1" fill="hold">
                                          <p:stCondLst>
                                            <p:cond delay="499"/>
                                          </p:stCondLst>
                                        </p:cTn>
                                        <p:tgtEl>
                                          <p:spTgt spid="3078">
                                            <p:txEl>
                                              <p:pRg st="2" end="2"/>
                                            </p:txEl>
                                          </p:spTgt>
                                        </p:tgtEl>
                                        <p:attrNameLst>
                                          <p:attrName>style.visibility</p:attrName>
                                        </p:attrNameLst>
                                      </p:cBhvr>
                                      <p:to>
                                        <p:strVal val="hidden"/>
                                      </p:to>
                                    </p:set>
                                  </p:childTnLst>
                                </p:cTn>
                              </p:par>
                              <p:par>
                                <p:cTn id="17" presetID="53" presetClass="exit" presetSubtype="32" fill="hold" nodeType="withEffect">
                                  <p:stCondLst>
                                    <p:cond delay="0"/>
                                  </p:stCondLst>
                                  <p:childTnLst>
                                    <p:anim calcmode="lin" valueType="num">
                                      <p:cBhvr>
                                        <p:cTn id="18" dur="500"/>
                                        <p:tgtEl>
                                          <p:spTgt spid="3078">
                                            <p:txEl>
                                              <p:pRg st="3" end="3"/>
                                            </p:txEl>
                                          </p:spTgt>
                                        </p:tgtEl>
                                        <p:attrNameLst>
                                          <p:attrName>ppt_w</p:attrName>
                                        </p:attrNameLst>
                                      </p:cBhvr>
                                      <p:tavLst>
                                        <p:tav tm="0">
                                          <p:val>
                                            <p:strVal val="ppt_w"/>
                                          </p:val>
                                        </p:tav>
                                        <p:tav tm="100000">
                                          <p:val>
                                            <p:fltVal val="0"/>
                                          </p:val>
                                        </p:tav>
                                      </p:tavLst>
                                    </p:anim>
                                    <p:anim calcmode="lin" valueType="num">
                                      <p:cBhvr>
                                        <p:cTn id="19" dur="500"/>
                                        <p:tgtEl>
                                          <p:spTgt spid="3078">
                                            <p:txEl>
                                              <p:pRg st="3" end="3"/>
                                            </p:txEl>
                                          </p:spTgt>
                                        </p:tgtEl>
                                        <p:attrNameLst>
                                          <p:attrName>ppt_h</p:attrName>
                                        </p:attrNameLst>
                                      </p:cBhvr>
                                      <p:tavLst>
                                        <p:tav tm="0">
                                          <p:val>
                                            <p:strVal val="ppt_h"/>
                                          </p:val>
                                        </p:tav>
                                        <p:tav tm="100000">
                                          <p:val>
                                            <p:fltVal val="0"/>
                                          </p:val>
                                        </p:tav>
                                      </p:tavLst>
                                    </p:anim>
                                    <p:animEffect transition="out" filter="fade">
                                      <p:cBhvr>
                                        <p:cTn id="20" dur="500"/>
                                        <p:tgtEl>
                                          <p:spTgt spid="3078">
                                            <p:txEl>
                                              <p:pRg st="3" end="3"/>
                                            </p:txEl>
                                          </p:spTgt>
                                        </p:tgtEl>
                                      </p:cBhvr>
                                    </p:animEffect>
                                    <p:set>
                                      <p:cBhvr>
                                        <p:cTn id="21" dur="1" fill="hold">
                                          <p:stCondLst>
                                            <p:cond delay="499"/>
                                          </p:stCondLst>
                                        </p:cTn>
                                        <p:tgtEl>
                                          <p:spTgt spid="3078">
                                            <p:txEl>
                                              <p:pRg st="3" end="3"/>
                                            </p:txEl>
                                          </p:spTgt>
                                        </p:tgtEl>
                                        <p:attrNameLst>
                                          <p:attrName>style.visibility</p:attrName>
                                        </p:attrNameLst>
                                      </p:cBhvr>
                                      <p:to>
                                        <p:strVal val="hidden"/>
                                      </p:to>
                                    </p:set>
                                  </p:childTnLst>
                                </p:cTn>
                              </p:par>
                              <p:par>
                                <p:cTn id="22" presetID="53" presetClass="exit" presetSubtype="32" fill="hold" nodeType="withEffect">
                                  <p:stCondLst>
                                    <p:cond delay="0"/>
                                  </p:stCondLst>
                                  <p:childTnLst>
                                    <p:anim calcmode="lin" valueType="num">
                                      <p:cBhvr>
                                        <p:cTn id="23" dur="500"/>
                                        <p:tgtEl>
                                          <p:spTgt spid="3078">
                                            <p:txEl>
                                              <p:pRg st="4" end="4"/>
                                            </p:txEl>
                                          </p:spTgt>
                                        </p:tgtEl>
                                        <p:attrNameLst>
                                          <p:attrName>ppt_w</p:attrName>
                                        </p:attrNameLst>
                                      </p:cBhvr>
                                      <p:tavLst>
                                        <p:tav tm="0">
                                          <p:val>
                                            <p:strVal val="ppt_w"/>
                                          </p:val>
                                        </p:tav>
                                        <p:tav tm="100000">
                                          <p:val>
                                            <p:fltVal val="0"/>
                                          </p:val>
                                        </p:tav>
                                      </p:tavLst>
                                    </p:anim>
                                    <p:anim calcmode="lin" valueType="num">
                                      <p:cBhvr>
                                        <p:cTn id="24" dur="500"/>
                                        <p:tgtEl>
                                          <p:spTgt spid="3078">
                                            <p:txEl>
                                              <p:pRg st="4" end="4"/>
                                            </p:txEl>
                                          </p:spTgt>
                                        </p:tgtEl>
                                        <p:attrNameLst>
                                          <p:attrName>ppt_h</p:attrName>
                                        </p:attrNameLst>
                                      </p:cBhvr>
                                      <p:tavLst>
                                        <p:tav tm="0">
                                          <p:val>
                                            <p:strVal val="ppt_h"/>
                                          </p:val>
                                        </p:tav>
                                        <p:tav tm="100000">
                                          <p:val>
                                            <p:fltVal val="0"/>
                                          </p:val>
                                        </p:tav>
                                      </p:tavLst>
                                    </p:anim>
                                    <p:animEffect transition="out" filter="fade">
                                      <p:cBhvr>
                                        <p:cTn id="25" dur="500"/>
                                        <p:tgtEl>
                                          <p:spTgt spid="3078">
                                            <p:txEl>
                                              <p:pRg st="4" end="4"/>
                                            </p:txEl>
                                          </p:spTgt>
                                        </p:tgtEl>
                                      </p:cBhvr>
                                    </p:animEffect>
                                    <p:set>
                                      <p:cBhvr>
                                        <p:cTn id="26" dur="1" fill="hold">
                                          <p:stCondLst>
                                            <p:cond delay="499"/>
                                          </p:stCondLst>
                                        </p:cTn>
                                        <p:tgtEl>
                                          <p:spTgt spid="3078">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2038350" cy="685800"/>
          </a:xfrm>
        </p:spPr>
        <p:txBody>
          <a:bodyPr>
            <a:normAutofit/>
          </a:bodyPr>
          <a:lstStyle/>
          <a:p>
            <a:r>
              <a:rPr lang="en-US" sz="3200" dirty="0" smtClean="0">
                <a:solidFill>
                  <a:srgbClr val="00B0F0"/>
                </a:solidFill>
                <a:latin typeface="High Tower Text" panose="02040502050506030303" pitchFamily="18" charset="0"/>
              </a:rPr>
              <a:t>RDF</a:t>
            </a:r>
            <a:endParaRPr lang="en-US" sz="3200" dirty="0">
              <a:solidFill>
                <a:srgbClr val="00B0F0"/>
              </a:solidFill>
              <a:latin typeface="High Tower Text" panose="02040502050506030303" pitchFamily="18" charset="0"/>
            </a:endParaRPr>
          </a:p>
        </p:txBody>
      </p:sp>
      <p:sp>
        <p:nvSpPr>
          <p:cNvPr id="3" name="Content Placeholder 2"/>
          <p:cNvSpPr>
            <a:spLocks noGrp="1"/>
          </p:cNvSpPr>
          <p:nvPr>
            <p:ph idx="1"/>
          </p:nvPr>
        </p:nvSpPr>
        <p:spPr>
          <a:xfrm>
            <a:off x="0" y="990600"/>
            <a:ext cx="9144000" cy="6400800"/>
          </a:xfrm>
        </p:spPr>
        <p:txBody>
          <a:bodyPr>
            <a:normAutofit/>
          </a:bodyPr>
          <a:lstStyle/>
          <a:p>
            <a:r>
              <a:rPr lang="en-US" sz="2400" dirty="0" smtClean="0">
                <a:latin typeface="High Tower Text" panose="02040502050506030303" pitchFamily="18" charset="0"/>
              </a:rPr>
              <a:t>It Stands for “Resource Description Framework”</a:t>
            </a:r>
          </a:p>
          <a:p>
            <a:r>
              <a:rPr lang="en-US" sz="2400" dirty="0" smtClean="0"/>
              <a:t>The </a:t>
            </a:r>
            <a:r>
              <a:rPr lang="en-US" sz="2400" dirty="0"/>
              <a:t>most fundamental building block is Resource Description Framework(RDF</a:t>
            </a:r>
            <a:r>
              <a:rPr lang="en-US" sz="2400" dirty="0" smtClean="0"/>
              <a:t>), a format for defining information on the web. </a:t>
            </a:r>
          </a:p>
          <a:p>
            <a:pPr marL="0" indent="0">
              <a:buNone/>
            </a:pPr>
            <a:endParaRPr lang="en-US" sz="2400" dirty="0"/>
          </a:p>
          <a:p>
            <a:r>
              <a:rPr lang="en-US" sz="2400" dirty="0" smtClean="0"/>
              <a:t>RDF </a:t>
            </a:r>
            <a:r>
              <a:rPr lang="en-US" sz="2400" dirty="0"/>
              <a:t>is a markup language for </a:t>
            </a:r>
            <a:r>
              <a:rPr lang="en-US" sz="2400" dirty="0" smtClean="0"/>
              <a:t>describing information and resources on the web. Putting information into RDF files, makes it possible for computer programs ("web spiders") to search, discover, pick up, collect, analyze and process information from the web. </a:t>
            </a:r>
          </a:p>
          <a:p>
            <a:endParaRPr lang="en-US" sz="2400" dirty="0"/>
          </a:p>
          <a:p>
            <a:r>
              <a:rPr lang="en-US" sz="2400" dirty="0" smtClean="0"/>
              <a:t>The </a:t>
            </a:r>
            <a:r>
              <a:rPr lang="en-US" sz="2400" dirty="0"/>
              <a:t>Semantic Web uses RDF to </a:t>
            </a:r>
            <a:r>
              <a:rPr lang="en-US" sz="2400" dirty="0" smtClean="0"/>
              <a:t>describe web resources. </a:t>
            </a:r>
            <a:endParaRPr lang="en-US" sz="2400" dirty="0"/>
          </a:p>
          <a:p>
            <a:r>
              <a:rPr lang="en-US" sz="2400" dirty="0" smtClean="0"/>
              <a:t>RDF </a:t>
            </a:r>
            <a:r>
              <a:rPr lang="en-US" sz="2400" dirty="0"/>
              <a:t>provides a model for data, and a syntax so that independent </a:t>
            </a:r>
            <a:r>
              <a:rPr lang="en-US" sz="2400" dirty="0" smtClean="0"/>
              <a:t>parties  can </a:t>
            </a:r>
            <a:r>
              <a:rPr lang="en-US" sz="2400" dirty="0"/>
              <a:t>exchange and use it</a:t>
            </a:r>
            <a:r>
              <a:rPr lang="en-US" sz="2400" dirty="0" smtClean="0"/>
              <a:t>.</a:t>
            </a:r>
          </a:p>
          <a:p>
            <a:r>
              <a:rPr lang="en-US" sz="2400" dirty="0" smtClean="0"/>
              <a:t> </a:t>
            </a:r>
            <a:r>
              <a:rPr lang="en-US" sz="2400" dirty="0"/>
              <a:t>It is designed to be read and understood by computers. It is </a:t>
            </a:r>
            <a:r>
              <a:rPr lang="en-US" sz="2400" dirty="0" smtClean="0"/>
              <a:t>not designed </a:t>
            </a:r>
            <a:r>
              <a:rPr lang="en-US" sz="2400" dirty="0"/>
              <a:t>for being displayed to people.</a:t>
            </a:r>
          </a:p>
          <a:p>
            <a:pPr marL="0" indent="0">
              <a:buNone/>
            </a:pPr>
            <a:endParaRPr lang="en-US" dirty="0"/>
          </a:p>
        </p:txBody>
      </p:sp>
    </p:spTree>
    <p:extLst>
      <p:ext uri="{BB962C8B-B14F-4D97-AF65-F5344CB8AC3E}">
        <p14:creationId xmlns:p14="http://schemas.microsoft.com/office/powerpoint/2010/main" val="342965373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144000" cy="5791200"/>
          </a:xfrm>
        </p:spPr>
        <p:txBody>
          <a:bodyPr/>
          <a:lstStyle/>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800" dirty="0" smtClean="0"/>
              <a:t>       </a:t>
            </a:r>
          </a:p>
          <a:p>
            <a:pPr marL="0" indent="0">
              <a:buNone/>
            </a:pPr>
            <a:r>
              <a:rPr lang="en-US" sz="1800" dirty="0" smtClean="0"/>
              <a:t>    </a:t>
            </a:r>
            <a:endParaRPr lang="en-US" dirty="0"/>
          </a:p>
        </p:txBody>
      </p:sp>
      <p:pic>
        <p:nvPicPr>
          <p:cNvPr id="6" name="Picture 5"/>
          <p:cNvPicPr>
            <a:picLocks noChangeAspect="1"/>
          </p:cNvPicPr>
          <p:nvPr/>
        </p:nvPicPr>
        <p:blipFill>
          <a:blip r:embed="rId2"/>
          <a:stretch>
            <a:fillRect/>
          </a:stretch>
        </p:blipFill>
        <p:spPr>
          <a:xfrm>
            <a:off x="1066800" y="1143000"/>
            <a:ext cx="7010400" cy="3120431"/>
          </a:xfrm>
          <a:prstGeom prst="rect">
            <a:avLst/>
          </a:prstGeom>
        </p:spPr>
      </p:pic>
    </p:spTree>
    <p:extLst>
      <p:ext uri="{BB962C8B-B14F-4D97-AF65-F5344CB8AC3E}">
        <p14:creationId xmlns:p14="http://schemas.microsoft.com/office/powerpoint/2010/main" val="25000978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0" y="152400"/>
            <a:ext cx="2895600" cy="533400"/>
          </a:xfrm>
        </p:spPr>
        <p:txBody>
          <a:bodyPr>
            <a:noAutofit/>
          </a:bodyPr>
          <a:lstStyle/>
          <a:p>
            <a:pPr marL="54864" indent="0" fontAlgn="auto">
              <a:spcAft>
                <a:spcPts val="0"/>
              </a:spcAft>
              <a:defRPr/>
            </a:pPr>
            <a:r>
              <a:rPr lang="en-US" sz="3600" u="sng" dirty="0" smtClean="0">
                <a:solidFill>
                  <a:srgbClr val="00B0F0"/>
                </a:solidFill>
                <a:latin typeface="Times New Roman" panose="02020603050405020304" pitchFamily="18" charset="0"/>
                <a:cs typeface="Times New Roman" panose="02020603050405020304" pitchFamily="18" charset="0"/>
              </a:rPr>
              <a:t>Ontologies</a:t>
            </a:r>
          </a:p>
        </p:txBody>
      </p:sp>
      <p:sp>
        <p:nvSpPr>
          <p:cNvPr id="18435" name="Text Box 3"/>
          <p:cNvSpPr txBox="1">
            <a:spLocks noChangeArrowheads="1"/>
          </p:cNvSpPr>
          <p:nvPr/>
        </p:nvSpPr>
        <p:spPr bwMode="auto">
          <a:xfrm>
            <a:off x="304800" y="685800"/>
            <a:ext cx="8686800" cy="5578475"/>
          </a:xfrm>
          <a:prstGeom prst="rect">
            <a:avLst/>
          </a:prstGeom>
          <a:noFill/>
          <a:ln w="9525">
            <a:noFill/>
            <a:miter lim="800000"/>
            <a:headEnd/>
            <a:tailEnd/>
          </a:ln>
          <a:effectLst/>
        </p:spPr>
        <p:txBody>
          <a:bodyPr>
            <a:spAutoFit/>
          </a:bodyPr>
          <a:lstStyle/>
          <a:p>
            <a:pPr algn="l">
              <a:buFontTx/>
              <a:buChar char="•"/>
              <a:defRPr/>
            </a:pPr>
            <a:r>
              <a:rPr lang="en-US" sz="2000" dirty="0">
                <a:effectLst>
                  <a:outerShdw blurRad="38100" dist="38100" dir="2700000" algn="tl">
                    <a:srgbClr val="000000"/>
                  </a:outerShdw>
                </a:effectLst>
              </a:rPr>
              <a:t>  </a:t>
            </a:r>
            <a:r>
              <a:rPr lang="en-US" sz="2000" dirty="0" err="1">
                <a:effectLst>
                  <a:outerShdw blurRad="38100" dist="38100" dir="2700000" algn="tl">
                    <a:srgbClr val="000000"/>
                  </a:outerShdw>
                </a:effectLst>
              </a:rPr>
              <a:t>Ontologies</a:t>
            </a:r>
            <a:r>
              <a:rPr lang="en-US" sz="2000" dirty="0">
                <a:effectLst>
                  <a:outerShdw blurRad="38100" dist="38100" dir="2700000" algn="tl">
                    <a:srgbClr val="000000"/>
                  </a:outerShdw>
                </a:effectLst>
              </a:rPr>
              <a:t> are collections of statements written in a language such as RDF</a:t>
            </a:r>
          </a:p>
          <a:p>
            <a:pPr algn="l">
              <a:defRPr/>
            </a:pPr>
            <a:r>
              <a:rPr lang="en-US" sz="2000" dirty="0">
                <a:effectLst>
                  <a:outerShdw blurRad="38100" dist="38100" dir="2700000" algn="tl">
                    <a:srgbClr val="000000"/>
                  </a:outerShdw>
                </a:effectLst>
              </a:rPr>
              <a:t>    that define relations between concepts and specifies logical rules for</a:t>
            </a:r>
          </a:p>
          <a:p>
            <a:pPr algn="l">
              <a:defRPr/>
            </a:pPr>
            <a:r>
              <a:rPr lang="en-US" sz="2000" dirty="0">
                <a:effectLst>
                  <a:outerShdw blurRad="38100" dist="38100" dir="2700000" algn="tl">
                    <a:srgbClr val="000000"/>
                  </a:outerShdw>
                </a:effectLst>
              </a:rPr>
              <a:t>    reasoning about them. </a:t>
            </a:r>
          </a:p>
          <a:p>
            <a:pPr algn="l">
              <a:defRPr/>
            </a:pPr>
            <a:endParaRPr lang="en-US" sz="2000" dirty="0">
              <a:effectLst>
                <a:outerShdw blurRad="38100" dist="38100" dir="2700000" algn="tl">
                  <a:srgbClr val="000000"/>
                </a:outerShdw>
              </a:effectLst>
            </a:endParaRPr>
          </a:p>
          <a:p>
            <a:pPr algn="l">
              <a:buFontTx/>
              <a:buChar char="•"/>
              <a:defRPr/>
            </a:pPr>
            <a:r>
              <a:rPr lang="en-US" sz="2000" dirty="0">
                <a:effectLst>
                  <a:outerShdw blurRad="38100" dist="38100" dir="2700000" algn="tl">
                    <a:srgbClr val="000000"/>
                  </a:outerShdw>
                </a:effectLst>
              </a:rPr>
              <a:t>  Computers/agents/services will understand the meaning of semantic data on</a:t>
            </a:r>
          </a:p>
          <a:p>
            <a:pPr algn="l">
              <a:defRPr/>
            </a:pPr>
            <a:r>
              <a:rPr lang="en-US" sz="2000" dirty="0">
                <a:effectLst>
                  <a:outerShdw blurRad="38100" dist="38100" dir="2700000" algn="tl">
                    <a:srgbClr val="000000"/>
                  </a:outerShdw>
                </a:effectLst>
              </a:rPr>
              <a:t>    a web page by following links to specified </a:t>
            </a:r>
            <a:r>
              <a:rPr lang="en-US" sz="2000" dirty="0" err="1">
                <a:effectLst>
                  <a:outerShdw blurRad="38100" dist="38100" dir="2700000" algn="tl">
                    <a:srgbClr val="000000"/>
                  </a:outerShdw>
                </a:effectLst>
              </a:rPr>
              <a:t>ontologies</a:t>
            </a:r>
            <a:r>
              <a:rPr lang="en-US" sz="2000" dirty="0">
                <a:effectLst>
                  <a:outerShdw blurRad="38100" dist="38100" dir="2700000" algn="tl">
                    <a:srgbClr val="000000"/>
                  </a:outerShdw>
                </a:effectLst>
              </a:rPr>
              <a:t>.</a:t>
            </a:r>
          </a:p>
          <a:p>
            <a:pPr algn="l">
              <a:defRPr/>
            </a:pPr>
            <a:endParaRPr lang="en-US" sz="2000" dirty="0">
              <a:effectLst>
                <a:outerShdw blurRad="38100" dist="38100" dir="2700000" algn="tl">
                  <a:srgbClr val="000000"/>
                </a:outerShdw>
              </a:effectLst>
            </a:endParaRPr>
          </a:p>
          <a:p>
            <a:pPr algn="l">
              <a:buFontTx/>
              <a:buChar char="•"/>
              <a:defRPr/>
            </a:pPr>
            <a:r>
              <a:rPr lang="en-US" sz="2000" dirty="0">
                <a:effectLst>
                  <a:outerShdw blurRad="38100" dist="38100" dir="2700000" algn="tl">
                    <a:srgbClr val="000000"/>
                  </a:outerShdw>
                </a:effectLst>
              </a:rPr>
              <a:t> </a:t>
            </a:r>
            <a:r>
              <a:rPr lang="en-US" sz="2000" dirty="0" smtClean="0">
                <a:effectLst>
                  <a:outerShdw blurRad="38100" dist="38100" dir="2700000" algn="tl">
                    <a:srgbClr val="000000"/>
                  </a:outerShdw>
                </a:effectLst>
              </a:rPr>
              <a:t> It can </a:t>
            </a:r>
            <a:r>
              <a:rPr lang="en-US" sz="2000" dirty="0">
                <a:effectLst>
                  <a:outerShdw blurRad="38100" dist="38100" dir="2700000" algn="tl">
                    <a:srgbClr val="000000"/>
                  </a:outerShdw>
                </a:effectLst>
              </a:rPr>
              <a:t>express a large number of relationships among entities</a:t>
            </a:r>
          </a:p>
          <a:p>
            <a:pPr algn="l">
              <a:defRPr/>
            </a:pPr>
            <a:r>
              <a:rPr lang="en-US" sz="2000" dirty="0">
                <a:effectLst>
                  <a:outerShdw blurRad="38100" dist="38100" dir="2700000" algn="tl">
                    <a:srgbClr val="000000"/>
                  </a:outerShdw>
                </a:effectLst>
              </a:rPr>
              <a:t>    (objects) by assigning properties to classes and allowing subclasses to inherit</a:t>
            </a:r>
          </a:p>
          <a:p>
            <a:pPr algn="l">
              <a:defRPr/>
            </a:pPr>
            <a:r>
              <a:rPr lang="en-US" sz="2000" dirty="0">
                <a:effectLst>
                  <a:outerShdw blurRad="38100" dist="38100" dir="2700000" algn="tl">
                    <a:srgbClr val="000000"/>
                  </a:outerShdw>
                </a:effectLst>
              </a:rPr>
              <a:t>    such properties.</a:t>
            </a:r>
          </a:p>
          <a:p>
            <a:pPr algn="l">
              <a:defRPr/>
            </a:pPr>
            <a:endParaRPr lang="en-US" sz="2000" dirty="0">
              <a:effectLst>
                <a:outerShdw blurRad="38100" dist="38100" dir="2700000" algn="tl">
                  <a:srgbClr val="000000"/>
                </a:outerShdw>
              </a:effectLst>
            </a:endParaRPr>
          </a:p>
          <a:p>
            <a:pPr algn="l">
              <a:buFontTx/>
              <a:buChar char="•"/>
              <a:defRPr/>
            </a:pPr>
            <a:r>
              <a:rPr lang="en-US" sz="2000" dirty="0">
                <a:effectLst>
                  <a:outerShdw blurRad="38100" dist="38100" dir="2700000" algn="tl">
                    <a:srgbClr val="000000"/>
                  </a:outerShdw>
                </a:effectLst>
              </a:rPr>
              <a:t>  An Ontology may express the rule,</a:t>
            </a:r>
          </a:p>
          <a:p>
            <a:pPr algn="l">
              <a:defRPr/>
            </a:pPr>
            <a:r>
              <a:rPr lang="en-US" sz="2000" dirty="0">
                <a:effectLst>
                  <a:outerShdw blurRad="38100" dist="38100" dir="2700000" algn="tl">
                    <a:srgbClr val="000000"/>
                  </a:outerShdw>
                </a:effectLst>
              </a:rPr>
              <a:t>      </a:t>
            </a:r>
          </a:p>
          <a:p>
            <a:pPr algn="l">
              <a:defRPr/>
            </a:pPr>
            <a:r>
              <a:rPr lang="en-US" sz="2000" dirty="0">
                <a:effectLst>
                  <a:outerShdw blurRad="38100" dist="38100" dir="2700000" algn="tl">
                    <a:srgbClr val="000000"/>
                  </a:outerShdw>
                </a:effectLst>
              </a:rPr>
              <a:t>       If  City Code               State Code</a:t>
            </a:r>
          </a:p>
          <a:p>
            <a:pPr algn="l">
              <a:defRPr/>
            </a:pPr>
            <a:r>
              <a:rPr lang="en-US" sz="2000" dirty="0">
                <a:effectLst>
                  <a:outerShdw blurRad="38100" dist="38100" dir="2700000" algn="tl">
                    <a:srgbClr val="000000"/>
                  </a:outerShdw>
                </a:effectLst>
              </a:rPr>
              <a:t>       and Address               City Code    then  Address              State Code</a:t>
            </a:r>
          </a:p>
          <a:p>
            <a:pPr algn="l">
              <a:defRPr/>
            </a:pPr>
            <a:endParaRPr lang="en-US" sz="2000" dirty="0">
              <a:effectLst>
                <a:outerShdw blurRad="38100" dist="38100" dir="2700000" algn="tl">
                  <a:srgbClr val="000000"/>
                </a:outerShdw>
              </a:effectLst>
            </a:endParaRPr>
          </a:p>
          <a:p>
            <a:pPr algn="l">
              <a:buFontTx/>
              <a:buChar char="•"/>
              <a:defRPr/>
            </a:pPr>
            <a:r>
              <a:rPr lang="en-US" sz="2000" dirty="0">
                <a:effectLst>
                  <a:outerShdw blurRad="38100" dist="38100" dir="2700000" algn="tl">
                    <a:srgbClr val="000000"/>
                  </a:outerShdw>
                </a:effectLst>
              </a:rPr>
              <a:t>  Enhances the functioning of semantic web: Improves accuracy of web</a:t>
            </a:r>
          </a:p>
          <a:p>
            <a:pPr algn="l">
              <a:defRPr/>
            </a:pPr>
            <a:r>
              <a:rPr lang="en-US" sz="2000" dirty="0">
                <a:effectLst>
                  <a:outerShdw blurRad="38100" dist="38100" dir="2700000" algn="tl">
                    <a:srgbClr val="000000"/>
                  </a:outerShdw>
                </a:effectLst>
              </a:rPr>
              <a:t>    searches, Easy development of programs that can tackle complicated queries.</a:t>
            </a:r>
          </a:p>
        </p:txBody>
      </p:sp>
      <p:sp>
        <p:nvSpPr>
          <p:cNvPr id="16388" name="Line 4"/>
          <p:cNvSpPr>
            <a:spLocks noChangeShapeType="1"/>
          </p:cNvSpPr>
          <p:nvPr/>
        </p:nvSpPr>
        <p:spPr bwMode="auto">
          <a:xfrm>
            <a:off x="2341563" y="4879975"/>
            <a:ext cx="762000" cy="0"/>
          </a:xfrm>
          <a:prstGeom prst="line">
            <a:avLst/>
          </a:prstGeom>
          <a:noFill/>
          <a:ln w="9525">
            <a:solidFill>
              <a:schemeClr val="tx1"/>
            </a:solidFill>
            <a:round/>
            <a:headEnd/>
            <a:tailEnd type="triangle" w="med" len="med"/>
          </a:ln>
        </p:spPr>
        <p:txBody>
          <a:bodyPr wrap="none"/>
          <a:lstStyle/>
          <a:p>
            <a:endParaRPr lang="en-US"/>
          </a:p>
        </p:txBody>
      </p:sp>
      <p:sp>
        <p:nvSpPr>
          <p:cNvPr id="16389" name="Line 6"/>
          <p:cNvSpPr>
            <a:spLocks noChangeShapeType="1"/>
          </p:cNvSpPr>
          <p:nvPr/>
        </p:nvSpPr>
        <p:spPr bwMode="auto">
          <a:xfrm>
            <a:off x="2282825" y="5175250"/>
            <a:ext cx="762000" cy="0"/>
          </a:xfrm>
          <a:prstGeom prst="line">
            <a:avLst/>
          </a:prstGeom>
          <a:noFill/>
          <a:ln w="9525">
            <a:solidFill>
              <a:schemeClr val="tx1"/>
            </a:solidFill>
            <a:round/>
            <a:headEnd/>
            <a:tailEnd type="triangle" w="med" len="med"/>
          </a:ln>
        </p:spPr>
        <p:txBody>
          <a:bodyPr wrap="none"/>
          <a:lstStyle/>
          <a:p>
            <a:endParaRPr lang="en-US"/>
          </a:p>
        </p:txBody>
      </p:sp>
      <p:sp>
        <p:nvSpPr>
          <p:cNvPr id="16390" name="Line 7"/>
          <p:cNvSpPr>
            <a:spLocks noChangeShapeType="1"/>
          </p:cNvSpPr>
          <p:nvPr/>
        </p:nvSpPr>
        <p:spPr bwMode="auto">
          <a:xfrm>
            <a:off x="6046788" y="5173663"/>
            <a:ext cx="685800" cy="0"/>
          </a:xfrm>
          <a:prstGeom prst="line">
            <a:avLst/>
          </a:prstGeom>
          <a:noFill/>
          <a:ln w="9525">
            <a:solidFill>
              <a:schemeClr val="tx1"/>
            </a:solidFill>
            <a:round/>
            <a:headEnd/>
            <a:tailEnd type="triangle" w="med" len="med"/>
          </a:ln>
        </p:spPr>
        <p:txBody>
          <a:bodyPr wrap="none"/>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18434"/>
                                        </p:tgtEl>
                                        <p:attrNameLst>
                                          <p:attrName>style.color</p:attrName>
                                        </p:attrNameLst>
                                      </p:cBhvr>
                                      <p:to>
                                        <a:schemeClr val="accent2"/>
                                      </p:to>
                                    </p:animClr>
                                    <p:animClr clrSpc="rgb" dir="cw">
                                      <p:cBhvr>
                                        <p:cTn id="7" dur="500" fill="hold"/>
                                        <p:tgtEl>
                                          <p:spTgt spid="18434"/>
                                        </p:tgtEl>
                                        <p:attrNameLst>
                                          <p:attrName>fillcolor</p:attrName>
                                        </p:attrNameLst>
                                      </p:cBhvr>
                                      <p:to>
                                        <a:schemeClr val="accent2"/>
                                      </p:to>
                                    </p:animClr>
                                    <p:set>
                                      <p:cBhvr>
                                        <p:cTn id="8" dur="500" fill="hold"/>
                                        <p:tgtEl>
                                          <p:spTgt spid="18434"/>
                                        </p:tgtEl>
                                        <p:attrNameLst>
                                          <p:attrName>fill.type</p:attrName>
                                        </p:attrNameLst>
                                      </p:cBhvr>
                                      <p:to>
                                        <p:strVal val="solid"/>
                                      </p:to>
                                    </p:set>
                                    <p:set>
                                      <p:cBhvr>
                                        <p:cTn id="9" dur="500" fill="hold"/>
                                        <p:tgtEl>
                                          <p:spTgt spid="1843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905000" y="304800"/>
            <a:ext cx="5181600" cy="457200"/>
          </a:xfrm>
        </p:spPr>
        <p:txBody>
          <a:bodyPr>
            <a:normAutofit fontScale="90000"/>
          </a:bodyPr>
          <a:lstStyle/>
          <a:p>
            <a:pPr marL="54864" indent="0" fontAlgn="auto">
              <a:spcAft>
                <a:spcPts val="0"/>
              </a:spcAft>
              <a:defRPr/>
            </a:pPr>
            <a:r>
              <a:rPr lang="en-US" sz="2800" u="sng" smtClean="0">
                <a:solidFill>
                  <a:schemeClr val="tx2">
                    <a:tint val="100000"/>
                    <a:shade val="90000"/>
                    <a:satMod val="250000"/>
                    <a:alpha val="100000"/>
                  </a:schemeClr>
                </a:solidFill>
                <a:effectLst>
                  <a:outerShdw blurRad="38100" dist="38100" dir="2700000" algn="tl">
                    <a:srgbClr val="000000"/>
                  </a:outerShdw>
                </a:effectLst>
                <a:latin typeface="High Tower Text" pitchFamily="18" charset="0"/>
              </a:rPr>
              <a:t>Incremental Ontology Creation</a:t>
            </a:r>
          </a:p>
        </p:txBody>
      </p:sp>
      <p:sp>
        <p:nvSpPr>
          <p:cNvPr id="17411" name="Rectangle 3"/>
          <p:cNvSpPr>
            <a:spLocks noChangeArrowheads="1"/>
          </p:cNvSpPr>
          <p:nvPr/>
        </p:nvSpPr>
        <p:spPr bwMode="auto">
          <a:xfrm>
            <a:off x="228600" y="762000"/>
            <a:ext cx="1143000" cy="1447800"/>
          </a:xfrm>
          <a:prstGeom prst="rect">
            <a:avLst/>
          </a:prstGeom>
          <a:gradFill rotWithShape="0">
            <a:gsLst>
              <a:gs pos="0">
                <a:srgbClr val="767600"/>
              </a:gs>
              <a:gs pos="100000">
                <a:srgbClr val="FFFF00"/>
              </a:gs>
            </a:gsLst>
            <a:lin ang="5400000" scaled="1"/>
          </a:gradFill>
          <a:ln w="9525">
            <a:solidFill>
              <a:schemeClr val="tx1"/>
            </a:solidFill>
            <a:miter lim="800000"/>
            <a:headEnd/>
            <a:tailEnd/>
          </a:ln>
        </p:spPr>
        <p:txBody>
          <a:bodyPr wrap="none" anchor="ctr"/>
          <a:lstStyle/>
          <a:p>
            <a:endParaRPr lang="en-US">
              <a:solidFill>
                <a:srgbClr val="FCBB02"/>
              </a:solidFill>
            </a:endParaRPr>
          </a:p>
        </p:txBody>
      </p:sp>
      <p:sp>
        <p:nvSpPr>
          <p:cNvPr id="17412" name="Text Box 4"/>
          <p:cNvSpPr txBox="1">
            <a:spLocks noChangeArrowheads="1"/>
          </p:cNvSpPr>
          <p:nvPr/>
        </p:nvSpPr>
        <p:spPr bwMode="auto">
          <a:xfrm>
            <a:off x="152400" y="762000"/>
            <a:ext cx="1371600" cy="274638"/>
          </a:xfrm>
          <a:prstGeom prst="rect">
            <a:avLst/>
          </a:prstGeom>
          <a:noFill/>
          <a:ln w="9525">
            <a:noFill/>
            <a:miter lim="800000"/>
            <a:headEnd/>
            <a:tailEnd/>
          </a:ln>
        </p:spPr>
        <p:txBody>
          <a:bodyPr>
            <a:spAutoFit/>
          </a:bodyPr>
          <a:lstStyle/>
          <a:p>
            <a:pPr algn="l"/>
            <a:r>
              <a:rPr lang="en-US" sz="1200">
                <a:solidFill>
                  <a:schemeClr val="bg2"/>
                </a:solidFill>
                <a:latin typeface="Times New Roman" pitchFamily="18" charset="0"/>
              </a:rPr>
              <a:t>www.petshop.com</a:t>
            </a:r>
          </a:p>
        </p:txBody>
      </p:sp>
      <p:sp>
        <p:nvSpPr>
          <p:cNvPr id="17413" name="Text Box 7"/>
          <p:cNvSpPr txBox="1">
            <a:spLocks noChangeArrowheads="1"/>
          </p:cNvSpPr>
          <p:nvPr/>
        </p:nvSpPr>
        <p:spPr bwMode="auto">
          <a:xfrm>
            <a:off x="152400" y="1371600"/>
            <a:ext cx="1209675" cy="274638"/>
          </a:xfrm>
          <a:prstGeom prst="rect">
            <a:avLst/>
          </a:prstGeom>
          <a:noFill/>
          <a:ln w="9525">
            <a:noFill/>
            <a:miter lim="800000"/>
            <a:headEnd/>
            <a:tailEnd/>
          </a:ln>
        </p:spPr>
        <p:txBody>
          <a:bodyPr wrap="none">
            <a:spAutoFit/>
          </a:bodyPr>
          <a:lstStyle/>
          <a:p>
            <a:pPr algn="l"/>
            <a:r>
              <a:rPr lang="en-US" sz="1200">
                <a:solidFill>
                  <a:schemeClr val="bg2"/>
                </a:solidFill>
              </a:rPr>
              <a:t>We sell animals</a:t>
            </a:r>
          </a:p>
        </p:txBody>
      </p:sp>
      <p:sp>
        <p:nvSpPr>
          <p:cNvPr id="17414" name="Rectangle 8"/>
          <p:cNvSpPr>
            <a:spLocks noChangeArrowheads="1"/>
          </p:cNvSpPr>
          <p:nvPr/>
        </p:nvSpPr>
        <p:spPr bwMode="auto">
          <a:xfrm>
            <a:off x="2209800" y="990600"/>
            <a:ext cx="1143000" cy="1524000"/>
          </a:xfrm>
          <a:prstGeom prst="rect">
            <a:avLst/>
          </a:prstGeom>
          <a:gradFill rotWithShape="0">
            <a:gsLst>
              <a:gs pos="0">
                <a:srgbClr val="FFFF99"/>
              </a:gs>
              <a:gs pos="100000">
                <a:srgbClr val="767647"/>
              </a:gs>
            </a:gsLst>
            <a:lin ang="5400000" scaled="1"/>
          </a:gradFill>
          <a:ln w="9525">
            <a:solidFill>
              <a:schemeClr val="tx1"/>
            </a:solidFill>
            <a:miter lim="800000"/>
            <a:headEnd/>
            <a:tailEnd/>
          </a:ln>
        </p:spPr>
        <p:txBody>
          <a:bodyPr wrap="none" anchor="ctr"/>
          <a:lstStyle/>
          <a:p>
            <a:endParaRPr lang="en-US"/>
          </a:p>
        </p:txBody>
      </p:sp>
      <p:sp>
        <p:nvSpPr>
          <p:cNvPr id="33801" name="Text Box 9"/>
          <p:cNvSpPr txBox="1">
            <a:spLocks noChangeArrowheads="1"/>
          </p:cNvSpPr>
          <p:nvPr/>
        </p:nvSpPr>
        <p:spPr bwMode="auto">
          <a:xfrm>
            <a:off x="212725" y="498475"/>
            <a:ext cx="1206500" cy="274638"/>
          </a:xfrm>
          <a:prstGeom prst="rect">
            <a:avLst/>
          </a:prstGeom>
          <a:noFill/>
          <a:ln w="9525">
            <a:noFill/>
            <a:miter lim="800000"/>
            <a:headEnd/>
            <a:tailEnd/>
          </a:ln>
          <a:effectLst/>
        </p:spPr>
        <p:txBody>
          <a:bodyPr wrap="none">
            <a:spAutoFit/>
          </a:bodyPr>
          <a:lstStyle/>
          <a:p>
            <a:pPr algn="l">
              <a:defRPr/>
            </a:pPr>
            <a:r>
              <a:rPr lang="en-US" sz="1200">
                <a:solidFill>
                  <a:srgbClr val="FCBB02"/>
                </a:solidFill>
                <a:effectLst>
                  <a:outerShdw blurRad="38100" dist="38100" dir="2700000" algn="tl">
                    <a:srgbClr val="000000"/>
                  </a:outerShdw>
                </a:effectLst>
              </a:rPr>
              <a:t>Your Web Page</a:t>
            </a:r>
          </a:p>
        </p:txBody>
      </p:sp>
      <p:sp>
        <p:nvSpPr>
          <p:cNvPr id="17416" name="Line 10"/>
          <p:cNvSpPr>
            <a:spLocks noChangeShapeType="1"/>
          </p:cNvSpPr>
          <p:nvPr/>
        </p:nvSpPr>
        <p:spPr bwMode="auto">
          <a:xfrm>
            <a:off x="1295400" y="1524000"/>
            <a:ext cx="990600" cy="0"/>
          </a:xfrm>
          <a:prstGeom prst="line">
            <a:avLst/>
          </a:prstGeom>
          <a:noFill/>
          <a:ln w="9525">
            <a:solidFill>
              <a:srgbClr val="000000"/>
            </a:solidFill>
            <a:round/>
            <a:headEnd/>
            <a:tailEnd type="triangle" w="med" len="med"/>
          </a:ln>
        </p:spPr>
        <p:txBody>
          <a:bodyPr wrap="none"/>
          <a:lstStyle/>
          <a:p>
            <a:endParaRPr lang="en-US"/>
          </a:p>
        </p:txBody>
      </p:sp>
      <p:sp>
        <p:nvSpPr>
          <p:cNvPr id="17417" name="Text Box 12"/>
          <p:cNvSpPr txBox="1">
            <a:spLocks noChangeArrowheads="1"/>
          </p:cNvSpPr>
          <p:nvPr/>
        </p:nvSpPr>
        <p:spPr bwMode="auto">
          <a:xfrm>
            <a:off x="2286000" y="1371600"/>
            <a:ext cx="1082675" cy="457200"/>
          </a:xfrm>
          <a:prstGeom prst="rect">
            <a:avLst/>
          </a:prstGeom>
          <a:noFill/>
          <a:ln w="9525">
            <a:noFill/>
            <a:miter lim="800000"/>
            <a:headEnd/>
            <a:tailEnd/>
          </a:ln>
        </p:spPr>
        <p:txBody>
          <a:bodyPr>
            <a:spAutoFit/>
          </a:bodyPr>
          <a:lstStyle/>
          <a:p>
            <a:pPr algn="l"/>
            <a:r>
              <a:rPr lang="en-US" sz="1200">
                <a:solidFill>
                  <a:schemeClr val="bg2"/>
                </a:solidFill>
              </a:rPr>
              <a:t>Animals of type feline</a:t>
            </a:r>
          </a:p>
        </p:txBody>
      </p:sp>
      <p:sp>
        <p:nvSpPr>
          <p:cNvPr id="17418" name="Text Box 13"/>
          <p:cNvSpPr txBox="1">
            <a:spLocks noChangeArrowheads="1"/>
          </p:cNvSpPr>
          <p:nvPr/>
        </p:nvSpPr>
        <p:spPr bwMode="auto">
          <a:xfrm>
            <a:off x="2590800" y="990600"/>
            <a:ext cx="336550" cy="274638"/>
          </a:xfrm>
          <a:prstGeom prst="rect">
            <a:avLst/>
          </a:prstGeom>
          <a:noFill/>
          <a:ln w="9525">
            <a:noFill/>
            <a:miter lim="800000"/>
            <a:headEnd/>
            <a:tailEnd/>
          </a:ln>
        </p:spPr>
        <p:txBody>
          <a:bodyPr wrap="none">
            <a:spAutoFit/>
          </a:bodyPr>
          <a:lstStyle/>
          <a:p>
            <a:pPr algn="l"/>
            <a:r>
              <a:rPr lang="en-US" sz="1200">
                <a:solidFill>
                  <a:schemeClr val="bg2"/>
                </a:solidFill>
                <a:latin typeface="Times New Roman" pitchFamily="18" charset="0"/>
              </a:rPr>
              <a:t>o1</a:t>
            </a:r>
          </a:p>
        </p:txBody>
      </p:sp>
      <p:sp>
        <p:nvSpPr>
          <p:cNvPr id="17419" name="Rectangle 14"/>
          <p:cNvSpPr>
            <a:spLocks noChangeArrowheads="1"/>
          </p:cNvSpPr>
          <p:nvPr/>
        </p:nvSpPr>
        <p:spPr bwMode="auto">
          <a:xfrm>
            <a:off x="4114800" y="1219200"/>
            <a:ext cx="1143000" cy="1524000"/>
          </a:xfrm>
          <a:prstGeom prst="rect">
            <a:avLst/>
          </a:prstGeom>
          <a:gradFill rotWithShape="0">
            <a:gsLst>
              <a:gs pos="0">
                <a:srgbClr val="FFFF99"/>
              </a:gs>
              <a:gs pos="100000">
                <a:srgbClr val="767647"/>
              </a:gs>
            </a:gsLst>
            <a:lin ang="5400000" scaled="1"/>
          </a:gradFill>
          <a:ln w="9525">
            <a:solidFill>
              <a:schemeClr val="tx1"/>
            </a:solidFill>
            <a:miter lim="800000"/>
            <a:headEnd/>
            <a:tailEnd/>
          </a:ln>
        </p:spPr>
        <p:txBody>
          <a:bodyPr wrap="none" anchor="ctr"/>
          <a:lstStyle/>
          <a:p>
            <a:r>
              <a:rPr lang="en-US" sz="1200">
                <a:solidFill>
                  <a:schemeClr val="bg2"/>
                </a:solidFill>
              </a:rPr>
              <a:t>Feline of type f2</a:t>
            </a:r>
          </a:p>
          <a:p>
            <a:endParaRPr lang="en-US"/>
          </a:p>
        </p:txBody>
      </p:sp>
      <p:sp>
        <p:nvSpPr>
          <p:cNvPr id="17420" name="Text Box 15"/>
          <p:cNvSpPr txBox="1">
            <a:spLocks noChangeArrowheads="1"/>
          </p:cNvSpPr>
          <p:nvPr/>
        </p:nvSpPr>
        <p:spPr bwMode="auto">
          <a:xfrm>
            <a:off x="4495800" y="1295400"/>
            <a:ext cx="336550" cy="274638"/>
          </a:xfrm>
          <a:prstGeom prst="rect">
            <a:avLst/>
          </a:prstGeom>
          <a:noFill/>
          <a:ln w="9525">
            <a:noFill/>
            <a:miter lim="800000"/>
            <a:headEnd/>
            <a:tailEnd/>
          </a:ln>
        </p:spPr>
        <p:txBody>
          <a:bodyPr wrap="none">
            <a:spAutoFit/>
          </a:bodyPr>
          <a:lstStyle/>
          <a:p>
            <a:pPr algn="l"/>
            <a:r>
              <a:rPr lang="en-US" sz="1200">
                <a:solidFill>
                  <a:schemeClr val="bg2"/>
                </a:solidFill>
                <a:latin typeface="Times New Roman" pitchFamily="18" charset="0"/>
              </a:rPr>
              <a:t>o2</a:t>
            </a:r>
          </a:p>
        </p:txBody>
      </p:sp>
      <p:sp>
        <p:nvSpPr>
          <p:cNvPr id="17421" name="Text Box 17"/>
          <p:cNvSpPr txBox="1">
            <a:spLocks noChangeArrowheads="1"/>
          </p:cNvSpPr>
          <p:nvPr/>
        </p:nvSpPr>
        <p:spPr bwMode="auto">
          <a:xfrm>
            <a:off x="4114800" y="2057400"/>
            <a:ext cx="1198563" cy="274638"/>
          </a:xfrm>
          <a:prstGeom prst="rect">
            <a:avLst/>
          </a:prstGeom>
          <a:noFill/>
          <a:ln w="9525">
            <a:noFill/>
            <a:miter lim="800000"/>
            <a:headEnd/>
            <a:tailEnd/>
          </a:ln>
        </p:spPr>
        <p:txBody>
          <a:bodyPr wrap="none">
            <a:spAutoFit/>
          </a:bodyPr>
          <a:lstStyle/>
          <a:p>
            <a:pPr algn="l"/>
            <a:r>
              <a:rPr lang="en-US" sz="1200">
                <a:solidFill>
                  <a:schemeClr val="bg2"/>
                </a:solidFill>
              </a:rPr>
              <a:t>Feline of type f1</a:t>
            </a:r>
          </a:p>
        </p:txBody>
      </p:sp>
      <p:sp>
        <p:nvSpPr>
          <p:cNvPr id="17422" name="Line 18"/>
          <p:cNvSpPr>
            <a:spLocks noChangeShapeType="1"/>
          </p:cNvSpPr>
          <p:nvPr/>
        </p:nvSpPr>
        <p:spPr bwMode="auto">
          <a:xfrm>
            <a:off x="3068638" y="1698625"/>
            <a:ext cx="1066800" cy="98425"/>
          </a:xfrm>
          <a:prstGeom prst="line">
            <a:avLst/>
          </a:prstGeom>
          <a:noFill/>
          <a:ln w="9525">
            <a:solidFill>
              <a:schemeClr val="bg2"/>
            </a:solidFill>
            <a:round/>
            <a:headEnd/>
            <a:tailEnd type="triangle" w="med" len="med"/>
          </a:ln>
        </p:spPr>
        <p:txBody>
          <a:bodyPr wrap="none"/>
          <a:lstStyle/>
          <a:p>
            <a:endParaRPr lang="en-US"/>
          </a:p>
        </p:txBody>
      </p:sp>
      <p:sp>
        <p:nvSpPr>
          <p:cNvPr id="17423" name="Text Box 19"/>
          <p:cNvSpPr txBox="1">
            <a:spLocks noChangeArrowheads="1"/>
          </p:cNvSpPr>
          <p:nvPr/>
        </p:nvSpPr>
        <p:spPr bwMode="auto">
          <a:xfrm>
            <a:off x="2286000" y="1905000"/>
            <a:ext cx="1082675" cy="457200"/>
          </a:xfrm>
          <a:prstGeom prst="rect">
            <a:avLst/>
          </a:prstGeom>
          <a:noFill/>
          <a:ln w="9525">
            <a:noFill/>
            <a:miter lim="800000"/>
            <a:headEnd/>
            <a:tailEnd/>
          </a:ln>
        </p:spPr>
        <p:txBody>
          <a:bodyPr>
            <a:spAutoFit/>
          </a:bodyPr>
          <a:lstStyle/>
          <a:p>
            <a:pPr algn="l"/>
            <a:r>
              <a:rPr lang="en-US" sz="1200">
                <a:solidFill>
                  <a:schemeClr val="bg2"/>
                </a:solidFill>
              </a:rPr>
              <a:t>Animals of type canine</a:t>
            </a:r>
          </a:p>
        </p:txBody>
      </p:sp>
      <p:sp>
        <p:nvSpPr>
          <p:cNvPr id="17424" name="Rectangle 20"/>
          <p:cNvSpPr>
            <a:spLocks noChangeArrowheads="1"/>
          </p:cNvSpPr>
          <p:nvPr/>
        </p:nvSpPr>
        <p:spPr bwMode="auto">
          <a:xfrm>
            <a:off x="5867400" y="1447800"/>
            <a:ext cx="1143000" cy="1524000"/>
          </a:xfrm>
          <a:prstGeom prst="rect">
            <a:avLst/>
          </a:prstGeom>
          <a:gradFill rotWithShape="0">
            <a:gsLst>
              <a:gs pos="0">
                <a:srgbClr val="CCFF99"/>
              </a:gs>
              <a:gs pos="100000">
                <a:srgbClr val="5E7647"/>
              </a:gs>
            </a:gsLst>
            <a:lin ang="5400000" scaled="1"/>
          </a:gradFill>
          <a:ln w="9525">
            <a:solidFill>
              <a:schemeClr val="tx1"/>
            </a:solidFill>
            <a:miter lim="800000"/>
            <a:headEnd/>
            <a:tailEnd/>
          </a:ln>
        </p:spPr>
        <p:txBody>
          <a:bodyPr wrap="none" anchor="ctr"/>
          <a:lstStyle/>
          <a:p>
            <a:endParaRPr lang="en-US"/>
          </a:p>
        </p:txBody>
      </p:sp>
      <p:sp>
        <p:nvSpPr>
          <p:cNvPr id="17425" name="Text Box 21"/>
          <p:cNvSpPr txBox="1">
            <a:spLocks noChangeArrowheads="1"/>
          </p:cNvSpPr>
          <p:nvPr/>
        </p:nvSpPr>
        <p:spPr bwMode="auto">
          <a:xfrm>
            <a:off x="6248400" y="1524000"/>
            <a:ext cx="361950" cy="274638"/>
          </a:xfrm>
          <a:prstGeom prst="rect">
            <a:avLst/>
          </a:prstGeom>
          <a:noFill/>
          <a:ln w="9525">
            <a:noFill/>
            <a:miter lim="800000"/>
            <a:headEnd/>
            <a:tailEnd/>
          </a:ln>
        </p:spPr>
        <p:txBody>
          <a:bodyPr wrap="none">
            <a:spAutoFit/>
          </a:bodyPr>
          <a:lstStyle/>
          <a:p>
            <a:pPr algn="l"/>
            <a:r>
              <a:rPr lang="en-US" sz="1200">
                <a:solidFill>
                  <a:schemeClr val="bg2"/>
                </a:solidFill>
                <a:latin typeface="Times New Roman" pitchFamily="18" charset="0"/>
              </a:rPr>
              <a:t>Oa</a:t>
            </a:r>
          </a:p>
        </p:txBody>
      </p:sp>
      <p:sp>
        <p:nvSpPr>
          <p:cNvPr id="17426" name="Text Box 22"/>
          <p:cNvSpPr txBox="1">
            <a:spLocks noChangeArrowheads="1"/>
          </p:cNvSpPr>
          <p:nvPr/>
        </p:nvSpPr>
        <p:spPr bwMode="auto">
          <a:xfrm>
            <a:off x="5943600" y="1905000"/>
            <a:ext cx="990600" cy="274638"/>
          </a:xfrm>
          <a:prstGeom prst="rect">
            <a:avLst/>
          </a:prstGeom>
          <a:noFill/>
          <a:ln w="9525">
            <a:noFill/>
            <a:miter lim="800000"/>
            <a:headEnd/>
            <a:tailEnd/>
          </a:ln>
        </p:spPr>
        <p:txBody>
          <a:bodyPr wrap="none">
            <a:spAutoFit/>
          </a:bodyPr>
          <a:lstStyle/>
          <a:p>
            <a:pPr algn="l"/>
            <a:r>
              <a:rPr lang="en-US" sz="1200">
                <a:solidFill>
                  <a:schemeClr val="bg2"/>
                </a:solidFill>
              </a:rPr>
              <a:t>F</a:t>
            </a:r>
            <a:r>
              <a:rPr lang="en-US" sz="1200">
                <a:solidFill>
                  <a:schemeClr val="bg2"/>
                </a:solidFill>
                <a:latin typeface="Times New Roman" pitchFamily="18" charset="0"/>
              </a:rPr>
              <a:t>1 is popular</a:t>
            </a:r>
            <a:endParaRPr lang="en-US" sz="1200">
              <a:solidFill>
                <a:schemeClr val="bg2"/>
              </a:solidFill>
            </a:endParaRPr>
          </a:p>
        </p:txBody>
      </p:sp>
      <p:sp>
        <p:nvSpPr>
          <p:cNvPr id="17427" name="Text Box 23"/>
          <p:cNvSpPr txBox="1">
            <a:spLocks noChangeArrowheads="1"/>
          </p:cNvSpPr>
          <p:nvPr/>
        </p:nvSpPr>
        <p:spPr bwMode="auto">
          <a:xfrm>
            <a:off x="5943600" y="2286000"/>
            <a:ext cx="898525" cy="274638"/>
          </a:xfrm>
          <a:prstGeom prst="rect">
            <a:avLst/>
          </a:prstGeom>
          <a:noFill/>
          <a:ln w="9525">
            <a:noFill/>
            <a:miter lim="800000"/>
            <a:headEnd/>
            <a:tailEnd/>
          </a:ln>
        </p:spPr>
        <p:txBody>
          <a:bodyPr wrap="none">
            <a:spAutoFit/>
          </a:bodyPr>
          <a:lstStyle/>
          <a:p>
            <a:pPr algn="l"/>
            <a:r>
              <a:rPr lang="en-US" sz="1200">
                <a:solidFill>
                  <a:schemeClr val="bg2"/>
                </a:solidFill>
              </a:rPr>
              <a:t>F</a:t>
            </a:r>
            <a:r>
              <a:rPr lang="en-US" sz="1200">
                <a:solidFill>
                  <a:schemeClr val="bg2"/>
                </a:solidFill>
                <a:latin typeface="Times New Roman" pitchFamily="18" charset="0"/>
              </a:rPr>
              <a:t>1 is exotic</a:t>
            </a:r>
            <a:endParaRPr lang="en-US" sz="1200">
              <a:solidFill>
                <a:schemeClr val="bg2"/>
              </a:solidFill>
            </a:endParaRPr>
          </a:p>
        </p:txBody>
      </p:sp>
      <p:sp>
        <p:nvSpPr>
          <p:cNvPr id="17428" name="Line 24"/>
          <p:cNvSpPr>
            <a:spLocks noChangeShapeType="1"/>
          </p:cNvSpPr>
          <p:nvPr/>
        </p:nvSpPr>
        <p:spPr bwMode="auto">
          <a:xfrm flipV="1">
            <a:off x="5257800" y="2057400"/>
            <a:ext cx="685800" cy="152400"/>
          </a:xfrm>
          <a:prstGeom prst="line">
            <a:avLst/>
          </a:prstGeom>
          <a:noFill/>
          <a:ln w="9525">
            <a:solidFill>
              <a:schemeClr val="bg2"/>
            </a:solidFill>
            <a:round/>
            <a:headEnd/>
            <a:tailEnd type="triangle" w="med" len="med"/>
          </a:ln>
        </p:spPr>
        <p:txBody>
          <a:bodyPr wrap="none"/>
          <a:lstStyle/>
          <a:p>
            <a:endParaRPr lang="en-US"/>
          </a:p>
        </p:txBody>
      </p:sp>
      <p:sp>
        <p:nvSpPr>
          <p:cNvPr id="33817" name="Text Box 25"/>
          <p:cNvSpPr txBox="1">
            <a:spLocks noChangeArrowheads="1"/>
          </p:cNvSpPr>
          <p:nvPr/>
        </p:nvSpPr>
        <p:spPr bwMode="auto">
          <a:xfrm>
            <a:off x="5562600" y="1219200"/>
            <a:ext cx="1760538" cy="274638"/>
          </a:xfrm>
          <a:prstGeom prst="rect">
            <a:avLst/>
          </a:prstGeom>
          <a:noFill/>
          <a:ln w="9525">
            <a:noFill/>
            <a:miter lim="800000"/>
            <a:headEnd/>
            <a:tailEnd/>
          </a:ln>
          <a:effectLst/>
        </p:spPr>
        <p:txBody>
          <a:bodyPr wrap="none">
            <a:spAutoFit/>
          </a:bodyPr>
          <a:lstStyle/>
          <a:p>
            <a:pPr>
              <a:defRPr/>
            </a:pPr>
            <a:r>
              <a:rPr lang="en-US" sz="1200">
                <a:solidFill>
                  <a:srgbClr val="FCBB02"/>
                </a:solidFill>
                <a:effectLst>
                  <a:outerShdw blurRad="38100" dist="38100" dir="2700000" algn="tl">
                    <a:srgbClr val="000000"/>
                  </a:outerShdw>
                </a:effectLst>
              </a:rPr>
              <a:t>Your own ontology page</a:t>
            </a:r>
          </a:p>
        </p:txBody>
      </p:sp>
      <p:sp>
        <p:nvSpPr>
          <p:cNvPr id="17430" name="Line 27"/>
          <p:cNvSpPr>
            <a:spLocks noChangeShapeType="1"/>
          </p:cNvSpPr>
          <p:nvPr/>
        </p:nvSpPr>
        <p:spPr bwMode="auto">
          <a:xfrm flipH="1" flipV="1">
            <a:off x="2895600" y="2590800"/>
            <a:ext cx="381000" cy="381000"/>
          </a:xfrm>
          <a:prstGeom prst="line">
            <a:avLst/>
          </a:prstGeom>
          <a:noFill/>
          <a:ln w="9525">
            <a:solidFill>
              <a:schemeClr val="tx1"/>
            </a:solidFill>
            <a:round/>
            <a:headEnd/>
            <a:tailEnd type="triangle" w="med" len="med"/>
          </a:ln>
        </p:spPr>
        <p:txBody>
          <a:bodyPr wrap="none" anchor="ctr"/>
          <a:lstStyle/>
          <a:p>
            <a:endParaRPr lang="en-US"/>
          </a:p>
        </p:txBody>
      </p:sp>
      <p:sp>
        <p:nvSpPr>
          <p:cNvPr id="17431" name="Line 29"/>
          <p:cNvSpPr>
            <a:spLocks noChangeShapeType="1"/>
          </p:cNvSpPr>
          <p:nvPr/>
        </p:nvSpPr>
        <p:spPr bwMode="auto">
          <a:xfrm flipV="1">
            <a:off x="3276600" y="2590800"/>
            <a:ext cx="838200" cy="381000"/>
          </a:xfrm>
          <a:prstGeom prst="line">
            <a:avLst/>
          </a:prstGeom>
          <a:noFill/>
          <a:ln w="9525">
            <a:solidFill>
              <a:schemeClr val="tx1"/>
            </a:solidFill>
            <a:round/>
            <a:headEnd/>
            <a:tailEnd type="triangle" w="med" len="med"/>
          </a:ln>
        </p:spPr>
        <p:txBody>
          <a:bodyPr wrap="none" anchor="ctr"/>
          <a:lstStyle/>
          <a:p>
            <a:endParaRPr lang="en-US"/>
          </a:p>
        </p:txBody>
      </p:sp>
      <p:sp>
        <p:nvSpPr>
          <p:cNvPr id="33822" name="Text Box 30"/>
          <p:cNvSpPr txBox="1">
            <a:spLocks noChangeArrowheads="1"/>
          </p:cNvSpPr>
          <p:nvPr/>
        </p:nvSpPr>
        <p:spPr bwMode="auto">
          <a:xfrm>
            <a:off x="1839913" y="2936875"/>
            <a:ext cx="2592387" cy="457200"/>
          </a:xfrm>
          <a:prstGeom prst="rect">
            <a:avLst/>
          </a:prstGeom>
          <a:noFill/>
          <a:ln w="9525">
            <a:noFill/>
            <a:miter lim="800000"/>
            <a:headEnd/>
            <a:tailEnd/>
          </a:ln>
          <a:effectLst/>
        </p:spPr>
        <p:txBody>
          <a:bodyPr wrap="none">
            <a:spAutoFit/>
          </a:bodyPr>
          <a:lstStyle/>
          <a:p>
            <a:pPr>
              <a:defRPr/>
            </a:pPr>
            <a:r>
              <a:rPr lang="en-US" sz="1200">
                <a:solidFill>
                  <a:srgbClr val="FCBB02"/>
                </a:solidFill>
                <a:effectLst>
                  <a:outerShdw blurRad="38100" dist="38100" dir="2700000" algn="tl">
                    <a:srgbClr val="000000"/>
                  </a:outerShdw>
                </a:effectLst>
              </a:rPr>
              <a:t>Pages from a web ontology repository</a:t>
            </a:r>
          </a:p>
          <a:p>
            <a:pPr>
              <a:defRPr/>
            </a:pPr>
            <a:r>
              <a:rPr lang="en-US" sz="1200">
                <a:solidFill>
                  <a:srgbClr val="FCBB02"/>
                </a:solidFill>
                <a:effectLst>
                  <a:outerShdw blurRad="38100" dist="38100" dir="2700000" algn="tl">
                    <a:srgbClr val="000000"/>
                  </a:outerShdw>
                </a:effectLst>
              </a:rPr>
              <a:t>http://www.daml.org/ontologies</a:t>
            </a:r>
          </a:p>
        </p:txBody>
      </p:sp>
      <p:sp>
        <p:nvSpPr>
          <p:cNvPr id="33825" name="Rectangle 33"/>
          <p:cNvSpPr>
            <a:spLocks noChangeArrowheads="1"/>
          </p:cNvSpPr>
          <p:nvPr/>
        </p:nvSpPr>
        <p:spPr bwMode="auto">
          <a:xfrm>
            <a:off x="0" y="3505200"/>
            <a:ext cx="8839200" cy="3292475"/>
          </a:xfrm>
          <a:prstGeom prst="rect">
            <a:avLst/>
          </a:prstGeom>
          <a:noFill/>
          <a:ln w="9525">
            <a:noFill/>
            <a:miter lim="800000"/>
            <a:headEnd/>
            <a:tailEnd/>
          </a:ln>
          <a:effectLst/>
        </p:spPr>
        <p:txBody>
          <a:bodyPr>
            <a:spAutoFit/>
          </a:bodyPr>
          <a:lstStyle/>
          <a:p>
            <a:pPr algn="l">
              <a:spcBef>
                <a:spcPct val="50000"/>
              </a:spcBef>
              <a:buFontTx/>
              <a:buChar char="•"/>
              <a:defRPr/>
            </a:pPr>
            <a:r>
              <a:rPr lang="en-US" sz="2000" dirty="0">
                <a:effectLst>
                  <a:outerShdw blurRad="38100" dist="38100" dir="2700000" algn="tl">
                    <a:srgbClr val="000000"/>
                  </a:outerShdw>
                </a:effectLst>
              </a:rPr>
              <a:t>  The meaning of the terms or XML codes used on a web page can be defined </a:t>
            </a:r>
          </a:p>
          <a:p>
            <a:pPr algn="l">
              <a:spcBef>
                <a:spcPct val="50000"/>
              </a:spcBef>
              <a:defRPr/>
            </a:pPr>
            <a:r>
              <a:rPr lang="en-US" sz="2000" dirty="0">
                <a:effectLst>
                  <a:outerShdw blurRad="38100" dist="38100" dir="2700000" algn="tl">
                    <a:srgbClr val="000000"/>
                  </a:outerShdw>
                </a:effectLst>
              </a:rPr>
              <a:t>     by pointers (markup not displayed by a typical browser) from the page to an</a:t>
            </a:r>
          </a:p>
          <a:p>
            <a:pPr algn="l">
              <a:spcBef>
                <a:spcPct val="50000"/>
              </a:spcBef>
              <a:defRPr/>
            </a:pPr>
            <a:r>
              <a:rPr lang="en-US" sz="2000" dirty="0">
                <a:effectLst>
                  <a:outerShdw blurRad="38100" dist="38100" dir="2700000" algn="tl">
                    <a:srgbClr val="000000"/>
                  </a:outerShdw>
                </a:effectLst>
              </a:rPr>
              <a:t>     ontology page.</a:t>
            </a:r>
          </a:p>
          <a:p>
            <a:pPr algn="l">
              <a:spcBef>
                <a:spcPct val="50000"/>
              </a:spcBef>
              <a:buFontTx/>
              <a:buChar char="•"/>
              <a:defRPr/>
            </a:pPr>
            <a:r>
              <a:rPr lang="en-US" sz="2000" dirty="0">
                <a:effectLst>
                  <a:outerShdw blurRad="38100" dist="38100" dir="2700000" algn="tl">
                    <a:srgbClr val="000000"/>
                  </a:outerShdw>
                </a:effectLst>
              </a:rPr>
              <a:t>  </a:t>
            </a:r>
            <a:r>
              <a:rPr lang="en-US" sz="2000" u="sng" dirty="0">
                <a:effectLst>
                  <a:outerShdw blurRad="38100" dist="38100" dir="2700000" algn="tl">
                    <a:srgbClr val="000000"/>
                  </a:outerShdw>
                </a:effectLst>
              </a:rPr>
              <a:t>Problem</a:t>
            </a:r>
            <a:r>
              <a:rPr lang="en-US" sz="2000" dirty="0">
                <a:effectLst>
                  <a:outerShdw blurRad="38100" dist="38100" dir="2700000" algn="tl">
                    <a:srgbClr val="000000"/>
                  </a:outerShdw>
                </a:effectLst>
              </a:rPr>
              <a:t>:  Same concept different definitions.</a:t>
            </a:r>
          </a:p>
          <a:p>
            <a:pPr algn="l">
              <a:defRPr/>
            </a:pPr>
            <a:r>
              <a:rPr lang="en-US" sz="2000" dirty="0">
                <a:effectLst>
                  <a:outerShdw blurRad="38100" dist="38100" dir="2700000" algn="tl">
                    <a:srgbClr val="000000"/>
                  </a:outerShdw>
                </a:effectLst>
              </a:rPr>
              <a:t>    E.g. One ontology defines : </a:t>
            </a:r>
            <a:r>
              <a:rPr lang="en-US" sz="2000" i="1" dirty="0">
                <a:effectLst>
                  <a:outerShdw blurRad="38100" dist="38100" dir="2700000" algn="tl">
                    <a:srgbClr val="000000"/>
                  </a:outerShdw>
                </a:effectLst>
              </a:rPr>
              <a:t>Address</a:t>
            </a:r>
            <a:r>
              <a:rPr lang="en-US" sz="2000" dirty="0">
                <a:effectLst>
                  <a:outerShdw blurRad="38100" dist="38100" dir="2700000" algn="tl">
                    <a:srgbClr val="000000"/>
                  </a:outerShdw>
                </a:effectLst>
              </a:rPr>
              <a:t> contains </a:t>
            </a:r>
            <a:r>
              <a:rPr lang="en-US" sz="2000" i="1" dirty="0">
                <a:effectLst>
                  <a:outerShdw blurRad="38100" dist="38100" dir="2700000" algn="tl">
                    <a:srgbClr val="000000"/>
                  </a:outerShdw>
                </a:effectLst>
              </a:rPr>
              <a:t>Zip Code</a:t>
            </a:r>
            <a:r>
              <a:rPr lang="en-US" sz="2000" dirty="0">
                <a:effectLst>
                  <a:outerShdw blurRad="38100" dist="38100" dir="2700000" algn="tl">
                    <a:srgbClr val="000000"/>
                  </a:outerShdw>
                </a:effectLst>
              </a:rPr>
              <a:t>.</a:t>
            </a:r>
          </a:p>
          <a:p>
            <a:pPr algn="l">
              <a:defRPr/>
            </a:pPr>
            <a:r>
              <a:rPr lang="en-US" sz="2000" dirty="0">
                <a:effectLst>
                  <a:outerShdw blurRad="38100" dist="38100" dir="2700000" algn="tl">
                    <a:srgbClr val="000000"/>
                  </a:outerShdw>
                </a:effectLst>
              </a:rPr>
              <a:t>          Other ontology defines : </a:t>
            </a:r>
            <a:r>
              <a:rPr lang="en-US" sz="2000" i="1" dirty="0">
                <a:effectLst>
                  <a:outerShdw blurRad="38100" dist="38100" dir="2700000" algn="tl">
                    <a:srgbClr val="000000"/>
                  </a:outerShdw>
                </a:effectLst>
              </a:rPr>
              <a:t>Address</a:t>
            </a:r>
            <a:r>
              <a:rPr lang="en-US" sz="2000" dirty="0">
                <a:effectLst>
                  <a:outerShdw blurRad="38100" dist="38100" dir="2700000" algn="tl">
                    <a:srgbClr val="000000"/>
                  </a:outerShdw>
                </a:effectLst>
              </a:rPr>
              <a:t> contains </a:t>
            </a:r>
            <a:r>
              <a:rPr lang="en-US" sz="2000" i="1" dirty="0">
                <a:effectLst>
                  <a:outerShdw blurRad="38100" dist="38100" dir="2700000" algn="tl">
                    <a:srgbClr val="000000"/>
                  </a:outerShdw>
                </a:effectLst>
              </a:rPr>
              <a:t>Postal Code</a:t>
            </a:r>
            <a:r>
              <a:rPr lang="en-US" sz="2000" dirty="0">
                <a:effectLst>
                  <a:outerShdw blurRad="38100" dist="38100" dir="2700000" algn="tl">
                    <a:srgbClr val="000000"/>
                  </a:outerShdw>
                </a:effectLst>
              </a:rPr>
              <a:t>.</a:t>
            </a:r>
          </a:p>
          <a:p>
            <a:pPr algn="l">
              <a:defRPr/>
            </a:pPr>
            <a:r>
              <a:rPr lang="en-US" sz="2000" dirty="0">
                <a:effectLst>
                  <a:outerShdw blurRad="38100" dist="38100" dir="2700000" algn="tl">
                    <a:srgbClr val="000000"/>
                  </a:outerShdw>
                </a:effectLst>
              </a:rPr>
              <a:t>   Resolved: If </a:t>
            </a:r>
            <a:r>
              <a:rPr lang="en-US" sz="2000" dirty="0" err="1">
                <a:effectLst>
                  <a:outerShdw blurRad="38100" dist="38100" dir="2700000" algn="tl">
                    <a:srgbClr val="000000"/>
                  </a:outerShdw>
                </a:effectLst>
              </a:rPr>
              <a:t>ontologies</a:t>
            </a:r>
            <a:r>
              <a:rPr lang="en-US" sz="2000" dirty="0">
                <a:effectLst>
                  <a:outerShdw blurRad="38100" dist="38100" dir="2700000" algn="tl">
                    <a:srgbClr val="000000"/>
                  </a:outerShdw>
                </a:effectLst>
              </a:rPr>
              <a:t> provide equivalence relations, </a:t>
            </a:r>
            <a:r>
              <a:rPr lang="en-US" sz="2000" dirty="0" err="1">
                <a:effectLst>
                  <a:outerShdw blurRad="38100" dist="38100" dir="2700000" algn="tl">
                    <a:srgbClr val="000000"/>
                  </a:outerShdw>
                </a:effectLst>
              </a:rPr>
              <a:t>i.e</a:t>
            </a:r>
            <a:r>
              <a:rPr lang="en-US" sz="2000" dirty="0">
                <a:effectLst>
                  <a:outerShdw blurRad="38100" dist="38100" dir="2700000" algn="tl">
                    <a:srgbClr val="000000"/>
                  </a:outerShdw>
                </a:effectLst>
              </a:rPr>
              <a:t> one or both </a:t>
            </a:r>
          </a:p>
          <a:p>
            <a:pPr algn="l">
              <a:defRPr/>
            </a:pPr>
            <a:r>
              <a:rPr lang="en-US" sz="2000" dirty="0">
                <a:effectLst>
                  <a:outerShdw blurRad="38100" dist="38100" dir="2700000" algn="tl">
                    <a:srgbClr val="000000"/>
                  </a:outerShdw>
                </a:effectLst>
              </a:rPr>
              <a:t>    may contain the information that  “</a:t>
            </a:r>
            <a:r>
              <a:rPr lang="en-US" sz="2000" i="1" dirty="0">
                <a:effectLst>
                  <a:outerShdw blurRad="38100" dist="38100" dir="2700000" algn="tl">
                    <a:srgbClr val="000000"/>
                  </a:outerShdw>
                </a:effectLst>
              </a:rPr>
              <a:t>Zip Code</a:t>
            </a:r>
            <a:r>
              <a:rPr lang="en-US" sz="2000" dirty="0">
                <a:effectLst>
                  <a:outerShdw blurRad="38100" dist="38100" dir="2700000" algn="tl">
                    <a:srgbClr val="000000"/>
                  </a:outerShdw>
                </a:effectLst>
              </a:rPr>
              <a:t> is Equivalent to </a:t>
            </a:r>
            <a:r>
              <a:rPr lang="en-US" sz="2000" i="1" dirty="0">
                <a:effectLst>
                  <a:outerShdw blurRad="38100" dist="38100" dir="2700000" algn="tl">
                    <a:srgbClr val="000000"/>
                  </a:outerShdw>
                </a:effectLst>
              </a:rPr>
              <a:t>Postal Code”</a:t>
            </a:r>
            <a:r>
              <a:rPr lang="en-US" sz="2000" dirty="0">
                <a:effectLst>
                  <a:outerShdw blurRad="38100" dist="38100" dir="2700000" algn="tl">
                    <a:srgbClr val="000000"/>
                  </a:outerShdw>
                </a:effectLst>
              </a:rPr>
              <a:t>   </a:t>
            </a:r>
          </a:p>
          <a:p>
            <a:pPr algn="l">
              <a:defRPr/>
            </a:pPr>
            <a:endParaRPr lang="en-US" sz="2000" dirty="0">
              <a:effectLst>
                <a:outerShdw blurRad="38100" dist="38100" dir="2700000" algn="tl">
                  <a:srgbClr val="000000"/>
                </a:outerShdw>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3" descr="http://www.nature.com/nature/debates/e-access/images/NatureFig.jpg"/>
          <p:cNvPicPr>
            <a:picLocks noChangeAspect="1" noChangeArrowheads="1"/>
          </p:cNvPicPr>
          <p:nvPr/>
        </p:nvPicPr>
        <p:blipFill>
          <a:blip r:embed="rId2" cstate="print"/>
          <a:srcRect/>
          <a:stretch>
            <a:fillRect/>
          </a:stretch>
        </p:blipFill>
        <p:spPr bwMode="auto">
          <a:xfrm>
            <a:off x="0" y="1588"/>
            <a:ext cx="9144000" cy="6854825"/>
          </a:xfrm>
          <a:prstGeom prst="rect">
            <a:avLst/>
          </a:prstGeom>
          <a:noFill/>
          <a:ln w="9525">
            <a:noFill/>
            <a:miter lim="800000"/>
            <a:headEnd/>
            <a:tailEnd/>
          </a:ln>
        </p:spPr>
      </p:pic>
      <p:sp>
        <p:nvSpPr>
          <p:cNvPr id="19459" name="Text Box 4"/>
          <p:cNvSpPr txBox="1">
            <a:spLocks noChangeArrowheads="1"/>
          </p:cNvSpPr>
          <p:nvPr/>
        </p:nvSpPr>
        <p:spPr bwMode="auto">
          <a:xfrm>
            <a:off x="762000" y="406400"/>
            <a:ext cx="4140200" cy="519113"/>
          </a:xfrm>
          <a:prstGeom prst="rect">
            <a:avLst/>
          </a:prstGeom>
          <a:noFill/>
          <a:ln w="9525">
            <a:noFill/>
            <a:miter lim="800000"/>
            <a:headEnd/>
            <a:tailEnd/>
          </a:ln>
        </p:spPr>
        <p:txBody>
          <a:bodyPr wrap="none">
            <a:spAutoFit/>
          </a:bodyPr>
          <a:lstStyle/>
          <a:p>
            <a:pPr algn="l"/>
            <a:r>
              <a:rPr lang="en-US" sz="2800">
                <a:solidFill>
                  <a:schemeClr val="bg2"/>
                </a:solidFill>
                <a:latin typeface="Times New Roman" pitchFamily="18" charset="0"/>
              </a:rPr>
              <a:t>Evolution of Semantic Web</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152400"/>
            <a:ext cx="2819400" cy="762000"/>
          </a:xfrm>
        </p:spPr>
        <p:txBody>
          <a:bodyPr>
            <a:noAutofit/>
          </a:bodyPr>
          <a:lstStyle/>
          <a:p>
            <a:pPr marL="54864" indent="0" fontAlgn="auto">
              <a:spcAft>
                <a:spcPts val="0"/>
              </a:spcAft>
              <a:defRPr/>
            </a:pPr>
            <a:r>
              <a:rPr lang="en-US" sz="3600" u="sng" dirty="0" smtClean="0">
                <a:solidFill>
                  <a:srgbClr val="00B0F0"/>
                </a:solidFill>
                <a:latin typeface="Times New Roman" panose="02020603050405020304" pitchFamily="18" charset="0"/>
                <a:cs typeface="Times New Roman" panose="02020603050405020304" pitchFamily="18" charset="0"/>
              </a:rPr>
              <a:t>Advantages</a:t>
            </a:r>
          </a:p>
        </p:txBody>
      </p:sp>
      <p:sp>
        <p:nvSpPr>
          <p:cNvPr id="29700" name="Text Box 4"/>
          <p:cNvSpPr txBox="1">
            <a:spLocks noChangeArrowheads="1"/>
          </p:cNvSpPr>
          <p:nvPr/>
        </p:nvSpPr>
        <p:spPr bwMode="auto">
          <a:xfrm>
            <a:off x="228600" y="1371600"/>
            <a:ext cx="3886200" cy="2835275"/>
          </a:xfrm>
          <a:prstGeom prst="rect">
            <a:avLst/>
          </a:prstGeom>
          <a:noFill/>
          <a:ln w="9525">
            <a:noFill/>
            <a:miter lim="800000"/>
            <a:headEnd/>
            <a:tailEnd/>
          </a:ln>
          <a:effectLst/>
        </p:spPr>
        <p:txBody>
          <a:bodyPr>
            <a:spAutoFit/>
          </a:bodyPr>
          <a:lstStyle/>
          <a:p>
            <a:pPr algn="l">
              <a:buFontTx/>
              <a:buChar char="•"/>
              <a:defRPr/>
            </a:pPr>
            <a:r>
              <a:rPr lang="en-US" sz="2000" dirty="0">
                <a:effectLst>
                  <a:outerShdw blurRad="38100" dist="38100" dir="2700000" algn="tl">
                    <a:srgbClr val="000000"/>
                  </a:outerShdw>
                </a:effectLst>
              </a:rPr>
              <a:t>  Automated Tools </a:t>
            </a:r>
          </a:p>
          <a:p>
            <a:pPr algn="l">
              <a:defRPr/>
            </a:pPr>
            <a:endParaRPr lang="en-US" sz="2000" dirty="0">
              <a:effectLst>
                <a:outerShdw blurRad="38100" dist="38100" dir="2700000" algn="tl">
                  <a:srgbClr val="000000"/>
                </a:outerShdw>
              </a:effectLst>
            </a:endParaRPr>
          </a:p>
          <a:p>
            <a:pPr algn="l">
              <a:buFontTx/>
              <a:buChar char="•"/>
              <a:defRPr/>
            </a:pPr>
            <a:r>
              <a:rPr lang="en-US" sz="2000" dirty="0">
                <a:effectLst>
                  <a:outerShdw blurRad="38100" dist="38100" dir="2700000" algn="tl">
                    <a:srgbClr val="000000"/>
                  </a:outerShdw>
                </a:effectLst>
              </a:rPr>
              <a:t>  Enhanced Web Services </a:t>
            </a:r>
          </a:p>
          <a:p>
            <a:pPr algn="l">
              <a:defRPr/>
            </a:pPr>
            <a:endParaRPr lang="en-US" sz="2000" dirty="0">
              <a:effectLst>
                <a:outerShdw blurRad="38100" dist="38100" dir="2700000" algn="tl">
                  <a:srgbClr val="000000"/>
                </a:outerShdw>
              </a:effectLst>
            </a:endParaRPr>
          </a:p>
          <a:p>
            <a:pPr algn="l">
              <a:buFontTx/>
              <a:buChar char="•"/>
              <a:defRPr/>
            </a:pPr>
            <a:r>
              <a:rPr lang="en-US" sz="2000" dirty="0">
                <a:effectLst>
                  <a:outerShdw blurRad="38100" dist="38100" dir="2700000" algn="tl">
                    <a:srgbClr val="000000"/>
                  </a:outerShdw>
                </a:effectLst>
              </a:rPr>
              <a:t>  Effective Searching</a:t>
            </a:r>
          </a:p>
          <a:p>
            <a:pPr algn="l">
              <a:defRPr/>
            </a:pPr>
            <a:endParaRPr lang="en-US" sz="2000" dirty="0">
              <a:effectLst>
                <a:outerShdw blurRad="38100" dist="38100" dir="2700000" algn="tl">
                  <a:srgbClr val="000000"/>
                </a:outerShdw>
              </a:effectLst>
            </a:endParaRPr>
          </a:p>
          <a:p>
            <a:pPr algn="l">
              <a:buFontTx/>
              <a:buChar char="•"/>
              <a:defRPr/>
            </a:pPr>
            <a:r>
              <a:rPr lang="en-US" sz="2000" dirty="0">
                <a:effectLst>
                  <a:outerShdw blurRad="38100" dist="38100" dir="2700000" algn="tl">
                    <a:srgbClr val="000000"/>
                  </a:outerShdw>
                </a:effectLst>
              </a:rPr>
              <a:t>  Quality issues </a:t>
            </a:r>
          </a:p>
          <a:p>
            <a:pPr algn="l">
              <a:defRPr/>
            </a:pPr>
            <a:endParaRPr lang="en-US" sz="2000" dirty="0">
              <a:effectLst>
                <a:outerShdw blurRad="38100" dist="38100" dir="2700000" algn="tl">
                  <a:srgbClr val="000000"/>
                </a:outerShdw>
              </a:effectLst>
            </a:endParaRPr>
          </a:p>
          <a:p>
            <a:pPr algn="l">
              <a:buFontTx/>
              <a:buChar char="•"/>
              <a:defRPr/>
            </a:pPr>
            <a:r>
              <a:rPr lang="en-US" sz="2000" dirty="0">
                <a:effectLst>
                  <a:outerShdw blurRad="38100" dist="38100" dir="2700000" algn="tl">
                    <a:srgbClr val="000000"/>
                  </a:outerShdw>
                </a:effectLst>
              </a:rPr>
              <a:t>  Trust Issues </a:t>
            </a: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grpId="0" nodeType="clickEffect">
                                  <p:stCondLst>
                                    <p:cond delay="0"/>
                                  </p:stCondLst>
                                  <p:iterate type="lt">
                                    <p:tmPct val="10000"/>
                                  </p:iterate>
                                  <p:childTnLst>
                                    <p:animClr clrSpc="rgb" dir="cw">
                                      <p:cBhvr override="childStyle">
                                        <p:cTn id="6" dur="500" fill="hold"/>
                                        <p:tgtEl>
                                          <p:spTgt spid="29698"/>
                                        </p:tgtEl>
                                        <p:attrNameLst>
                                          <p:attrName>style.color</p:attrName>
                                        </p:attrNameLst>
                                      </p:cBhvr>
                                      <p:to>
                                        <a:schemeClr val="accent2"/>
                                      </p:to>
                                    </p:animClr>
                                    <p:animClr clrSpc="rgb" dir="cw">
                                      <p:cBhvr>
                                        <p:cTn id="7" dur="500" fill="hold"/>
                                        <p:tgtEl>
                                          <p:spTgt spid="29698"/>
                                        </p:tgtEl>
                                        <p:attrNameLst>
                                          <p:attrName>fillcolor</p:attrName>
                                        </p:attrNameLst>
                                      </p:cBhvr>
                                      <p:to>
                                        <a:schemeClr val="accent2"/>
                                      </p:to>
                                    </p:animClr>
                                    <p:set>
                                      <p:cBhvr>
                                        <p:cTn id="8" dur="500" fill="hold"/>
                                        <p:tgtEl>
                                          <p:spTgt spid="29698"/>
                                        </p:tgtEl>
                                        <p:attrNameLst>
                                          <p:attrName>fill.type</p:attrName>
                                        </p:attrNameLst>
                                      </p:cBhvr>
                                      <p:to>
                                        <p:strVal val="solid"/>
                                      </p:to>
                                    </p:set>
                                    <p:anim to="1.5" calcmode="lin" valueType="num">
                                      <p:cBhvr override="childStyle">
                                        <p:cTn id="9" dur="500" fill="hold"/>
                                        <p:tgtEl>
                                          <p:spTgt spid="29698"/>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191"/>
            <a:ext cx="3181350" cy="1325563"/>
          </a:xfrm>
        </p:spPr>
        <p:txBody>
          <a:bodyPr>
            <a:normAutofit/>
          </a:bodyPr>
          <a:lstStyle/>
          <a:p>
            <a:r>
              <a:rPr lang="en-US" sz="3600" dirty="0" err="1">
                <a:solidFill>
                  <a:srgbClr val="00B0F0"/>
                </a:solidFill>
                <a:latin typeface="Times New Roman" panose="02020603050405020304" pitchFamily="18" charset="0"/>
                <a:cs typeface="Times New Roman" panose="02020603050405020304" pitchFamily="18" charset="0"/>
              </a:rPr>
              <a:t>C</a:t>
            </a:r>
            <a:r>
              <a:rPr lang="en-US" sz="3600" dirty="0" err="1" smtClean="0">
                <a:solidFill>
                  <a:srgbClr val="00B0F0"/>
                </a:solidFill>
                <a:latin typeface="Times New Roman" panose="02020603050405020304" pitchFamily="18" charset="0"/>
                <a:cs typeface="Times New Roman" panose="02020603050405020304" pitchFamily="18" charset="0"/>
              </a:rPr>
              <a:t>halleges</a:t>
            </a:r>
            <a:endParaRPr lang="en-US" sz="3600"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219200"/>
            <a:ext cx="9144000" cy="5638800"/>
          </a:xfrm>
        </p:spPr>
        <p:txBody>
          <a:bodyPr>
            <a:normAutofit/>
          </a:bodyPr>
          <a:lstStyle/>
          <a:p>
            <a:pPr marL="0" indent="0">
              <a:buNone/>
            </a:pPr>
            <a:r>
              <a:rPr lang="en-US" sz="2400" dirty="0" smtClean="0"/>
              <a:t>     Some </a:t>
            </a:r>
            <a:r>
              <a:rPr lang="en-US" sz="2400" dirty="0"/>
              <a:t>of the challenges for the Semantic Web </a:t>
            </a:r>
            <a:r>
              <a:rPr lang="en-US" sz="2400" dirty="0" smtClean="0"/>
              <a:t>include</a:t>
            </a:r>
          </a:p>
          <a:p>
            <a:r>
              <a:rPr lang="en-US" sz="2400" dirty="0" smtClean="0"/>
              <a:t> vastness</a:t>
            </a:r>
          </a:p>
          <a:p>
            <a:r>
              <a:rPr lang="en-US" sz="2400" dirty="0" smtClean="0"/>
              <a:t> vagueness</a:t>
            </a:r>
          </a:p>
          <a:p>
            <a:r>
              <a:rPr lang="en-US" sz="2400" dirty="0" smtClean="0"/>
              <a:t>Uncertainty</a:t>
            </a:r>
          </a:p>
          <a:p>
            <a:r>
              <a:rPr lang="en-US" sz="2400" dirty="0" smtClean="0"/>
              <a:t>Inconsistency</a:t>
            </a:r>
          </a:p>
          <a:p>
            <a:r>
              <a:rPr lang="en-US" sz="2400" dirty="0" smtClean="0"/>
              <a:t>Deceit</a:t>
            </a:r>
          </a:p>
          <a:p>
            <a:pPr marL="0" indent="0">
              <a:buNone/>
            </a:pPr>
            <a:endParaRPr lang="en-US" sz="2400" dirty="0" smtClean="0"/>
          </a:p>
          <a:p>
            <a:pPr marL="0" indent="0">
              <a:buNone/>
            </a:pPr>
            <a:r>
              <a:rPr lang="en-US" sz="2400" dirty="0"/>
              <a:t> </a:t>
            </a:r>
            <a:r>
              <a:rPr lang="en-US" sz="2400" dirty="0" smtClean="0"/>
              <a:t>       </a:t>
            </a:r>
            <a:r>
              <a:rPr lang="en-US" sz="2400" dirty="0"/>
              <a:t>This list of challenges is illustrative rather than exhaustive, and it focuses on the challenges to the "unifying logic" and "proof" layers of the Semantic </a:t>
            </a:r>
            <a:r>
              <a:rPr lang="en-US" sz="2400" dirty="0" smtClean="0"/>
              <a:t>Web.</a:t>
            </a:r>
            <a:endParaRPr lang="en-US" sz="2400" dirty="0"/>
          </a:p>
        </p:txBody>
      </p:sp>
    </p:spTree>
    <p:extLst>
      <p:ext uri="{BB962C8B-B14F-4D97-AF65-F5344CB8AC3E}">
        <p14:creationId xmlns:p14="http://schemas.microsoft.com/office/powerpoint/2010/main" val="143933102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emph" presetSubtype="0" fill="hold" grpId="0" nodeType="clickEffect">
                                  <p:stCondLst>
                                    <p:cond delay="0"/>
                                  </p:stCondLst>
                                  <p:iterate type="lt">
                                    <p:tmPct val="10000"/>
                                  </p:iterate>
                                  <p:childTnLst>
                                    <p:animScale>
                                      <p:cBhvr>
                                        <p:cTn id="6" dur="250" autoRev="1" fill="hold">
                                          <p:stCondLst>
                                            <p:cond delay="0"/>
                                          </p:stCondLst>
                                        </p:cTn>
                                        <p:tgtEl>
                                          <p:spTgt spid="2"/>
                                        </p:tgtEl>
                                      </p:cBhvr>
                                      <p:to x="80000" y="100000"/>
                                    </p:animScale>
                                    <p:anim by="(#ppt_w*0.10)" calcmode="lin" valueType="num">
                                      <p:cBhvr>
                                        <p:cTn id="7" dur="250" autoRev="1" fill="hold">
                                          <p:stCondLst>
                                            <p:cond delay="0"/>
                                          </p:stCondLst>
                                        </p:cTn>
                                        <p:tgtEl>
                                          <p:spTgt spid="2"/>
                                        </p:tgtEl>
                                        <p:attrNameLst>
                                          <p:attrName>ppt_x</p:attrName>
                                        </p:attrNameLst>
                                      </p:cBhvr>
                                    </p:anim>
                                    <p:anim by="(-#ppt_w*0.10)" calcmode="lin" valueType="num">
                                      <p:cBhvr>
                                        <p:cTn id="8" dur="250" autoRev="1" fill="hold">
                                          <p:stCondLst>
                                            <p:cond delay="0"/>
                                          </p:stCondLst>
                                        </p:cTn>
                                        <p:tgtEl>
                                          <p:spTgt spid="2"/>
                                        </p:tgtEl>
                                        <p:attrNameLst>
                                          <p:attrName>ppt_y</p:attrName>
                                        </p:attrNameLst>
                                      </p:cBhvr>
                                    </p:anim>
                                    <p:animRot by="-480000">
                                      <p:cBhvr>
                                        <p:cTn id="9" dur="250" autoRev="1"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28600"/>
            <a:ext cx="8305800" cy="3785652"/>
          </a:xfrm>
          <a:prstGeom prst="rect">
            <a:avLst/>
          </a:prstGeom>
        </p:spPr>
        <p:txBody>
          <a:bodyPr wrap="square">
            <a:spAutoFit/>
          </a:bodyPr>
          <a:lstStyle/>
          <a:p>
            <a:pPr marL="342900" indent="-342900" algn="l" eaLnBrk="1" hangingPunct="1">
              <a:spcBef>
                <a:spcPct val="20000"/>
              </a:spcBef>
              <a:buClr>
                <a:srgbClr val="2ED2C2"/>
              </a:buClr>
              <a:buSzPct val="80000"/>
              <a:buFont typeface="Wingdings" pitchFamily="2" charset="2"/>
              <a:buChar char="Ø"/>
              <a:defRPr/>
            </a:pPr>
            <a:endParaRPr lang="en-US" dirty="0" smtClean="0">
              <a:solidFill>
                <a:srgbClr val="B0C4FE"/>
              </a:solidFill>
              <a:effectLst>
                <a:outerShdw blurRad="38100" dist="38100" dir="2700000" algn="tl">
                  <a:srgbClr val="000000"/>
                </a:outerShdw>
              </a:effectLst>
              <a:hlinkClick r:id="rId2"/>
            </a:endParaRPr>
          </a:p>
          <a:p>
            <a:pPr marL="342900" indent="-342900" algn="l" eaLnBrk="1" hangingPunct="1">
              <a:spcBef>
                <a:spcPct val="20000"/>
              </a:spcBef>
              <a:buClr>
                <a:srgbClr val="2ED2C2"/>
              </a:buClr>
              <a:buSzPct val="80000"/>
              <a:defRPr/>
            </a:pPr>
            <a:r>
              <a:rPr lang="en-US" sz="3600" dirty="0" smtClean="0">
                <a:solidFill>
                  <a:srgbClr val="00B050"/>
                </a:solidFill>
                <a:hlinkClick r:id="rId2"/>
              </a:rPr>
              <a:t>Reference</a:t>
            </a:r>
            <a:endParaRPr lang="en-US" sz="3600" dirty="0">
              <a:solidFill>
                <a:srgbClr val="00B050"/>
              </a:solidFill>
              <a:hlinkClick r:id="rId2"/>
            </a:endParaRPr>
          </a:p>
          <a:p>
            <a:pPr marL="342900" indent="-342900" algn="l" eaLnBrk="1" hangingPunct="1">
              <a:spcBef>
                <a:spcPct val="20000"/>
              </a:spcBef>
              <a:buClr>
                <a:srgbClr val="2ED2C2"/>
              </a:buClr>
              <a:buSzPct val="80000"/>
              <a:defRPr/>
            </a:pPr>
            <a:endParaRPr lang="en-US" dirty="0" smtClean="0">
              <a:solidFill>
                <a:srgbClr val="B0C4FE"/>
              </a:solidFill>
              <a:hlinkClick r:id="rId2"/>
            </a:endParaRPr>
          </a:p>
          <a:p>
            <a:pPr marL="342900" indent="-342900" algn="l" eaLnBrk="1" hangingPunct="1">
              <a:spcBef>
                <a:spcPct val="20000"/>
              </a:spcBef>
              <a:buClr>
                <a:srgbClr val="2ED2C2"/>
              </a:buClr>
              <a:buSzPct val="80000"/>
              <a:buFont typeface="Wingdings" pitchFamily="2" charset="2"/>
              <a:buChar char="Ø"/>
              <a:defRPr/>
            </a:pPr>
            <a:r>
              <a:rPr lang="en-US" dirty="0" smtClean="0">
                <a:solidFill>
                  <a:srgbClr val="92D050"/>
                </a:solidFill>
                <a:hlinkClick r:id="rId2"/>
              </a:rPr>
              <a:t>www.google.com</a:t>
            </a:r>
            <a:endParaRPr lang="en-US" dirty="0">
              <a:solidFill>
                <a:srgbClr val="92D050"/>
              </a:solidFill>
            </a:endParaRPr>
          </a:p>
          <a:p>
            <a:pPr marL="342900" indent="-342900" algn="l" eaLnBrk="1" hangingPunct="1">
              <a:spcBef>
                <a:spcPct val="20000"/>
              </a:spcBef>
              <a:buClr>
                <a:srgbClr val="2ED2C2"/>
              </a:buClr>
              <a:buSzPct val="80000"/>
              <a:buFont typeface="Wingdings" pitchFamily="2" charset="2"/>
              <a:buChar char="Ø"/>
              <a:defRPr/>
            </a:pPr>
            <a:r>
              <a:rPr lang="en-US" dirty="0" smtClean="0">
                <a:solidFill>
                  <a:srgbClr val="92D050"/>
                </a:solidFill>
                <a:hlinkClick r:id="rId3"/>
              </a:rPr>
              <a:t>www.wikipedia.com</a:t>
            </a:r>
            <a:endParaRPr lang="en-US" dirty="0">
              <a:solidFill>
                <a:srgbClr val="92D050"/>
              </a:solidFill>
            </a:endParaRPr>
          </a:p>
          <a:p>
            <a:pPr marL="342900" indent="-342900" algn="l" eaLnBrk="1" hangingPunct="1">
              <a:spcBef>
                <a:spcPct val="20000"/>
              </a:spcBef>
              <a:buClr>
                <a:srgbClr val="2ED2C2"/>
              </a:buClr>
              <a:buSzPct val="80000"/>
              <a:buFont typeface="Wingdings" pitchFamily="2" charset="2"/>
              <a:buChar char="Ø"/>
              <a:defRPr/>
            </a:pPr>
            <a:r>
              <a:rPr lang="en-US" dirty="0">
                <a:solidFill>
                  <a:srgbClr val="92D050"/>
                </a:solidFill>
                <a:hlinkClick r:id="rId4"/>
              </a:rPr>
              <a:t>www.projectsreports.org</a:t>
            </a:r>
            <a:endParaRPr lang="en-US" dirty="0">
              <a:solidFill>
                <a:srgbClr val="92D050"/>
              </a:solidFill>
            </a:endParaRPr>
          </a:p>
          <a:p>
            <a:pPr marL="342900" indent="-342900" eaLnBrk="1" hangingPunct="1">
              <a:spcBef>
                <a:spcPct val="20000"/>
              </a:spcBef>
              <a:buClr>
                <a:srgbClr val="2ED2C2"/>
              </a:buClr>
              <a:buSzPct val="80000"/>
              <a:defRPr/>
            </a:pPr>
            <a:r>
              <a:rPr lang="en-US" dirty="0">
                <a:solidFill>
                  <a:srgbClr val="B0C4FE"/>
                </a:solidFill>
                <a:effectLst>
                  <a:outerShdw blurRad="38100" dist="38100" dir="2700000" algn="tl">
                    <a:srgbClr val="000000"/>
                  </a:outerShdw>
                </a:effectLst>
              </a:rPr>
              <a:t> </a:t>
            </a:r>
          </a:p>
          <a:p>
            <a:pPr marL="342900" indent="-342900" eaLnBrk="1" hangingPunct="1">
              <a:spcBef>
                <a:spcPct val="20000"/>
              </a:spcBef>
              <a:buClr>
                <a:srgbClr val="2ED2C2"/>
              </a:buClr>
              <a:buSzPct val="80000"/>
              <a:buFont typeface="Wingdings" pitchFamily="2" charset="2"/>
              <a:buChar char="Ø"/>
              <a:defRPr/>
            </a:pPr>
            <a:endParaRPr lang="en-US" dirty="0">
              <a:solidFill>
                <a:srgbClr val="B0C4FE"/>
              </a:solidFill>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0" y="381000"/>
            <a:ext cx="2819400" cy="762000"/>
          </a:xfrm>
        </p:spPr>
        <p:txBody>
          <a:bodyPr>
            <a:noAutofit/>
          </a:bodyPr>
          <a:lstStyle/>
          <a:p>
            <a:pPr marL="54864" indent="0" fontAlgn="auto">
              <a:spcAft>
                <a:spcPts val="0"/>
              </a:spcAft>
              <a:defRPr/>
            </a:pPr>
            <a:r>
              <a:rPr lang="en-US" sz="3600" u="sng" dirty="0" smtClean="0">
                <a:solidFill>
                  <a:srgbClr val="F4430C"/>
                </a:solidFill>
                <a:latin typeface="High Tower Text" pitchFamily="18" charset="0"/>
              </a:rPr>
              <a:t>Conclusion</a:t>
            </a:r>
          </a:p>
        </p:txBody>
      </p:sp>
      <p:sp>
        <p:nvSpPr>
          <p:cNvPr id="30723" name="Text Box 3"/>
          <p:cNvSpPr txBox="1">
            <a:spLocks noChangeArrowheads="1"/>
          </p:cNvSpPr>
          <p:nvPr/>
        </p:nvSpPr>
        <p:spPr bwMode="auto">
          <a:xfrm>
            <a:off x="0" y="1524000"/>
            <a:ext cx="9144000" cy="4524315"/>
          </a:xfrm>
          <a:prstGeom prst="rect">
            <a:avLst/>
          </a:prstGeom>
          <a:noFill/>
          <a:ln w="9525">
            <a:noFill/>
            <a:miter lim="800000"/>
            <a:headEnd/>
            <a:tailEnd/>
          </a:ln>
          <a:effectLst/>
        </p:spPr>
        <p:txBody>
          <a:bodyPr wrap="square">
            <a:spAutoFit/>
          </a:bodyPr>
          <a:lstStyle/>
          <a:p>
            <a:pPr algn="just">
              <a:buFontTx/>
              <a:buChar char="•"/>
              <a:defRPr/>
            </a:pPr>
            <a:r>
              <a:rPr lang="en-US" dirty="0">
                <a:effectLst>
                  <a:outerShdw blurRad="38100" dist="38100" dir="2700000" algn="tl">
                    <a:srgbClr val="000000"/>
                  </a:outerShdw>
                </a:effectLst>
              </a:rPr>
              <a:t>  The semantic web in naming every concept simply by a URI, lets everyone </a:t>
            </a:r>
            <a:r>
              <a:rPr lang="en-US" dirty="0" smtClean="0">
                <a:effectLst>
                  <a:outerShdw blurRad="38100" dist="38100" dir="2700000" algn="tl">
                    <a:srgbClr val="000000"/>
                  </a:outerShdw>
                </a:effectLst>
              </a:rPr>
              <a:t>  </a:t>
            </a:r>
            <a:r>
              <a:rPr lang="en-US" dirty="0">
                <a:effectLst>
                  <a:outerShdw blurRad="38100" dist="38100" dir="2700000" algn="tl">
                    <a:srgbClr val="000000"/>
                  </a:outerShdw>
                </a:effectLst>
              </a:rPr>
              <a:t>express new concepts that they invent with minimal effort.</a:t>
            </a:r>
          </a:p>
          <a:p>
            <a:pPr algn="just">
              <a:defRPr/>
            </a:pPr>
            <a:endParaRPr lang="en-US" dirty="0">
              <a:effectLst>
                <a:outerShdw blurRad="38100" dist="38100" dir="2700000" algn="tl">
                  <a:srgbClr val="000000"/>
                </a:outerShdw>
              </a:effectLst>
            </a:endParaRPr>
          </a:p>
          <a:p>
            <a:pPr algn="just">
              <a:buFontTx/>
              <a:buChar char="•"/>
              <a:defRPr/>
            </a:pPr>
            <a:r>
              <a:rPr lang="en-US" dirty="0">
                <a:effectLst>
                  <a:outerShdw blurRad="38100" dist="38100" dir="2700000" algn="tl">
                    <a:srgbClr val="000000"/>
                  </a:outerShdw>
                </a:effectLst>
              </a:rPr>
              <a:t>   Its unifying modeling language will enable these concepts to be </a:t>
            </a:r>
            <a:r>
              <a:rPr lang="en-US" dirty="0" smtClean="0">
                <a:effectLst>
                  <a:outerShdw blurRad="38100" dist="38100" dir="2700000" algn="tl">
                    <a:srgbClr val="000000"/>
                  </a:outerShdw>
                </a:effectLst>
              </a:rPr>
              <a:t>progressively  linked </a:t>
            </a:r>
            <a:r>
              <a:rPr lang="en-US" dirty="0">
                <a:effectLst>
                  <a:outerShdw blurRad="38100" dist="38100" dir="2700000" algn="tl">
                    <a:srgbClr val="000000"/>
                  </a:outerShdw>
                </a:effectLst>
              </a:rPr>
              <a:t>into a universal web.</a:t>
            </a:r>
          </a:p>
          <a:p>
            <a:pPr algn="just">
              <a:defRPr/>
            </a:pPr>
            <a:endParaRPr lang="en-US" dirty="0">
              <a:effectLst>
                <a:outerShdw blurRad="38100" dist="38100" dir="2700000" algn="tl">
                  <a:srgbClr val="000000"/>
                </a:outerShdw>
              </a:effectLst>
            </a:endParaRPr>
          </a:p>
          <a:p>
            <a:pPr algn="just">
              <a:buFontTx/>
              <a:buChar char="•"/>
              <a:defRPr/>
            </a:pPr>
            <a:r>
              <a:rPr lang="en-US" dirty="0">
                <a:effectLst>
                  <a:outerShdw blurRad="38100" dist="38100" dir="2700000" algn="tl">
                    <a:srgbClr val="000000"/>
                  </a:outerShdw>
                </a:effectLst>
              </a:rPr>
              <a:t>   The structure of semantic web will open up the knowledge and workings of </a:t>
            </a:r>
            <a:r>
              <a:rPr lang="en-US" dirty="0" smtClean="0">
                <a:effectLst>
                  <a:outerShdw blurRad="38100" dist="38100" dir="2700000" algn="tl">
                    <a:srgbClr val="000000"/>
                  </a:outerShdw>
                </a:effectLst>
              </a:rPr>
              <a:t> </a:t>
            </a:r>
            <a:r>
              <a:rPr lang="en-US" dirty="0">
                <a:effectLst>
                  <a:outerShdw blurRad="38100" dist="38100" dir="2700000" algn="tl">
                    <a:srgbClr val="000000"/>
                  </a:outerShdw>
                </a:effectLst>
              </a:rPr>
              <a:t>human kind to meaningful analysis by software agents, providing a new </a:t>
            </a:r>
            <a:r>
              <a:rPr lang="en-US" dirty="0" smtClean="0">
                <a:effectLst>
                  <a:outerShdw blurRad="38100" dist="38100" dir="2700000" algn="tl">
                    <a:srgbClr val="000000"/>
                  </a:outerShdw>
                </a:effectLst>
              </a:rPr>
              <a:t>class </a:t>
            </a:r>
            <a:r>
              <a:rPr lang="en-US" dirty="0">
                <a:effectLst>
                  <a:outerShdw blurRad="38100" dist="38100" dir="2700000" algn="tl">
                    <a:srgbClr val="000000"/>
                  </a:outerShdw>
                </a:effectLst>
              </a:rPr>
              <a:t>of tools by which we can live, work and learn together.</a:t>
            </a:r>
          </a:p>
          <a:p>
            <a:pPr algn="just">
              <a:defRPr/>
            </a:pPr>
            <a:endParaRPr lang="en-US" dirty="0">
              <a:effectLst>
                <a:outerShdw blurRad="38100" dist="38100" dir="2700000" algn="tl">
                  <a:srgbClr val="000000"/>
                </a:outerShdw>
              </a:effectLst>
            </a:endParaRPr>
          </a:p>
          <a:p>
            <a:pPr algn="l">
              <a:defRPr/>
            </a:pPr>
            <a:endParaRPr lang="en-US" dirty="0">
              <a:effectLst>
                <a:outerShdw blurRad="38100" dist="38100" dir="2700000" algn="tl">
                  <a:srgbClr val="000000"/>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3.33333E-6 0.01667 L 3.33333E-6 -0.05555 " pathEditMode="relative" rAng="0" ptsTypes="AA">
                                      <p:cBhvr>
                                        <p:cTn id="6" dur="250" accel="50000" decel="50000" autoRev="1" fill="hold">
                                          <p:stCondLst>
                                            <p:cond delay="0"/>
                                          </p:stCondLst>
                                        </p:cTn>
                                        <p:tgtEl>
                                          <p:spTgt spid="30722"/>
                                        </p:tgtEl>
                                        <p:attrNameLst>
                                          <p:attrName>ppt_x</p:attrName>
                                          <p:attrName>ppt_y</p:attrName>
                                        </p:attrNameLst>
                                      </p:cBhvr>
                                      <p:rCtr x="0" y="-3611"/>
                                    </p:animMotion>
                                    <p:animRot by="1500000">
                                      <p:cBhvr>
                                        <p:cTn id="7" dur="125" fill="hold">
                                          <p:stCondLst>
                                            <p:cond delay="0"/>
                                          </p:stCondLst>
                                        </p:cTn>
                                        <p:tgtEl>
                                          <p:spTgt spid="30722"/>
                                        </p:tgtEl>
                                        <p:attrNameLst>
                                          <p:attrName>r</p:attrName>
                                        </p:attrNameLst>
                                      </p:cBhvr>
                                    </p:animRot>
                                    <p:animRot by="-1500000">
                                      <p:cBhvr>
                                        <p:cTn id="8" dur="125" fill="hold">
                                          <p:stCondLst>
                                            <p:cond delay="125"/>
                                          </p:stCondLst>
                                        </p:cTn>
                                        <p:tgtEl>
                                          <p:spTgt spid="30722"/>
                                        </p:tgtEl>
                                        <p:attrNameLst>
                                          <p:attrName>r</p:attrName>
                                        </p:attrNameLst>
                                      </p:cBhvr>
                                    </p:animRot>
                                    <p:animRot by="-1500000">
                                      <p:cBhvr>
                                        <p:cTn id="9" dur="125" fill="hold">
                                          <p:stCondLst>
                                            <p:cond delay="250"/>
                                          </p:stCondLst>
                                        </p:cTn>
                                        <p:tgtEl>
                                          <p:spTgt spid="30722"/>
                                        </p:tgtEl>
                                        <p:attrNameLst>
                                          <p:attrName>r</p:attrName>
                                        </p:attrNameLst>
                                      </p:cBhvr>
                                    </p:animRot>
                                    <p:animRot by="1500000">
                                      <p:cBhvr>
                                        <p:cTn id="10" dur="125" fill="hold">
                                          <p:stCondLst>
                                            <p:cond delay="375"/>
                                          </p:stCondLst>
                                        </p:cTn>
                                        <p:tgtEl>
                                          <p:spTgt spid="307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93904" y="2967335"/>
            <a:ext cx="356188" cy="923330"/>
          </a:xfrm>
          <a:prstGeom prst="rect">
            <a:avLst/>
          </a:prstGeom>
          <a:noFill/>
        </p:spPr>
        <p:txBody>
          <a:bodyPr wrap="none" lIns="91440" tIns="45720" rIns="91440" bIns="45720">
            <a:spAutoFit/>
          </a:bodyPr>
          <a:lstStyle/>
          <a:p>
            <a:pPr algn="ctr"/>
            <a:r>
              <a:rPr lang="en-US" sz="5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Content Placeholder 7"/>
          <p:cNvSpPr>
            <a:spLocks noGrp="1"/>
          </p:cNvSpPr>
          <p:nvPr>
            <p:ph idx="1"/>
          </p:nvPr>
        </p:nvSpPr>
        <p:spPr>
          <a:xfrm>
            <a:off x="0" y="0"/>
            <a:ext cx="9144000" cy="7010400"/>
          </a:xfrm>
        </p:spPr>
        <p:txBody>
          <a:bodyPr/>
          <a:lstStyle/>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dirty="0" smtClean="0"/>
              <a:t>                     </a:t>
            </a:r>
          </a:p>
          <a:p>
            <a:pPr marL="0" indent="0">
              <a:buNone/>
            </a:pPr>
            <a:endParaRPr lang="en-US" dirty="0"/>
          </a:p>
          <a:p>
            <a:pPr marL="0" indent="0">
              <a:buNone/>
            </a:pPr>
            <a:endParaRPr lang="en-US" dirty="0" smtClean="0"/>
          </a:p>
          <a:p>
            <a:pPr marL="0" indent="0">
              <a:buNone/>
            </a:pPr>
            <a:r>
              <a:rPr lang="en-US" dirty="0"/>
              <a:t> </a:t>
            </a:r>
            <a:r>
              <a:rPr lang="en-US" dirty="0" smtClean="0"/>
              <a:t>                         </a:t>
            </a:r>
            <a:r>
              <a:rPr lang="en-US" sz="6600" dirty="0" smtClean="0">
                <a:ln w="0"/>
                <a:solidFill>
                  <a:srgbClr val="F90735"/>
                </a:solidFill>
                <a:effectLst>
                  <a:reflection blurRad="6350" stA="53000" endA="300" endPos="35500" dir="5400000" sy="-90000" algn="bl" rotWithShape="0"/>
                </a:effectLst>
                <a:latin typeface="Bauhaus 93" panose="04030905020B02020C02" pitchFamily="82" charset="0"/>
              </a:rPr>
              <a:t>THANK  </a:t>
            </a:r>
            <a:r>
              <a:rPr lang="en-US" sz="4800" dirty="0" smtClean="0">
                <a:ln w="0"/>
                <a:solidFill>
                  <a:srgbClr val="F90735"/>
                </a:solidFill>
                <a:effectLst>
                  <a:reflection blurRad="6350" stA="53000" endA="300" endPos="35500" dir="5400000" sy="-90000" algn="bl" rotWithShape="0"/>
                </a:effectLst>
                <a:latin typeface="Bauhaus 93" panose="04030905020B02020C02" pitchFamily="82" charset="0"/>
              </a:rPr>
              <a:t> </a:t>
            </a:r>
            <a:r>
              <a:rPr lang="en-US" sz="4800" dirty="0" smtClean="0">
                <a:ln w="0"/>
                <a:solidFill>
                  <a:srgbClr val="F90735"/>
                </a:solidFill>
                <a:effectLst>
                  <a:reflection blurRad="6350" stA="53000" endA="300" endPos="35500" dir="5400000" sy="-90000" algn="bl" rotWithShape="0"/>
                </a:effectLst>
              </a:rPr>
              <a:t> </a:t>
            </a:r>
            <a:r>
              <a:rPr lang="en-US" sz="6600" dirty="0" smtClean="0">
                <a:ln w="0"/>
                <a:solidFill>
                  <a:srgbClr val="F90735"/>
                </a:solidFill>
                <a:effectLst>
                  <a:reflection blurRad="6350" stA="53000" endA="300" endPos="35500" dir="5400000" sy="-90000" algn="bl" rotWithShape="0"/>
                </a:effectLst>
                <a:latin typeface="Bauhaus 93" panose="04030905020B02020C02" pitchFamily="82" charset="0"/>
              </a:rPr>
              <a:t>YOU</a:t>
            </a:r>
            <a:r>
              <a:rPr lang="en-US" sz="48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r>
              <a:rPr lang="en-US" dirty="0" smtClean="0"/>
              <a:t>                                                                                                                               </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8">
                                            <p:txEl>
                                              <p:pRg st="3" end="3"/>
                                            </p:txEl>
                                          </p:spTgt>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8" presetClass="emph" presetSubtype="0" fill="hold" grpId="0" nodeType="clickEffect">
                                  <p:stCondLst>
                                    <p:cond delay="0"/>
                                  </p:stCondLst>
                                  <p:iterate type="lt">
                                    <p:tmPct val="10000"/>
                                  </p:iterate>
                                  <p:childTnLst>
                                    <p:animClr clrSpc="rgb" dir="cw">
                                      <p:cBhvr override="childStyle">
                                        <p:cTn id="10" dur="500" fill="hold"/>
                                        <p:tgtEl>
                                          <p:spTgt spid="8">
                                            <p:txEl>
                                              <p:pRg st="6" end="6"/>
                                            </p:txEl>
                                          </p:spTgt>
                                        </p:tgtEl>
                                        <p:attrNameLst>
                                          <p:attrName>style.color</p:attrName>
                                        </p:attrNameLst>
                                      </p:cBhvr>
                                      <p:to>
                                        <a:schemeClr val="accent2"/>
                                      </p:to>
                                    </p:animClr>
                                    <p:animClr clrSpc="rgb" dir="cw">
                                      <p:cBhvr>
                                        <p:cTn id="11" dur="500" fill="hold"/>
                                        <p:tgtEl>
                                          <p:spTgt spid="8">
                                            <p:txEl>
                                              <p:pRg st="6" end="6"/>
                                            </p:txEl>
                                          </p:spTgt>
                                        </p:tgtEl>
                                        <p:attrNameLst>
                                          <p:attrName>fillcolor</p:attrName>
                                        </p:attrNameLst>
                                      </p:cBhvr>
                                      <p:to>
                                        <a:schemeClr val="accent2"/>
                                      </p:to>
                                    </p:animClr>
                                    <p:set>
                                      <p:cBhvr>
                                        <p:cTn id="12" dur="500" fill="hold"/>
                                        <p:tgtEl>
                                          <p:spTgt spid="8">
                                            <p:txEl>
                                              <p:pRg st="6" end="6"/>
                                            </p:txEl>
                                          </p:spTgt>
                                        </p:tgtEl>
                                        <p:attrNameLst>
                                          <p:attrName>fill.type</p:attrName>
                                        </p:attrNameLst>
                                      </p:cBhvr>
                                      <p:to>
                                        <p:strVal val="solid"/>
                                      </p:to>
                                    </p:set>
                                    <p:anim to="1.5" calcmode="lin" valueType="num">
                                      <p:cBhvr override="childStyle">
                                        <p:cTn id="13" dur="500" fill="hold"/>
                                        <p:tgtEl>
                                          <p:spTgt spid="8">
                                            <p:txEl>
                                              <p:pRg st="6" end="6"/>
                                            </p:txEl>
                                          </p:spTgt>
                                        </p:tgtEl>
                                        <p:attrNameLst>
                                          <p:attrName>style.fontSize</p:attrName>
                                        </p:attrNameLst>
                                      </p:cBhvr>
                                    </p:anim>
                                  </p:childTnLst>
                                </p:cTn>
                              </p:par>
                            </p:childTnLst>
                          </p:cTn>
                        </p:par>
                      </p:childTnLst>
                    </p:cTn>
                  </p:par>
                  <p:par>
                    <p:cTn id="14" fill="hold">
                      <p:stCondLst>
                        <p:cond delay="indefinite"/>
                      </p:stCondLst>
                      <p:childTnLst>
                        <p:par>
                          <p:cTn id="15" fill="hold">
                            <p:stCondLst>
                              <p:cond delay="0"/>
                            </p:stCondLst>
                            <p:childTnLst>
                              <p:par>
                                <p:cTn id="16" presetID="27" presetClass="emph" presetSubtype="0" fill="remove" grpId="1" nodeType="clickEffect">
                                  <p:stCondLst>
                                    <p:cond delay="0"/>
                                  </p:stCondLst>
                                  <p:childTnLst>
                                    <p:animClr clrSpc="rgb" dir="cw">
                                      <p:cBhvr override="childStyle">
                                        <p:cTn id="17" dur="250" autoRev="1" fill="remove"/>
                                        <p:tgtEl>
                                          <p:spTgt spid="8">
                                            <p:txEl>
                                              <p:pRg st="3" end="3"/>
                                            </p:txEl>
                                          </p:spTgt>
                                        </p:tgtEl>
                                        <p:attrNameLst>
                                          <p:attrName>style.color</p:attrName>
                                        </p:attrNameLst>
                                      </p:cBhvr>
                                      <p:to>
                                        <a:schemeClr val="bg1"/>
                                      </p:to>
                                    </p:animClr>
                                    <p:animClr clrSpc="rgb" dir="cw">
                                      <p:cBhvr>
                                        <p:cTn id="18" dur="250" autoRev="1" fill="remove"/>
                                        <p:tgtEl>
                                          <p:spTgt spid="8">
                                            <p:txEl>
                                              <p:pRg st="3" end="3"/>
                                            </p:txEl>
                                          </p:spTgt>
                                        </p:tgtEl>
                                        <p:attrNameLst>
                                          <p:attrName>fillcolor</p:attrName>
                                        </p:attrNameLst>
                                      </p:cBhvr>
                                      <p:to>
                                        <a:schemeClr val="bg1"/>
                                      </p:to>
                                    </p:animClr>
                                    <p:set>
                                      <p:cBhvr>
                                        <p:cTn id="19" dur="250" autoRev="1" fill="remove"/>
                                        <p:tgtEl>
                                          <p:spTgt spid="8">
                                            <p:txEl>
                                              <p:pRg st="3" end="3"/>
                                            </p:txEl>
                                          </p:spTgt>
                                        </p:tgtEl>
                                        <p:attrNameLst>
                                          <p:attrName>fill.type</p:attrName>
                                        </p:attrNameLst>
                                      </p:cBhvr>
                                      <p:to>
                                        <p:strVal val="solid"/>
                                      </p:to>
                                    </p:set>
                                    <p:set>
                                      <p:cBhvr>
                                        <p:cTn id="20" dur="250" autoRev="1" fill="remove"/>
                                        <p:tgtEl>
                                          <p:spTgt spid="8">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8"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76200"/>
            <a:ext cx="4876800" cy="914400"/>
          </a:xfrm>
        </p:spPr>
        <p:txBody>
          <a:bodyPr>
            <a:normAutofit/>
          </a:bodyPr>
          <a:lstStyle/>
          <a:p>
            <a:pPr marL="54864" indent="0" algn="ctr" fontAlgn="auto">
              <a:spcAft>
                <a:spcPts val="0"/>
              </a:spcAft>
              <a:defRPr/>
            </a:pPr>
            <a:r>
              <a:rPr lang="en-US" sz="3600" u="sng" dirty="0" smtClean="0">
                <a:solidFill>
                  <a:srgbClr val="00B050"/>
                </a:solidFill>
                <a:effectLst>
                  <a:outerShdw blurRad="38100" dist="38100" dir="2700000" algn="tl">
                    <a:srgbClr val="000000"/>
                  </a:outerShdw>
                </a:effectLst>
                <a:latin typeface="Times New Roman" pitchFamily="18" charset="0"/>
              </a:rPr>
              <a:t>Overview</a:t>
            </a:r>
          </a:p>
        </p:txBody>
      </p:sp>
      <p:sp>
        <p:nvSpPr>
          <p:cNvPr id="8195" name="Text Box 3"/>
          <p:cNvSpPr txBox="1">
            <a:spLocks noChangeArrowheads="1"/>
          </p:cNvSpPr>
          <p:nvPr/>
        </p:nvSpPr>
        <p:spPr bwMode="auto">
          <a:xfrm>
            <a:off x="1828800" y="1143000"/>
            <a:ext cx="5562600" cy="5170646"/>
          </a:xfrm>
          <a:prstGeom prst="rect">
            <a:avLst/>
          </a:prstGeom>
          <a:noFill/>
          <a:ln w="9525">
            <a:noFill/>
            <a:miter lim="800000"/>
            <a:headEnd/>
            <a:tailEnd/>
          </a:ln>
          <a:effectLst/>
        </p:spPr>
        <p:txBody>
          <a:bodyPr wrap="square">
            <a:spAutoFit/>
          </a:bodyPr>
          <a:lstStyle/>
          <a:p>
            <a:pPr marL="285750" indent="-285750" algn="l">
              <a:buFont typeface="Arial" panose="020B0604020202020204" pitchFamily="34" charset="0"/>
              <a:buChar char="•"/>
              <a:defRPr/>
            </a:pPr>
            <a:endParaRPr lang="en-US" sz="1800" dirty="0" smtClean="0">
              <a:effectLst>
                <a:outerShdw blurRad="38100" dist="38100" dir="2700000" algn="tl">
                  <a:srgbClr val="000000"/>
                </a:outerShdw>
              </a:effectLst>
              <a:latin typeface="Times New Roman" pitchFamily="18" charset="0"/>
            </a:endParaRPr>
          </a:p>
          <a:p>
            <a:pPr marL="285750" indent="-285750" algn="l">
              <a:buFont typeface="Arial" panose="020B0604020202020204" pitchFamily="34" charset="0"/>
              <a:buChar char="•"/>
              <a:defRPr/>
            </a:pPr>
            <a:r>
              <a:rPr lang="en-US" dirty="0" smtClean="0">
                <a:effectLst>
                  <a:outerShdw blurRad="38100" dist="38100" dir="2700000" algn="tl">
                    <a:srgbClr val="000000"/>
                  </a:outerShdw>
                </a:effectLst>
                <a:latin typeface="Times New Roman" pitchFamily="18" charset="0"/>
              </a:rPr>
              <a:t>Introduction</a:t>
            </a:r>
          </a:p>
          <a:p>
            <a:pPr marL="285750" indent="-285750" algn="l">
              <a:buFont typeface="Arial" panose="020B0604020202020204" pitchFamily="34" charset="0"/>
              <a:buChar char="•"/>
              <a:defRPr/>
            </a:pPr>
            <a:r>
              <a:rPr lang="en-US" dirty="0" smtClean="0">
                <a:effectLst>
                  <a:outerShdw blurRad="38100" dist="38100" dir="2700000" algn="tl">
                    <a:srgbClr val="000000"/>
                  </a:outerShdw>
                </a:effectLst>
                <a:latin typeface="Times New Roman" pitchFamily="18" charset="0"/>
              </a:rPr>
              <a:t>History</a:t>
            </a:r>
            <a:endParaRPr lang="en-US" dirty="0">
              <a:effectLst>
                <a:outerShdw blurRad="38100" dist="38100" dir="2700000" algn="tl">
                  <a:srgbClr val="000000"/>
                </a:outerShdw>
              </a:effectLst>
              <a:latin typeface="Times New Roman" pitchFamily="18" charset="0"/>
            </a:endParaRPr>
          </a:p>
          <a:p>
            <a:pPr marL="285750" indent="-285750" algn="l">
              <a:buFont typeface="Arial" panose="020B0604020202020204" pitchFamily="34" charset="0"/>
              <a:buChar char="•"/>
              <a:defRPr/>
            </a:pPr>
            <a:r>
              <a:rPr lang="en-US" dirty="0" smtClean="0">
                <a:effectLst>
                  <a:outerShdw blurRad="38100" dist="38100" dir="2700000" algn="tl">
                    <a:srgbClr val="000000"/>
                  </a:outerShdw>
                </a:effectLst>
                <a:latin typeface="Times New Roman" pitchFamily="18" charset="0"/>
              </a:rPr>
              <a:t>Expressing </a:t>
            </a:r>
            <a:r>
              <a:rPr lang="en-US" dirty="0">
                <a:effectLst>
                  <a:outerShdw blurRad="38100" dist="38100" dir="2700000" algn="tl">
                    <a:srgbClr val="000000"/>
                  </a:outerShdw>
                </a:effectLst>
                <a:latin typeface="Times New Roman" pitchFamily="18" charset="0"/>
              </a:rPr>
              <a:t>Meaning       </a:t>
            </a:r>
            <a:endParaRPr lang="en-US" dirty="0" smtClean="0">
              <a:effectLst>
                <a:outerShdw blurRad="38100" dist="38100" dir="2700000" algn="tl">
                  <a:srgbClr val="000000"/>
                </a:outerShdw>
              </a:effectLst>
              <a:latin typeface="Times New Roman" pitchFamily="18" charset="0"/>
            </a:endParaRPr>
          </a:p>
          <a:p>
            <a:pPr marL="285750" indent="-285750" algn="l">
              <a:buFont typeface="Arial" panose="020B0604020202020204" pitchFamily="34" charset="0"/>
              <a:buChar char="•"/>
              <a:defRPr/>
            </a:pPr>
            <a:r>
              <a:rPr lang="en-US" dirty="0" smtClean="0">
                <a:effectLst>
                  <a:outerShdw blurRad="38100" dist="38100" dir="2700000" algn="tl">
                    <a:srgbClr val="000000"/>
                  </a:outerShdw>
                </a:effectLst>
                <a:latin typeface="Times New Roman" pitchFamily="18" charset="0"/>
              </a:rPr>
              <a:t>Components</a:t>
            </a:r>
          </a:p>
          <a:p>
            <a:pPr marL="285750" indent="-285750" algn="l">
              <a:buFont typeface="Arial" panose="020B0604020202020204" pitchFamily="34" charset="0"/>
              <a:buChar char="•"/>
              <a:defRPr/>
            </a:pPr>
            <a:r>
              <a:rPr lang="en-US" dirty="0" smtClean="0">
                <a:effectLst>
                  <a:outerShdw blurRad="38100" dist="38100" dir="2700000" algn="tl">
                    <a:srgbClr val="000000"/>
                  </a:outerShdw>
                </a:effectLst>
                <a:latin typeface="Times New Roman" pitchFamily="18" charset="0"/>
              </a:rPr>
              <a:t>URI</a:t>
            </a:r>
            <a:endParaRPr lang="en-US" dirty="0">
              <a:effectLst>
                <a:outerShdw blurRad="38100" dist="38100" dir="2700000" algn="tl">
                  <a:srgbClr val="000000"/>
                </a:outerShdw>
              </a:effectLst>
              <a:latin typeface="Times New Roman" pitchFamily="18" charset="0"/>
            </a:endParaRPr>
          </a:p>
          <a:p>
            <a:pPr marL="285750" indent="-285750" algn="l">
              <a:buFont typeface="Arial" panose="020B0604020202020204" pitchFamily="34" charset="0"/>
              <a:buChar char="•"/>
              <a:defRPr/>
            </a:pPr>
            <a:r>
              <a:rPr lang="en-US" dirty="0" smtClean="0">
                <a:effectLst>
                  <a:outerShdw blurRad="38100" dist="38100" dir="2700000" algn="tl">
                    <a:srgbClr val="000000"/>
                  </a:outerShdw>
                </a:effectLst>
                <a:latin typeface="Times New Roman" pitchFamily="18" charset="0"/>
              </a:rPr>
              <a:t>XML</a:t>
            </a:r>
          </a:p>
          <a:p>
            <a:pPr marL="285750" indent="-285750" algn="l">
              <a:buFont typeface="Arial" panose="020B0604020202020204" pitchFamily="34" charset="0"/>
              <a:buChar char="•"/>
              <a:defRPr/>
            </a:pPr>
            <a:r>
              <a:rPr lang="en-US" dirty="0" smtClean="0">
                <a:effectLst>
                  <a:outerShdw blurRad="38100" dist="38100" dir="2700000" algn="tl">
                    <a:srgbClr val="000000"/>
                  </a:outerShdw>
                </a:effectLst>
                <a:latin typeface="Times New Roman" pitchFamily="18" charset="0"/>
              </a:rPr>
              <a:t>RDF</a:t>
            </a:r>
          </a:p>
          <a:p>
            <a:pPr marL="285750" indent="-285750" algn="l">
              <a:buFont typeface="Arial" panose="020B0604020202020204" pitchFamily="34" charset="0"/>
              <a:buChar char="•"/>
              <a:defRPr/>
            </a:pPr>
            <a:r>
              <a:rPr lang="en-US" dirty="0" smtClean="0">
                <a:effectLst>
                  <a:outerShdw blurRad="38100" dist="38100" dir="2700000" algn="tl">
                    <a:srgbClr val="000000"/>
                  </a:outerShdw>
                </a:effectLst>
                <a:latin typeface="Times New Roman" pitchFamily="18" charset="0"/>
              </a:rPr>
              <a:t>Ontologies</a:t>
            </a:r>
            <a:endParaRPr lang="en-US" dirty="0">
              <a:effectLst>
                <a:outerShdw blurRad="38100" dist="38100" dir="2700000" algn="tl">
                  <a:srgbClr val="000000"/>
                </a:outerShdw>
              </a:effectLst>
              <a:latin typeface="Times New Roman" pitchFamily="18" charset="0"/>
            </a:endParaRPr>
          </a:p>
          <a:p>
            <a:pPr marL="285750" indent="-285750" algn="l">
              <a:buFont typeface="Arial" panose="020B0604020202020204" pitchFamily="34" charset="0"/>
              <a:buChar char="•"/>
              <a:defRPr/>
            </a:pPr>
            <a:r>
              <a:rPr lang="en-US" dirty="0" smtClean="0">
                <a:effectLst>
                  <a:outerShdw blurRad="38100" dist="38100" dir="2700000" algn="tl">
                    <a:srgbClr val="000000"/>
                  </a:outerShdw>
                </a:effectLst>
                <a:latin typeface="Times New Roman" pitchFamily="18" charset="0"/>
              </a:rPr>
              <a:t>Incremental </a:t>
            </a:r>
            <a:r>
              <a:rPr lang="en-US" dirty="0">
                <a:effectLst>
                  <a:outerShdw blurRad="38100" dist="38100" dir="2700000" algn="tl">
                    <a:srgbClr val="000000"/>
                  </a:outerShdw>
                </a:effectLst>
                <a:latin typeface="Times New Roman" pitchFamily="18" charset="0"/>
              </a:rPr>
              <a:t>Ontology Creation</a:t>
            </a:r>
          </a:p>
          <a:p>
            <a:pPr marL="285750" indent="-285750" algn="l">
              <a:buFont typeface="Arial" panose="020B0604020202020204" pitchFamily="34" charset="0"/>
              <a:buChar char="•"/>
              <a:defRPr/>
            </a:pPr>
            <a:r>
              <a:rPr lang="en-US" dirty="0" smtClean="0">
                <a:effectLst>
                  <a:outerShdw blurRad="38100" dist="38100" dir="2700000" algn="tl">
                    <a:srgbClr val="000000"/>
                  </a:outerShdw>
                </a:effectLst>
                <a:latin typeface="Times New Roman" pitchFamily="18" charset="0"/>
              </a:rPr>
              <a:t>Evolution </a:t>
            </a:r>
            <a:r>
              <a:rPr lang="en-US" dirty="0">
                <a:effectLst>
                  <a:outerShdw blurRad="38100" dist="38100" dir="2700000" algn="tl">
                    <a:srgbClr val="000000"/>
                  </a:outerShdw>
                </a:effectLst>
                <a:latin typeface="Times New Roman" pitchFamily="18" charset="0"/>
              </a:rPr>
              <a:t>of Semantic Web</a:t>
            </a:r>
          </a:p>
          <a:p>
            <a:pPr marL="285750" indent="-285750" algn="l">
              <a:buFont typeface="Arial" panose="020B0604020202020204" pitchFamily="34" charset="0"/>
              <a:buChar char="•"/>
              <a:defRPr/>
            </a:pPr>
            <a:r>
              <a:rPr lang="en-US" dirty="0" smtClean="0">
                <a:effectLst>
                  <a:outerShdw blurRad="38100" dist="38100" dir="2700000" algn="tl">
                    <a:srgbClr val="000000"/>
                  </a:outerShdw>
                </a:effectLst>
                <a:latin typeface="Times New Roman" pitchFamily="18" charset="0"/>
              </a:rPr>
              <a:t>Advantage</a:t>
            </a:r>
          </a:p>
          <a:p>
            <a:pPr marL="285750" indent="-285750" algn="l">
              <a:buFont typeface="Arial" panose="020B0604020202020204" pitchFamily="34" charset="0"/>
              <a:buChar char="•"/>
              <a:defRPr/>
            </a:pPr>
            <a:r>
              <a:rPr lang="en-US" dirty="0" smtClean="0">
                <a:effectLst>
                  <a:outerShdw blurRad="38100" dist="38100" dir="2700000" algn="tl">
                    <a:srgbClr val="000000"/>
                  </a:outerShdw>
                </a:effectLst>
                <a:latin typeface="Times New Roman" pitchFamily="18" charset="0"/>
              </a:rPr>
              <a:t>Challenges</a:t>
            </a:r>
            <a:endParaRPr lang="en-US" dirty="0">
              <a:effectLst>
                <a:outerShdw blurRad="38100" dist="38100" dir="2700000" algn="tl">
                  <a:srgbClr val="000000"/>
                </a:outerShdw>
              </a:effectLst>
              <a:latin typeface="Times New Roman" pitchFamily="18" charset="0"/>
            </a:endParaRPr>
          </a:p>
          <a:p>
            <a:pPr marL="285750" indent="-285750" algn="l">
              <a:buFont typeface="Arial" panose="020B0604020202020204" pitchFamily="34" charset="0"/>
              <a:buChar char="•"/>
              <a:defRPr/>
            </a:pPr>
            <a:r>
              <a:rPr lang="en-US" dirty="0" smtClean="0">
                <a:effectLst>
                  <a:outerShdw blurRad="38100" dist="38100" dir="2700000" algn="tl">
                    <a:srgbClr val="000000"/>
                  </a:outerShdw>
                </a:effectLst>
                <a:latin typeface="Times New Roman" pitchFamily="18" charset="0"/>
              </a:rPr>
              <a:t>Conclusion</a:t>
            </a:r>
            <a:endParaRPr lang="en-US" dirty="0">
              <a:effectLst>
                <a:outerShdw blurRad="38100" dist="38100" dir="2700000" algn="tl">
                  <a:srgbClr val="000000"/>
                </a:outerShdw>
              </a:effectLst>
              <a:latin typeface="Times New Roman" pitchFamily="18"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barn(inVertical)">
                                      <p:cBhvr>
                                        <p:cTn id="7"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657600" y="685800"/>
            <a:ext cx="1447800" cy="457200"/>
          </a:xfrm>
          <a:prstGeom prst="rect">
            <a:avLst/>
          </a:prstGeom>
          <a:noFill/>
          <a:ln w="9525">
            <a:noFill/>
            <a:miter lim="800000"/>
            <a:headEnd/>
            <a:tailEnd/>
          </a:ln>
          <a:effectLst/>
        </p:spPr>
        <p:txBody>
          <a:bodyPr>
            <a:spAutoFit/>
          </a:bodyPr>
          <a:lstStyle/>
          <a:p>
            <a:pPr algn="l">
              <a:defRPr/>
            </a:pPr>
            <a:endParaRPr lang="en-US">
              <a:effectLst>
                <a:outerShdw blurRad="38100" dist="38100" dir="2700000" algn="tl">
                  <a:srgbClr val="000000"/>
                </a:outerShdw>
              </a:effectLst>
              <a:latin typeface="Times New Roman" pitchFamily="18" charset="0"/>
            </a:endParaRPr>
          </a:p>
        </p:txBody>
      </p:sp>
      <p:sp>
        <p:nvSpPr>
          <p:cNvPr id="9220" name="Text Box 4"/>
          <p:cNvSpPr txBox="1">
            <a:spLocks noChangeArrowheads="1"/>
          </p:cNvSpPr>
          <p:nvPr/>
        </p:nvSpPr>
        <p:spPr bwMode="auto">
          <a:xfrm>
            <a:off x="762000" y="1336675"/>
            <a:ext cx="1692275" cy="457200"/>
          </a:xfrm>
          <a:prstGeom prst="rect">
            <a:avLst/>
          </a:prstGeom>
          <a:noFill/>
          <a:ln w="9525">
            <a:noFill/>
            <a:miter lim="800000"/>
            <a:headEnd/>
            <a:tailEnd/>
          </a:ln>
          <a:effectLst/>
        </p:spPr>
        <p:txBody>
          <a:bodyPr>
            <a:spAutoFit/>
          </a:bodyPr>
          <a:lstStyle/>
          <a:p>
            <a:pPr algn="l">
              <a:defRPr/>
            </a:pPr>
            <a:endParaRPr lang="en-US">
              <a:effectLst>
                <a:outerShdw blurRad="38100" dist="38100" dir="2700000" algn="tl">
                  <a:srgbClr val="000000"/>
                </a:outerShdw>
              </a:effectLst>
              <a:latin typeface="Times New Roman" pitchFamily="18" charset="0"/>
            </a:endParaRPr>
          </a:p>
        </p:txBody>
      </p:sp>
      <p:sp>
        <p:nvSpPr>
          <p:cNvPr id="9221" name="Text Box 5"/>
          <p:cNvSpPr txBox="1">
            <a:spLocks noChangeArrowheads="1"/>
          </p:cNvSpPr>
          <p:nvPr/>
        </p:nvSpPr>
        <p:spPr bwMode="auto">
          <a:xfrm>
            <a:off x="0" y="1143000"/>
            <a:ext cx="9144000" cy="6001643"/>
          </a:xfrm>
          <a:prstGeom prst="rect">
            <a:avLst/>
          </a:prstGeom>
          <a:noFill/>
          <a:ln w="9525">
            <a:noFill/>
            <a:miter lim="800000"/>
            <a:headEnd/>
            <a:tailEnd/>
          </a:ln>
          <a:effectLst/>
        </p:spPr>
        <p:txBody>
          <a:bodyPr wrap="square">
            <a:spAutoFit/>
          </a:bodyPr>
          <a:lstStyle/>
          <a:p>
            <a:pPr marL="342900" indent="-342900" algn="just">
              <a:buFont typeface="Arial" panose="020B0604020202020204" pitchFamily="34" charset="0"/>
              <a:buChar char="•"/>
            </a:pPr>
            <a:r>
              <a:rPr lang="en-US" dirty="0"/>
              <a:t>The </a:t>
            </a:r>
            <a:r>
              <a:rPr lang="en-US" b="1" dirty="0"/>
              <a:t>Semantic Web </a:t>
            </a:r>
            <a:r>
              <a:rPr lang="en-US" dirty="0"/>
              <a:t>is an extension of the World Wide </a:t>
            </a:r>
            <a:r>
              <a:rPr lang="en-US" dirty="0" smtClean="0"/>
              <a:t>Web </a:t>
            </a:r>
          </a:p>
          <a:p>
            <a:pPr marL="342900" indent="-342900" algn="just">
              <a:buFont typeface="Arial" panose="020B0604020202020204" pitchFamily="34" charset="0"/>
              <a:buChar char="•"/>
            </a:pPr>
            <a:endParaRPr lang="en-US" dirty="0" smtClean="0"/>
          </a:p>
          <a:p>
            <a:pPr marL="342900" indent="-342900" algn="just">
              <a:buFont typeface="Arial" panose="020B0604020202020204" pitchFamily="34" charset="0"/>
              <a:buChar char="•"/>
            </a:pPr>
            <a:r>
              <a:rPr lang="en-US" dirty="0" smtClean="0"/>
              <a:t>It was </a:t>
            </a:r>
            <a:r>
              <a:rPr lang="en-US" dirty="0" err="1" smtClean="0"/>
              <a:t>standarded</a:t>
            </a:r>
            <a:r>
              <a:rPr lang="en-US" dirty="0" smtClean="0"/>
              <a:t> by the World Wide Web Consortium (W3C).</a:t>
            </a:r>
          </a:p>
          <a:p>
            <a:pPr marL="342900" indent="-342900" algn="just">
              <a:buFont typeface="Arial" panose="020B0604020202020204" pitchFamily="34" charset="0"/>
              <a:buChar char="•"/>
            </a:pPr>
            <a:endParaRPr lang="en-US" dirty="0" smtClean="0"/>
          </a:p>
          <a:p>
            <a:pPr marL="342900" indent="-342900" algn="just">
              <a:buFont typeface="Arial" panose="020B0604020202020204" pitchFamily="34" charset="0"/>
              <a:buChar char="•"/>
            </a:pPr>
            <a:r>
              <a:rPr lang="en-US" dirty="0" smtClean="0"/>
              <a:t>It standards was to promote common data formats and exchange protocols on the Web, and the most fundamentally key was the Resource Description Framework (RDF).</a:t>
            </a:r>
          </a:p>
          <a:p>
            <a:pPr marL="342900" indent="-342900" algn="just">
              <a:buFont typeface="Arial" panose="020B0604020202020204" pitchFamily="34" charset="0"/>
              <a:buChar char="•"/>
            </a:pPr>
            <a:endParaRPr lang="en-US" dirty="0" smtClean="0"/>
          </a:p>
          <a:p>
            <a:pPr marL="342900" indent="-342900" algn="just">
              <a:buFont typeface="Arial" panose="020B0604020202020204" pitchFamily="34" charset="0"/>
              <a:buChar char="•"/>
            </a:pPr>
            <a:r>
              <a:rPr lang="en-US" dirty="0" smtClean="0"/>
              <a:t> According to the W3C, "The Semantic Web provides a common framework that allows data to be shared and reused across application, enterprise, and community boundaries".</a:t>
            </a:r>
          </a:p>
          <a:p>
            <a:pPr marL="342900" indent="-342900" algn="just">
              <a:buFont typeface="Arial" panose="020B0604020202020204" pitchFamily="34" charset="0"/>
              <a:buChar char="•"/>
            </a:pPr>
            <a:endParaRPr lang="en-US" dirty="0" smtClean="0"/>
          </a:p>
          <a:p>
            <a:pPr marL="342900" indent="-342900" algn="just">
              <a:buFont typeface="Arial" panose="020B0604020202020204" pitchFamily="34" charset="0"/>
              <a:buChar char="•"/>
            </a:pPr>
            <a:r>
              <a:rPr lang="en-US" dirty="0" smtClean="0"/>
              <a:t> The Semantic Web is therefore regarded as an integrator across different content, information applications and systems.</a:t>
            </a:r>
          </a:p>
          <a:p>
            <a:pPr marL="342900" indent="-342900" algn="just">
              <a:buFont typeface="Arial" panose="020B0604020202020204" pitchFamily="34" charset="0"/>
              <a:buChar char="•"/>
            </a:pPr>
            <a:endParaRPr lang="en-US" dirty="0" smtClean="0"/>
          </a:p>
          <a:p>
            <a:pPr algn="just"/>
            <a:r>
              <a:rPr lang="en-US" dirty="0" smtClean="0"/>
              <a:t>. </a:t>
            </a:r>
            <a:endParaRPr lang="en-US" dirty="0">
              <a:effectLst>
                <a:outerShdw blurRad="38100" dist="38100" dir="2700000" algn="tl">
                  <a:srgbClr val="000000"/>
                </a:outerShdw>
              </a:effectLst>
              <a:latin typeface="Times New Roman" pitchFamily="18" charset="0"/>
            </a:endParaRPr>
          </a:p>
        </p:txBody>
      </p:sp>
      <p:sp>
        <p:nvSpPr>
          <p:cNvPr id="9223" name="Rectangle 7"/>
          <p:cNvSpPr>
            <a:spLocks noGrp="1" noChangeArrowheads="1"/>
          </p:cNvSpPr>
          <p:nvPr>
            <p:ph type="title" idx="4294967295"/>
          </p:nvPr>
        </p:nvSpPr>
        <p:spPr>
          <a:xfrm>
            <a:off x="0" y="225512"/>
            <a:ext cx="2971800" cy="765088"/>
          </a:xfrm>
        </p:spPr>
        <p:txBody>
          <a:bodyPr>
            <a:normAutofit/>
          </a:bodyPr>
          <a:lstStyle/>
          <a:p>
            <a:pPr marL="54864" indent="0" algn="ctr" fontAlgn="auto">
              <a:spcAft>
                <a:spcPts val="0"/>
              </a:spcAft>
              <a:defRPr/>
            </a:pPr>
            <a:r>
              <a:rPr lang="en-US" sz="3600" u="sng" dirty="0" smtClean="0">
                <a:solidFill>
                  <a:srgbClr val="00B0F0"/>
                </a:solidFill>
                <a:effectLst>
                  <a:outerShdw blurRad="38100" dist="38100" dir="2700000" algn="tl">
                    <a:srgbClr val="000000"/>
                  </a:outerShdw>
                </a:effectLst>
                <a:latin typeface="Times New Roman" pitchFamily="18" charset="0"/>
              </a:rPr>
              <a:t>Introduction</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9223"/>
                                        </p:tgtEl>
                                        <p:attrNameLst>
                                          <p:attrName>ppt_w</p:attrName>
                                        </p:attrNameLst>
                                      </p:cBhvr>
                                      <p:tavLst>
                                        <p:tav tm="0">
                                          <p:val>
                                            <p:strVal val="ppt_w"/>
                                          </p:val>
                                        </p:tav>
                                        <p:tav tm="100000">
                                          <p:val>
                                            <p:fltVal val="0"/>
                                          </p:val>
                                        </p:tav>
                                      </p:tavLst>
                                    </p:anim>
                                    <p:anim calcmode="lin" valueType="num">
                                      <p:cBhvr>
                                        <p:cTn id="7" dur="1000"/>
                                        <p:tgtEl>
                                          <p:spTgt spid="9223"/>
                                        </p:tgtEl>
                                        <p:attrNameLst>
                                          <p:attrName>ppt_h</p:attrName>
                                        </p:attrNameLst>
                                      </p:cBhvr>
                                      <p:tavLst>
                                        <p:tav tm="0">
                                          <p:val>
                                            <p:strVal val="ppt_h"/>
                                          </p:val>
                                        </p:tav>
                                        <p:tav tm="100000">
                                          <p:val>
                                            <p:fltVal val="0"/>
                                          </p:val>
                                        </p:tav>
                                      </p:tavLst>
                                    </p:anim>
                                    <p:anim calcmode="lin" valueType="num">
                                      <p:cBhvr>
                                        <p:cTn id="8" dur="1000"/>
                                        <p:tgtEl>
                                          <p:spTgt spid="9223"/>
                                        </p:tgtEl>
                                        <p:attrNameLst>
                                          <p:attrName>style.rotation</p:attrName>
                                        </p:attrNameLst>
                                      </p:cBhvr>
                                      <p:tavLst>
                                        <p:tav tm="0">
                                          <p:val>
                                            <p:fltVal val="0"/>
                                          </p:val>
                                        </p:tav>
                                        <p:tav tm="100000">
                                          <p:val>
                                            <p:fltVal val="90"/>
                                          </p:val>
                                        </p:tav>
                                      </p:tavLst>
                                    </p:anim>
                                    <p:animEffect transition="out" filter="fade">
                                      <p:cBhvr>
                                        <p:cTn id="9" dur="1000"/>
                                        <p:tgtEl>
                                          <p:spTgt spid="9223"/>
                                        </p:tgtEl>
                                      </p:cBhvr>
                                    </p:animEffect>
                                    <p:set>
                                      <p:cBhvr>
                                        <p:cTn id="10" dur="1" fill="hold">
                                          <p:stCondLst>
                                            <p:cond delay="999"/>
                                          </p:stCondLst>
                                        </p:cTn>
                                        <p:tgtEl>
                                          <p:spTgt spid="92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endParaRPr lang="en-US" sz="2400" dirty="0" smtClean="0"/>
          </a:p>
          <a:p>
            <a:r>
              <a:rPr lang="en-US" sz="2400" dirty="0" smtClean="0"/>
              <a:t>The </a:t>
            </a:r>
            <a:r>
              <a:rPr lang="en-US" sz="2400" dirty="0"/>
              <a:t>term was coined by </a:t>
            </a:r>
            <a:r>
              <a:rPr lang="en-US" sz="2400" dirty="0" smtClean="0"/>
              <a:t>“Tim Berners-Lee” for </a:t>
            </a:r>
            <a:r>
              <a:rPr lang="en-US" sz="2400" dirty="0"/>
              <a:t>a web of data (or </a:t>
            </a:r>
            <a:r>
              <a:rPr lang="en-US" sz="2400" b="1" dirty="0"/>
              <a:t>data web</a:t>
            </a:r>
            <a:r>
              <a:rPr lang="en-US" sz="2400" dirty="0" smtClean="0"/>
              <a:t>) </a:t>
            </a:r>
            <a:r>
              <a:rPr lang="en-US" sz="2400" dirty="0"/>
              <a:t>that can be processed by </a:t>
            </a:r>
            <a:r>
              <a:rPr lang="en-US" sz="2400" dirty="0" smtClean="0"/>
              <a:t>machines</a:t>
            </a:r>
          </a:p>
          <a:p>
            <a:pPr marL="0" indent="0">
              <a:buNone/>
            </a:pPr>
            <a:r>
              <a:rPr lang="en-US" sz="2400" dirty="0"/>
              <a:t> </a:t>
            </a:r>
            <a:r>
              <a:rPr lang="en-US" sz="2400" dirty="0" smtClean="0"/>
              <a:t>            —that </a:t>
            </a:r>
            <a:r>
              <a:rPr lang="en-US" sz="2400" dirty="0"/>
              <a:t>is, one in which much of the meaning </a:t>
            </a:r>
            <a:r>
              <a:rPr lang="en-US" sz="2400" dirty="0" smtClean="0"/>
              <a:t>is machine-readable</a:t>
            </a:r>
            <a:r>
              <a:rPr lang="en-US" sz="2400" dirty="0"/>
              <a:t>. While its critics have questioned its feasibility, proponents argue that applications in industry, biology and human sciences research </a:t>
            </a:r>
            <a:r>
              <a:rPr lang="en-US" sz="2400" dirty="0" smtClean="0"/>
              <a:t>have already </a:t>
            </a:r>
            <a:r>
              <a:rPr lang="en-US" sz="2400" dirty="0"/>
              <a:t>proven the validity of the original concept</a:t>
            </a:r>
            <a:r>
              <a:rPr lang="en-US" sz="2400" dirty="0" smtClean="0"/>
              <a:t>.</a:t>
            </a:r>
          </a:p>
          <a:p>
            <a:pPr marL="0" indent="0">
              <a:buNone/>
            </a:pPr>
            <a:endParaRPr lang="en-US" sz="2400" dirty="0" smtClean="0"/>
          </a:p>
          <a:p>
            <a:r>
              <a:rPr lang="en-US" sz="2400" dirty="0" smtClean="0"/>
              <a:t>He </a:t>
            </a:r>
            <a:r>
              <a:rPr lang="en-US" sz="2400" dirty="0"/>
              <a:t>originally expressed his vision of the Semantic Web as follows</a:t>
            </a:r>
            <a:r>
              <a:rPr lang="en-US" sz="2400" dirty="0" smtClean="0"/>
              <a:t>:</a:t>
            </a:r>
          </a:p>
          <a:p>
            <a:pPr marL="0" indent="0">
              <a:buNone/>
            </a:pPr>
            <a:r>
              <a:rPr lang="en-US" sz="2400" dirty="0"/>
              <a:t> </a:t>
            </a:r>
            <a:r>
              <a:rPr lang="en-US" sz="2400" dirty="0" smtClean="0"/>
              <a:t>   “I </a:t>
            </a:r>
            <a:r>
              <a:rPr lang="en-US" sz="2400" dirty="0"/>
              <a:t>have a dream for the Web [in which computers] become capable of analyzing all the data on the Web – the content, links, and transactions </a:t>
            </a:r>
            <a:r>
              <a:rPr lang="en-US" sz="2400" dirty="0" smtClean="0"/>
              <a:t>between people </a:t>
            </a:r>
            <a:r>
              <a:rPr lang="en-US" sz="2400" dirty="0"/>
              <a:t>and </a:t>
            </a:r>
            <a:r>
              <a:rPr lang="en-US" sz="2400" dirty="0" smtClean="0"/>
              <a:t>computers”. </a:t>
            </a:r>
          </a:p>
          <a:p>
            <a:pPr marL="0" indent="0">
              <a:buNone/>
            </a:pPr>
            <a:endParaRPr lang="en-US" sz="2400" dirty="0" smtClean="0"/>
          </a:p>
          <a:p>
            <a:r>
              <a:rPr lang="en-US" sz="2400" dirty="0" smtClean="0"/>
              <a:t>A </a:t>
            </a:r>
            <a:r>
              <a:rPr lang="en-US" sz="2400" dirty="0"/>
              <a:t>"Semantic Web", which makes this possible, has yet to emerge, but when it does, the day-to-day mechanisms of </a:t>
            </a:r>
            <a:r>
              <a:rPr lang="en-US" sz="2400" dirty="0" smtClean="0"/>
              <a:t>trade, bureaucracy </a:t>
            </a:r>
            <a:r>
              <a:rPr lang="en-US" sz="2400" dirty="0"/>
              <a:t>and our daily lives will be handled by machines talking to machines. </a:t>
            </a:r>
          </a:p>
        </p:txBody>
      </p:sp>
    </p:spTree>
    <p:extLst>
      <p:ext uri="{BB962C8B-B14F-4D97-AF65-F5344CB8AC3E}">
        <p14:creationId xmlns:p14="http://schemas.microsoft.com/office/powerpoint/2010/main" val="3744986980"/>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0"/>
            <a:ext cx="1905000" cy="1036529"/>
          </a:xfrm>
        </p:spPr>
        <p:txBody>
          <a:bodyPr>
            <a:normAutofit/>
          </a:bodyPr>
          <a:lstStyle/>
          <a:p>
            <a:r>
              <a:rPr lang="en-US" sz="3600" dirty="0" smtClean="0">
                <a:solidFill>
                  <a:srgbClr val="00B0F0"/>
                </a:solidFill>
                <a:latin typeface="Times New Roman" panose="02020603050405020304" pitchFamily="18" charset="0"/>
                <a:cs typeface="Times New Roman" panose="02020603050405020304" pitchFamily="18" charset="0"/>
              </a:rPr>
              <a:t>History</a:t>
            </a:r>
            <a:endParaRPr lang="en-US" sz="3600" dirty="0">
              <a:solidFill>
                <a:srgbClr val="00B0F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0" y="1355834"/>
            <a:ext cx="9144000" cy="5502165"/>
          </a:xfrm>
        </p:spPr>
        <p:txBody>
          <a:bodyPr>
            <a:normAutofit/>
          </a:bodyPr>
          <a:lstStyle/>
          <a:p>
            <a:r>
              <a:rPr lang="en-US" sz="2400" dirty="0" smtClean="0"/>
              <a:t>In 2001, </a:t>
            </a:r>
            <a:r>
              <a:rPr lang="en-US" sz="2400" i="1" dirty="0" smtClean="0"/>
              <a:t>Scientific </a:t>
            </a:r>
            <a:r>
              <a:rPr lang="en-US" sz="2400" i="1" dirty="0"/>
              <a:t>American </a:t>
            </a:r>
            <a:r>
              <a:rPr lang="en-US" sz="2400" dirty="0"/>
              <a:t>article by Berners-Lee, </a:t>
            </a:r>
            <a:r>
              <a:rPr lang="en-US" sz="2400" dirty="0" err="1"/>
              <a:t>Hendler</a:t>
            </a:r>
            <a:r>
              <a:rPr lang="en-US" sz="2400" dirty="0"/>
              <a:t>, and </a:t>
            </a:r>
            <a:r>
              <a:rPr lang="en-US" sz="2400" dirty="0" err="1"/>
              <a:t>Lassila</a:t>
            </a:r>
            <a:r>
              <a:rPr lang="en-US" sz="2400" dirty="0"/>
              <a:t> described an expected evolution of the existing Web to a Semantic Web</a:t>
            </a:r>
            <a:r>
              <a:rPr lang="en-US" sz="2400" dirty="0" smtClean="0"/>
              <a:t>.</a:t>
            </a:r>
          </a:p>
          <a:p>
            <a:endParaRPr lang="en-US" sz="2400" dirty="0" smtClean="0"/>
          </a:p>
          <a:p>
            <a:r>
              <a:rPr lang="en-US" sz="2400" dirty="0"/>
              <a:t>In </a:t>
            </a:r>
            <a:r>
              <a:rPr lang="en-US" sz="2400" dirty="0" smtClean="0"/>
              <a:t>2006,Berners-Lee </a:t>
            </a:r>
            <a:r>
              <a:rPr lang="en-US" sz="2400" dirty="0"/>
              <a:t>and colleagues stated that: "This simple idea…remains largely unrealized</a:t>
            </a:r>
            <a:r>
              <a:rPr lang="en-US" sz="2400" dirty="0" smtClean="0"/>
              <a:t>".</a:t>
            </a:r>
          </a:p>
          <a:p>
            <a:endParaRPr lang="en-US" sz="2400" dirty="0" smtClean="0"/>
          </a:p>
          <a:p>
            <a:r>
              <a:rPr lang="en-US" sz="2400" dirty="0"/>
              <a:t>In 2013, more than four million Web domains contained Semantic </a:t>
            </a:r>
            <a:r>
              <a:rPr lang="en-US" sz="2400" dirty="0" smtClean="0"/>
              <a:t>Web markup.</a:t>
            </a:r>
          </a:p>
          <a:p>
            <a:pPr marL="0" indent="0">
              <a:buNone/>
            </a:pPr>
            <a:endParaRPr lang="en-US" sz="2400" dirty="0" smtClean="0"/>
          </a:p>
          <a:p>
            <a:r>
              <a:rPr lang="en-US" sz="2400" dirty="0"/>
              <a:t>Tim Berners-Lee has described the semantic web as a component of "Web 3.0"</a:t>
            </a:r>
          </a:p>
        </p:txBody>
      </p:sp>
    </p:spTree>
    <p:extLst>
      <p:ext uri="{BB962C8B-B14F-4D97-AF65-F5344CB8AC3E}">
        <p14:creationId xmlns:p14="http://schemas.microsoft.com/office/powerpoint/2010/main" val="36988605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nodeType="clickEffect">
                                  <p:stCondLst>
                                    <p:cond delay="0"/>
                                  </p:stCondLst>
                                  <p:childTnLst>
                                    <p:animEffect transition="out" filter="wipe(down)">
                                      <p:cBhvr>
                                        <p:cTn id="6" dur="180" accel="50000">
                                          <p:stCondLst>
                                            <p:cond delay="1820"/>
                                          </p:stCondLst>
                                        </p:cTn>
                                        <p:tgtEl>
                                          <p:spTgt spid="5">
                                            <p:txEl>
                                              <p:pRg st="0" end="0"/>
                                            </p:txEl>
                                          </p:spTgt>
                                        </p:tgtEl>
                                      </p:cBhvr>
                                    </p:animEffect>
                                    <p:anim calcmode="lin" valueType="num">
                                      <p:cBhvr>
                                        <p:cTn id="7" dur="1822" tmFilter="0,0; 0.14,0.31; 0.43,0.73; 0.71,0.91; 1.0,1.0">
                                          <p:stCondLst>
                                            <p:cond delay="0"/>
                                          </p:stCondLst>
                                        </p:cTn>
                                        <p:tgtEl>
                                          <p:spTgt spid="5">
                                            <p:txEl>
                                              <p:pRg st="0" end="0"/>
                                            </p:txEl>
                                          </p:spTgt>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5">
                                            <p:txEl>
                                              <p:pRg st="0" end="0"/>
                                            </p:txEl>
                                          </p:spTgt>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5">
                                            <p:txEl>
                                              <p:pRg st="0" end="0"/>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5">
                                            <p:txEl>
                                              <p:pRg st="0" end="0"/>
                                            </p:txEl>
                                          </p:spTgt>
                                        </p:tgtEl>
                                        <p:attrNameLst>
                                          <p:attrName>ppt_y</p:attrName>
                                        </p:attrNameLst>
                                      </p:cBhvr>
                                      <p:tavLst>
                                        <p:tav tm="0">
                                          <p:val>
                                            <p:strVal val="ppt_y"/>
                                          </p:val>
                                        </p:tav>
                                        <p:tav tm="100000">
                                          <p:val>
                                            <p:strVal val="ppt_y+ppt_h"/>
                                          </p:val>
                                        </p:tav>
                                      </p:tavLst>
                                    </p:anim>
                                    <p:animScale>
                                      <p:cBhvr>
                                        <p:cTn id="14" dur="26">
                                          <p:stCondLst>
                                            <p:cond delay="620"/>
                                          </p:stCondLst>
                                        </p:cTn>
                                        <p:tgtEl>
                                          <p:spTgt spid="5">
                                            <p:txEl>
                                              <p:pRg st="0" end="0"/>
                                            </p:txEl>
                                          </p:spTgt>
                                        </p:tgtEl>
                                      </p:cBhvr>
                                      <p:to x="100000" y="60000"/>
                                    </p:animScale>
                                    <p:animScale>
                                      <p:cBhvr>
                                        <p:cTn id="15" dur="166" decel="50000">
                                          <p:stCondLst>
                                            <p:cond delay="646"/>
                                          </p:stCondLst>
                                        </p:cTn>
                                        <p:tgtEl>
                                          <p:spTgt spid="5">
                                            <p:txEl>
                                              <p:pRg st="0" end="0"/>
                                            </p:txEl>
                                          </p:spTgt>
                                        </p:tgtEl>
                                      </p:cBhvr>
                                      <p:to x="100000" y="100000"/>
                                    </p:animScale>
                                    <p:animScale>
                                      <p:cBhvr>
                                        <p:cTn id="16" dur="26">
                                          <p:stCondLst>
                                            <p:cond delay="1312"/>
                                          </p:stCondLst>
                                        </p:cTn>
                                        <p:tgtEl>
                                          <p:spTgt spid="5">
                                            <p:txEl>
                                              <p:pRg st="0" end="0"/>
                                            </p:txEl>
                                          </p:spTgt>
                                        </p:tgtEl>
                                      </p:cBhvr>
                                      <p:to x="100000" y="80000"/>
                                    </p:animScale>
                                    <p:animScale>
                                      <p:cBhvr>
                                        <p:cTn id="17" dur="166" decel="50000">
                                          <p:stCondLst>
                                            <p:cond delay="1338"/>
                                          </p:stCondLst>
                                        </p:cTn>
                                        <p:tgtEl>
                                          <p:spTgt spid="5">
                                            <p:txEl>
                                              <p:pRg st="0" end="0"/>
                                            </p:txEl>
                                          </p:spTgt>
                                        </p:tgtEl>
                                      </p:cBhvr>
                                      <p:to x="100000" y="100000"/>
                                    </p:animScale>
                                    <p:animScale>
                                      <p:cBhvr>
                                        <p:cTn id="18" dur="26">
                                          <p:stCondLst>
                                            <p:cond delay="1642"/>
                                          </p:stCondLst>
                                        </p:cTn>
                                        <p:tgtEl>
                                          <p:spTgt spid="5">
                                            <p:txEl>
                                              <p:pRg st="0" end="0"/>
                                            </p:txEl>
                                          </p:spTgt>
                                        </p:tgtEl>
                                      </p:cBhvr>
                                      <p:to x="100000" y="90000"/>
                                    </p:animScale>
                                    <p:animScale>
                                      <p:cBhvr>
                                        <p:cTn id="19" dur="166" decel="50000">
                                          <p:stCondLst>
                                            <p:cond delay="1668"/>
                                          </p:stCondLst>
                                        </p:cTn>
                                        <p:tgtEl>
                                          <p:spTgt spid="5">
                                            <p:txEl>
                                              <p:pRg st="0" end="0"/>
                                            </p:txEl>
                                          </p:spTgt>
                                        </p:tgtEl>
                                      </p:cBhvr>
                                      <p:to x="100000" y="100000"/>
                                    </p:animScale>
                                    <p:animScale>
                                      <p:cBhvr>
                                        <p:cTn id="20" dur="26">
                                          <p:stCondLst>
                                            <p:cond delay="1808"/>
                                          </p:stCondLst>
                                        </p:cTn>
                                        <p:tgtEl>
                                          <p:spTgt spid="5">
                                            <p:txEl>
                                              <p:pRg st="0" end="0"/>
                                            </p:txEl>
                                          </p:spTgt>
                                        </p:tgtEl>
                                      </p:cBhvr>
                                      <p:to x="100000" y="95000"/>
                                    </p:animScale>
                                    <p:animScale>
                                      <p:cBhvr>
                                        <p:cTn id="21" dur="166" decel="50000">
                                          <p:stCondLst>
                                            <p:cond delay="1834"/>
                                          </p:stCondLst>
                                        </p:cTn>
                                        <p:tgtEl>
                                          <p:spTgt spid="5">
                                            <p:txEl>
                                              <p:pRg st="0" end="0"/>
                                            </p:txEl>
                                          </p:spTgt>
                                        </p:tgtEl>
                                      </p:cBhvr>
                                      <p:to x="100000" y="100000"/>
                                    </p:animScale>
                                    <p:set>
                                      <p:cBhvr>
                                        <p:cTn id="22" dur="1" fill="hold">
                                          <p:stCondLst>
                                            <p:cond delay="1999"/>
                                          </p:stCondLst>
                                        </p:cTn>
                                        <p:tgtEl>
                                          <p:spTgt spid="5">
                                            <p:txEl>
                                              <p:pRg st="0" end="0"/>
                                            </p:txEl>
                                          </p:spTgt>
                                        </p:tgtEl>
                                        <p:attrNameLst>
                                          <p:attrName>style.visibility</p:attrName>
                                        </p:attrNameLst>
                                      </p:cBhvr>
                                      <p:to>
                                        <p:strVal val="hidden"/>
                                      </p:to>
                                    </p:set>
                                  </p:childTnLst>
                                </p:cTn>
                              </p:par>
                              <p:par>
                                <p:cTn id="23" presetID="26" presetClass="exit" presetSubtype="0" fill="hold" nodeType="withEffect">
                                  <p:stCondLst>
                                    <p:cond delay="0"/>
                                  </p:stCondLst>
                                  <p:childTnLst>
                                    <p:animEffect transition="out" filter="wipe(down)">
                                      <p:cBhvr>
                                        <p:cTn id="24" dur="180" accel="50000">
                                          <p:stCondLst>
                                            <p:cond delay="1820"/>
                                          </p:stCondLst>
                                        </p:cTn>
                                        <p:tgtEl>
                                          <p:spTgt spid="5">
                                            <p:txEl>
                                              <p:pRg st="2" end="2"/>
                                            </p:txEl>
                                          </p:spTgt>
                                        </p:tgtEl>
                                      </p:cBhvr>
                                    </p:animEffect>
                                    <p:anim calcmode="lin" valueType="num">
                                      <p:cBhvr>
                                        <p:cTn id="25" dur="1822" tmFilter="0,0; 0.14,0.31; 0.43,0.73; 0.71,0.91; 1.0,1.0">
                                          <p:stCondLst>
                                            <p:cond delay="0"/>
                                          </p:stCondLst>
                                        </p:cTn>
                                        <p:tgtEl>
                                          <p:spTgt spid="5">
                                            <p:txEl>
                                              <p:pRg st="2" end="2"/>
                                            </p:txEl>
                                          </p:spTgt>
                                        </p:tgtEl>
                                        <p:attrNameLst>
                                          <p:attrName>ppt_x</p:attrName>
                                        </p:attrNameLst>
                                      </p:cBhvr>
                                      <p:tavLst>
                                        <p:tav tm="0">
                                          <p:val>
                                            <p:strVal val="ppt_x"/>
                                          </p:val>
                                        </p:tav>
                                        <p:tav tm="100000">
                                          <p:val>
                                            <p:strVal val="#ppt_x+0.25"/>
                                          </p:val>
                                        </p:tav>
                                      </p:tavLst>
                                    </p:anim>
                                    <p:anim calcmode="lin" valueType="num">
                                      <p:cBhvr>
                                        <p:cTn id="26" dur="178">
                                          <p:stCondLst>
                                            <p:cond delay="1822"/>
                                          </p:stCondLst>
                                        </p:cTn>
                                        <p:tgtEl>
                                          <p:spTgt spid="5">
                                            <p:txEl>
                                              <p:pRg st="2" end="2"/>
                                            </p:txEl>
                                          </p:spTgt>
                                        </p:tgtEl>
                                        <p:attrNameLst>
                                          <p:attrName>ppt_x</p:attrName>
                                        </p:attrNameLst>
                                      </p:cBhvr>
                                      <p:tavLst>
                                        <p:tav tm="0">
                                          <p:val>
                                            <p:strVal val="ppt_x"/>
                                          </p:val>
                                        </p:tav>
                                        <p:tav tm="100000">
                                          <p:val>
                                            <p:strVal val="ppt_x"/>
                                          </p:val>
                                        </p:tav>
                                      </p:tavLst>
                                    </p:anim>
                                    <p:anim calcmode="lin" valueType="num">
                                      <p:cBhvr>
                                        <p:cTn id="27" dur="664" tmFilter="0.0,0.0;0.25,0.07;0.50,0.2;0.75,0.467;1.0,1.0">
                                          <p:stCondLst>
                                            <p:cond delay="0"/>
                                          </p:stCondLst>
                                        </p:cTn>
                                        <p:tgtEl>
                                          <p:spTgt spid="5">
                                            <p:txEl>
                                              <p:pRg st="2" end="2"/>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8" dur="664" tmFilter="0, 0; 0.125,0.2665; 0.25,0.4; 0.375,0.465; 0.5,0.5;  0.625,0.535; 0.75,0.6; 0.875,0.7335; 1,1">
                                          <p:stCondLst>
                                            <p:cond delay="664"/>
                                          </p:stCondLst>
                                        </p:cTn>
                                        <p:tgtEl>
                                          <p:spTgt spid="5">
                                            <p:txEl>
                                              <p:pRg st="2" end="2"/>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9" dur="332" tmFilter="0, 0; 0.125,0.2665; 0.25,0.4; 0.375,0.465; 0.5,0.5;  0.625,0.535; 0.75,0.6; 0.875,0.7335; 1,1">
                                          <p:stCondLst>
                                            <p:cond delay="1324"/>
                                          </p:stCondLst>
                                        </p:cTn>
                                        <p:tgtEl>
                                          <p:spTgt spid="5">
                                            <p:txEl>
                                              <p:pRg st="2" end="2"/>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30" dur="164" tmFilter="0, 0; 0.125,0.2665; 0.25,0.4; 0.375,0.465; 0.5,0.5;  0.625,0.535; 0.75,0.6; 0.875,0.7335; 1,1">
                                          <p:stCondLst>
                                            <p:cond delay="1656"/>
                                          </p:stCondLst>
                                        </p:cTn>
                                        <p:tgtEl>
                                          <p:spTgt spid="5">
                                            <p:txEl>
                                              <p:pRg st="2" end="2"/>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31" dur="180" accel="50000">
                                          <p:stCondLst>
                                            <p:cond delay="1820"/>
                                          </p:stCondLst>
                                        </p:cTn>
                                        <p:tgtEl>
                                          <p:spTgt spid="5">
                                            <p:txEl>
                                              <p:pRg st="2" end="2"/>
                                            </p:txEl>
                                          </p:spTgt>
                                        </p:tgtEl>
                                        <p:attrNameLst>
                                          <p:attrName>ppt_y</p:attrName>
                                        </p:attrNameLst>
                                      </p:cBhvr>
                                      <p:tavLst>
                                        <p:tav tm="0">
                                          <p:val>
                                            <p:strVal val="ppt_y"/>
                                          </p:val>
                                        </p:tav>
                                        <p:tav tm="100000">
                                          <p:val>
                                            <p:strVal val="ppt_y+ppt_h"/>
                                          </p:val>
                                        </p:tav>
                                      </p:tavLst>
                                    </p:anim>
                                    <p:animScale>
                                      <p:cBhvr>
                                        <p:cTn id="32" dur="26">
                                          <p:stCondLst>
                                            <p:cond delay="620"/>
                                          </p:stCondLst>
                                        </p:cTn>
                                        <p:tgtEl>
                                          <p:spTgt spid="5">
                                            <p:txEl>
                                              <p:pRg st="2" end="2"/>
                                            </p:txEl>
                                          </p:spTgt>
                                        </p:tgtEl>
                                      </p:cBhvr>
                                      <p:to x="100000" y="60000"/>
                                    </p:animScale>
                                    <p:animScale>
                                      <p:cBhvr>
                                        <p:cTn id="33" dur="166" decel="50000">
                                          <p:stCondLst>
                                            <p:cond delay="646"/>
                                          </p:stCondLst>
                                        </p:cTn>
                                        <p:tgtEl>
                                          <p:spTgt spid="5">
                                            <p:txEl>
                                              <p:pRg st="2" end="2"/>
                                            </p:txEl>
                                          </p:spTgt>
                                        </p:tgtEl>
                                      </p:cBhvr>
                                      <p:to x="100000" y="100000"/>
                                    </p:animScale>
                                    <p:animScale>
                                      <p:cBhvr>
                                        <p:cTn id="34" dur="26">
                                          <p:stCondLst>
                                            <p:cond delay="1312"/>
                                          </p:stCondLst>
                                        </p:cTn>
                                        <p:tgtEl>
                                          <p:spTgt spid="5">
                                            <p:txEl>
                                              <p:pRg st="2" end="2"/>
                                            </p:txEl>
                                          </p:spTgt>
                                        </p:tgtEl>
                                      </p:cBhvr>
                                      <p:to x="100000" y="80000"/>
                                    </p:animScale>
                                    <p:animScale>
                                      <p:cBhvr>
                                        <p:cTn id="35" dur="166" decel="50000">
                                          <p:stCondLst>
                                            <p:cond delay="1338"/>
                                          </p:stCondLst>
                                        </p:cTn>
                                        <p:tgtEl>
                                          <p:spTgt spid="5">
                                            <p:txEl>
                                              <p:pRg st="2" end="2"/>
                                            </p:txEl>
                                          </p:spTgt>
                                        </p:tgtEl>
                                      </p:cBhvr>
                                      <p:to x="100000" y="100000"/>
                                    </p:animScale>
                                    <p:animScale>
                                      <p:cBhvr>
                                        <p:cTn id="36" dur="26">
                                          <p:stCondLst>
                                            <p:cond delay="1642"/>
                                          </p:stCondLst>
                                        </p:cTn>
                                        <p:tgtEl>
                                          <p:spTgt spid="5">
                                            <p:txEl>
                                              <p:pRg st="2" end="2"/>
                                            </p:txEl>
                                          </p:spTgt>
                                        </p:tgtEl>
                                      </p:cBhvr>
                                      <p:to x="100000" y="90000"/>
                                    </p:animScale>
                                    <p:animScale>
                                      <p:cBhvr>
                                        <p:cTn id="37" dur="166" decel="50000">
                                          <p:stCondLst>
                                            <p:cond delay="1668"/>
                                          </p:stCondLst>
                                        </p:cTn>
                                        <p:tgtEl>
                                          <p:spTgt spid="5">
                                            <p:txEl>
                                              <p:pRg st="2" end="2"/>
                                            </p:txEl>
                                          </p:spTgt>
                                        </p:tgtEl>
                                      </p:cBhvr>
                                      <p:to x="100000" y="100000"/>
                                    </p:animScale>
                                    <p:animScale>
                                      <p:cBhvr>
                                        <p:cTn id="38" dur="26">
                                          <p:stCondLst>
                                            <p:cond delay="1808"/>
                                          </p:stCondLst>
                                        </p:cTn>
                                        <p:tgtEl>
                                          <p:spTgt spid="5">
                                            <p:txEl>
                                              <p:pRg st="2" end="2"/>
                                            </p:txEl>
                                          </p:spTgt>
                                        </p:tgtEl>
                                      </p:cBhvr>
                                      <p:to x="100000" y="95000"/>
                                    </p:animScale>
                                    <p:animScale>
                                      <p:cBhvr>
                                        <p:cTn id="39" dur="166" decel="50000">
                                          <p:stCondLst>
                                            <p:cond delay="1834"/>
                                          </p:stCondLst>
                                        </p:cTn>
                                        <p:tgtEl>
                                          <p:spTgt spid="5">
                                            <p:txEl>
                                              <p:pRg st="2" end="2"/>
                                            </p:txEl>
                                          </p:spTgt>
                                        </p:tgtEl>
                                      </p:cBhvr>
                                      <p:to x="100000" y="100000"/>
                                    </p:animScale>
                                    <p:set>
                                      <p:cBhvr>
                                        <p:cTn id="40" dur="1" fill="hold">
                                          <p:stCondLst>
                                            <p:cond delay="1999"/>
                                          </p:stCondLst>
                                        </p:cTn>
                                        <p:tgtEl>
                                          <p:spTgt spid="5">
                                            <p:txEl>
                                              <p:pRg st="2" end="2"/>
                                            </p:txEl>
                                          </p:spTgt>
                                        </p:tgtEl>
                                        <p:attrNameLst>
                                          <p:attrName>style.visibility</p:attrName>
                                        </p:attrNameLst>
                                      </p:cBhvr>
                                      <p:to>
                                        <p:strVal val="hidden"/>
                                      </p:to>
                                    </p:set>
                                  </p:childTnLst>
                                </p:cTn>
                              </p:par>
                              <p:par>
                                <p:cTn id="41" presetID="26" presetClass="exit" presetSubtype="0" fill="hold" nodeType="withEffect">
                                  <p:stCondLst>
                                    <p:cond delay="0"/>
                                  </p:stCondLst>
                                  <p:childTnLst>
                                    <p:animEffect transition="out" filter="wipe(down)">
                                      <p:cBhvr>
                                        <p:cTn id="42" dur="180" accel="50000">
                                          <p:stCondLst>
                                            <p:cond delay="1820"/>
                                          </p:stCondLst>
                                        </p:cTn>
                                        <p:tgtEl>
                                          <p:spTgt spid="5">
                                            <p:txEl>
                                              <p:pRg st="4" end="4"/>
                                            </p:txEl>
                                          </p:spTgt>
                                        </p:tgtEl>
                                      </p:cBhvr>
                                    </p:animEffect>
                                    <p:anim calcmode="lin" valueType="num">
                                      <p:cBhvr>
                                        <p:cTn id="43" dur="1822" tmFilter="0,0; 0.14,0.31; 0.43,0.73; 0.71,0.91; 1.0,1.0">
                                          <p:stCondLst>
                                            <p:cond delay="0"/>
                                          </p:stCondLst>
                                        </p:cTn>
                                        <p:tgtEl>
                                          <p:spTgt spid="5">
                                            <p:txEl>
                                              <p:pRg st="4" end="4"/>
                                            </p:txEl>
                                          </p:spTgt>
                                        </p:tgtEl>
                                        <p:attrNameLst>
                                          <p:attrName>ppt_x</p:attrName>
                                        </p:attrNameLst>
                                      </p:cBhvr>
                                      <p:tavLst>
                                        <p:tav tm="0">
                                          <p:val>
                                            <p:strVal val="ppt_x"/>
                                          </p:val>
                                        </p:tav>
                                        <p:tav tm="100000">
                                          <p:val>
                                            <p:strVal val="#ppt_x+0.25"/>
                                          </p:val>
                                        </p:tav>
                                      </p:tavLst>
                                    </p:anim>
                                    <p:anim calcmode="lin" valueType="num">
                                      <p:cBhvr>
                                        <p:cTn id="44" dur="178">
                                          <p:stCondLst>
                                            <p:cond delay="1822"/>
                                          </p:stCondLst>
                                        </p:cTn>
                                        <p:tgtEl>
                                          <p:spTgt spid="5">
                                            <p:txEl>
                                              <p:pRg st="4" end="4"/>
                                            </p:txEl>
                                          </p:spTgt>
                                        </p:tgtEl>
                                        <p:attrNameLst>
                                          <p:attrName>ppt_x</p:attrName>
                                        </p:attrNameLst>
                                      </p:cBhvr>
                                      <p:tavLst>
                                        <p:tav tm="0">
                                          <p:val>
                                            <p:strVal val="ppt_x"/>
                                          </p:val>
                                        </p:tav>
                                        <p:tav tm="100000">
                                          <p:val>
                                            <p:strVal val="ppt_x"/>
                                          </p:val>
                                        </p:tav>
                                      </p:tavLst>
                                    </p:anim>
                                    <p:anim calcmode="lin" valueType="num">
                                      <p:cBhvr>
                                        <p:cTn id="45" dur="664" tmFilter="0.0,0.0;0.25,0.07;0.50,0.2;0.75,0.467;1.0,1.0">
                                          <p:stCondLst>
                                            <p:cond delay="0"/>
                                          </p:stCondLst>
                                        </p:cTn>
                                        <p:tgtEl>
                                          <p:spTgt spid="5">
                                            <p:txEl>
                                              <p:pRg st="4" end="4"/>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46" dur="664" tmFilter="0, 0; 0.125,0.2665; 0.25,0.4; 0.375,0.465; 0.5,0.5;  0.625,0.535; 0.75,0.6; 0.875,0.7335; 1,1">
                                          <p:stCondLst>
                                            <p:cond delay="664"/>
                                          </p:stCondLst>
                                        </p:cTn>
                                        <p:tgtEl>
                                          <p:spTgt spid="5">
                                            <p:txEl>
                                              <p:pRg st="4" end="4"/>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47" dur="332" tmFilter="0, 0; 0.125,0.2665; 0.25,0.4; 0.375,0.465; 0.5,0.5;  0.625,0.535; 0.75,0.6; 0.875,0.7335; 1,1">
                                          <p:stCondLst>
                                            <p:cond delay="1324"/>
                                          </p:stCondLst>
                                        </p:cTn>
                                        <p:tgtEl>
                                          <p:spTgt spid="5">
                                            <p:txEl>
                                              <p:pRg st="4" end="4"/>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48" dur="164" tmFilter="0, 0; 0.125,0.2665; 0.25,0.4; 0.375,0.465; 0.5,0.5;  0.625,0.535; 0.75,0.6; 0.875,0.7335; 1,1">
                                          <p:stCondLst>
                                            <p:cond delay="1656"/>
                                          </p:stCondLst>
                                        </p:cTn>
                                        <p:tgtEl>
                                          <p:spTgt spid="5">
                                            <p:txEl>
                                              <p:pRg st="4" end="4"/>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49" dur="180" accel="50000">
                                          <p:stCondLst>
                                            <p:cond delay="1820"/>
                                          </p:stCondLst>
                                        </p:cTn>
                                        <p:tgtEl>
                                          <p:spTgt spid="5">
                                            <p:txEl>
                                              <p:pRg st="4" end="4"/>
                                            </p:txEl>
                                          </p:spTgt>
                                        </p:tgtEl>
                                        <p:attrNameLst>
                                          <p:attrName>ppt_y</p:attrName>
                                        </p:attrNameLst>
                                      </p:cBhvr>
                                      <p:tavLst>
                                        <p:tav tm="0">
                                          <p:val>
                                            <p:strVal val="ppt_y"/>
                                          </p:val>
                                        </p:tav>
                                        <p:tav tm="100000">
                                          <p:val>
                                            <p:strVal val="ppt_y+ppt_h"/>
                                          </p:val>
                                        </p:tav>
                                      </p:tavLst>
                                    </p:anim>
                                    <p:animScale>
                                      <p:cBhvr>
                                        <p:cTn id="50" dur="26">
                                          <p:stCondLst>
                                            <p:cond delay="620"/>
                                          </p:stCondLst>
                                        </p:cTn>
                                        <p:tgtEl>
                                          <p:spTgt spid="5">
                                            <p:txEl>
                                              <p:pRg st="4" end="4"/>
                                            </p:txEl>
                                          </p:spTgt>
                                        </p:tgtEl>
                                      </p:cBhvr>
                                      <p:to x="100000" y="60000"/>
                                    </p:animScale>
                                    <p:animScale>
                                      <p:cBhvr>
                                        <p:cTn id="51" dur="166" decel="50000">
                                          <p:stCondLst>
                                            <p:cond delay="646"/>
                                          </p:stCondLst>
                                        </p:cTn>
                                        <p:tgtEl>
                                          <p:spTgt spid="5">
                                            <p:txEl>
                                              <p:pRg st="4" end="4"/>
                                            </p:txEl>
                                          </p:spTgt>
                                        </p:tgtEl>
                                      </p:cBhvr>
                                      <p:to x="100000" y="100000"/>
                                    </p:animScale>
                                    <p:animScale>
                                      <p:cBhvr>
                                        <p:cTn id="52" dur="26">
                                          <p:stCondLst>
                                            <p:cond delay="1312"/>
                                          </p:stCondLst>
                                        </p:cTn>
                                        <p:tgtEl>
                                          <p:spTgt spid="5">
                                            <p:txEl>
                                              <p:pRg st="4" end="4"/>
                                            </p:txEl>
                                          </p:spTgt>
                                        </p:tgtEl>
                                      </p:cBhvr>
                                      <p:to x="100000" y="80000"/>
                                    </p:animScale>
                                    <p:animScale>
                                      <p:cBhvr>
                                        <p:cTn id="53" dur="166" decel="50000">
                                          <p:stCondLst>
                                            <p:cond delay="1338"/>
                                          </p:stCondLst>
                                        </p:cTn>
                                        <p:tgtEl>
                                          <p:spTgt spid="5">
                                            <p:txEl>
                                              <p:pRg st="4" end="4"/>
                                            </p:txEl>
                                          </p:spTgt>
                                        </p:tgtEl>
                                      </p:cBhvr>
                                      <p:to x="100000" y="100000"/>
                                    </p:animScale>
                                    <p:animScale>
                                      <p:cBhvr>
                                        <p:cTn id="54" dur="26">
                                          <p:stCondLst>
                                            <p:cond delay="1642"/>
                                          </p:stCondLst>
                                        </p:cTn>
                                        <p:tgtEl>
                                          <p:spTgt spid="5">
                                            <p:txEl>
                                              <p:pRg st="4" end="4"/>
                                            </p:txEl>
                                          </p:spTgt>
                                        </p:tgtEl>
                                      </p:cBhvr>
                                      <p:to x="100000" y="90000"/>
                                    </p:animScale>
                                    <p:animScale>
                                      <p:cBhvr>
                                        <p:cTn id="55" dur="166" decel="50000">
                                          <p:stCondLst>
                                            <p:cond delay="1668"/>
                                          </p:stCondLst>
                                        </p:cTn>
                                        <p:tgtEl>
                                          <p:spTgt spid="5">
                                            <p:txEl>
                                              <p:pRg st="4" end="4"/>
                                            </p:txEl>
                                          </p:spTgt>
                                        </p:tgtEl>
                                      </p:cBhvr>
                                      <p:to x="100000" y="100000"/>
                                    </p:animScale>
                                    <p:animScale>
                                      <p:cBhvr>
                                        <p:cTn id="56" dur="26">
                                          <p:stCondLst>
                                            <p:cond delay="1808"/>
                                          </p:stCondLst>
                                        </p:cTn>
                                        <p:tgtEl>
                                          <p:spTgt spid="5">
                                            <p:txEl>
                                              <p:pRg st="4" end="4"/>
                                            </p:txEl>
                                          </p:spTgt>
                                        </p:tgtEl>
                                      </p:cBhvr>
                                      <p:to x="100000" y="95000"/>
                                    </p:animScale>
                                    <p:animScale>
                                      <p:cBhvr>
                                        <p:cTn id="57" dur="166" decel="50000">
                                          <p:stCondLst>
                                            <p:cond delay="1834"/>
                                          </p:stCondLst>
                                        </p:cTn>
                                        <p:tgtEl>
                                          <p:spTgt spid="5">
                                            <p:txEl>
                                              <p:pRg st="4" end="4"/>
                                            </p:txEl>
                                          </p:spTgt>
                                        </p:tgtEl>
                                      </p:cBhvr>
                                      <p:to x="100000" y="100000"/>
                                    </p:animScale>
                                    <p:set>
                                      <p:cBhvr>
                                        <p:cTn id="58" dur="1" fill="hold">
                                          <p:stCondLst>
                                            <p:cond delay="1999"/>
                                          </p:stCondLst>
                                        </p:cTn>
                                        <p:tgtEl>
                                          <p:spTgt spid="5">
                                            <p:txEl>
                                              <p:pRg st="4" end="4"/>
                                            </p:txEl>
                                          </p:spTgt>
                                        </p:tgtEl>
                                        <p:attrNameLst>
                                          <p:attrName>style.visibility</p:attrName>
                                        </p:attrNameLst>
                                      </p:cBhvr>
                                      <p:to>
                                        <p:strVal val="hidden"/>
                                      </p:to>
                                    </p:set>
                                  </p:childTnLst>
                                </p:cTn>
                              </p:par>
                              <p:par>
                                <p:cTn id="59" presetID="26" presetClass="exit" presetSubtype="0" fill="hold" nodeType="withEffect">
                                  <p:stCondLst>
                                    <p:cond delay="0"/>
                                  </p:stCondLst>
                                  <p:childTnLst>
                                    <p:animEffect transition="out" filter="wipe(down)">
                                      <p:cBhvr>
                                        <p:cTn id="60" dur="180" accel="50000">
                                          <p:stCondLst>
                                            <p:cond delay="1820"/>
                                          </p:stCondLst>
                                        </p:cTn>
                                        <p:tgtEl>
                                          <p:spTgt spid="5">
                                            <p:txEl>
                                              <p:pRg st="6" end="6"/>
                                            </p:txEl>
                                          </p:spTgt>
                                        </p:tgtEl>
                                      </p:cBhvr>
                                    </p:animEffect>
                                    <p:anim calcmode="lin" valueType="num">
                                      <p:cBhvr>
                                        <p:cTn id="61" dur="1822" tmFilter="0,0; 0.14,0.31; 0.43,0.73; 0.71,0.91; 1.0,1.0">
                                          <p:stCondLst>
                                            <p:cond delay="0"/>
                                          </p:stCondLst>
                                        </p:cTn>
                                        <p:tgtEl>
                                          <p:spTgt spid="5">
                                            <p:txEl>
                                              <p:pRg st="6" end="6"/>
                                            </p:txEl>
                                          </p:spTgt>
                                        </p:tgtEl>
                                        <p:attrNameLst>
                                          <p:attrName>ppt_x</p:attrName>
                                        </p:attrNameLst>
                                      </p:cBhvr>
                                      <p:tavLst>
                                        <p:tav tm="0">
                                          <p:val>
                                            <p:strVal val="ppt_x"/>
                                          </p:val>
                                        </p:tav>
                                        <p:tav tm="100000">
                                          <p:val>
                                            <p:strVal val="#ppt_x+0.25"/>
                                          </p:val>
                                        </p:tav>
                                      </p:tavLst>
                                    </p:anim>
                                    <p:anim calcmode="lin" valueType="num">
                                      <p:cBhvr>
                                        <p:cTn id="62" dur="178">
                                          <p:stCondLst>
                                            <p:cond delay="1822"/>
                                          </p:stCondLst>
                                        </p:cTn>
                                        <p:tgtEl>
                                          <p:spTgt spid="5">
                                            <p:txEl>
                                              <p:pRg st="6" end="6"/>
                                            </p:txEl>
                                          </p:spTgt>
                                        </p:tgtEl>
                                        <p:attrNameLst>
                                          <p:attrName>ppt_x</p:attrName>
                                        </p:attrNameLst>
                                      </p:cBhvr>
                                      <p:tavLst>
                                        <p:tav tm="0">
                                          <p:val>
                                            <p:strVal val="ppt_x"/>
                                          </p:val>
                                        </p:tav>
                                        <p:tav tm="100000">
                                          <p:val>
                                            <p:strVal val="ppt_x"/>
                                          </p:val>
                                        </p:tav>
                                      </p:tavLst>
                                    </p:anim>
                                    <p:anim calcmode="lin" valueType="num">
                                      <p:cBhvr>
                                        <p:cTn id="63" dur="664" tmFilter="0.0,0.0;0.25,0.07;0.50,0.2;0.75,0.467;1.0,1.0">
                                          <p:stCondLst>
                                            <p:cond delay="0"/>
                                          </p:stCondLst>
                                        </p:cTn>
                                        <p:tgtEl>
                                          <p:spTgt spid="5">
                                            <p:txEl>
                                              <p:pRg st="6" end="6"/>
                                            </p:txEl>
                                          </p:spTgt>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64" dur="664" tmFilter="0, 0; 0.125,0.2665; 0.25,0.4; 0.375,0.465; 0.5,0.5;  0.625,0.535; 0.75,0.6; 0.875,0.7335; 1,1">
                                          <p:stCondLst>
                                            <p:cond delay="664"/>
                                          </p:stCondLst>
                                        </p:cTn>
                                        <p:tgtEl>
                                          <p:spTgt spid="5">
                                            <p:txEl>
                                              <p:pRg st="6" end="6"/>
                                            </p:txEl>
                                          </p:spTgt>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65" dur="332" tmFilter="0, 0; 0.125,0.2665; 0.25,0.4; 0.375,0.465; 0.5,0.5;  0.625,0.535; 0.75,0.6; 0.875,0.7335; 1,1">
                                          <p:stCondLst>
                                            <p:cond delay="1324"/>
                                          </p:stCondLst>
                                        </p:cTn>
                                        <p:tgtEl>
                                          <p:spTgt spid="5">
                                            <p:txEl>
                                              <p:pRg st="6" end="6"/>
                                            </p:txEl>
                                          </p:spTgt>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66" dur="164" tmFilter="0, 0; 0.125,0.2665; 0.25,0.4; 0.375,0.465; 0.5,0.5;  0.625,0.535; 0.75,0.6; 0.875,0.7335; 1,1">
                                          <p:stCondLst>
                                            <p:cond delay="1656"/>
                                          </p:stCondLst>
                                        </p:cTn>
                                        <p:tgtEl>
                                          <p:spTgt spid="5">
                                            <p:txEl>
                                              <p:pRg st="6" end="6"/>
                                            </p:txEl>
                                          </p:spTgt>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67" dur="180" accel="50000">
                                          <p:stCondLst>
                                            <p:cond delay="1820"/>
                                          </p:stCondLst>
                                        </p:cTn>
                                        <p:tgtEl>
                                          <p:spTgt spid="5">
                                            <p:txEl>
                                              <p:pRg st="6" end="6"/>
                                            </p:txEl>
                                          </p:spTgt>
                                        </p:tgtEl>
                                        <p:attrNameLst>
                                          <p:attrName>ppt_y</p:attrName>
                                        </p:attrNameLst>
                                      </p:cBhvr>
                                      <p:tavLst>
                                        <p:tav tm="0">
                                          <p:val>
                                            <p:strVal val="ppt_y"/>
                                          </p:val>
                                        </p:tav>
                                        <p:tav tm="100000">
                                          <p:val>
                                            <p:strVal val="ppt_y+ppt_h"/>
                                          </p:val>
                                        </p:tav>
                                      </p:tavLst>
                                    </p:anim>
                                    <p:animScale>
                                      <p:cBhvr>
                                        <p:cTn id="68" dur="26">
                                          <p:stCondLst>
                                            <p:cond delay="620"/>
                                          </p:stCondLst>
                                        </p:cTn>
                                        <p:tgtEl>
                                          <p:spTgt spid="5">
                                            <p:txEl>
                                              <p:pRg st="6" end="6"/>
                                            </p:txEl>
                                          </p:spTgt>
                                        </p:tgtEl>
                                      </p:cBhvr>
                                      <p:to x="100000" y="60000"/>
                                    </p:animScale>
                                    <p:animScale>
                                      <p:cBhvr>
                                        <p:cTn id="69" dur="166" decel="50000">
                                          <p:stCondLst>
                                            <p:cond delay="646"/>
                                          </p:stCondLst>
                                        </p:cTn>
                                        <p:tgtEl>
                                          <p:spTgt spid="5">
                                            <p:txEl>
                                              <p:pRg st="6" end="6"/>
                                            </p:txEl>
                                          </p:spTgt>
                                        </p:tgtEl>
                                      </p:cBhvr>
                                      <p:to x="100000" y="100000"/>
                                    </p:animScale>
                                    <p:animScale>
                                      <p:cBhvr>
                                        <p:cTn id="70" dur="26">
                                          <p:stCondLst>
                                            <p:cond delay="1312"/>
                                          </p:stCondLst>
                                        </p:cTn>
                                        <p:tgtEl>
                                          <p:spTgt spid="5">
                                            <p:txEl>
                                              <p:pRg st="6" end="6"/>
                                            </p:txEl>
                                          </p:spTgt>
                                        </p:tgtEl>
                                      </p:cBhvr>
                                      <p:to x="100000" y="80000"/>
                                    </p:animScale>
                                    <p:animScale>
                                      <p:cBhvr>
                                        <p:cTn id="71" dur="166" decel="50000">
                                          <p:stCondLst>
                                            <p:cond delay="1338"/>
                                          </p:stCondLst>
                                        </p:cTn>
                                        <p:tgtEl>
                                          <p:spTgt spid="5">
                                            <p:txEl>
                                              <p:pRg st="6" end="6"/>
                                            </p:txEl>
                                          </p:spTgt>
                                        </p:tgtEl>
                                      </p:cBhvr>
                                      <p:to x="100000" y="100000"/>
                                    </p:animScale>
                                    <p:animScale>
                                      <p:cBhvr>
                                        <p:cTn id="72" dur="26">
                                          <p:stCondLst>
                                            <p:cond delay="1642"/>
                                          </p:stCondLst>
                                        </p:cTn>
                                        <p:tgtEl>
                                          <p:spTgt spid="5">
                                            <p:txEl>
                                              <p:pRg st="6" end="6"/>
                                            </p:txEl>
                                          </p:spTgt>
                                        </p:tgtEl>
                                      </p:cBhvr>
                                      <p:to x="100000" y="90000"/>
                                    </p:animScale>
                                    <p:animScale>
                                      <p:cBhvr>
                                        <p:cTn id="73" dur="166" decel="50000">
                                          <p:stCondLst>
                                            <p:cond delay="1668"/>
                                          </p:stCondLst>
                                        </p:cTn>
                                        <p:tgtEl>
                                          <p:spTgt spid="5">
                                            <p:txEl>
                                              <p:pRg st="6" end="6"/>
                                            </p:txEl>
                                          </p:spTgt>
                                        </p:tgtEl>
                                      </p:cBhvr>
                                      <p:to x="100000" y="100000"/>
                                    </p:animScale>
                                    <p:animScale>
                                      <p:cBhvr>
                                        <p:cTn id="74" dur="26">
                                          <p:stCondLst>
                                            <p:cond delay="1808"/>
                                          </p:stCondLst>
                                        </p:cTn>
                                        <p:tgtEl>
                                          <p:spTgt spid="5">
                                            <p:txEl>
                                              <p:pRg st="6" end="6"/>
                                            </p:txEl>
                                          </p:spTgt>
                                        </p:tgtEl>
                                      </p:cBhvr>
                                      <p:to x="100000" y="95000"/>
                                    </p:animScale>
                                    <p:animScale>
                                      <p:cBhvr>
                                        <p:cTn id="75" dur="166" decel="50000">
                                          <p:stCondLst>
                                            <p:cond delay="1834"/>
                                          </p:stCondLst>
                                        </p:cTn>
                                        <p:tgtEl>
                                          <p:spTgt spid="5">
                                            <p:txEl>
                                              <p:pRg st="6" end="6"/>
                                            </p:txEl>
                                          </p:spTgt>
                                        </p:tgtEl>
                                      </p:cBhvr>
                                      <p:to x="100000" y="100000"/>
                                    </p:animScale>
                                    <p:set>
                                      <p:cBhvr>
                                        <p:cTn id="76" dur="1" fill="hold">
                                          <p:stCondLst>
                                            <p:cond delay="1999"/>
                                          </p:stCondLst>
                                        </p:cTn>
                                        <p:tgtEl>
                                          <p:spTgt spid="5">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762375" y="2681288"/>
            <a:ext cx="9144000" cy="0"/>
          </a:xfrm>
          <a:prstGeom prst="rect">
            <a:avLst/>
          </a:prstGeom>
          <a:noFill/>
          <a:ln w="9525">
            <a:noFill/>
            <a:miter lim="800000"/>
            <a:headEnd/>
            <a:tailEnd/>
          </a:ln>
        </p:spPr>
        <p:txBody>
          <a:bodyPr>
            <a:spAutoFit/>
          </a:bodyPr>
          <a:lstStyle/>
          <a:p>
            <a:endParaRPr lang="en-US"/>
          </a:p>
        </p:txBody>
      </p:sp>
      <p:pic>
        <p:nvPicPr>
          <p:cNvPr id="13315" name="Picture 3" descr="I Know What You Mean ..."/>
          <p:cNvPicPr>
            <a:picLocks noChangeAspect="1" noChangeArrowheads="1"/>
          </p:cNvPicPr>
          <p:nvPr/>
        </p:nvPicPr>
        <p:blipFill>
          <a:blip r:embed="rId2" r:link="rId3" cstate="print"/>
          <a:srcRect/>
          <a:stretch>
            <a:fillRect/>
          </a:stretch>
        </p:blipFill>
        <p:spPr bwMode="auto">
          <a:xfrm>
            <a:off x="5943600" y="4113213"/>
            <a:ext cx="3200400" cy="2744787"/>
          </a:xfrm>
          <a:prstGeom prst="rect">
            <a:avLst/>
          </a:prstGeom>
          <a:noFill/>
          <a:ln w="9525">
            <a:noFill/>
            <a:miter lim="800000"/>
            <a:headEnd/>
            <a:tailEnd/>
          </a:ln>
        </p:spPr>
      </p:pic>
      <p:sp>
        <p:nvSpPr>
          <p:cNvPr id="12292" name="Text Box 4"/>
          <p:cNvSpPr txBox="1">
            <a:spLocks noChangeArrowheads="1"/>
          </p:cNvSpPr>
          <p:nvPr/>
        </p:nvSpPr>
        <p:spPr bwMode="auto">
          <a:xfrm>
            <a:off x="1584325" y="879475"/>
            <a:ext cx="1158875" cy="457200"/>
          </a:xfrm>
          <a:prstGeom prst="rect">
            <a:avLst/>
          </a:prstGeom>
          <a:noFill/>
          <a:ln w="9525">
            <a:noFill/>
            <a:miter lim="800000"/>
            <a:headEnd/>
            <a:tailEnd/>
          </a:ln>
          <a:effectLst/>
        </p:spPr>
        <p:txBody>
          <a:bodyPr>
            <a:spAutoFit/>
          </a:bodyPr>
          <a:lstStyle/>
          <a:p>
            <a:pPr algn="l">
              <a:defRPr/>
            </a:pPr>
            <a:endParaRPr lang="en-US">
              <a:effectLst>
                <a:outerShdw blurRad="38100" dist="38100" dir="2700000" algn="tl">
                  <a:srgbClr val="000000"/>
                </a:outerShdw>
              </a:effectLst>
              <a:latin typeface="Times New Roman" pitchFamily="18" charset="0"/>
            </a:endParaRPr>
          </a:p>
        </p:txBody>
      </p:sp>
      <p:sp>
        <p:nvSpPr>
          <p:cNvPr id="12293" name="Rectangle 5"/>
          <p:cNvSpPr>
            <a:spLocks noGrp="1" noChangeArrowheads="1"/>
          </p:cNvSpPr>
          <p:nvPr>
            <p:ph type="title" idx="4294967295"/>
          </p:nvPr>
        </p:nvSpPr>
        <p:spPr>
          <a:xfrm>
            <a:off x="4191000" y="228600"/>
            <a:ext cx="4953000" cy="533400"/>
          </a:xfrm>
        </p:spPr>
        <p:txBody>
          <a:bodyPr>
            <a:noAutofit/>
          </a:bodyPr>
          <a:lstStyle/>
          <a:p>
            <a:pPr marL="54864" indent="0" algn="ctr" fontAlgn="auto">
              <a:spcAft>
                <a:spcPts val="0"/>
              </a:spcAft>
              <a:defRPr/>
            </a:pPr>
            <a:r>
              <a:rPr lang="en-US" sz="3600" u="sng" dirty="0" smtClean="0">
                <a:solidFill>
                  <a:srgbClr val="00B0F0"/>
                </a:solidFill>
                <a:effectLst>
                  <a:outerShdw blurRad="38100" dist="38100" dir="2700000" algn="tl">
                    <a:srgbClr val="000000"/>
                  </a:outerShdw>
                </a:effectLst>
                <a:latin typeface="High Tower Text" pitchFamily="18" charset="0"/>
              </a:rPr>
              <a:t>Expressing Meaning</a:t>
            </a:r>
          </a:p>
        </p:txBody>
      </p:sp>
      <p:sp>
        <p:nvSpPr>
          <p:cNvPr id="12294" name="Text Box 6"/>
          <p:cNvSpPr txBox="1">
            <a:spLocks noChangeArrowheads="1"/>
          </p:cNvSpPr>
          <p:nvPr/>
        </p:nvSpPr>
        <p:spPr bwMode="auto">
          <a:xfrm>
            <a:off x="304800" y="838200"/>
            <a:ext cx="8686800" cy="5578475"/>
          </a:xfrm>
          <a:prstGeom prst="rect">
            <a:avLst/>
          </a:prstGeom>
          <a:noFill/>
          <a:ln w="9525">
            <a:noFill/>
            <a:miter lim="800000"/>
            <a:headEnd/>
            <a:tailEnd/>
          </a:ln>
          <a:effectLst/>
        </p:spPr>
        <p:txBody>
          <a:bodyPr wrap="none">
            <a:spAutoFit/>
          </a:bodyPr>
          <a:lstStyle/>
          <a:p>
            <a:pPr algn="l">
              <a:buFontTx/>
              <a:buChar char="•"/>
              <a:defRPr/>
            </a:pPr>
            <a:r>
              <a:rPr lang="en-US" sz="2000" dirty="0">
                <a:effectLst>
                  <a:outerShdw blurRad="38100" dist="38100" dir="2700000" algn="tl">
                    <a:srgbClr val="000000"/>
                  </a:outerShdw>
                </a:effectLst>
                <a:latin typeface="Times New Roman" pitchFamily="18" charset="0"/>
              </a:rPr>
              <a:t>  </a:t>
            </a:r>
            <a:r>
              <a:rPr lang="en-US" sz="2000" dirty="0">
                <a:effectLst>
                  <a:outerShdw blurRad="38100" dist="38100" dir="2700000" algn="tl">
                    <a:srgbClr val="000000"/>
                  </a:outerShdw>
                </a:effectLst>
              </a:rPr>
              <a:t>Most of the web’s content today is designed for humans to read , and not for </a:t>
            </a:r>
          </a:p>
          <a:p>
            <a:pPr algn="l">
              <a:defRPr/>
            </a:pPr>
            <a:r>
              <a:rPr lang="en-US" sz="2000" dirty="0">
                <a:effectLst>
                  <a:outerShdw blurRad="38100" dist="38100" dir="2700000" algn="tl">
                    <a:srgbClr val="000000"/>
                  </a:outerShdw>
                </a:effectLst>
              </a:rPr>
              <a:t>    computer programs to process meaningfully.</a:t>
            </a:r>
          </a:p>
          <a:p>
            <a:pPr algn="l">
              <a:defRPr/>
            </a:pPr>
            <a:endParaRPr lang="en-US" sz="2000" dirty="0">
              <a:effectLst>
                <a:outerShdw blurRad="38100" dist="38100" dir="2700000" algn="tl">
                  <a:srgbClr val="000000"/>
                </a:outerShdw>
              </a:effectLst>
            </a:endParaRPr>
          </a:p>
          <a:p>
            <a:pPr algn="l">
              <a:defRPr/>
            </a:pPr>
            <a:endParaRPr lang="en-US" sz="2000" dirty="0">
              <a:effectLst>
                <a:outerShdw blurRad="38100" dist="38100" dir="2700000" algn="tl">
                  <a:srgbClr val="000000"/>
                </a:outerShdw>
              </a:effectLst>
            </a:endParaRPr>
          </a:p>
          <a:p>
            <a:pPr algn="l">
              <a:buFontTx/>
              <a:buChar char="•"/>
              <a:defRPr/>
            </a:pPr>
            <a:r>
              <a:rPr lang="en-US" sz="2000" dirty="0">
                <a:effectLst>
                  <a:outerShdw blurRad="38100" dist="38100" dir="2700000" algn="tl">
                    <a:srgbClr val="000000"/>
                  </a:outerShdw>
                </a:effectLst>
                <a:latin typeface="Times New Roman" pitchFamily="18" charset="0"/>
              </a:rPr>
              <a:t>  </a:t>
            </a:r>
            <a:r>
              <a:rPr lang="en-US" sz="2000" dirty="0">
                <a:effectLst>
                  <a:outerShdw blurRad="38100" dist="38100" dir="2700000" algn="tl">
                    <a:srgbClr val="000000"/>
                  </a:outerShdw>
                </a:effectLst>
              </a:rPr>
              <a:t>Computers can  </a:t>
            </a:r>
          </a:p>
          <a:p>
            <a:pPr algn="l">
              <a:defRPr/>
            </a:pPr>
            <a:r>
              <a:rPr lang="en-US" sz="2000" dirty="0">
                <a:effectLst>
                  <a:outerShdw blurRad="38100" dist="38100" dir="2700000" algn="tl">
                    <a:srgbClr val="000000"/>
                  </a:outerShdw>
                </a:effectLst>
              </a:rPr>
              <a:t>                            - parse the web pages.</a:t>
            </a:r>
          </a:p>
          <a:p>
            <a:pPr algn="l">
              <a:defRPr/>
            </a:pPr>
            <a:r>
              <a:rPr lang="en-US" sz="2000" dirty="0">
                <a:effectLst>
                  <a:outerShdw blurRad="38100" dist="38100" dir="2700000" algn="tl">
                    <a:srgbClr val="000000"/>
                  </a:outerShdw>
                </a:effectLst>
              </a:rPr>
              <a:t>                            - perform routine processing (here a header, there a link, etc.)</a:t>
            </a:r>
          </a:p>
          <a:p>
            <a:pPr algn="l">
              <a:defRPr/>
            </a:pPr>
            <a:r>
              <a:rPr lang="en-US" sz="2000" dirty="0">
                <a:effectLst>
                  <a:outerShdw blurRad="38100" dist="38100" dir="2700000" algn="tl">
                    <a:srgbClr val="000000"/>
                  </a:outerShdw>
                </a:effectLst>
              </a:rPr>
              <a:t>   In general, they have no reliable way to understand and process the semantics.</a:t>
            </a:r>
          </a:p>
          <a:p>
            <a:pPr algn="l">
              <a:defRPr/>
            </a:pPr>
            <a:endParaRPr lang="en-US" sz="2000" dirty="0">
              <a:effectLst>
                <a:outerShdw blurRad="38100" dist="38100" dir="2700000" algn="tl">
                  <a:srgbClr val="000000"/>
                </a:outerShdw>
              </a:effectLst>
            </a:endParaRPr>
          </a:p>
          <a:p>
            <a:pPr algn="l">
              <a:defRPr/>
            </a:pPr>
            <a:endParaRPr lang="en-US" sz="2000" dirty="0">
              <a:effectLst>
                <a:outerShdw blurRad="38100" dist="38100" dir="2700000" algn="tl">
                  <a:srgbClr val="000000"/>
                </a:outerShdw>
              </a:effectLst>
            </a:endParaRPr>
          </a:p>
          <a:p>
            <a:pPr algn="l">
              <a:buFontTx/>
              <a:buChar char="•"/>
              <a:defRPr/>
            </a:pPr>
            <a:r>
              <a:rPr lang="en-US" sz="2000" dirty="0">
                <a:effectLst>
                  <a:outerShdw blurRad="38100" dist="38100" dir="2700000" algn="tl">
                    <a:srgbClr val="000000"/>
                  </a:outerShdw>
                </a:effectLst>
              </a:rPr>
              <a:t> The Semantic Web will bring structure to the </a:t>
            </a:r>
          </a:p>
          <a:p>
            <a:pPr algn="l">
              <a:defRPr/>
            </a:pPr>
            <a:r>
              <a:rPr lang="en-US" sz="2000" dirty="0">
                <a:effectLst>
                  <a:outerShdw blurRad="38100" dist="38100" dir="2700000" algn="tl">
                    <a:srgbClr val="000000"/>
                  </a:outerShdw>
                </a:effectLst>
              </a:rPr>
              <a:t>   meaningful content of the web of web pages,</a:t>
            </a:r>
          </a:p>
          <a:p>
            <a:pPr algn="l">
              <a:defRPr/>
            </a:pPr>
            <a:r>
              <a:rPr lang="en-US" sz="2000" dirty="0">
                <a:effectLst>
                  <a:outerShdw blurRad="38100" dist="38100" dir="2700000" algn="tl">
                    <a:srgbClr val="000000"/>
                  </a:outerShdw>
                </a:effectLst>
              </a:rPr>
              <a:t>   creating an environment where software agents </a:t>
            </a:r>
          </a:p>
          <a:p>
            <a:pPr algn="l">
              <a:defRPr/>
            </a:pPr>
            <a:r>
              <a:rPr lang="en-US" sz="2000" dirty="0">
                <a:effectLst>
                  <a:outerShdw blurRad="38100" dist="38100" dir="2700000" algn="tl">
                    <a:srgbClr val="000000"/>
                  </a:outerShdw>
                </a:effectLst>
              </a:rPr>
              <a:t>   roaming from page to page carry out sophisticated </a:t>
            </a:r>
          </a:p>
          <a:p>
            <a:pPr algn="l">
              <a:defRPr/>
            </a:pPr>
            <a:r>
              <a:rPr lang="en-US" sz="2000" dirty="0">
                <a:effectLst>
                  <a:outerShdw blurRad="38100" dist="38100" dir="2700000" algn="tl">
                    <a:srgbClr val="000000"/>
                  </a:outerShdw>
                </a:effectLst>
              </a:rPr>
              <a:t>   tasks for users.</a:t>
            </a:r>
          </a:p>
          <a:p>
            <a:pPr algn="l">
              <a:defRPr/>
            </a:pPr>
            <a:endParaRPr lang="en-US" sz="2000" dirty="0">
              <a:effectLst>
                <a:outerShdw blurRad="38100" dist="38100" dir="2700000" algn="tl">
                  <a:srgbClr val="000000"/>
                </a:outerShdw>
              </a:effectLst>
            </a:endParaRPr>
          </a:p>
          <a:p>
            <a:pPr algn="l">
              <a:defRPr/>
            </a:pPr>
            <a:endParaRPr lang="en-US" sz="2000" dirty="0">
              <a:effectLst>
                <a:outerShdw blurRad="38100" dist="38100" dir="2700000" algn="tl">
                  <a:srgbClr val="000000"/>
                </a:outerShdw>
              </a:effectLst>
            </a:endParaRPr>
          </a:p>
          <a:p>
            <a:pPr algn="l">
              <a:buFontTx/>
              <a:buChar char="•"/>
              <a:defRPr/>
            </a:pPr>
            <a:r>
              <a:rPr lang="en-US" sz="2000" dirty="0">
                <a:effectLst>
                  <a:outerShdw blurRad="38100" dist="38100" dir="2700000" algn="tl">
                    <a:srgbClr val="000000"/>
                  </a:outerShdw>
                </a:effectLst>
              </a:rPr>
              <a:t> The </a:t>
            </a:r>
            <a:r>
              <a:rPr lang="en-US" sz="2000" dirty="0" smtClean="0">
                <a:effectLst>
                  <a:outerShdw blurRad="38100" dist="38100" dir="2700000" algn="tl">
                    <a:srgbClr val="000000"/>
                  </a:outerShdw>
                </a:effectLst>
              </a:rPr>
              <a:t>Semantic </a:t>
            </a:r>
            <a:r>
              <a:rPr lang="en-US" sz="2000" dirty="0">
                <a:effectLst>
                  <a:outerShdw blurRad="38100" dist="38100" dir="2700000" algn="tl">
                    <a:srgbClr val="000000"/>
                  </a:outerShdw>
                </a:effectLst>
              </a:rPr>
              <a:t>Web is not a separate web.</a:t>
            </a:r>
          </a:p>
        </p:txBody>
      </p:sp>
      <p:sp>
        <p:nvSpPr>
          <p:cNvPr id="13319" name="Text Box 7"/>
          <p:cNvSpPr txBox="1">
            <a:spLocks noChangeArrowheads="1"/>
          </p:cNvSpPr>
          <p:nvPr/>
        </p:nvSpPr>
        <p:spPr bwMode="auto">
          <a:xfrm>
            <a:off x="609600" y="3581400"/>
            <a:ext cx="184150" cy="457200"/>
          </a:xfrm>
          <a:prstGeom prst="rect">
            <a:avLst/>
          </a:prstGeom>
          <a:noFill/>
          <a:ln w="9525">
            <a:noFill/>
            <a:miter lim="800000"/>
            <a:headEnd/>
            <a:tailEnd/>
          </a:ln>
        </p:spPr>
        <p:txBody>
          <a:bodyPr wrap="none">
            <a:spAutoFit/>
          </a:bodyPr>
          <a:lstStyle/>
          <a:p>
            <a:endParaRPr lang="en-US"/>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animEffect transition="in" filter="wheel(1)">
                                      <p:cBhvr>
                                        <p:cTn id="7" dur="20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 y="6263"/>
            <a:ext cx="2893512" cy="701674"/>
          </a:xfrm>
        </p:spPr>
        <p:txBody>
          <a:bodyPr>
            <a:normAutofit/>
          </a:bodyPr>
          <a:lstStyle/>
          <a:p>
            <a:r>
              <a:rPr lang="en-US" sz="3600" dirty="0" smtClean="0">
                <a:solidFill>
                  <a:srgbClr val="00B0F0"/>
                </a:solidFill>
                <a:latin typeface="Times New Roman" panose="02020603050405020304" pitchFamily="18" charset="0"/>
                <a:cs typeface="Times New Roman" panose="02020603050405020304" pitchFamily="18" charset="0"/>
              </a:rPr>
              <a:t>components</a:t>
            </a:r>
            <a:endParaRPr lang="en-US" sz="3600"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88" y="685800"/>
            <a:ext cx="9141912" cy="6324600"/>
          </a:xfrm>
        </p:spPr>
        <p:txBody>
          <a:bodyPr>
            <a:normAutofit/>
          </a:bodyPr>
          <a:lstStyle/>
          <a:p>
            <a:pPr marL="0" indent="0">
              <a:buNone/>
            </a:pPr>
            <a:endParaRPr lang="en-US" dirty="0" smtClean="0"/>
          </a:p>
          <a:p>
            <a:pPr marL="0" indent="0">
              <a:buNone/>
            </a:pPr>
            <a:r>
              <a:rPr lang="en-US" sz="2400" dirty="0"/>
              <a:t> </a:t>
            </a:r>
            <a:r>
              <a:rPr lang="en-US" sz="2400" dirty="0" smtClean="0"/>
              <a:t>  Several </a:t>
            </a:r>
            <a:r>
              <a:rPr lang="en-US" sz="2400" dirty="0"/>
              <a:t>formats and languages form the building blocks of the semantic web.</a:t>
            </a:r>
          </a:p>
          <a:p>
            <a:pPr marL="0" indent="0">
              <a:buNone/>
            </a:pPr>
            <a:r>
              <a:rPr lang="en-US" sz="2400" dirty="0"/>
              <a:t>Some of these </a:t>
            </a:r>
            <a:r>
              <a:rPr lang="en-US" sz="2400" dirty="0" smtClean="0"/>
              <a:t>include</a:t>
            </a:r>
          </a:p>
          <a:p>
            <a:r>
              <a:rPr lang="en-US" sz="2400" dirty="0" smtClean="0"/>
              <a:t> </a:t>
            </a:r>
            <a:r>
              <a:rPr lang="en-US" sz="2400" dirty="0">
                <a:solidFill>
                  <a:srgbClr val="92D050"/>
                </a:solidFill>
              </a:rPr>
              <a:t>Identifiers: Uniform Resource Identifier(URI), </a:t>
            </a:r>
            <a:endParaRPr lang="en-US" sz="2400" dirty="0" smtClean="0">
              <a:solidFill>
                <a:srgbClr val="92D050"/>
              </a:solidFill>
            </a:endParaRPr>
          </a:p>
          <a:p>
            <a:r>
              <a:rPr lang="en-US" sz="2400" dirty="0" smtClean="0">
                <a:solidFill>
                  <a:srgbClr val="92D050"/>
                </a:solidFill>
              </a:rPr>
              <a:t>Documents :Extensible </a:t>
            </a:r>
            <a:r>
              <a:rPr lang="en-US" sz="2400" dirty="0">
                <a:solidFill>
                  <a:srgbClr val="92D050"/>
                </a:solidFill>
              </a:rPr>
              <a:t>Markup Language(XML), </a:t>
            </a:r>
            <a:endParaRPr lang="en-US" sz="2400" dirty="0" smtClean="0">
              <a:solidFill>
                <a:srgbClr val="92D050"/>
              </a:solidFill>
            </a:endParaRPr>
          </a:p>
          <a:p>
            <a:r>
              <a:rPr lang="en-US" sz="2400" dirty="0" smtClean="0">
                <a:solidFill>
                  <a:srgbClr val="92D050"/>
                </a:solidFill>
              </a:rPr>
              <a:t>Statements </a:t>
            </a:r>
            <a:r>
              <a:rPr lang="en-US" sz="2400" dirty="0">
                <a:solidFill>
                  <a:srgbClr val="92D050"/>
                </a:solidFill>
              </a:rPr>
              <a:t>: Resource Description </a:t>
            </a:r>
            <a:r>
              <a:rPr lang="en-US" sz="2400" dirty="0" smtClean="0">
                <a:solidFill>
                  <a:srgbClr val="92D050"/>
                </a:solidFill>
              </a:rPr>
              <a:t>Framework (RDF)</a:t>
            </a:r>
          </a:p>
          <a:p>
            <a:pPr marL="0" indent="0">
              <a:buNone/>
            </a:pPr>
            <a:endParaRPr lang="en-US" sz="2400" dirty="0" smtClean="0"/>
          </a:p>
          <a:p>
            <a:pPr marL="0" indent="0">
              <a:buNone/>
            </a:pPr>
            <a:r>
              <a:rPr lang="en-US" sz="2400" dirty="0"/>
              <a:t> </a:t>
            </a:r>
            <a:r>
              <a:rPr lang="en-US" sz="2400" dirty="0" smtClean="0"/>
              <a:t>  </a:t>
            </a:r>
            <a:endParaRPr lang="en-US" sz="2400" dirty="0"/>
          </a:p>
        </p:txBody>
      </p:sp>
    </p:spTree>
    <p:extLst>
      <p:ext uri="{BB962C8B-B14F-4D97-AF65-F5344CB8AC3E}">
        <p14:creationId xmlns:p14="http://schemas.microsoft.com/office/powerpoint/2010/main" val="3547406992"/>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2000"/>
                                        <p:tgtEl>
                                          <p:spTgt spid="2"/>
                                        </p:tgtEl>
                                      </p:cBhvr>
                                    </p:animEffect>
                                    <p:anim calcmode="lin" valueType="num">
                                      <p:cBhvr>
                                        <p:cTn id="7" dur="2000"/>
                                        <p:tgtEl>
                                          <p:spTgt spid="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2"/>
                                        </p:tgtEl>
                                        <p:attrNameLst>
                                          <p:attrName>ppt_h</p:attrName>
                                        </p:attrNameLst>
                                      </p:cBhvr>
                                      <p:tavLst>
                                        <p:tav tm="0">
                                          <p:val>
                                            <p:strVal val="ppt_h"/>
                                          </p:val>
                                        </p:tav>
                                        <p:tav tm="100000">
                                          <p:val>
                                            <p:strVal val="ppt_h"/>
                                          </p:val>
                                        </p:tav>
                                      </p:tavLst>
                                    </p:anim>
                                    <p:set>
                                      <p:cBhvr>
                                        <p:cTn id="9"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610600" cy="1219200"/>
          </a:xfrm>
        </p:spPr>
        <p:txBody>
          <a:bodyPr>
            <a:normAutofit/>
          </a:bodyPr>
          <a:lstStyle/>
          <a:p>
            <a:r>
              <a:rPr lang="en-US" dirty="0">
                <a:solidFill>
                  <a:srgbClr val="00B0F0"/>
                </a:solidFill>
                <a:latin typeface="Times New Roman" panose="02020603050405020304" pitchFamily="18" charset="0"/>
                <a:cs typeface="Times New Roman" panose="02020603050405020304" pitchFamily="18" charset="0"/>
              </a:rPr>
              <a:t>URI</a:t>
            </a:r>
            <a:r>
              <a:rPr lang="en-US" dirty="0" smtClean="0">
                <a:solidFill>
                  <a:srgbClr val="00B0F0"/>
                </a:solidFill>
                <a:latin typeface="Times New Roman" panose="02020603050405020304" pitchFamily="18" charset="0"/>
                <a:cs typeface="Times New Roman" panose="02020603050405020304" pitchFamily="18" charset="0"/>
              </a:rPr>
              <a:t>: </a:t>
            </a:r>
            <a:r>
              <a:rPr lang="en-US" dirty="0">
                <a:solidFill>
                  <a:srgbClr val="92D050"/>
                </a:solidFill>
                <a:latin typeface="Times New Roman" panose="02020603050405020304" pitchFamily="18" charset="0"/>
                <a:cs typeface="Times New Roman" panose="02020603050405020304" pitchFamily="18" charset="0"/>
              </a:rPr>
              <a:t>Uniform </a:t>
            </a:r>
            <a:r>
              <a:rPr lang="en-US" dirty="0" smtClean="0">
                <a:solidFill>
                  <a:srgbClr val="92D050"/>
                </a:solidFill>
                <a:latin typeface="Times New Roman" panose="02020603050405020304" pitchFamily="18" charset="0"/>
                <a:cs typeface="Times New Roman" panose="02020603050405020304" pitchFamily="18" charset="0"/>
              </a:rPr>
              <a:t>Resource  Identifier</a:t>
            </a:r>
            <a:endParaRPr lang="en-US"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066800"/>
            <a:ext cx="9153395" cy="6019800"/>
          </a:xfrm>
        </p:spPr>
        <p:txBody>
          <a:bodyPr>
            <a:normAutofit fontScale="85000" lnSpcReduction="20000"/>
          </a:bodyPr>
          <a:lstStyle/>
          <a:p>
            <a:endParaRPr lang="en-US" dirty="0" smtClean="0"/>
          </a:p>
          <a:p>
            <a:r>
              <a:rPr lang="en-US" dirty="0" smtClean="0"/>
              <a:t>To </a:t>
            </a:r>
            <a:r>
              <a:rPr lang="en-US" dirty="0"/>
              <a:t>identify items on the Web, we use identifiers. Because we use a </a:t>
            </a:r>
            <a:r>
              <a:rPr lang="en-US" dirty="0" smtClean="0"/>
              <a:t>uniform  system </a:t>
            </a:r>
            <a:r>
              <a:rPr lang="en-US" dirty="0"/>
              <a:t>of identifiers, and because each item identified is considered a </a:t>
            </a:r>
            <a:r>
              <a:rPr lang="en-US" dirty="0" smtClean="0"/>
              <a:t>    "</a:t>
            </a:r>
            <a:r>
              <a:rPr lang="en-US" dirty="0"/>
              <a:t>resource," we </a:t>
            </a:r>
            <a:r>
              <a:rPr lang="en-US" dirty="0" smtClean="0"/>
              <a:t>call these </a:t>
            </a:r>
            <a:r>
              <a:rPr lang="en-US" dirty="0"/>
              <a:t>identifiers "Uniform Resource Identifiers" or URIs for </a:t>
            </a:r>
            <a:r>
              <a:rPr lang="en-US" dirty="0" smtClean="0"/>
              <a:t>  short.</a:t>
            </a:r>
          </a:p>
          <a:p>
            <a:pPr marL="0" indent="0">
              <a:buNone/>
            </a:pPr>
            <a:endParaRPr lang="en-US" dirty="0" smtClean="0"/>
          </a:p>
          <a:p>
            <a:r>
              <a:rPr lang="en-US" dirty="0" smtClean="0"/>
              <a:t> </a:t>
            </a:r>
            <a:r>
              <a:rPr lang="en-US" dirty="0"/>
              <a:t>We can give a URI </a:t>
            </a:r>
            <a:r>
              <a:rPr lang="en-US" dirty="0" smtClean="0"/>
              <a:t>to anything</a:t>
            </a:r>
            <a:r>
              <a:rPr lang="en-US" dirty="0"/>
              <a:t>, and anything that has a URI can be said to be "on the Web</a:t>
            </a:r>
            <a:r>
              <a:rPr lang="en-US" dirty="0" smtClean="0"/>
              <a:t>":</a:t>
            </a:r>
          </a:p>
          <a:p>
            <a:pPr marL="0" indent="0">
              <a:buNone/>
            </a:pPr>
            <a:endParaRPr lang="en-US" dirty="0" smtClean="0"/>
          </a:p>
          <a:p>
            <a:r>
              <a:rPr lang="en-US" dirty="0"/>
              <a:t>The URI is the foundation of the Web. While nearly every other part of the </a:t>
            </a:r>
            <a:r>
              <a:rPr lang="en-US" dirty="0" smtClean="0"/>
              <a:t>Web  can </a:t>
            </a:r>
            <a:r>
              <a:rPr lang="en-US" dirty="0"/>
              <a:t>be replaced, the URI cannot: it holds the rest of the Web together</a:t>
            </a:r>
            <a:r>
              <a:rPr lang="en-US" dirty="0" smtClean="0"/>
              <a:t>. </a:t>
            </a:r>
            <a:r>
              <a:rPr lang="en-US" dirty="0"/>
              <a:t>One </a:t>
            </a:r>
            <a:r>
              <a:rPr lang="en-US" dirty="0" smtClean="0"/>
              <a:t>    familiar form of </a:t>
            </a:r>
            <a:r>
              <a:rPr lang="en-US" dirty="0"/>
              <a:t>URI is the URL or Uniform Resource Locater. </a:t>
            </a:r>
            <a:endParaRPr lang="en-US" dirty="0" smtClean="0"/>
          </a:p>
          <a:p>
            <a:pPr marL="0" indent="0">
              <a:buNone/>
            </a:pPr>
            <a:endParaRPr lang="en-US" dirty="0" smtClean="0"/>
          </a:p>
          <a:p>
            <a:r>
              <a:rPr lang="en-US" dirty="0" smtClean="0"/>
              <a:t>A </a:t>
            </a:r>
            <a:r>
              <a:rPr lang="en-US" dirty="0"/>
              <a:t>URL is an address that lets you </a:t>
            </a:r>
            <a:r>
              <a:rPr lang="en-US" dirty="0" smtClean="0"/>
              <a:t>visit a </a:t>
            </a:r>
            <a:r>
              <a:rPr lang="en-US" dirty="0"/>
              <a:t>web page, such as: </a:t>
            </a:r>
            <a:r>
              <a:rPr lang="en-US" b="1" dirty="0">
                <a:solidFill>
                  <a:srgbClr val="F90735"/>
                </a:solidFill>
              </a:rPr>
              <a:t>http://www.w3.org/Addressing/</a:t>
            </a:r>
            <a:r>
              <a:rPr lang="en-US" dirty="0">
                <a:solidFill>
                  <a:srgbClr val="F90735"/>
                </a:solidFill>
              </a:rPr>
              <a:t>. </a:t>
            </a:r>
            <a:r>
              <a:rPr lang="en-US" dirty="0"/>
              <a:t>If you break it down, you can </a:t>
            </a:r>
            <a:r>
              <a:rPr lang="en-US" dirty="0" smtClean="0"/>
              <a:t>see</a:t>
            </a:r>
            <a:r>
              <a:rPr lang="en-US" dirty="0"/>
              <a:t> </a:t>
            </a:r>
            <a:r>
              <a:rPr lang="en-US" dirty="0" smtClean="0"/>
              <a:t>that </a:t>
            </a:r>
            <a:r>
              <a:rPr lang="en-US" dirty="0"/>
              <a:t>a URL tells your computer where to find a specific resource (in this case, the </a:t>
            </a:r>
            <a:r>
              <a:rPr lang="en-US" dirty="0" smtClean="0"/>
              <a:t>W3C's Addressing </a:t>
            </a:r>
            <a:r>
              <a:rPr lang="en-US" dirty="0"/>
              <a:t>web site</a:t>
            </a:r>
            <a:r>
              <a:rPr lang="en-US" dirty="0" smtClean="0"/>
              <a:t>)</a:t>
            </a:r>
            <a:endParaRPr lang="en-US" dirty="0"/>
          </a:p>
        </p:txBody>
      </p:sp>
    </p:spTree>
    <p:extLst>
      <p:ext uri="{BB962C8B-B14F-4D97-AF65-F5344CB8AC3E}">
        <p14:creationId xmlns:p14="http://schemas.microsoft.com/office/powerpoint/2010/main" val="3940158350"/>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152400"/>
            <a:ext cx="6705600" cy="854074"/>
          </a:xfrm>
        </p:spPr>
        <p:txBody>
          <a:bodyPr>
            <a:noAutofit/>
          </a:bodyPr>
          <a:lstStyle/>
          <a:p>
            <a:pPr marL="54864" indent="0" fontAlgn="auto">
              <a:spcAft>
                <a:spcPts val="0"/>
              </a:spcAft>
              <a:defRPr/>
            </a:pPr>
            <a:r>
              <a:rPr lang="en-US" sz="3200" u="sng" dirty="0" smtClean="0">
                <a:solidFill>
                  <a:srgbClr val="00B0F0"/>
                </a:solidFill>
                <a:latin typeface="Times New Roman" panose="02020603050405020304" pitchFamily="18" charset="0"/>
                <a:cs typeface="Times New Roman" panose="02020603050405020304" pitchFamily="18" charset="0"/>
              </a:rPr>
              <a:t>XML</a:t>
            </a:r>
            <a:r>
              <a:rPr lang="en-US" sz="3200" u="sng" dirty="0" smtClean="0">
                <a:solidFill>
                  <a:srgbClr val="92D050"/>
                </a:solidFill>
                <a:latin typeface="Times New Roman" panose="02020603050405020304" pitchFamily="18" charset="0"/>
                <a:cs typeface="Times New Roman" panose="02020603050405020304" pitchFamily="18" charset="0"/>
              </a:rPr>
              <a:t>:(</a:t>
            </a:r>
            <a:r>
              <a:rPr lang="en-US" sz="3200" u="sng" dirty="0" err="1" smtClean="0">
                <a:solidFill>
                  <a:srgbClr val="92D050"/>
                </a:solidFill>
                <a:latin typeface="Times New Roman" panose="02020603050405020304" pitchFamily="18" charset="0"/>
                <a:cs typeface="Times New Roman" panose="02020603050405020304" pitchFamily="18" charset="0"/>
              </a:rPr>
              <a:t>eXtensible</a:t>
            </a:r>
            <a:r>
              <a:rPr lang="en-US" sz="3200" u="sng" dirty="0" smtClean="0">
                <a:solidFill>
                  <a:srgbClr val="92D050"/>
                </a:solidFill>
                <a:latin typeface="Times New Roman" panose="02020603050405020304" pitchFamily="18" charset="0"/>
                <a:cs typeface="Times New Roman" panose="02020603050405020304" pitchFamily="18" charset="0"/>
              </a:rPr>
              <a:t> Markup Language)</a:t>
            </a:r>
          </a:p>
        </p:txBody>
      </p:sp>
      <p:sp>
        <p:nvSpPr>
          <p:cNvPr id="2" name="Content Placeholder 1"/>
          <p:cNvSpPr>
            <a:spLocks noGrp="1"/>
          </p:cNvSpPr>
          <p:nvPr>
            <p:ph idx="1"/>
          </p:nvPr>
        </p:nvSpPr>
        <p:spPr>
          <a:xfrm>
            <a:off x="381000" y="762000"/>
            <a:ext cx="8439150" cy="5410200"/>
          </a:xfrm>
        </p:spPr>
        <p:txBody>
          <a:bodyPr>
            <a:normAutofit/>
          </a:bodyPr>
          <a:lstStyle/>
          <a:p>
            <a:pPr marL="0" indent="0">
              <a:buNone/>
            </a:pPr>
            <a:endParaRPr lang="en-US" dirty="0" smtClean="0"/>
          </a:p>
          <a:p>
            <a:r>
              <a:rPr lang="en-US" sz="2400" dirty="0" smtClean="0">
                <a:effectLst>
                  <a:outerShdw blurRad="38100" dist="38100" dir="2700000" algn="tl">
                    <a:srgbClr val="000000">
                      <a:alpha val="43137"/>
                    </a:srgbClr>
                  </a:outerShdw>
                </a:effectLst>
                <a:latin typeface="High Tower Text" panose="02040502050506030303" pitchFamily="18" charset="0"/>
              </a:rPr>
              <a:t>XML </a:t>
            </a:r>
            <a:r>
              <a:rPr lang="en-US" sz="2400" dirty="0">
                <a:effectLst>
                  <a:outerShdw blurRad="38100" dist="38100" dir="2700000" algn="tl">
                    <a:srgbClr val="000000">
                      <a:alpha val="43137"/>
                    </a:srgbClr>
                  </a:outerShdw>
                </a:effectLst>
                <a:latin typeface="High Tower Text" panose="02040502050506030303" pitchFamily="18" charset="0"/>
              </a:rPr>
              <a:t>was designed to be a simple way to send documents across the Web. </a:t>
            </a:r>
          </a:p>
          <a:p>
            <a:r>
              <a:rPr lang="en-US" sz="2400" dirty="0" smtClean="0">
                <a:effectLst>
                  <a:outerShdw blurRad="38100" dist="38100" dir="2700000" algn="tl">
                    <a:srgbClr val="000000">
                      <a:alpha val="43137"/>
                    </a:srgbClr>
                  </a:outerShdw>
                </a:effectLst>
                <a:latin typeface="High Tower Text" panose="02040502050506030303" pitchFamily="18" charset="0"/>
              </a:rPr>
              <a:t>It allows </a:t>
            </a:r>
            <a:r>
              <a:rPr lang="en-US" sz="2400" dirty="0">
                <a:effectLst>
                  <a:outerShdw blurRad="38100" dist="38100" dir="2700000" algn="tl">
                    <a:srgbClr val="000000">
                      <a:alpha val="43137"/>
                    </a:srgbClr>
                  </a:outerShdw>
                </a:effectLst>
                <a:latin typeface="High Tower Text" panose="02040502050506030303" pitchFamily="18" charset="0"/>
              </a:rPr>
              <a:t>anyone to design their own document format and then write a document in </a:t>
            </a:r>
            <a:r>
              <a:rPr lang="en-US" sz="2400" dirty="0" smtClean="0">
                <a:effectLst>
                  <a:outerShdw blurRad="38100" dist="38100" dir="2700000" algn="tl">
                    <a:srgbClr val="000000">
                      <a:alpha val="43137"/>
                    </a:srgbClr>
                  </a:outerShdw>
                </a:effectLst>
                <a:latin typeface="High Tower Text" panose="02040502050506030303" pitchFamily="18" charset="0"/>
              </a:rPr>
              <a:t>that format. </a:t>
            </a:r>
          </a:p>
          <a:p>
            <a:pPr marL="0" indent="0">
              <a:buNone/>
            </a:pPr>
            <a:r>
              <a:rPr lang="en-US" sz="2400" dirty="0" smtClean="0">
                <a:effectLst>
                  <a:outerShdw blurRad="38100" dist="38100" dir="2700000" algn="tl">
                    <a:srgbClr val="000000">
                      <a:alpha val="43137"/>
                    </a:srgbClr>
                  </a:outerShdw>
                </a:effectLst>
                <a:latin typeface="High Tower Text" panose="02040502050506030303" pitchFamily="18" charset="0"/>
              </a:rPr>
              <a:t>   These </a:t>
            </a:r>
            <a:r>
              <a:rPr lang="en-US" sz="2400" dirty="0">
                <a:effectLst>
                  <a:outerShdw blurRad="38100" dist="38100" dir="2700000" algn="tl">
                    <a:srgbClr val="000000">
                      <a:alpha val="43137"/>
                    </a:srgbClr>
                  </a:outerShdw>
                </a:effectLst>
                <a:latin typeface="High Tower Text" panose="02040502050506030303" pitchFamily="18" charset="0"/>
              </a:rPr>
              <a:t>document formats can include markup to enhance the </a:t>
            </a:r>
            <a:r>
              <a:rPr lang="en-US" sz="2400" dirty="0" smtClean="0">
                <a:effectLst>
                  <a:outerShdw blurRad="38100" dist="38100" dir="2700000" algn="tl">
                    <a:srgbClr val="000000">
                      <a:alpha val="43137"/>
                    </a:srgbClr>
                  </a:outerShdw>
                </a:effectLst>
                <a:latin typeface="High Tower Text" panose="02040502050506030303" pitchFamily="18" charset="0"/>
              </a:rPr>
              <a:t>                      meaning </a:t>
            </a:r>
            <a:r>
              <a:rPr lang="en-US" sz="2400" dirty="0">
                <a:effectLst>
                  <a:outerShdw blurRad="38100" dist="38100" dir="2700000" algn="tl">
                    <a:srgbClr val="000000">
                      <a:alpha val="43137"/>
                    </a:srgbClr>
                  </a:outerShdw>
                </a:effectLst>
                <a:latin typeface="High Tower Text" panose="02040502050506030303" pitchFamily="18" charset="0"/>
              </a:rPr>
              <a:t>of </a:t>
            </a:r>
            <a:r>
              <a:rPr lang="en-US" sz="2400" dirty="0" smtClean="0">
                <a:effectLst>
                  <a:outerShdw blurRad="38100" dist="38100" dir="2700000" algn="tl">
                    <a:srgbClr val="000000">
                      <a:alpha val="43137"/>
                    </a:srgbClr>
                  </a:outerShdw>
                </a:effectLst>
                <a:latin typeface="High Tower Text" panose="02040502050506030303" pitchFamily="18" charset="0"/>
              </a:rPr>
              <a:t>the document's content.</a:t>
            </a:r>
          </a:p>
          <a:p>
            <a:pPr marL="0" indent="0">
              <a:buNone/>
            </a:pPr>
            <a:endParaRPr lang="en-US" sz="2400" dirty="0">
              <a:effectLst>
                <a:outerShdw blurRad="38100" dist="38100" dir="2700000" algn="tl">
                  <a:srgbClr val="000000">
                    <a:alpha val="43137"/>
                  </a:srgbClr>
                </a:outerShdw>
              </a:effectLst>
              <a:latin typeface="High Tower Text" panose="02040502050506030303" pitchFamily="18" charset="0"/>
            </a:endParaRPr>
          </a:p>
          <a:p>
            <a:r>
              <a:rPr lang="en-US" sz="2400" dirty="0" smtClean="0">
                <a:effectLst>
                  <a:outerShdw blurRad="38100" dist="38100" dir="2700000" algn="tl">
                    <a:srgbClr val="000000">
                      <a:alpha val="43137"/>
                    </a:srgbClr>
                  </a:outerShdw>
                </a:effectLst>
                <a:latin typeface="High Tower Text" panose="02040502050506030303" pitchFamily="18" charset="0"/>
              </a:rPr>
              <a:t>This </a:t>
            </a:r>
            <a:r>
              <a:rPr lang="en-US" sz="2400" dirty="0">
                <a:effectLst>
                  <a:outerShdw blurRad="38100" dist="38100" dir="2700000" algn="tl">
                    <a:srgbClr val="000000">
                      <a:alpha val="43137"/>
                    </a:srgbClr>
                  </a:outerShdw>
                </a:effectLst>
                <a:latin typeface="High Tower Text" panose="02040502050506030303" pitchFamily="18" charset="0"/>
              </a:rPr>
              <a:t>markup is "machine-readable," that is, programs can read </a:t>
            </a:r>
            <a:r>
              <a:rPr lang="en-US" sz="2400" dirty="0" smtClean="0">
                <a:effectLst>
                  <a:outerShdw blurRad="38100" dist="38100" dir="2700000" algn="tl">
                    <a:srgbClr val="000000">
                      <a:alpha val="43137"/>
                    </a:srgbClr>
                  </a:outerShdw>
                </a:effectLst>
                <a:latin typeface="High Tower Text" panose="02040502050506030303" pitchFamily="18" charset="0"/>
              </a:rPr>
              <a:t>and understand it. </a:t>
            </a:r>
          </a:p>
          <a:p>
            <a:pPr marL="0" indent="0">
              <a:buNone/>
            </a:pPr>
            <a:endParaRPr lang="en-US" sz="2400" dirty="0">
              <a:effectLst>
                <a:outerShdw blurRad="38100" dist="38100" dir="2700000" algn="tl">
                  <a:srgbClr val="000000">
                    <a:alpha val="43137"/>
                  </a:srgbClr>
                </a:outerShdw>
              </a:effectLst>
              <a:latin typeface="High Tower Text" panose="02040502050506030303" pitchFamily="18" charset="0"/>
            </a:endParaRPr>
          </a:p>
          <a:p>
            <a:r>
              <a:rPr lang="en-US" sz="2400" dirty="0" smtClean="0">
                <a:effectLst>
                  <a:outerShdw blurRad="38100" dist="38100" dir="2700000" algn="tl">
                    <a:srgbClr val="000000">
                      <a:alpha val="43137"/>
                    </a:srgbClr>
                  </a:outerShdw>
                </a:effectLst>
                <a:latin typeface="High Tower Text" panose="02040502050506030303" pitchFamily="18" charset="0"/>
              </a:rPr>
              <a:t>By </a:t>
            </a:r>
            <a:r>
              <a:rPr lang="en-US" sz="2400" dirty="0">
                <a:effectLst>
                  <a:outerShdw blurRad="38100" dist="38100" dir="2700000" algn="tl">
                    <a:srgbClr val="000000">
                      <a:alpha val="43137"/>
                    </a:srgbClr>
                  </a:outerShdw>
                </a:effectLst>
                <a:latin typeface="High Tower Text" panose="02040502050506030303" pitchFamily="18" charset="0"/>
              </a:rPr>
              <a:t>including machine-readable meaning in our documents, we make </a:t>
            </a:r>
            <a:r>
              <a:rPr lang="en-US" sz="2400" dirty="0" smtClean="0">
                <a:effectLst>
                  <a:outerShdw blurRad="38100" dist="38100" dir="2700000" algn="tl">
                    <a:srgbClr val="000000">
                      <a:alpha val="43137"/>
                    </a:srgbClr>
                  </a:outerShdw>
                </a:effectLst>
                <a:latin typeface="High Tower Text" panose="02040502050506030303" pitchFamily="18" charset="0"/>
              </a:rPr>
              <a:t>them </a:t>
            </a:r>
            <a:r>
              <a:rPr lang="en-US" sz="2400" dirty="0">
                <a:effectLst>
                  <a:outerShdw blurRad="38100" dist="38100" dir="2700000" algn="tl">
                    <a:srgbClr val="000000">
                      <a:alpha val="43137"/>
                    </a:srgbClr>
                  </a:outerShdw>
                </a:effectLst>
                <a:latin typeface="High Tower Text" panose="02040502050506030303" pitchFamily="18" charset="0"/>
              </a:rPr>
              <a:t>much more powerful.</a:t>
            </a: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14338"/>
                                        </p:tgtEl>
                                        <p:attrNameLst>
                                          <p:attrName>ppt_w</p:attrName>
                                        </p:attrNameLst>
                                      </p:cBhvr>
                                      <p:tavLst>
                                        <p:tav tm="0">
                                          <p:val>
                                            <p:strVal val="ppt_w"/>
                                          </p:val>
                                        </p:tav>
                                        <p:tav tm="100000">
                                          <p:val>
                                            <p:fltVal val="0"/>
                                          </p:val>
                                        </p:tav>
                                      </p:tavLst>
                                    </p:anim>
                                    <p:anim calcmode="lin" valueType="num">
                                      <p:cBhvr>
                                        <p:cTn id="7" dur="1000"/>
                                        <p:tgtEl>
                                          <p:spTgt spid="14338"/>
                                        </p:tgtEl>
                                        <p:attrNameLst>
                                          <p:attrName>ppt_h</p:attrName>
                                        </p:attrNameLst>
                                      </p:cBhvr>
                                      <p:tavLst>
                                        <p:tav tm="0">
                                          <p:val>
                                            <p:strVal val="ppt_h"/>
                                          </p:val>
                                        </p:tav>
                                        <p:tav tm="100000">
                                          <p:val>
                                            <p:fltVal val="0"/>
                                          </p:val>
                                        </p:tav>
                                      </p:tavLst>
                                    </p:anim>
                                    <p:anim calcmode="lin" valueType="num">
                                      <p:cBhvr>
                                        <p:cTn id="8" dur="1000"/>
                                        <p:tgtEl>
                                          <p:spTgt spid="14338"/>
                                        </p:tgtEl>
                                        <p:attrNameLst>
                                          <p:attrName>style.rotation</p:attrName>
                                        </p:attrNameLst>
                                      </p:cBhvr>
                                      <p:tavLst>
                                        <p:tav tm="0">
                                          <p:val>
                                            <p:fltVal val="0"/>
                                          </p:val>
                                        </p:tav>
                                        <p:tav tm="100000">
                                          <p:val>
                                            <p:fltVal val="90"/>
                                          </p:val>
                                        </p:tav>
                                      </p:tavLst>
                                    </p:anim>
                                    <p:animEffect transition="out" filter="fade">
                                      <p:cBhvr>
                                        <p:cTn id="9" dur="1000"/>
                                        <p:tgtEl>
                                          <p:spTgt spid="14338"/>
                                        </p:tgtEl>
                                      </p:cBhvr>
                                    </p:animEffect>
                                    <p:set>
                                      <p:cBhvr>
                                        <p:cTn id="10" dur="1" fill="hold">
                                          <p:stCondLst>
                                            <p:cond delay="999"/>
                                          </p:stCondLst>
                                        </p:cTn>
                                        <p:tgtEl>
                                          <p:spTgt spid="143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2336</TotalTime>
  <Words>1366</Words>
  <Application>Microsoft Office PowerPoint</Application>
  <PresentationFormat>On-screen Show (4:3)</PresentationFormat>
  <Paragraphs>210</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Bauhaus 93</vt:lpstr>
      <vt:lpstr>Calibri</vt:lpstr>
      <vt:lpstr>Calibri Light</vt:lpstr>
      <vt:lpstr>High Tower Text</vt:lpstr>
      <vt:lpstr>Times New Roman</vt:lpstr>
      <vt:lpstr>Wingdings</vt:lpstr>
      <vt:lpstr>Office Theme</vt:lpstr>
      <vt:lpstr>PowerPoint Presentation</vt:lpstr>
      <vt:lpstr>Overview</vt:lpstr>
      <vt:lpstr>Introduction</vt:lpstr>
      <vt:lpstr>PowerPoint Presentation</vt:lpstr>
      <vt:lpstr>History</vt:lpstr>
      <vt:lpstr>Expressing Meaning</vt:lpstr>
      <vt:lpstr>components</vt:lpstr>
      <vt:lpstr>URI: Uniform Resource  Identifier</vt:lpstr>
      <vt:lpstr>XML:(eXtensible Markup Language)</vt:lpstr>
      <vt:lpstr>RDF</vt:lpstr>
      <vt:lpstr>PowerPoint Presentation</vt:lpstr>
      <vt:lpstr>Ontologies</vt:lpstr>
      <vt:lpstr>Incremental Ontology Creation</vt:lpstr>
      <vt:lpstr>PowerPoint Presentation</vt:lpstr>
      <vt:lpstr>Advantages</vt:lpstr>
      <vt:lpstr>Challeges</vt:lpstr>
      <vt:lpstr>PowerPoint Presentation</vt:lpstr>
      <vt:lpstr>Conclusion</vt:lpstr>
      <vt:lpstr>PowerPoint Presentation</vt:lpstr>
    </vt:vector>
  </TitlesOfParts>
  <Company>University of Missouri - Rolla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Semantic Web</dc:title>
  <dc:creator>UMR</dc:creator>
  <cp:lastModifiedBy>Abhi</cp:lastModifiedBy>
  <cp:revision>95</cp:revision>
  <dcterms:created xsi:type="dcterms:W3CDTF">2001-11-11T05:28:24Z</dcterms:created>
  <dcterms:modified xsi:type="dcterms:W3CDTF">2018-09-24T06:27:10Z</dcterms:modified>
</cp:coreProperties>
</file>