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8B1B1B-6736-4B84-8D06-EF8411C11344}"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07513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8B1B1B-6736-4B84-8D06-EF8411C11344}"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95692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8B1B1B-6736-4B84-8D06-EF8411C11344}"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05871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8B1B1B-6736-4B84-8D06-EF8411C11344}"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302626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8B1B1B-6736-4B84-8D06-EF8411C11344}"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72460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8B1B1B-6736-4B84-8D06-EF8411C11344}"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122190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8B1B1B-6736-4B84-8D06-EF8411C11344}" type="datetimeFigureOut">
              <a:rPr lang="en-IN" smtClean="0"/>
              <a:t>15-12-2019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4272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8B1B1B-6736-4B84-8D06-EF8411C11344}" type="datetimeFigureOut">
              <a:rPr lang="en-IN" smtClean="0"/>
              <a:t>15-12-2019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79645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B1B1B-6736-4B84-8D06-EF8411C11344}" type="datetimeFigureOut">
              <a:rPr lang="en-IN" smtClean="0"/>
              <a:t>15-12-2019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17502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8B1B1B-6736-4B84-8D06-EF8411C11344}"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143487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8B1B1B-6736-4B84-8D06-EF8411C11344}"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F0E777-46D4-4B83-8223-FA9C28B0D06A}" type="slidenum">
              <a:rPr lang="en-IN" smtClean="0"/>
              <a:t>‹#›</a:t>
            </a:fld>
            <a:endParaRPr lang="en-IN"/>
          </a:p>
        </p:txBody>
      </p:sp>
    </p:spTree>
    <p:extLst>
      <p:ext uri="{BB962C8B-B14F-4D97-AF65-F5344CB8AC3E}">
        <p14:creationId xmlns:p14="http://schemas.microsoft.com/office/powerpoint/2010/main" val="247763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B1B1B-6736-4B84-8D06-EF8411C11344}" type="datetimeFigureOut">
              <a:rPr lang="en-IN" smtClean="0"/>
              <a:t>15-12-2019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0E777-46D4-4B83-8223-FA9C28B0D06A}" type="slidenum">
              <a:rPr lang="en-IN" smtClean="0"/>
              <a:t>‹#›</a:t>
            </a:fld>
            <a:endParaRPr lang="en-IN"/>
          </a:p>
        </p:txBody>
      </p:sp>
    </p:spTree>
    <p:extLst>
      <p:ext uri="{BB962C8B-B14F-4D97-AF65-F5344CB8AC3E}">
        <p14:creationId xmlns:p14="http://schemas.microsoft.com/office/powerpoint/2010/main" val="13731748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EDA Case Study </a:t>
            </a:r>
            <a:endParaRPr lang="en-IN" b="1" dirty="0"/>
          </a:p>
        </p:txBody>
      </p:sp>
      <p:sp>
        <p:nvSpPr>
          <p:cNvPr id="3" name="Subtitle 2"/>
          <p:cNvSpPr>
            <a:spLocks noGrp="1"/>
          </p:cNvSpPr>
          <p:nvPr>
            <p:ph type="subTitle" idx="1"/>
          </p:nvPr>
        </p:nvSpPr>
        <p:spPr/>
        <p:txBody>
          <a:bodyPr>
            <a:normAutofit/>
          </a:bodyPr>
          <a:lstStyle/>
          <a:p>
            <a:r>
              <a:rPr lang="en-US" dirty="0" smtClean="0"/>
              <a:t>By</a:t>
            </a:r>
          </a:p>
          <a:p>
            <a:r>
              <a:rPr lang="en-US" dirty="0" smtClean="0"/>
              <a:t>Abhimanyu Dasarwar</a:t>
            </a:r>
          </a:p>
          <a:p>
            <a:r>
              <a:rPr lang="en-US" dirty="0" smtClean="0"/>
              <a:t>Abhishek Kumar</a:t>
            </a:r>
            <a:endParaRPr lang="en-IN" dirty="0"/>
          </a:p>
        </p:txBody>
      </p:sp>
    </p:spTree>
    <p:extLst>
      <p:ext uri="{BB962C8B-B14F-4D97-AF65-F5344CB8AC3E}">
        <p14:creationId xmlns:p14="http://schemas.microsoft.com/office/powerpoint/2010/main" val="96026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055" y="837334"/>
            <a:ext cx="7934325" cy="4933950"/>
          </a:xfrm>
          <a:prstGeom prst="rect">
            <a:avLst/>
          </a:prstGeom>
        </p:spPr>
      </p:pic>
      <p:pic>
        <p:nvPicPr>
          <p:cNvPr id="3" name="Picture 2"/>
          <p:cNvPicPr>
            <a:picLocks noChangeAspect="1"/>
          </p:cNvPicPr>
          <p:nvPr/>
        </p:nvPicPr>
        <p:blipFill>
          <a:blip r:embed="rId3"/>
          <a:stretch>
            <a:fillRect/>
          </a:stretch>
        </p:blipFill>
        <p:spPr>
          <a:xfrm>
            <a:off x="7942550" y="827809"/>
            <a:ext cx="4010025" cy="2476500"/>
          </a:xfrm>
          <a:prstGeom prst="rect">
            <a:avLst/>
          </a:prstGeom>
        </p:spPr>
      </p:pic>
    </p:spTree>
    <p:extLst>
      <p:ext uri="{BB962C8B-B14F-4D97-AF65-F5344CB8AC3E}">
        <p14:creationId xmlns:p14="http://schemas.microsoft.com/office/powerpoint/2010/main" val="119038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515600" cy="5969145"/>
          </a:xfrm>
        </p:spPr>
        <p:txBody>
          <a:bodyPr>
            <a:normAutofit/>
          </a:bodyPr>
          <a:lstStyle/>
          <a:p>
            <a:pPr marL="0" indent="0">
              <a:buNone/>
            </a:pPr>
            <a:r>
              <a:rPr lang="en-US" sz="2000" b="1" dirty="0" smtClean="0"/>
              <a:t>Univariate Analysis for Amount Annuity, Amount Credit, Amount Goods Price, Total Income and Count of Family Members : </a:t>
            </a:r>
          </a:p>
          <a:p>
            <a:r>
              <a:rPr lang="en-US" sz="2000" dirty="0" smtClean="0"/>
              <a:t>Above columns are chosen, because they can influence others values directly.</a:t>
            </a:r>
          </a:p>
          <a:p>
            <a:pPr marL="0" indent="0">
              <a:buNone/>
            </a:pPr>
            <a:endParaRPr lang="en-US" sz="2000" dirty="0" smtClean="0"/>
          </a:p>
          <a:p>
            <a:pPr marL="0" indent="0">
              <a:buNone/>
            </a:pPr>
            <a:r>
              <a:rPr lang="en-US" sz="2000" b="1" dirty="0" smtClean="0"/>
              <a:t>Amount Annuity : Loan Annuity  &amp; Amount Credit : Credit Amount of the Loan </a:t>
            </a:r>
          </a:p>
          <a:p>
            <a:r>
              <a:rPr lang="en-US" sz="2000" dirty="0" smtClean="0"/>
              <a:t>As observed in the graph, these two are directly proportional amounts. Hence if Amount annuity is more then Credit amount given is also more.</a:t>
            </a:r>
          </a:p>
          <a:p>
            <a:pPr marL="0" indent="0">
              <a:buNone/>
            </a:pPr>
            <a:endParaRPr lang="en-US" sz="2000" dirty="0"/>
          </a:p>
          <a:p>
            <a:pPr marL="0" indent="0">
              <a:buNone/>
            </a:pPr>
            <a:r>
              <a:rPr lang="en-US" sz="2000" b="1" dirty="0" smtClean="0"/>
              <a:t>Amount Goods Price, Amount Annuity And Amount Income </a:t>
            </a:r>
          </a:p>
          <a:p>
            <a:r>
              <a:rPr lang="en-US" sz="2000" dirty="0" smtClean="0"/>
              <a:t>All of these fields are directly proportional as seen in the graph, </a:t>
            </a:r>
          </a:p>
          <a:p>
            <a:r>
              <a:rPr lang="en-US" sz="2000" dirty="0" smtClean="0"/>
              <a:t>If one increases other also increases.</a:t>
            </a:r>
          </a:p>
          <a:p>
            <a:r>
              <a:rPr lang="en-US" sz="2000" dirty="0" smtClean="0"/>
              <a:t>Income of individual is more it means he can pay on time and can be given large credit loan without having any issues in returning the payment</a:t>
            </a:r>
            <a:endParaRPr lang="en-IN" sz="2000" dirty="0"/>
          </a:p>
        </p:txBody>
      </p:sp>
    </p:spTree>
    <p:extLst>
      <p:ext uri="{BB962C8B-B14F-4D97-AF65-F5344CB8AC3E}">
        <p14:creationId xmlns:p14="http://schemas.microsoft.com/office/powerpoint/2010/main" val="277589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5" y="365125"/>
            <a:ext cx="11596255" cy="1325563"/>
          </a:xfrm>
        </p:spPr>
        <p:txBody>
          <a:bodyPr/>
          <a:lstStyle/>
          <a:p>
            <a:r>
              <a:rPr lang="en-US" b="1" dirty="0" smtClean="0"/>
              <a:t> Bivariate Analysis for </a:t>
            </a:r>
            <a:r>
              <a:rPr lang="en-US" b="1" dirty="0" err="1" smtClean="0"/>
              <a:t>Dataframe</a:t>
            </a:r>
            <a:r>
              <a:rPr lang="en-US" b="1" dirty="0" smtClean="0"/>
              <a:t> with TARGET = 0:</a:t>
            </a:r>
            <a:endParaRPr lang="en-IN" b="1" dirty="0"/>
          </a:p>
        </p:txBody>
      </p:sp>
      <p:sp>
        <p:nvSpPr>
          <p:cNvPr id="3" name="Content Placeholder 2"/>
          <p:cNvSpPr>
            <a:spLocks noGrp="1"/>
          </p:cNvSpPr>
          <p:nvPr>
            <p:ph idx="1"/>
          </p:nvPr>
        </p:nvSpPr>
        <p:spPr>
          <a:xfrm>
            <a:off x="263236" y="1825625"/>
            <a:ext cx="5514110" cy="4351338"/>
          </a:xfrm>
        </p:spPr>
        <p:txBody>
          <a:bodyPr>
            <a:normAutofit fontScale="70000" lnSpcReduction="20000"/>
          </a:bodyPr>
          <a:lstStyle/>
          <a:p>
            <a:pPr marL="0" indent="0">
              <a:buNone/>
            </a:pPr>
            <a:r>
              <a:rPr lang="en-US" dirty="0" smtClean="0"/>
              <a:t>Bivariate Analysis for Gender and Amount Credit given :</a:t>
            </a:r>
          </a:p>
          <a:p>
            <a:r>
              <a:rPr lang="en-US" dirty="0" smtClean="0"/>
              <a:t>From the above graph plotted for Credit Amount offered to Male and Female, when they have no issues in returning the loan</a:t>
            </a:r>
          </a:p>
          <a:p>
            <a:r>
              <a:rPr lang="en-US" dirty="0" smtClean="0"/>
              <a:t>We can observe that, both are offered the same credit loan with a little spike for Female. Hence it can be said that, while giving out the loans, Genders are not considered.</a:t>
            </a:r>
          </a:p>
          <a:p>
            <a:endParaRPr lang="en-US" dirty="0" smtClean="0"/>
          </a:p>
          <a:p>
            <a:r>
              <a:rPr lang="en-US" dirty="0" smtClean="0"/>
              <a:t>But as per our previous analysis for Gender, Females return the payment on time, so they should be prioritized.</a:t>
            </a:r>
          </a:p>
          <a:p>
            <a:r>
              <a:rPr lang="en-US" dirty="0" smtClean="0"/>
              <a:t>While giving loan to Men, all other factors must be considered so as to make sure timely payment.</a:t>
            </a:r>
            <a:endParaRPr lang="en-IN" dirty="0"/>
          </a:p>
        </p:txBody>
      </p:sp>
      <p:pic>
        <p:nvPicPr>
          <p:cNvPr id="4" name="Picture 3"/>
          <p:cNvPicPr>
            <a:picLocks noChangeAspect="1"/>
          </p:cNvPicPr>
          <p:nvPr/>
        </p:nvPicPr>
        <p:blipFill>
          <a:blip r:embed="rId2"/>
          <a:stretch>
            <a:fillRect/>
          </a:stretch>
        </p:blipFill>
        <p:spPr>
          <a:xfrm>
            <a:off x="6288232" y="2101128"/>
            <a:ext cx="4381500" cy="2295525"/>
          </a:xfrm>
          <a:prstGeom prst="rect">
            <a:avLst/>
          </a:prstGeom>
        </p:spPr>
      </p:pic>
    </p:spTree>
    <p:extLst>
      <p:ext uri="{BB962C8B-B14F-4D97-AF65-F5344CB8AC3E}">
        <p14:creationId xmlns:p14="http://schemas.microsoft.com/office/powerpoint/2010/main" val="120005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Scatter Plot for Amount Credit and Amount Annuity</a:t>
            </a:r>
            <a:endParaRPr lang="en-IN" sz="2400" dirty="0"/>
          </a:p>
        </p:txBody>
      </p:sp>
      <p:sp>
        <p:nvSpPr>
          <p:cNvPr id="4" name="Text Placeholder 3"/>
          <p:cNvSpPr>
            <a:spLocks noGrp="1"/>
          </p:cNvSpPr>
          <p:nvPr>
            <p:ph type="body" sz="half" idx="2"/>
          </p:nvPr>
        </p:nvSpPr>
        <p:spPr>
          <a:xfrm>
            <a:off x="839787" y="2334491"/>
            <a:ext cx="3932237" cy="3811588"/>
          </a:xfrm>
        </p:spPr>
        <p:txBody>
          <a:bodyPr/>
          <a:lstStyle/>
          <a:p>
            <a:pPr marL="285750" indent="-285750">
              <a:buFont typeface="Arial" panose="020B0604020202020204" pitchFamily="34" charset="0"/>
              <a:buChar char="•"/>
            </a:pPr>
            <a:r>
              <a:rPr lang="en-US" dirty="0" smtClean="0"/>
              <a:t>As stated earlier, Amount Annuity and Amount Credit are closely related.</a:t>
            </a:r>
          </a:p>
          <a:p>
            <a:pPr marL="285750" indent="-285750">
              <a:buFont typeface="Arial" panose="020B0604020202020204" pitchFamily="34" charset="0"/>
              <a:buChar char="•"/>
            </a:pPr>
            <a:r>
              <a:rPr lang="en-US" dirty="0" smtClean="0"/>
              <a:t>This can be seen from the plot, as Annuity is increasing Credit given is also increasing. </a:t>
            </a:r>
          </a:p>
          <a:p>
            <a:pPr marL="285750" indent="-285750">
              <a:buFont typeface="Arial" panose="020B0604020202020204" pitchFamily="34" charset="0"/>
              <a:buChar char="•"/>
            </a:pPr>
            <a:r>
              <a:rPr lang="en-US" dirty="0" smtClean="0"/>
              <a:t>After 30,00,000, its not densely populated as its below, From this it can be said that people who have been paying on time are having amount credit </a:t>
            </a:r>
            <a:r>
              <a:rPr lang="en-US" dirty="0" err="1" smtClean="0"/>
              <a:t>upto</a:t>
            </a:r>
            <a:r>
              <a:rPr lang="en-US" dirty="0" smtClean="0"/>
              <a:t> </a:t>
            </a:r>
            <a:r>
              <a:rPr lang="en-US" dirty="0" err="1" smtClean="0"/>
              <a:t>Rs</a:t>
            </a:r>
            <a:r>
              <a:rPr lang="en-US" dirty="0" smtClean="0"/>
              <a:t> 30,00,000.</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Above that limit, credit is given to a little number of people.</a:t>
            </a:r>
            <a:endParaRPr lang="en-IN" dirty="0"/>
          </a:p>
        </p:txBody>
      </p:sp>
      <p:pic>
        <p:nvPicPr>
          <p:cNvPr id="5" name="Picture 4"/>
          <p:cNvPicPr>
            <a:picLocks noChangeAspect="1"/>
          </p:cNvPicPr>
          <p:nvPr/>
        </p:nvPicPr>
        <p:blipFill>
          <a:blip r:embed="rId2"/>
          <a:stretch>
            <a:fillRect/>
          </a:stretch>
        </p:blipFill>
        <p:spPr>
          <a:xfrm>
            <a:off x="5593339" y="2057399"/>
            <a:ext cx="3914775" cy="2733675"/>
          </a:xfrm>
          <a:prstGeom prst="rect">
            <a:avLst/>
          </a:prstGeom>
        </p:spPr>
      </p:pic>
    </p:spTree>
    <p:extLst>
      <p:ext uri="{BB962C8B-B14F-4D97-AF65-F5344CB8AC3E}">
        <p14:creationId xmlns:p14="http://schemas.microsoft.com/office/powerpoint/2010/main" val="33096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Analysis for Gender, Amount Credit and Total Income of Individual</a:t>
            </a:r>
            <a:endParaRPr lang="en-IN" sz="2400" dirty="0"/>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dirty="0" smtClean="0"/>
              <a:t>Amount Credit is the amount offered to a individual after he/she passes all the criterion for Approval.</a:t>
            </a:r>
          </a:p>
          <a:p>
            <a:pPr marL="285750" indent="-285750">
              <a:buFont typeface="Arial" panose="020B0604020202020204" pitchFamily="34" charset="0"/>
              <a:buChar char="•"/>
            </a:pPr>
            <a:r>
              <a:rPr lang="en-US" dirty="0" smtClean="0"/>
              <a:t>From the plot we can see that, individuals having income </a:t>
            </a:r>
            <a:r>
              <a:rPr lang="en-US" dirty="0" err="1" smtClean="0"/>
              <a:t>upto</a:t>
            </a:r>
            <a:r>
              <a:rPr lang="en-US" dirty="0" smtClean="0"/>
              <a:t> 50k have applier for the loan and are paying it back in time.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So we can increase the credit offered to them as they have not defaulted. This includes both Male and Female.</a:t>
            </a:r>
            <a:endParaRPr lang="en-IN" dirty="0"/>
          </a:p>
        </p:txBody>
      </p:sp>
      <p:pic>
        <p:nvPicPr>
          <p:cNvPr id="7" name="Picture 6"/>
          <p:cNvPicPr>
            <a:picLocks noChangeAspect="1"/>
          </p:cNvPicPr>
          <p:nvPr/>
        </p:nvPicPr>
        <p:blipFill>
          <a:blip r:embed="rId2"/>
          <a:stretch>
            <a:fillRect/>
          </a:stretch>
        </p:blipFill>
        <p:spPr>
          <a:xfrm>
            <a:off x="5829300" y="1128712"/>
            <a:ext cx="3886200" cy="3381375"/>
          </a:xfrm>
          <a:prstGeom prst="rect">
            <a:avLst/>
          </a:prstGeom>
        </p:spPr>
      </p:pic>
    </p:spTree>
    <p:extLst>
      <p:ext uri="{BB962C8B-B14F-4D97-AF65-F5344CB8AC3E}">
        <p14:creationId xmlns:p14="http://schemas.microsoft.com/office/powerpoint/2010/main" val="271062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Amount Goods Price and Amount Credit :</a:t>
            </a:r>
            <a:endParaRPr lang="en-IN" sz="2400" dirty="0"/>
          </a:p>
        </p:txBody>
      </p:sp>
      <p:sp>
        <p:nvSpPr>
          <p:cNvPr id="4" name="Text Placeholder 3"/>
          <p:cNvSpPr>
            <a:spLocks noGrp="1"/>
          </p:cNvSpPr>
          <p:nvPr>
            <p:ph type="body" sz="half" idx="2"/>
          </p:nvPr>
        </p:nvSpPr>
        <p:spPr>
          <a:xfrm>
            <a:off x="839788" y="2320637"/>
            <a:ext cx="3932237" cy="3811588"/>
          </a:xfrm>
        </p:spPr>
        <p:txBody>
          <a:bodyPr/>
          <a:lstStyle/>
          <a:p>
            <a:pPr marL="285750" indent="-285750">
              <a:buFont typeface="Arial" panose="020B0604020202020204" pitchFamily="34" charset="0"/>
              <a:buChar char="•"/>
            </a:pPr>
            <a:r>
              <a:rPr lang="en-US" dirty="0" smtClean="0"/>
              <a:t>Amount Goods price is the price given for the objects that customer is providing ( Like Gold, land, House, </a:t>
            </a:r>
            <a:r>
              <a:rPr lang="en-US" dirty="0" err="1" smtClean="0"/>
              <a:t>etc</a:t>
            </a:r>
            <a:r>
              <a:rPr lang="en-US" dirty="0" smtClean="0"/>
              <a:t>).</a:t>
            </a:r>
          </a:p>
          <a:p>
            <a:pPr marL="285750" indent="-285750">
              <a:buFont typeface="Arial" panose="020B0604020202020204" pitchFamily="34" charset="0"/>
              <a:buChar char="•"/>
            </a:pPr>
            <a:r>
              <a:rPr lang="en-US" dirty="0" smtClean="0"/>
              <a:t>If the price of Goods is high, then credit given to him is also high and it can be seen from the plot. </a:t>
            </a:r>
          </a:p>
          <a:p>
            <a:pPr marL="285750" indent="-285750">
              <a:buFont typeface="Arial" panose="020B0604020202020204" pitchFamily="34" charset="0"/>
              <a:buChar char="•"/>
            </a:pPr>
            <a:r>
              <a:rPr lang="en-US" dirty="0" smtClean="0"/>
              <a:t>In conclusion, these are directly proportional fields.</a:t>
            </a:r>
            <a:endParaRPr lang="en-IN" dirty="0"/>
          </a:p>
        </p:txBody>
      </p:sp>
      <p:pic>
        <p:nvPicPr>
          <p:cNvPr id="6" name="Picture 5"/>
          <p:cNvPicPr>
            <a:picLocks noChangeAspect="1"/>
          </p:cNvPicPr>
          <p:nvPr/>
        </p:nvPicPr>
        <p:blipFill>
          <a:blip r:embed="rId2"/>
          <a:stretch>
            <a:fillRect/>
          </a:stretch>
        </p:blipFill>
        <p:spPr>
          <a:xfrm>
            <a:off x="6157911" y="2057400"/>
            <a:ext cx="3838575" cy="3514725"/>
          </a:xfrm>
          <a:prstGeom prst="rect">
            <a:avLst/>
          </a:prstGeom>
        </p:spPr>
      </p:pic>
    </p:spTree>
    <p:extLst>
      <p:ext uri="{BB962C8B-B14F-4D97-AF65-F5344CB8AC3E}">
        <p14:creationId xmlns:p14="http://schemas.microsoft.com/office/powerpoint/2010/main" val="15306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Highly Correlated columns (Bivariate Analysis) :</a:t>
            </a:r>
            <a:endParaRPr lang="en-IN" b="1" dirty="0"/>
          </a:p>
        </p:txBody>
      </p:sp>
      <p:sp>
        <p:nvSpPr>
          <p:cNvPr id="3" name="Content Placeholder 2"/>
          <p:cNvSpPr>
            <a:spLocks noGrp="1"/>
          </p:cNvSpPr>
          <p:nvPr>
            <p:ph idx="1"/>
          </p:nvPr>
        </p:nvSpPr>
        <p:spPr/>
        <p:txBody>
          <a:bodyPr>
            <a:normAutofit/>
          </a:bodyPr>
          <a:lstStyle/>
          <a:p>
            <a:r>
              <a:rPr lang="en-US" sz="2000" dirty="0" smtClean="0"/>
              <a:t>As concluded earlier, Amount Goods Price and Credit Amount are highly correlated with a 0.98 value</a:t>
            </a:r>
          </a:p>
          <a:p>
            <a:r>
              <a:rPr lang="en-US" sz="2000" dirty="0" smtClean="0"/>
              <a:t>Then Amount Goods Price and Amount Annuity with 0.77 value.</a:t>
            </a:r>
          </a:p>
          <a:p>
            <a:r>
              <a:rPr lang="en-US" sz="2000" dirty="0" smtClean="0"/>
              <a:t>Then Amount Income Total and Credit Amount with 0.34 Value.</a:t>
            </a:r>
          </a:p>
          <a:p>
            <a:r>
              <a:rPr lang="en-US" sz="2000" dirty="0" smtClean="0"/>
              <a:t>(All these are selected by observing relation between columns)</a:t>
            </a:r>
          </a:p>
          <a:p>
            <a:r>
              <a:rPr lang="en-US" sz="2000" dirty="0" smtClean="0"/>
              <a:t>All the highly correlated variables can be seen in above table.</a:t>
            </a:r>
            <a:endParaRPr lang="en-IN" sz="2000" dirty="0"/>
          </a:p>
        </p:txBody>
      </p:sp>
    </p:spTree>
    <p:extLst>
      <p:ext uri="{BB962C8B-B14F-4D97-AF65-F5344CB8AC3E}">
        <p14:creationId xmlns:p14="http://schemas.microsoft.com/office/powerpoint/2010/main" val="244040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2675" y="309562"/>
            <a:ext cx="7486650" cy="6238875"/>
          </a:xfrm>
          <a:prstGeom prst="rect">
            <a:avLst/>
          </a:prstGeom>
        </p:spPr>
      </p:pic>
    </p:spTree>
    <p:extLst>
      <p:ext uri="{BB962C8B-B14F-4D97-AF65-F5344CB8AC3E}">
        <p14:creationId xmlns:p14="http://schemas.microsoft.com/office/powerpoint/2010/main" val="2925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1" y="365125"/>
            <a:ext cx="11471563" cy="1325563"/>
          </a:xfrm>
        </p:spPr>
        <p:txBody>
          <a:bodyPr/>
          <a:lstStyle/>
          <a:p>
            <a:r>
              <a:rPr lang="en-US" b="1" dirty="0" smtClean="0"/>
              <a:t>Univariate Analysis for </a:t>
            </a:r>
            <a:r>
              <a:rPr lang="en-US" b="1" dirty="0" err="1" smtClean="0"/>
              <a:t>Dataframe</a:t>
            </a:r>
            <a:r>
              <a:rPr lang="en-US" b="1" dirty="0" smtClean="0"/>
              <a:t> with TARGET = 1</a:t>
            </a:r>
            <a:endParaRPr lang="en-IN" b="1" dirty="0"/>
          </a:p>
        </p:txBody>
      </p:sp>
      <p:sp>
        <p:nvSpPr>
          <p:cNvPr id="3" name="Content Placeholder 2"/>
          <p:cNvSpPr>
            <a:spLocks noGrp="1"/>
          </p:cNvSpPr>
          <p:nvPr>
            <p:ph idx="1"/>
          </p:nvPr>
        </p:nvSpPr>
        <p:spPr/>
        <p:txBody>
          <a:bodyPr>
            <a:normAutofit/>
          </a:bodyPr>
          <a:lstStyle/>
          <a:p>
            <a:r>
              <a:rPr lang="en-US" sz="2000" dirty="0" smtClean="0"/>
              <a:t>The columns chosen for the analysis were :</a:t>
            </a:r>
          </a:p>
          <a:p>
            <a:r>
              <a:rPr lang="en-US" sz="2000" dirty="0" smtClean="0"/>
              <a:t>Categorical Columns:</a:t>
            </a:r>
          </a:p>
          <a:p>
            <a:pPr marL="800100" lvl="1" indent="-342900">
              <a:buFont typeface="+mj-lt"/>
              <a:buAutoNum type="arabicPeriod"/>
            </a:pPr>
            <a:r>
              <a:rPr lang="en-US" sz="1600" dirty="0" smtClean="0"/>
              <a:t>Gender</a:t>
            </a:r>
          </a:p>
          <a:p>
            <a:pPr marL="800100" lvl="1" indent="-342900">
              <a:buFont typeface="+mj-lt"/>
              <a:buAutoNum type="arabicPeriod"/>
            </a:pPr>
            <a:r>
              <a:rPr lang="en-US" sz="1600" dirty="0" smtClean="0"/>
              <a:t>Family Status</a:t>
            </a:r>
          </a:p>
          <a:p>
            <a:pPr marL="800100" lvl="1" indent="-342900">
              <a:buFont typeface="+mj-lt"/>
              <a:buAutoNum type="arabicPeriod"/>
            </a:pPr>
            <a:r>
              <a:rPr lang="en-US" sz="1600" dirty="0" smtClean="0"/>
              <a:t>Education</a:t>
            </a:r>
          </a:p>
          <a:p>
            <a:pPr marL="800100" lvl="1" indent="-342900">
              <a:buFont typeface="+mj-lt"/>
              <a:buAutoNum type="arabicPeriod"/>
            </a:pPr>
            <a:r>
              <a:rPr lang="en-US" sz="1600" dirty="0" smtClean="0"/>
              <a:t>Relationship Status</a:t>
            </a:r>
          </a:p>
          <a:p>
            <a:pPr marL="800100" lvl="1" indent="-342900">
              <a:buFont typeface="+mj-lt"/>
              <a:buAutoNum type="arabicPeriod"/>
            </a:pPr>
            <a:r>
              <a:rPr lang="en-US" sz="1600" dirty="0" smtClean="0"/>
              <a:t>Employment Status</a:t>
            </a:r>
          </a:p>
          <a:p>
            <a:r>
              <a:rPr lang="en-US" sz="2000" dirty="0" smtClean="0"/>
              <a:t>Continuous Columns :</a:t>
            </a:r>
          </a:p>
          <a:p>
            <a:pPr marL="800100" lvl="1" indent="-342900">
              <a:buFont typeface="+mj-lt"/>
              <a:buAutoNum type="arabicPeriod"/>
            </a:pPr>
            <a:r>
              <a:rPr lang="en-US" sz="1600" dirty="0" smtClean="0"/>
              <a:t>Amount Annuity</a:t>
            </a:r>
          </a:p>
          <a:p>
            <a:pPr marL="800100" lvl="1" indent="-342900">
              <a:buFont typeface="+mj-lt"/>
              <a:buAutoNum type="arabicPeriod"/>
            </a:pPr>
            <a:r>
              <a:rPr lang="en-US" sz="1600" dirty="0" smtClean="0"/>
              <a:t>Amount Credit</a:t>
            </a:r>
          </a:p>
          <a:p>
            <a:pPr marL="800100" lvl="1" indent="-342900">
              <a:buFont typeface="+mj-lt"/>
              <a:buAutoNum type="arabicPeriod"/>
            </a:pPr>
            <a:r>
              <a:rPr lang="en-US" sz="1600" dirty="0" smtClean="0"/>
              <a:t>Total Income</a:t>
            </a:r>
          </a:p>
          <a:p>
            <a:pPr marL="800100" lvl="1" indent="-342900">
              <a:buFont typeface="+mj-lt"/>
              <a:buAutoNum type="arabicPeriod"/>
            </a:pPr>
            <a:r>
              <a:rPr lang="en-US" sz="1600" dirty="0" smtClean="0"/>
              <a:t>Amount Goods Price</a:t>
            </a:r>
          </a:p>
          <a:p>
            <a:pPr marL="800100" lvl="1" indent="-342900">
              <a:buFont typeface="+mj-lt"/>
              <a:buAutoNum type="arabicPeriod"/>
            </a:pPr>
            <a:r>
              <a:rPr lang="en-US" sz="1600" dirty="0" smtClean="0"/>
              <a:t>Count of Family Members</a:t>
            </a:r>
          </a:p>
          <a:p>
            <a:endParaRPr lang="en-IN" dirty="0"/>
          </a:p>
        </p:txBody>
      </p:sp>
    </p:spTree>
    <p:extLst>
      <p:ext uri="{BB962C8B-B14F-4D97-AF65-F5344CB8AC3E}">
        <p14:creationId xmlns:p14="http://schemas.microsoft.com/office/powerpoint/2010/main" val="401281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487" y="925224"/>
            <a:ext cx="6981825" cy="4924425"/>
          </a:xfrm>
          <a:prstGeom prst="rect">
            <a:avLst/>
          </a:prstGeom>
        </p:spPr>
      </p:pic>
      <p:pic>
        <p:nvPicPr>
          <p:cNvPr id="3" name="Picture 2"/>
          <p:cNvPicPr>
            <a:picLocks noChangeAspect="1"/>
          </p:cNvPicPr>
          <p:nvPr/>
        </p:nvPicPr>
        <p:blipFill>
          <a:blip r:embed="rId3"/>
          <a:stretch>
            <a:fillRect/>
          </a:stretch>
        </p:blipFill>
        <p:spPr>
          <a:xfrm>
            <a:off x="7453312" y="925224"/>
            <a:ext cx="3771900" cy="2743200"/>
          </a:xfrm>
          <a:prstGeom prst="rect">
            <a:avLst/>
          </a:prstGeom>
        </p:spPr>
      </p:pic>
    </p:spTree>
    <p:extLst>
      <p:ext uri="{BB962C8B-B14F-4D97-AF65-F5344CB8AC3E}">
        <p14:creationId xmlns:p14="http://schemas.microsoft.com/office/powerpoint/2010/main" val="5533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Approaching the Case Study :</a:t>
            </a:r>
            <a:endParaRPr lang="en-IN" b="1" dirty="0"/>
          </a:p>
        </p:txBody>
      </p:sp>
      <p:sp>
        <p:nvSpPr>
          <p:cNvPr id="3" name="Content Placeholder 2"/>
          <p:cNvSpPr>
            <a:spLocks noGrp="1"/>
          </p:cNvSpPr>
          <p:nvPr>
            <p:ph idx="1"/>
          </p:nvPr>
        </p:nvSpPr>
        <p:spPr/>
        <p:txBody>
          <a:bodyPr>
            <a:normAutofit/>
          </a:bodyPr>
          <a:lstStyle/>
          <a:p>
            <a:r>
              <a:rPr lang="en-US" sz="2000" dirty="0" smtClean="0"/>
              <a:t>For a firm, we need to analyze the factors those lead for a individual to default.</a:t>
            </a:r>
          </a:p>
          <a:p>
            <a:r>
              <a:rPr lang="en-US" sz="2000" dirty="0" smtClean="0"/>
              <a:t>Target = 0 says that individual has not defaulted</a:t>
            </a:r>
          </a:p>
          <a:p>
            <a:r>
              <a:rPr lang="en-US" sz="2000" dirty="0" smtClean="0"/>
              <a:t>Target = 1 say that individual has defaulted.</a:t>
            </a:r>
          </a:p>
          <a:p>
            <a:r>
              <a:rPr lang="en-US" sz="2000" dirty="0" smtClean="0"/>
              <a:t>Using the data provided, we have found out which are the factors those lead to default for a individual.</a:t>
            </a:r>
          </a:p>
          <a:p>
            <a:r>
              <a:rPr lang="en-US" sz="2000" dirty="0" smtClean="0"/>
              <a:t>After loading the data into python, we have performed the analysis which can be used to decide if a individual will default or not.</a:t>
            </a:r>
          </a:p>
        </p:txBody>
      </p:sp>
    </p:spTree>
    <p:extLst>
      <p:ext uri="{BB962C8B-B14F-4D97-AF65-F5344CB8AC3E}">
        <p14:creationId xmlns:p14="http://schemas.microsoft.com/office/powerpoint/2010/main" val="329949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Autofit/>
          </a:bodyPr>
          <a:lstStyle/>
          <a:p>
            <a:pPr marL="0" indent="0">
              <a:buNone/>
            </a:pPr>
            <a:r>
              <a:rPr lang="en-US" sz="2000" b="1" dirty="0" smtClean="0"/>
              <a:t>Univariate Analysis for Gender :</a:t>
            </a:r>
          </a:p>
          <a:p>
            <a:r>
              <a:rPr lang="en-US" sz="2000" dirty="0" smtClean="0"/>
              <a:t>From the Bar graph plotted for Gender, we can see that the Number of Females are more than Males.</a:t>
            </a:r>
          </a:p>
          <a:p>
            <a:r>
              <a:rPr lang="en-US" sz="2000" dirty="0" smtClean="0"/>
              <a:t>From this we can say that, Female(F) had issued in returning the loan amount.</a:t>
            </a:r>
          </a:p>
          <a:p>
            <a:r>
              <a:rPr lang="en-US" sz="2000" dirty="0" smtClean="0"/>
              <a:t>But as per our earlier analysis for Target = 0, Females returned the loan on Time also. </a:t>
            </a:r>
          </a:p>
          <a:p>
            <a:r>
              <a:rPr lang="en-US" sz="2000" dirty="0" smtClean="0"/>
              <a:t>Hence we need to verify the conditions that individual is in and the other factors such as Family Status, Relationship status, Income and Education.</a:t>
            </a:r>
          </a:p>
          <a:p>
            <a:r>
              <a:rPr lang="en-US" sz="2000" dirty="0" smtClean="0"/>
              <a:t>For Men, they are in lower number and had issues in returning the loan but not as much compared to women.</a:t>
            </a:r>
          </a:p>
          <a:p>
            <a:endParaRPr lang="en-US" sz="2000" dirty="0" smtClean="0"/>
          </a:p>
          <a:p>
            <a:pPr marL="0" indent="0">
              <a:buNone/>
            </a:pPr>
            <a:r>
              <a:rPr lang="en-US" sz="2000" b="1" dirty="0" smtClean="0"/>
              <a:t>Univariate Analysis for people with different Family Status :</a:t>
            </a:r>
            <a:endParaRPr lang="en-US" sz="2000" dirty="0" smtClean="0"/>
          </a:p>
          <a:p>
            <a:r>
              <a:rPr lang="en-US" sz="2000" dirty="0" smtClean="0"/>
              <a:t>By looking at the graph plotted for Family Status, one can clearly say that people those are unaccompanied, had issues in returning the loan.</a:t>
            </a:r>
          </a:p>
          <a:p>
            <a:r>
              <a:rPr lang="en-US" sz="2000" dirty="0" smtClean="0"/>
              <a:t>This is in contrast to the findings from Target = 0 because there also Unaccompanied Individuals returned loan on Time.</a:t>
            </a:r>
          </a:p>
          <a:p>
            <a:r>
              <a:rPr lang="en-US" sz="2000" dirty="0" smtClean="0"/>
              <a:t>So we can say that, deeper analysis is required to get more insights.</a:t>
            </a:r>
          </a:p>
          <a:p>
            <a:endParaRPr lang="en-US" sz="2000" dirty="0" smtClean="0"/>
          </a:p>
          <a:p>
            <a:endParaRPr lang="en-US" sz="2000" dirty="0" smtClean="0"/>
          </a:p>
          <a:p>
            <a:endParaRPr lang="en-IN" sz="2000" dirty="0"/>
          </a:p>
        </p:txBody>
      </p:sp>
    </p:spTree>
    <p:extLst>
      <p:ext uri="{BB962C8B-B14F-4D97-AF65-F5344CB8AC3E}">
        <p14:creationId xmlns:p14="http://schemas.microsoft.com/office/powerpoint/2010/main" val="297251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515600" cy="5955290"/>
          </a:xfrm>
        </p:spPr>
        <p:txBody>
          <a:bodyPr>
            <a:noAutofit/>
          </a:bodyPr>
          <a:lstStyle/>
          <a:p>
            <a:pPr marL="0" indent="0">
              <a:buNone/>
            </a:pPr>
            <a:r>
              <a:rPr lang="en-US" sz="2000" b="1" dirty="0" smtClean="0"/>
              <a:t>Univariate </a:t>
            </a:r>
            <a:r>
              <a:rPr lang="en-US" sz="2000" b="1" dirty="0"/>
              <a:t>Analysis for Married </a:t>
            </a:r>
            <a:r>
              <a:rPr lang="en-US" sz="2000" b="1" dirty="0" smtClean="0"/>
              <a:t>:</a:t>
            </a:r>
            <a:endParaRPr lang="en-US" sz="2000" dirty="0"/>
          </a:p>
          <a:p>
            <a:r>
              <a:rPr lang="en-US" sz="2000" dirty="0"/>
              <a:t>Married people are more in number here those defaulted, reason can be income status or other personal issues.</a:t>
            </a:r>
          </a:p>
          <a:p>
            <a:r>
              <a:rPr lang="en-US" sz="2000" dirty="0"/>
              <a:t>But the number of appliers those are married is more in both the cases.</a:t>
            </a:r>
          </a:p>
          <a:p>
            <a:r>
              <a:rPr lang="en-US" sz="2000" dirty="0"/>
              <a:t>Which indicates Married People must be given priority as they will need more and more loan as time passes.</a:t>
            </a:r>
          </a:p>
          <a:p>
            <a:endParaRPr lang="en-US" sz="2000" dirty="0"/>
          </a:p>
          <a:p>
            <a:pPr marL="0" indent="0">
              <a:buNone/>
            </a:pPr>
            <a:endParaRPr lang="en-IN" sz="2000" dirty="0"/>
          </a:p>
        </p:txBody>
      </p:sp>
    </p:spTree>
    <p:extLst>
      <p:ext uri="{BB962C8B-B14F-4D97-AF65-F5344CB8AC3E}">
        <p14:creationId xmlns:p14="http://schemas.microsoft.com/office/powerpoint/2010/main" val="137319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5510" y="1099271"/>
            <a:ext cx="6867525" cy="4410075"/>
          </a:xfrm>
          <a:prstGeom prst="rect">
            <a:avLst/>
          </a:prstGeom>
        </p:spPr>
      </p:pic>
      <p:pic>
        <p:nvPicPr>
          <p:cNvPr id="3" name="Picture 2"/>
          <p:cNvPicPr>
            <a:picLocks noChangeAspect="1"/>
          </p:cNvPicPr>
          <p:nvPr/>
        </p:nvPicPr>
        <p:blipFill>
          <a:blip r:embed="rId3"/>
          <a:stretch>
            <a:fillRect/>
          </a:stretch>
        </p:blipFill>
        <p:spPr>
          <a:xfrm>
            <a:off x="7313035" y="1056408"/>
            <a:ext cx="3724275" cy="2247900"/>
          </a:xfrm>
          <a:prstGeom prst="rect">
            <a:avLst/>
          </a:prstGeom>
        </p:spPr>
      </p:pic>
    </p:spTree>
    <p:extLst>
      <p:ext uri="{BB962C8B-B14F-4D97-AF65-F5344CB8AC3E}">
        <p14:creationId xmlns:p14="http://schemas.microsoft.com/office/powerpoint/2010/main" val="3910955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6483927"/>
          </a:xfrm>
        </p:spPr>
        <p:txBody>
          <a:bodyPr>
            <a:noAutofit/>
          </a:bodyPr>
          <a:lstStyle/>
          <a:p>
            <a:pPr marL="0" indent="0">
              <a:buNone/>
            </a:pPr>
            <a:r>
              <a:rPr lang="en-US" sz="2000" b="1" dirty="0" smtClean="0"/>
              <a:t>Univariate Analysis for Amount Annuity, Amount Credit, Amount Goods Price, Total Income and Count of Family Members : </a:t>
            </a:r>
            <a:endParaRPr lang="en-US" sz="2000" dirty="0"/>
          </a:p>
          <a:p>
            <a:pPr marL="0" indent="0">
              <a:buNone/>
            </a:pPr>
            <a:r>
              <a:rPr lang="en-US" sz="2000" dirty="0" smtClean="0"/>
              <a:t>Above columns are chosen, because they can influence others values directly.</a:t>
            </a:r>
          </a:p>
          <a:p>
            <a:pPr marL="0" indent="0">
              <a:buNone/>
            </a:pPr>
            <a:endParaRPr lang="en-US" sz="2000" dirty="0"/>
          </a:p>
          <a:p>
            <a:pPr marL="0" indent="0">
              <a:buNone/>
            </a:pPr>
            <a:r>
              <a:rPr lang="en-US" sz="2000" b="1" dirty="0" smtClean="0"/>
              <a:t>Amount Annuity : Loan Annuity  &amp; Amount Credit : Credit Amount of the Loan </a:t>
            </a:r>
            <a:endParaRPr lang="en-US" sz="2000" dirty="0" smtClean="0"/>
          </a:p>
          <a:p>
            <a:r>
              <a:rPr lang="en-US" sz="2000" dirty="0" smtClean="0"/>
              <a:t>As observed in the graph, these two are directly proportional amounts. Hence if Amount annuity is more then Credit amount given is also more.</a:t>
            </a:r>
          </a:p>
          <a:p>
            <a:pPr marL="0" indent="0">
              <a:buNone/>
            </a:pPr>
            <a:endParaRPr lang="en-US" sz="2000" b="1" dirty="0" smtClean="0"/>
          </a:p>
          <a:p>
            <a:pPr marL="0" indent="0">
              <a:buNone/>
            </a:pPr>
            <a:r>
              <a:rPr lang="en-US" sz="2000" b="1" dirty="0" smtClean="0"/>
              <a:t>Amount Goods Price, Amount Annuity And Amount Income </a:t>
            </a:r>
            <a:endParaRPr lang="en-US" sz="2000" dirty="0" smtClean="0"/>
          </a:p>
          <a:p>
            <a:r>
              <a:rPr lang="en-US" sz="2000" dirty="0" smtClean="0"/>
              <a:t>All of these fields are directly proportional as seen in the graph, </a:t>
            </a:r>
          </a:p>
          <a:p>
            <a:r>
              <a:rPr lang="en-US" sz="2000" dirty="0" smtClean="0"/>
              <a:t>If one increases other also increases.</a:t>
            </a:r>
          </a:p>
          <a:p>
            <a:r>
              <a:rPr lang="en-US" sz="2000" dirty="0" smtClean="0"/>
              <a:t>Income of individual is more it means he can pay on time and can be given large credit loan without having any issues in returning the payment</a:t>
            </a:r>
          </a:p>
          <a:p>
            <a:endParaRPr lang="en-US" sz="2000" dirty="0" smtClean="0"/>
          </a:p>
          <a:p>
            <a:pPr marL="0" indent="0">
              <a:buNone/>
            </a:pPr>
            <a:r>
              <a:rPr lang="en-US" sz="2000" b="1" dirty="0" smtClean="0"/>
              <a:t>In Comparison with Target = 0</a:t>
            </a:r>
            <a:endParaRPr lang="en-US" sz="2000" dirty="0" smtClean="0"/>
          </a:p>
          <a:p>
            <a:r>
              <a:rPr lang="en-US" sz="2000" dirty="0" smtClean="0"/>
              <a:t>All the columns are correlated to each other for Target = 1. Same was observed in Target = 0.</a:t>
            </a:r>
            <a:endParaRPr lang="en-IN" sz="2000" dirty="0"/>
          </a:p>
        </p:txBody>
      </p:sp>
    </p:spTree>
    <p:extLst>
      <p:ext uri="{BB962C8B-B14F-4D97-AF65-F5344CB8AC3E}">
        <p14:creationId xmlns:p14="http://schemas.microsoft.com/office/powerpoint/2010/main" val="221573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Bivariate Analysis for Target = 1</a:t>
            </a:r>
            <a:endParaRPr lang="en-IN" b="1" dirty="0"/>
          </a:p>
        </p:txBody>
      </p:sp>
      <p:sp>
        <p:nvSpPr>
          <p:cNvPr id="3" name="Content Placeholder 2"/>
          <p:cNvSpPr>
            <a:spLocks noGrp="1"/>
          </p:cNvSpPr>
          <p:nvPr>
            <p:ph idx="1"/>
          </p:nvPr>
        </p:nvSpPr>
        <p:spPr>
          <a:xfrm>
            <a:off x="838200" y="1825625"/>
            <a:ext cx="4800600" cy="4351338"/>
          </a:xfrm>
        </p:spPr>
        <p:txBody>
          <a:bodyPr/>
          <a:lstStyle/>
          <a:p>
            <a:endParaRPr lang="en-IN" dirty="0"/>
          </a:p>
        </p:txBody>
      </p:sp>
      <p:pic>
        <p:nvPicPr>
          <p:cNvPr id="4" name="Picture 3"/>
          <p:cNvPicPr>
            <a:picLocks noChangeAspect="1"/>
          </p:cNvPicPr>
          <p:nvPr/>
        </p:nvPicPr>
        <p:blipFill>
          <a:blip r:embed="rId2"/>
          <a:stretch>
            <a:fillRect/>
          </a:stretch>
        </p:blipFill>
        <p:spPr>
          <a:xfrm>
            <a:off x="6096000" y="1690688"/>
            <a:ext cx="3476625" cy="2247900"/>
          </a:xfrm>
          <a:prstGeom prst="rect">
            <a:avLst/>
          </a:prstGeom>
        </p:spPr>
      </p:pic>
    </p:spTree>
    <p:extLst>
      <p:ext uri="{BB962C8B-B14F-4D97-AF65-F5344CB8AC3E}">
        <p14:creationId xmlns:p14="http://schemas.microsoft.com/office/powerpoint/2010/main" val="249126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endParaRPr lang="en-IN"/>
          </a:p>
        </p:txBody>
      </p:sp>
      <p:pic>
        <p:nvPicPr>
          <p:cNvPr id="5" name="Picture 4"/>
          <p:cNvPicPr>
            <a:picLocks noChangeAspect="1"/>
          </p:cNvPicPr>
          <p:nvPr/>
        </p:nvPicPr>
        <p:blipFill>
          <a:blip r:embed="rId2"/>
          <a:stretch>
            <a:fillRect/>
          </a:stretch>
        </p:blipFill>
        <p:spPr>
          <a:xfrm>
            <a:off x="5445703" y="2057400"/>
            <a:ext cx="3600450" cy="2971800"/>
          </a:xfrm>
          <a:prstGeom prst="rect">
            <a:avLst/>
          </a:prstGeom>
        </p:spPr>
      </p:pic>
    </p:spTree>
    <p:extLst>
      <p:ext uri="{BB962C8B-B14F-4D97-AF65-F5344CB8AC3E}">
        <p14:creationId xmlns:p14="http://schemas.microsoft.com/office/powerpoint/2010/main" val="161219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half" idx="2"/>
          </p:nvPr>
        </p:nvSpPr>
        <p:spPr/>
        <p:txBody>
          <a:bodyPr/>
          <a:lstStyle/>
          <a:p>
            <a:endParaRPr lang="en-IN"/>
          </a:p>
        </p:txBody>
      </p:sp>
      <p:pic>
        <p:nvPicPr>
          <p:cNvPr id="5" name="Picture 4"/>
          <p:cNvPicPr>
            <a:picLocks noChangeAspect="1"/>
          </p:cNvPicPr>
          <p:nvPr/>
        </p:nvPicPr>
        <p:blipFill>
          <a:blip r:embed="rId2"/>
          <a:stretch>
            <a:fillRect/>
          </a:stretch>
        </p:blipFill>
        <p:spPr>
          <a:xfrm>
            <a:off x="6013305" y="2057400"/>
            <a:ext cx="3324225" cy="3114675"/>
          </a:xfrm>
          <a:prstGeom prst="rect">
            <a:avLst/>
          </a:prstGeom>
        </p:spPr>
      </p:pic>
    </p:spTree>
    <p:extLst>
      <p:ext uri="{BB962C8B-B14F-4D97-AF65-F5344CB8AC3E}">
        <p14:creationId xmlns:p14="http://schemas.microsoft.com/office/powerpoint/2010/main" val="607002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Highly Correlated columns (Bivariate Analysis) :</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Correlation / Bivariate Analysis for Target = 1</a:t>
            </a:r>
          </a:p>
          <a:p>
            <a:pPr marL="0" indent="0">
              <a:buNone/>
            </a:pPr>
            <a:endParaRPr lang="en-US" dirty="0" smtClean="0"/>
          </a:p>
          <a:p>
            <a:r>
              <a:rPr lang="en-US" dirty="0" smtClean="0"/>
              <a:t>For Target =1 also, Amount Goods Price and Credit Amount are highly correlated with a 0.98 value</a:t>
            </a:r>
          </a:p>
          <a:p>
            <a:r>
              <a:rPr lang="en-US" dirty="0" smtClean="0"/>
              <a:t>Then Amount Goods Price and Amount Annuity with 0.77 value.</a:t>
            </a:r>
          </a:p>
          <a:p>
            <a:r>
              <a:rPr lang="en-US" dirty="0" smtClean="0"/>
              <a:t>Then Amount Income Total and Credit Amount with 0.34 Value.</a:t>
            </a:r>
          </a:p>
          <a:p>
            <a:r>
              <a:rPr lang="en-US" dirty="0" smtClean="0"/>
              <a:t>(All these are selected by observing relation between columns)</a:t>
            </a:r>
          </a:p>
          <a:p>
            <a:r>
              <a:rPr lang="en-US" dirty="0" smtClean="0"/>
              <a:t>All the highly correlated variables can be seen in above table.</a:t>
            </a:r>
          </a:p>
          <a:p>
            <a:endParaRPr lang="en-US" dirty="0" smtClean="0"/>
          </a:p>
          <a:p>
            <a:pPr marL="0" indent="0">
              <a:buNone/>
            </a:pPr>
            <a:r>
              <a:rPr lang="en-US" b="1" dirty="0" smtClean="0"/>
              <a:t>Correlation for Target = 0 &amp; Target = 1</a:t>
            </a:r>
          </a:p>
          <a:p>
            <a:endParaRPr lang="en-US" dirty="0" smtClean="0"/>
          </a:p>
          <a:p>
            <a:r>
              <a:rPr lang="en-US" dirty="0" smtClean="0"/>
              <a:t>All the highly related columns those were observed in Target = 0 are found in correlation for Target = 1.</a:t>
            </a:r>
          </a:p>
          <a:p>
            <a:r>
              <a:rPr lang="en-US" dirty="0" smtClean="0"/>
              <a:t>Hence we can say that, there was no distinguishing factor while sanctioning the loans.</a:t>
            </a:r>
          </a:p>
          <a:p>
            <a:r>
              <a:rPr lang="en-US" dirty="0" smtClean="0"/>
              <a:t>People defaulted after sanctioning the loans.</a:t>
            </a:r>
            <a:endParaRPr lang="en-IN" dirty="0"/>
          </a:p>
        </p:txBody>
      </p:sp>
    </p:spTree>
    <p:extLst>
      <p:ext uri="{BB962C8B-B14F-4D97-AF65-F5344CB8AC3E}">
        <p14:creationId xmlns:p14="http://schemas.microsoft.com/office/powerpoint/2010/main" val="3347076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6987" y="523875"/>
            <a:ext cx="7058025" cy="5810250"/>
          </a:xfrm>
          <a:prstGeom prst="rect">
            <a:avLst/>
          </a:prstGeom>
        </p:spPr>
      </p:pic>
    </p:spTree>
    <p:extLst>
      <p:ext uri="{BB962C8B-B14F-4D97-AF65-F5344CB8AC3E}">
        <p14:creationId xmlns:p14="http://schemas.microsoft.com/office/powerpoint/2010/main" val="237000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Merge Data Together</a:t>
            </a:r>
            <a:endParaRPr lang="en-IN" b="1" dirty="0"/>
          </a:p>
        </p:txBody>
      </p:sp>
      <p:sp>
        <p:nvSpPr>
          <p:cNvPr id="3" name="Content Placeholder 2"/>
          <p:cNvSpPr>
            <a:spLocks noGrp="1"/>
          </p:cNvSpPr>
          <p:nvPr>
            <p:ph idx="1"/>
          </p:nvPr>
        </p:nvSpPr>
        <p:spPr/>
        <p:txBody>
          <a:bodyPr>
            <a:normAutofit/>
          </a:bodyPr>
          <a:lstStyle/>
          <a:p>
            <a:r>
              <a:rPr lang="en-US" sz="2000" dirty="0" smtClean="0"/>
              <a:t>Application Data and Previous Applications data is merged together on “SK_CURR_ID” </a:t>
            </a:r>
          </a:p>
          <a:p>
            <a:endParaRPr lang="en-IN" sz="2000" dirty="0"/>
          </a:p>
        </p:txBody>
      </p:sp>
    </p:spTree>
    <p:extLst>
      <p:ext uri="{BB962C8B-B14F-4D97-AF65-F5344CB8AC3E}">
        <p14:creationId xmlns:p14="http://schemas.microsoft.com/office/powerpoint/2010/main" val="324867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the missing values : </a:t>
            </a:r>
            <a:endParaRPr lang="en-IN" b="1" dirty="0"/>
          </a:p>
        </p:txBody>
      </p:sp>
      <p:sp>
        <p:nvSpPr>
          <p:cNvPr id="3" name="Content Placeholder 2"/>
          <p:cNvSpPr>
            <a:spLocks noGrp="1"/>
          </p:cNvSpPr>
          <p:nvPr>
            <p:ph idx="1"/>
          </p:nvPr>
        </p:nvSpPr>
        <p:spPr/>
        <p:txBody>
          <a:bodyPr>
            <a:normAutofit lnSpcReduction="10000"/>
          </a:bodyPr>
          <a:lstStyle/>
          <a:p>
            <a:r>
              <a:rPr lang="en-US" sz="2000" dirty="0" smtClean="0"/>
              <a:t>Missing values were found out from a column</a:t>
            </a:r>
          </a:p>
          <a:p>
            <a:r>
              <a:rPr lang="en-US" sz="2000" dirty="0" smtClean="0"/>
              <a:t>If the column contained more than 50% NA values, those columns were dropped from the database to reduce the database size and to get useful insights from remaining columns</a:t>
            </a:r>
          </a:p>
          <a:p>
            <a:r>
              <a:rPr lang="en-US" sz="2000" dirty="0" smtClean="0"/>
              <a:t>Out of 122 Columns, 41 Columns had more than 50 % NA Values. These columns were dropped from the database.</a:t>
            </a:r>
          </a:p>
          <a:p>
            <a:r>
              <a:rPr lang="en-US" sz="2000" dirty="0" smtClean="0"/>
              <a:t>Remaining 81 Columns had less than 50 % NA Values.</a:t>
            </a:r>
          </a:p>
          <a:p>
            <a:r>
              <a:rPr lang="en-US" sz="2000" dirty="0" smtClean="0"/>
              <a:t>Those missing values were treated using MEAN, MODE, MEDIAN functions.</a:t>
            </a:r>
          </a:p>
          <a:p>
            <a:r>
              <a:rPr lang="en-US" sz="2000" dirty="0" smtClean="0"/>
              <a:t>For Categorical columns, NA values can be replaced with MODE values of that column.</a:t>
            </a:r>
          </a:p>
          <a:p>
            <a:r>
              <a:rPr lang="en-US" sz="2000" dirty="0" smtClean="0"/>
              <a:t>For Continuous Value Columns, NA values can be replaced with MEAN or MEDIAN depending on the outliers present in the column.</a:t>
            </a:r>
          </a:p>
          <a:p>
            <a:r>
              <a:rPr lang="en-US" sz="2000" dirty="0" smtClean="0"/>
              <a:t>If the data contains outliers, values were replaced using MEDIAN</a:t>
            </a:r>
          </a:p>
          <a:p>
            <a:r>
              <a:rPr lang="en-US" sz="2000" dirty="0" smtClean="0"/>
              <a:t>If the data does not contain outliers then values were replaced using MEAN</a:t>
            </a:r>
            <a:endParaRPr lang="en-IN" sz="2000" dirty="0"/>
          </a:p>
        </p:txBody>
      </p:sp>
    </p:spTree>
    <p:extLst>
      <p:ext uri="{BB962C8B-B14F-4D97-AF65-F5344CB8AC3E}">
        <p14:creationId xmlns:p14="http://schemas.microsoft.com/office/powerpoint/2010/main" val="3975736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365125"/>
            <a:ext cx="11942618" cy="1325563"/>
          </a:xfrm>
        </p:spPr>
        <p:txBody>
          <a:bodyPr/>
          <a:lstStyle/>
          <a:p>
            <a:r>
              <a:rPr lang="en-US" b="1" dirty="0" smtClean="0"/>
              <a:t>Univariate Analysis for merged data frame with Target = 0</a:t>
            </a:r>
            <a:endParaRPr lang="en-IN" b="1" dirty="0"/>
          </a:p>
        </p:txBody>
      </p:sp>
      <p:sp>
        <p:nvSpPr>
          <p:cNvPr id="4" name="Content Placeholder 3"/>
          <p:cNvSpPr>
            <a:spLocks noGrp="1"/>
          </p:cNvSpPr>
          <p:nvPr>
            <p:ph idx="1"/>
          </p:nvPr>
        </p:nvSpPr>
        <p:spPr/>
        <p:txBody>
          <a:bodyPr>
            <a:normAutofit fontScale="92500" lnSpcReduction="20000"/>
          </a:bodyPr>
          <a:lstStyle/>
          <a:p>
            <a:r>
              <a:rPr lang="en-US" sz="2200" dirty="0" smtClean="0"/>
              <a:t>Univariate Analysis for </a:t>
            </a:r>
          </a:p>
          <a:p>
            <a:r>
              <a:rPr lang="en-US" sz="2200" dirty="0" smtClean="0"/>
              <a:t>Categorical Columns</a:t>
            </a:r>
          </a:p>
          <a:p>
            <a:pPr marL="914400" lvl="1" indent="-457200">
              <a:buFont typeface="+mj-lt"/>
              <a:buAutoNum type="arabicPeriod"/>
            </a:pPr>
            <a:r>
              <a:rPr lang="en-US" sz="2200" dirty="0" smtClean="0"/>
              <a:t>Gender</a:t>
            </a:r>
          </a:p>
          <a:p>
            <a:pPr marL="914400" lvl="1" indent="-457200">
              <a:buFont typeface="+mj-lt"/>
              <a:buAutoNum type="arabicPeriod"/>
            </a:pPr>
            <a:r>
              <a:rPr lang="en-US" sz="2200" dirty="0" smtClean="0"/>
              <a:t>Contract type</a:t>
            </a:r>
          </a:p>
          <a:p>
            <a:pPr marL="914400" lvl="1" indent="-457200">
              <a:buFont typeface="+mj-lt"/>
              <a:buAutoNum type="arabicPeriod"/>
            </a:pPr>
            <a:r>
              <a:rPr lang="en-US" sz="2200" dirty="0" smtClean="0"/>
              <a:t>Contract Status</a:t>
            </a:r>
          </a:p>
          <a:p>
            <a:pPr marL="914400" lvl="1" indent="-457200">
              <a:buFont typeface="+mj-lt"/>
              <a:buAutoNum type="arabicPeriod"/>
            </a:pPr>
            <a:r>
              <a:rPr lang="en-US" sz="2200" dirty="0" smtClean="0"/>
              <a:t>Payment Type</a:t>
            </a:r>
          </a:p>
          <a:p>
            <a:pPr marL="914400" lvl="1" indent="-457200">
              <a:buFont typeface="+mj-lt"/>
              <a:buAutoNum type="arabicPeriod"/>
            </a:pPr>
            <a:r>
              <a:rPr lang="en-US" sz="2200" dirty="0" smtClean="0"/>
              <a:t>Client Type</a:t>
            </a:r>
          </a:p>
          <a:p>
            <a:pPr marL="914400" lvl="1" indent="-457200">
              <a:buFont typeface="+mj-lt"/>
              <a:buAutoNum type="arabicPeriod"/>
            </a:pPr>
            <a:r>
              <a:rPr lang="en-US" sz="2200" dirty="0" smtClean="0"/>
              <a:t>Goods Category</a:t>
            </a:r>
          </a:p>
          <a:p>
            <a:r>
              <a:rPr lang="en-US" sz="2200" dirty="0" smtClean="0"/>
              <a:t>Continuous Columns</a:t>
            </a:r>
          </a:p>
          <a:p>
            <a:pPr marL="914400" lvl="1" indent="-457200">
              <a:buFont typeface="+mj-lt"/>
              <a:buAutoNum type="arabicPeriod"/>
            </a:pPr>
            <a:r>
              <a:rPr lang="en-US" sz="2200" dirty="0" smtClean="0"/>
              <a:t>Amount Annuity </a:t>
            </a:r>
          </a:p>
          <a:p>
            <a:pPr marL="914400" lvl="1" indent="-457200">
              <a:buFont typeface="+mj-lt"/>
              <a:buAutoNum type="arabicPeriod"/>
            </a:pPr>
            <a:r>
              <a:rPr lang="en-US" sz="2200" dirty="0" smtClean="0"/>
              <a:t>Amount Annuity for </a:t>
            </a:r>
            <a:r>
              <a:rPr lang="en-US" sz="2200" dirty="0" err="1" smtClean="0"/>
              <a:t>Perv</a:t>
            </a:r>
            <a:r>
              <a:rPr lang="en-US" sz="2200" dirty="0" smtClean="0"/>
              <a:t> Applications</a:t>
            </a:r>
          </a:p>
          <a:p>
            <a:pPr marL="914400" lvl="1" indent="-457200">
              <a:buFont typeface="+mj-lt"/>
              <a:buAutoNum type="arabicPeriod"/>
            </a:pPr>
            <a:r>
              <a:rPr lang="en-US" sz="2200" dirty="0" smtClean="0"/>
              <a:t>Amount Credit</a:t>
            </a:r>
          </a:p>
          <a:p>
            <a:pPr marL="914400" lvl="1" indent="-457200">
              <a:buFont typeface="+mj-lt"/>
              <a:buAutoNum type="arabicPeriod"/>
            </a:pPr>
            <a:r>
              <a:rPr lang="en-US" sz="2200" dirty="0" smtClean="0"/>
              <a:t>Amount Credit for </a:t>
            </a:r>
            <a:r>
              <a:rPr lang="en-US" sz="2200" dirty="0" err="1" smtClean="0"/>
              <a:t>Prev</a:t>
            </a:r>
            <a:r>
              <a:rPr lang="en-US" sz="2200" dirty="0" smtClean="0"/>
              <a:t> Applications</a:t>
            </a:r>
          </a:p>
          <a:p>
            <a:pPr marL="914400" lvl="1" indent="-457200">
              <a:buFont typeface="+mj-lt"/>
              <a:buAutoNum type="arabicPeriod"/>
            </a:pPr>
            <a:r>
              <a:rPr lang="en-US" sz="2200" dirty="0" smtClean="0"/>
              <a:t>Amount Goods Price</a:t>
            </a:r>
          </a:p>
          <a:p>
            <a:pPr marL="914400" lvl="1" indent="-457200">
              <a:buFont typeface="+mj-lt"/>
              <a:buAutoNum type="arabicPeriod"/>
            </a:pPr>
            <a:r>
              <a:rPr lang="en-US" sz="2200" dirty="0" smtClean="0"/>
              <a:t>Amount goods price for </a:t>
            </a:r>
            <a:r>
              <a:rPr lang="en-US" sz="2200" dirty="0" err="1" smtClean="0"/>
              <a:t>Prev</a:t>
            </a:r>
            <a:r>
              <a:rPr lang="en-US" sz="2200" dirty="0" smtClean="0"/>
              <a:t> Applications</a:t>
            </a:r>
          </a:p>
        </p:txBody>
      </p:sp>
    </p:spTree>
    <p:extLst>
      <p:ext uri="{BB962C8B-B14F-4D97-AF65-F5344CB8AC3E}">
        <p14:creationId xmlns:p14="http://schemas.microsoft.com/office/powerpoint/2010/main" val="1529641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83227"/>
            <a:ext cx="7115175" cy="4953000"/>
          </a:xfrm>
          <a:prstGeom prst="rect">
            <a:avLst/>
          </a:prstGeom>
        </p:spPr>
      </p:pic>
      <p:pic>
        <p:nvPicPr>
          <p:cNvPr id="3" name="Picture 2"/>
          <p:cNvPicPr>
            <a:picLocks noChangeAspect="1"/>
          </p:cNvPicPr>
          <p:nvPr/>
        </p:nvPicPr>
        <p:blipFill>
          <a:blip r:embed="rId3"/>
          <a:stretch>
            <a:fillRect/>
          </a:stretch>
        </p:blipFill>
        <p:spPr>
          <a:xfrm>
            <a:off x="7341178" y="671079"/>
            <a:ext cx="3467100" cy="2543175"/>
          </a:xfrm>
          <a:prstGeom prst="rect">
            <a:avLst/>
          </a:prstGeom>
        </p:spPr>
      </p:pic>
      <p:pic>
        <p:nvPicPr>
          <p:cNvPr id="5" name="Picture 4"/>
          <p:cNvPicPr>
            <a:picLocks noChangeAspect="1"/>
          </p:cNvPicPr>
          <p:nvPr/>
        </p:nvPicPr>
        <p:blipFill>
          <a:blip r:embed="rId4"/>
          <a:stretch>
            <a:fillRect/>
          </a:stretch>
        </p:blipFill>
        <p:spPr>
          <a:xfrm>
            <a:off x="7341178" y="3394363"/>
            <a:ext cx="3543300" cy="3038475"/>
          </a:xfrm>
          <a:prstGeom prst="rect">
            <a:avLst/>
          </a:prstGeom>
        </p:spPr>
      </p:pic>
    </p:spTree>
    <p:extLst>
      <p:ext uri="{BB962C8B-B14F-4D97-AF65-F5344CB8AC3E}">
        <p14:creationId xmlns:p14="http://schemas.microsoft.com/office/powerpoint/2010/main" val="238199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515600" cy="5886018"/>
          </a:xfrm>
        </p:spPr>
        <p:txBody>
          <a:bodyPr>
            <a:noAutofit/>
          </a:bodyPr>
          <a:lstStyle/>
          <a:p>
            <a:pPr marL="0" indent="0">
              <a:buNone/>
            </a:pPr>
            <a:r>
              <a:rPr lang="en-US" sz="2000" b="1" dirty="0" smtClean="0"/>
              <a:t>Univariate Analysis for Gender: </a:t>
            </a:r>
            <a:endParaRPr lang="en-US" sz="2000" dirty="0" smtClean="0"/>
          </a:p>
          <a:p>
            <a:r>
              <a:rPr lang="en-US" sz="2000" dirty="0" smtClean="0"/>
              <a:t>When the graph is observed, it seems that number of Female's those have applied for the loan are more than the number of Male's.</a:t>
            </a:r>
          </a:p>
          <a:p>
            <a:r>
              <a:rPr lang="en-US" sz="2000" dirty="0" smtClean="0"/>
              <a:t>Reason behind this can be Female's have not defaulted as much as Men's have.</a:t>
            </a:r>
          </a:p>
          <a:p>
            <a:r>
              <a:rPr lang="en-US" sz="2000" dirty="0" smtClean="0"/>
              <a:t>Taking this trend in to consideration, Female’s can be given more offers in Loan and their loan applications can be approved ASAP.</a:t>
            </a:r>
          </a:p>
          <a:p>
            <a:endParaRPr lang="en-US" sz="2000" dirty="0" smtClean="0"/>
          </a:p>
          <a:p>
            <a:pPr marL="0" indent="0">
              <a:buNone/>
            </a:pPr>
            <a:r>
              <a:rPr lang="en-US" sz="2000" b="1" dirty="0" smtClean="0"/>
              <a:t>Univariate Analysis for Payment  Type</a:t>
            </a:r>
            <a:endParaRPr lang="en-US" sz="2000" dirty="0" smtClean="0"/>
          </a:p>
          <a:p>
            <a:r>
              <a:rPr lang="en-US" sz="2000" dirty="0" smtClean="0"/>
              <a:t>Number of individuals those have taken cash directly is way more than any other transactions.</a:t>
            </a:r>
          </a:p>
          <a:p>
            <a:pPr marL="0" indent="0">
              <a:buNone/>
            </a:pPr>
            <a:endParaRPr lang="en-US" sz="2000" b="1" dirty="0" smtClean="0"/>
          </a:p>
          <a:p>
            <a:pPr marL="0" indent="0">
              <a:buNone/>
            </a:pPr>
            <a:r>
              <a:rPr lang="en-US" sz="2000" b="1" dirty="0" smtClean="0"/>
              <a:t>Univariate Analysis for Contract Status </a:t>
            </a:r>
          </a:p>
          <a:p>
            <a:r>
              <a:rPr lang="en-US" sz="2000" dirty="0" smtClean="0"/>
              <a:t>Number of loan applications those are approved are more than Rejected or Cancelled applications. </a:t>
            </a:r>
          </a:p>
          <a:p>
            <a:r>
              <a:rPr lang="en-US" sz="2000" dirty="0" smtClean="0"/>
              <a:t>From this we can say that, applications needs to be checked thoroughly before approving.</a:t>
            </a:r>
          </a:p>
          <a:p>
            <a:pPr marL="0" indent="0">
              <a:buNone/>
            </a:pPr>
            <a:endParaRPr lang="en-US" sz="2000" dirty="0" smtClean="0"/>
          </a:p>
        </p:txBody>
      </p:sp>
    </p:spTree>
    <p:extLst>
      <p:ext uri="{BB962C8B-B14F-4D97-AF65-F5344CB8AC3E}">
        <p14:creationId xmlns:p14="http://schemas.microsoft.com/office/powerpoint/2010/main" val="4063350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normAutofit/>
          </a:bodyPr>
          <a:lstStyle/>
          <a:p>
            <a:pPr marL="0" indent="0">
              <a:buNone/>
            </a:pPr>
            <a:r>
              <a:rPr lang="en-US" sz="2000" b="1" dirty="0" smtClean="0"/>
              <a:t>Univariate </a:t>
            </a:r>
            <a:r>
              <a:rPr lang="en-US" sz="2000" b="1" dirty="0"/>
              <a:t>Analysis for Client Type </a:t>
            </a:r>
            <a:endParaRPr lang="en-US" sz="2000" dirty="0"/>
          </a:p>
          <a:p>
            <a:r>
              <a:rPr lang="en-US" sz="2000" dirty="0"/>
              <a:t>Repeater Consumers are more in number than New or Refreshed. This indicates that people </a:t>
            </a:r>
            <a:r>
              <a:rPr lang="en-US" sz="2000" dirty="0" smtClean="0"/>
              <a:t>have </a:t>
            </a:r>
            <a:r>
              <a:rPr lang="en-US" sz="2000" dirty="0"/>
              <a:t>applied for new loans which means they have not defaulted during the previous loan payment process. </a:t>
            </a:r>
          </a:p>
          <a:p>
            <a:r>
              <a:rPr lang="en-US" sz="2000" dirty="0"/>
              <a:t>This can be a key factor in deciding the approval process. </a:t>
            </a:r>
          </a:p>
          <a:p>
            <a:endParaRPr lang="en-IN" sz="2000" dirty="0"/>
          </a:p>
          <a:p>
            <a:endParaRPr lang="en-IN" sz="2000" dirty="0"/>
          </a:p>
        </p:txBody>
      </p:sp>
    </p:spTree>
    <p:extLst>
      <p:ext uri="{BB962C8B-B14F-4D97-AF65-F5344CB8AC3E}">
        <p14:creationId xmlns:p14="http://schemas.microsoft.com/office/powerpoint/2010/main" val="2518529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6332" y="408709"/>
            <a:ext cx="7353300" cy="5486400"/>
          </a:xfrm>
          <a:prstGeom prst="rect">
            <a:avLst/>
          </a:prstGeom>
        </p:spPr>
      </p:pic>
    </p:spTree>
    <p:extLst>
      <p:ext uri="{BB962C8B-B14F-4D97-AF65-F5344CB8AC3E}">
        <p14:creationId xmlns:p14="http://schemas.microsoft.com/office/powerpoint/2010/main" val="196543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a:bodyPr>
          <a:lstStyle/>
          <a:p>
            <a:pPr marL="0" indent="0">
              <a:buNone/>
            </a:pPr>
            <a:r>
              <a:rPr lang="en-US" sz="2000" b="1" dirty="0" smtClean="0"/>
              <a:t>Amount Annuity VS Amount Annuity for Previous Application</a:t>
            </a:r>
          </a:p>
          <a:p>
            <a:r>
              <a:rPr lang="en-US" sz="2000" dirty="0" smtClean="0"/>
              <a:t>When these two columns are plotted , it indicates that there is not much change in the Amount Annuity provided for the consumers.</a:t>
            </a:r>
          </a:p>
          <a:p>
            <a:pPr marL="0" indent="0">
              <a:buNone/>
            </a:pPr>
            <a:endParaRPr lang="en-US" sz="2000" dirty="0"/>
          </a:p>
          <a:p>
            <a:pPr marL="0" indent="0">
              <a:buNone/>
            </a:pPr>
            <a:r>
              <a:rPr lang="en-US" sz="2000" b="1" dirty="0" smtClean="0"/>
              <a:t>Amount Credit VS Amount Credit for previous Application </a:t>
            </a:r>
          </a:p>
          <a:p>
            <a:r>
              <a:rPr lang="en-US" sz="2000" dirty="0" smtClean="0"/>
              <a:t>Same observation applies for these columns. </a:t>
            </a:r>
            <a:endParaRPr lang="en-IN" sz="2000" dirty="0"/>
          </a:p>
        </p:txBody>
      </p:sp>
    </p:spTree>
    <p:extLst>
      <p:ext uri="{BB962C8B-B14F-4D97-AF65-F5344CB8AC3E}">
        <p14:creationId xmlns:p14="http://schemas.microsoft.com/office/powerpoint/2010/main" val="3626284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Bivariate Analysis </a:t>
            </a:r>
            <a:endParaRPr lang="en-IN" b="1" dirty="0"/>
          </a:p>
        </p:txBody>
      </p:sp>
      <p:sp>
        <p:nvSpPr>
          <p:cNvPr id="3" name="Content Placeholder 2"/>
          <p:cNvSpPr>
            <a:spLocks noGrp="1"/>
          </p:cNvSpPr>
          <p:nvPr>
            <p:ph idx="1"/>
          </p:nvPr>
        </p:nvSpPr>
        <p:spPr>
          <a:xfrm>
            <a:off x="838200" y="1825625"/>
            <a:ext cx="4634345" cy="4351338"/>
          </a:xfrm>
        </p:spPr>
        <p:txBody>
          <a:bodyPr>
            <a:normAutofit/>
          </a:bodyPr>
          <a:lstStyle/>
          <a:p>
            <a:pPr marL="0" indent="0">
              <a:buNone/>
            </a:pPr>
            <a:r>
              <a:rPr lang="en-US" sz="2000" dirty="0" smtClean="0"/>
              <a:t>Bivariate analysis between Gender and Status of Applications :</a:t>
            </a:r>
          </a:p>
          <a:p>
            <a:endParaRPr lang="en-US" sz="2000" dirty="0" smtClean="0"/>
          </a:p>
          <a:p>
            <a:r>
              <a:rPr lang="en-US" sz="2000" dirty="0" smtClean="0"/>
              <a:t>As we stated earlier, number of Female's those have applied for loan applications are more than Male's</a:t>
            </a:r>
          </a:p>
          <a:p>
            <a:r>
              <a:rPr lang="en-US" sz="2000" dirty="0" smtClean="0"/>
              <a:t>Same observation is valid here. </a:t>
            </a:r>
          </a:p>
          <a:p>
            <a:r>
              <a:rPr lang="en-US" sz="2000" dirty="0" smtClean="0"/>
              <a:t>From the above bar graph we can say that, approved applications are more for Female's more than Male's</a:t>
            </a:r>
          </a:p>
          <a:p>
            <a:r>
              <a:rPr lang="en-US" sz="2000" dirty="0" smtClean="0"/>
              <a:t>Female applications are more in number in all the status.</a:t>
            </a:r>
            <a:endParaRPr lang="en-IN" sz="2000" dirty="0"/>
          </a:p>
        </p:txBody>
      </p:sp>
      <p:pic>
        <p:nvPicPr>
          <p:cNvPr id="6" name="Picture 5"/>
          <p:cNvPicPr>
            <a:picLocks noChangeAspect="1"/>
          </p:cNvPicPr>
          <p:nvPr/>
        </p:nvPicPr>
        <p:blipFill>
          <a:blip r:embed="rId2"/>
          <a:stretch>
            <a:fillRect/>
          </a:stretch>
        </p:blipFill>
        <p:spPr>
          <a:xfrm>
            <a:off x="7081404" y="2734469"/>
            <a:ext cx="3543300" cy="2533650"/>
          </a:xfrm>
          <a:prstGeom prst="rect">
            <a:avLst/>
          </a:prstGeom>
        </p:spPr>
      </p:pic>
    </p:spTree>
    <p:extLst>
      <p:ext uri="{BB962C8B-B14F-4D97-AF65-F5344CB8AC3E}">
        <p14:creationId xmlns:p14="http://schemas.microsoft.com/office/powerpoint/2010/main" val="1211717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07819"/>
            <a:ext cx="3932237" cy="1600200"/>
          </a:xfrm>
        </p:spPr>
        <p:txBody>
          <a:bodyPr>
            <a:normAutofit/>
          </a:bodyPr>
          <a:lstStyle/>
          <a:p>
            <a:r>
              <a:rPr lang="en-IN" sz="2400" dirty="0" smtClean="0"/>
              <a:t>Plotting Gender Vs Client Type</a:t>
            </a:r>
            <a:endParaRPr lang="en-IN" sz="2400"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After plotting two categorical variables, we can see that repeat consumers are in more numbers for Male and Female.</a:t>
            </a:r>
          </a:p>
          <a:p>
            <a:pPr marL="285750" indent="-285750">
              <a:buFont typeface="Arial" panose="020B0604020202020204" pitchFamily="34" charset="0"/>
              <a:buChar char="•"/>
            </a:pPr>
            <a:r>
              <a:rPr lang="en-US" dirty="0" smtClean="0"/>
              <a:t>It signifies that consumers reapply for loans once its declined or they need a new loan. </a:t>
            </a:r>
          </a:p>
          <a:p>
            <a:pPr marL="285750" indent="-285750">
              <a:buFont typeface="Arial" panose="020B0604020202020204" pitchFamily="34" charset="0"/>
              <a:buChar char="•"/>
            </a:pPr>
            <a:r>
              <a:rPr lang="en-US" dirty="0" smtClean="0"/>
              <a:t>We can choose to approve these repeaters as they have completed payment for their previous loan amounts.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After Repeaters, New Loan consumers can be prioritizes as they will not default as they will think about maintaining CIBIL score.</a:t>
            </a:r>
            <a:endParaRPr lang="en-IN" dirty="0"/>
          </a:p>
        </p:txBody>
      </p:sp>
      <p:pic>
        <p:nvPicPr>
          <p:cNvPr id="5" name="Picture 4"/>
          <p:cNvPicPr>
            <a:picLocks noChangeAspect="1"/>
          </p:cNvPicPr>
          <p:nvPr/>
        </p:nvPicPr>
        <p:blipFill>
          <a:blip r:embed="rId2"/>
          <a:stretch>
            <a:fillRect/>
          </a:stretch>
        </p:blipFill>
        <p:spPr>
          <a:xfrm>
            <a:off x="6365730" y="2057400"/>
            <a:ext cx="3533775" cy="2209800"/>
          </a:xfrm>
          <a:prstGeom prst="rect">
            <a:avLst/>
          </a:prstGeom>
        </p:spPr>
      </p:pic>
    </p:spTree>
    <p:extLst>
      <p:ext uri="{BB962C8B-B14F-4D97-AF65-F5344CB8AC3E}">
        <p14:creationId xmlns:p14="http://schemas.microsoft.com/office/powerpoint/2010/main" val="187797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0287" y="247650"/>
            <a:ext cx="7591425" cy="6362700"/>
          </a:xfrm>
          <a:prstGeom prst="rect">
            <a:avLst/>
          </a:prstGeom>
        </p:spPr>
      </p:pic>
    </p:spTree>
    <p:extLst>
      <p:ext uri="{BB962C8B-B14F-4D97-AF65-F5344CB8AC3E}">
        <p14:creationId xmlns:p14="http://schemas.microsoft.com/office/powerpoint/2010/main" val="15824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r>
              <a:rPr lang="en-US" sz="2000" dirty="0" smtClean="0"/>
              <a:t>Correlation ( Bivariate Analysis) </a:t>
            </a:r>
          </a:p>
          <a:p>
            <a:endParaRPr lang="en-US" sz="2000" dirty="0" smtClean="0"/>
          </a:p>
          <a:p>
            <a:r>
              <a:rPr lang="en-US" sz="2000" dirty="0" smtClean="0"/>
              <a:t>From the </a:t>
            </a:r>
            <a:r>
              <a:rPr lang="en-US" sz="2000" dirty="0" err="1" smtClean="0"/>
              <a:t>Heatmap</a:t>
            </a:r>
            <a:r>
              <a:rPr lang="en-US" sz="2000" dirty="0" smtClean="0"/>
              <a:t> and table, we can see that Goods Price and Amount Applications are highly correlated with 0.9998 value</a:t>
            </a:r>
          </a:p>
          <a:p>
            <a:r>
              <a:rPr lang="en-US" sz="2000" dirty="0" smtClean="0"/>
              <a:t>followed by Goods price correlated with Amount credit for previous applications.</a:t>
            </a:r>
          </a:p>
          <a:p>
            <a:r>
              <a:rPr lang="en-US" sz="2000" dirty="0" smtClean="0"/>
              <a:t>Same trend can be seen for current applications as Goods Price is correlated with Amount credit with a value of 0.9864.</a:t>
            </a:r>
            <a:endParaRPr lang="en-IN" sz="2000" dirty="0"/>
          </a:p>
        </p:txBody>
      </p:sp>
    </p:spTree>
    <p:extLst>
      <p:ext uri="{BB962C8B-B14F-4D97-AF65-F5344CB8AC3E}">
        <p14:creationId xmlns:p14="http://schemas.microsoft.com/office/powerpoint/2010/main" val="329240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for Data Type Mismatch </a:t>
            </a:r>
            <a:endParaRPr lang="en-IN" b="1" dirty="0"/>
          </a:p>
        </p:txBody>
      </p:sp>
      <p:sp>
        <p:nvSpPr>
          <p:cNvPr id="3" name="Content Placeholder 2"/>
          <p:cNvSpPr>
            <a:spLocks noGrp="1"/>
          </p:cNvSpPr>
          <p:nvPr>
            <p:ph idx="1"/>
          </p:nvPr>
        </p:nvSpPr>
        <p:spPr/>
        <p:txBody>
          <a:bodyPr>
            <a:normAutofit/>
          </a:bodyPr>
          <a:lstStyle/>
          <a:p>
            <a:r>
              <a:rPr lang="en-US" sz="2000" dirty="0" smtClean="0"/>
              <a:t>There were some columns whose data types did not match.</a:t>
            </a:r>
          </a:p>
          <a:p>
            <a:r>
              <a:rPr lang="en-US" sz="2000" dirty="0" smtClean="0"/>
              <a:t>We have changed the data type for such columns.</a:t>
            </a:r>
          </a:p>
          <a:p>
            <a:r>
              <a:rPr lang="en-US" sz="2000" dirty="0" smtClean="0"/>
              <a:t>For Example : TARGET was a categorical column but had INT data type. </a:t>
            </a:r>
            <a:endParaRPr lang="en-US" sz="2000" dirty="0"/>
          </a:p>
          <a:p>
            <a:r>
              <a:rPr lang="en-US" sz="2000" dirty="0" smtClean="0"/>
              <a:t>Changed it to Categorical Data Type.</a:t>
            </a:r>
          </a:p>
        </p:txBody>
      </p:sp>
    </p:spTree>
    <p:extLst>
      <p:ext uri="{BB962C8B-B14F-4D97-AF65-F5344CB8AC3E}">
        <p14:creationId xmlns:p14="http://schemas.microsoft.com/office/powerpoint/2010/main" val="370965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1914" y="468891"/>
            <a:ext cx="5055177" cy="5599400"/>
          </a:xfrm>
        </p:spPr>
        <p:txBody>
          <a:bodyPr>
            <a:normAutofit/>
          </a:bodyPr>
          <a:lstStyle/>
          <a:p>
            <a:pPr marL="0" indent="0">
              <a:buNone/>
            </a:pPr>
            <a:r>
              <a:rPr lang="en-US" dirty="0" smtClean="0"/>
              <a:t>Outliers in the data:</a:t>
            </a:r>
          </a:p>
          <a:p>
            <a:r>
              <a:rPr lang="en-US" sz="2000" dirty="0" smtClean="0"/>
              <a:t>Basically Outliers are the data points those are away from MIN or MAX values in a column.</a:t>
            </a:r>
          </a:p>
          <a:p>
            <a:r>
              <a:rPr lang="en-US" sz="2000" dirty="0" smtClean="0"/>
              <a:t>We used </a:t>
            </a:r>
            <a:r>
              <a:rPr lang="en-US" sz="2000" dirty="0" err="1" smtClean="0"/>
              <a:t>BoxPlot</a:t>
            </a:r>
            <a:r>
              <a:rPr lang="en-US" sz="2000" dirty="0" smtClean="0"/>
              <a:t> to identify these Outliers.</a:t>
            </a:r>
          </a:p>
          <a:p>
            <a:r>
              <a:rPr lang="en-US" sz="2000" dirty="0" smtClean="0"/>
              <a:t>The Columns those had outliers are : </a:t>
            </a:r>
          </a:p>
          <a:p>
            <a:pPr marL="914400" lvl="1" indent="-457200">
              <a:buFont typeface="+mj-lt"/>
              <a:buAutoNum type="arabicPeriod"/>
            </a:pPr>
            <a:r>
              <a:rPr lang="en-US" sz="1600" dirty="0" smtClean="0"/>
              <a:t>REGION_POPULATION_RELATIVE</a:t>
            </a:r>
          </a:p>
          <a:p>
            <a:pPr marL="914400" lvl="1" indent="-457200">
              <a:buFont typeface="+mj-lt"/>
              <a:buAutoNum type="arabicPeriod"/>
            </a:pPr>
            <a:r>
              <a:rPr lang="en-US" sz="1600" dirty="0" smtClean="0"/>
              <a:t>DAYS_EMPLOYED</a:t>
            </a:r>
          </a:p>
          <a:p>
            <a:pPr marL="914400" lvl="1" indent="-457200">
              <a:buFont typeface="+mj-lt"/>
              <a:buAutoNum type="arabicPeriod"/>
            </a:pPr>
            <a:r>
              <a:rPr lang="en-US" sz="1600" dirty="0" smtClean="0"/>
              <a:t>HOUR_APPR_PROCESS_START</a:t>
            </a:r>
          </a:p>
          <a:p>
            <a:pPr marL="914400" lvl="1" indent="-457200">
              <a:buFont typeface="+mj-lt"/>
              <a:buAutoNum type="arabicPeriod"/>
            </a:pPr>
            <a:r>
              <a:rPr lang="en-US" sz="1600" dirty="0" smtClean="0"/>
              <a:t>AMT_REQ_CREDIT_BUREAU_YEAR</a:t>
            </a:r>
          </a:p>
          <a:p>
            <a:r>
              <a:rPr lang="en-US" sz="2000" dirty="0" smtClean="0"/>
              <a:t>From the adjacent graph for REGION_POPULATION_RELATIVE, we can see that there is data point which is far away from MAX value in the </a:t>
            </a:r>
            <a:r>
              <a:rPr lang="en-US" sz="2000" dirty="0" err="1" smtClean="0"/>
              <a:t>BoxPlot</a:t>
            </a:r>
            <a:r>
              <a:rPr lang="en-US" sz="2000" dirty="0" smtClean="0"/>
              <a:t>.</a:t>
            </a:r>
          </a:p>
          <a:p>
            <a:r>
              <a:rPr lang="en-US" sz="2000" dirty="0" smtClean="0"/>
              <a:t>Hence this is the column containing outliers.</a:t>
            </a:r>
          </a:p>
        </p:txBody>
      </p:sp>
      <p:pic>
        <p:nvPicPr>
          <p:cNvPr id="5" name="Picture 4"/>
          <p:cNvPicPr>
            <a:picLocks noChangeAspect="1"/>
          </p:cNvPicPr>
          <p:nvPr/>
        </p:nvPicPr>
        <p:blipFill>
          <a:blip r:embed="rId2"/>
          <a:stretch>
            <a:fillRect/>
          </a:stretch>
        </p:blipFill>
        <p:spPr>
          <a:xfrm>
            <a:off x="0" y="1462953"/>
            <a:ext cx="6525491" cy="3419475"/>
          </a:xfrm>
          <a:prstGeom prst="rect">
            <a:avLst/>
          </a:prstGeom>
        </p:spPr>
      </p:pic>
    </p:spTree>
    <p:extLst>
      <p:ext uri="{BB962C8B-B14F-4D97-AF65-F5344CB8AC3E}">
        <p14:creationId xmlns:p14="http://schemas.microsoft.com/office/powerpoint/2010/main" val="117554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365125"/>
            <a:ext cx="11236036" cy="1325563"/>
          </a:xfrm>
        </p:spPr>
        <p:txBody>
          <a:bodyPr/>
          <a:lstStyle/>
          <a:p>
            <a:r>
              <a:rPr lang="en-US" b="1" dirty="0" smtClean="0"/>
              <a:t>Univariate Analysis for </a:t>
            </a:r>
            <a:r>
              <a:rPr lang="en-US" b="1" dirty="0" err="1" smtClean="0"/>
              <a:t>Dataframe</a:t>
            </a:r>
            <a:r>
              <a:rPr lang="en-US" b="1" dirty="0" smtClean="0"/>
              <a:t> with TARGET = 0</a:t>
            </a:r>
            <a:endParaRPr lang="en-IN" b="1" dirty="0"/>
          </a:p>
        </p:txBody>
      </p:sp>
      <p:sp>
        <p:nvSpPr>
          <p:cNvPr id="3" name="Content Placeholder 2"/>
          <p:cNvSpPr>
            <a:spLocks noGrp="1"/>
          </p:cNvSpPr>
          <p:nvPr>
            <p:ph idx="1"/>
          </p:nvPr>
        </p:nvSpPr>
        <p:spPr>
          <a:xfrm>
            <a:off x="838200" y="1825624"/>
            <a:ext cx="10515600" cy="4838411"/>
          </a:xfrm>
        </p:spPr>
        <p:txBody>
          <a:bodyPr>
            <a:normAutofit/>
          </a:bodyPr>
          <a:lstStyle/>
          <a:p>
            <a:r>
              <a:rPr lang="en-US" sz="2000" dirty="0" smtClean="0"/>
              <a:t>To get insights in to the data, we plotted bar graphs for Categorical and Continuous column for the data frame with Target = 0.</a:t>
            </a:r>
          </a:p>
          <a:p>
            <a:r>
              <a:rPr lang="en-US" sz="2000" dirty="0" smtClean="0"/>
              <a:t>The columns chosen for the analysis were :</a:t>
            </a:r>
          </a:p>
          <a:p>
            <a:r>
              <a:rPr lang="en-US" sz="2000" dirty="0" smtClean="0"/>
              <a:t>Categorical Columns:</a:t>
            </a:r>
          </a:p>
          <a:p>
            <a:pPr marL="800100" lvl="1" indent="-342900">
              <a:buFont typeface="+mj-lt"/>
              <a:buAutoNum type="arabicPeriod"/>
            </a:pPr>
            <a:r>
              <a:rPr lang="en-US" sz="1600" dirty="0" smtClean="0"/>
              <a:t>Gender</a:t>
            </a:r>
          </a:p>
          <a:p>
            <a:pPr marL="800100" lvl="1" indent="-342900">
              <a:buFont typeface="+mj-lt"/>
              <a:buAutoNum type="arabicPeriod"/>
            </a:pPr>
            <a:r>
              <a:rPr lang="en-US" sz="1600" dirty="0" smtClean="0"/>
              <a:t>Family Status</a:t>
            </a:r>
          </a:p>
          <a:p>
            <a:pPr marL="800100" lvl="1" indent="-342900">
              <a:buFont typeface="+mj-lt"/>
              <a:buAutoNum type="arabicPeriod"/>
            </a:pPr>
            <a:r>
              <a:rPr lang="en-US" sz="1600" dirty="0" smtClean="0"/>
              <a:t>Education</a:t>
            </a:r>
          </a:p>
          <a:p>
            <a:pPr marL="800100" lvl="1" indent="-342900">
              <a:buFont typeface="+mj-lt"/>
              <a:buAutoNum type="arabicPeriod"/>
            </a:pPr>
            <a:r>
              <a:rPr lang="en-US" sz="1600" dirty="0" smtClean="0"/>
              <a:t>Relationship Status</a:t>
            </a:r>
          </a:p>
          <a:p>
            <a:pPr marL="800100" lvl="1" indent="-342900">
              <a:buFont typeface="+mj-lt"/>
              <a:buAutoNum type="arabicPeriod"/>
            </a:pPr>
            <a:r>
              <a:rPr lang="en-US" sz="1600" dirty="0" smtClean="0"/>
              <a:t>Employment Status</a:t>
            </a:r>
          </a:p>
          <a:p>
            <a:r>
              <a:rPr lang="en-US" sz="2000" dirty="0" smtClean="0"/>
              <a:t>Continuous Columns :</a:t>
            </a:r>
          </a:p>
          <a:p>
            <a:pPr marL="800100" lvl="1" indent="-342900">
              <a:buFont typeface="+mj-lt"/>
              <a:buAutoNum type="arabicPeriod"/>
            </a:pPr>
            <a:r>
              <a:rPr lang="en-US" sz="1600" dirty="0" smtClean="0"/>
              <a:t>Amount Annuity</a:t>
            </a:r>
          </a:p>
          <a:p>
            <a:pPr marL="800100" lvl="1" indent="-342900">
              <a:buFont typeface="+mj-lt"/>
              <a:buAutoNum type="arabicPeriod"/>
            </a:pPr>
            <a:r>
              <a:rPr lang="en-US" sz="1600" dirty="0" smtClean="0"/>
              <a:t>Amount Credit</a:t>
            </a:r>
          </a:p>
          <a:p>
            <a:pPr marL="800100" lvl="1" indent="-342900">
              <a:buFont typeface="+mj-lt"/>
              <a:buAutoNum type="arabicPeriod"/>
            </a:pPr>
            <a:r>
              <a:rPr lang="en-US" sz="1600" dirty="0" smtClean="0"/>
              <a:t>Total Income</a:t>
            </a:r>
          </a:p>
          <a:p>
            <a:pPr marL="800100" lvl="1" indent="-342900">
              <a:buFont typeface="+mj-lt"/>
              <a:buAutoNum type="arabicPeriod"/>
            </a:pPr>
            <a:r>
              <a:rPr lang="en-US" sz="1600" dirty="0" smtClean="0"/>
              <a:t>Amount Goods Price</a:t>
            </a:r>
          </a:p>
          <a:p>
            <a:pPr marL="800100" lvl="1" indent="-342900">
              <a:buFont typeface="+mj-lt"/>
              <a:buAutoNum type="arabicPeriod"/>
            </a:pPr>
            <a:r>
              <a:rPr lang="en-US" sz="1600" dirty="0" smtClean="0"/>
              <a:t>Count of Family Members</a:t>
            </a:r>
          </a:p>
        </p:txBody>
      </p:sp>
    </p:spTree>
    <p:extLst>
      <p:ext uri="{BB962C8B-B14F-4D97-AF65-F5344CB8AC3E}">
        <p14:creationId xmlns:p14="http://schemas.microsoft.com/office/powerpoint/2010/main" val="100451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8780" y="607002"/>
            <a:ext cx="7858125" cy="5505450"/>
          </a:xfrm>
          <a:prstGeom prst="rect">
            <a:avLst/>
          </a:prstGeom>
        </p:spPr>
      </p:pic>
      <p:pic>
        <p:nvPicPr>
          <p:cNvPr id="6" name="Picture 5"/>
          <p:cNvPicPr>
            <a:picLocks noChangeAspect="1"/>
          </p:cNvPicPr>
          <p:nvPr/>
        </p:nvPicPr>
        <p:blipFill>
          <a:blip r:embed="rId3"/>
          <a:stretch>
            <a:fillRect/>
          </a:stretch>
        </p:blipFill>
        <p:spPr>
          <a:xfrm>
            <a:off x="8146905" y="607002"/>
            <a:ext cx="3886200" cy="2971800"/>
          </a:xfrm>
          <a:prstGeom prst="rect">
            <a:avLst/>
          </a:prstGeom>
        </p:spPr>
      </p:pic>
    </p:spTree>
    <p:extLst>
      <p:ext uri="{BB962C8B-B14F-4D97-AF65-F5344CB8AC3E}">
        <p14:creationId xmlns:p14="http://schemas.microsoft.com/office/powerpoint/2010/main" val="209866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546"/>
            <a:ext cx="10515600" cy="6719454"/>
          </a:xfrm>
        </p:spPr>
        <p:txBody>
          <a:bodyPr>
            <a:noAutofit/>
          </a:bodyPr>
          <a:lstStyle/>
          <a:p>
            <a:pPr marL="0" indent="0">
              <a:buNone/>
            </a:pPr>
            <a:r>
              <a:rPr lang="en-US" sz="2000" b="1" dirty="0" smtClean="0"/>
              <a:t>Univariate Analysis for Gender :</a:t>
            </a:r>
          </a:p>
          <a:p>
            <a:r>
              <a:rPr lang="en-US" sz="2000" dirty="0" smtClean="0"/>
              <a:t>From the Bar graph plotted for Gender, we can see that the Number of Females are more than Males.</a:t>
            </a:r>
          </a:p>
          <a:p>
            <a:r>
              <a:rPr lang="en-US" sz="2000" dirty="0" smtClean="0"/>
              <a:t>From this we can say that, Female(F) did not have as many issues as Male in returning the loan amount.</a:t>
            </a:r>
          </a:p>
          <a:p>
            <a:r>
              <a:rPr lang="en-US" sz="2000" dirty="0" smtClean="0"/>
              <a:t>We can clearly say that, as women return the loan amount taken on time, their loan should be sanctioned as soon as possible.</a:t>
            </a:r>
          </a:p>
          <a:p>
            <a:pPr marL="0" indent="0">
              <a:buNone/>
            </a:pPr>
            <a:endParaRPr lang="en-US" sz="2000" dirty="0"/>
          </a:p>
          <a:p>
            <a:pPr marL="0" indent="0">
              <a:buNone/>
            </a:pPr>
            <a:r>
              <a:rPr lang="en-US" sz="2000" b="1" dirty="0" smtClean="0"/>
              <a:t>Univariate Analysis for people with different Family Status :</a:t>
            </a:r>
          </a:p>
          <a:p>
            <a:r>
              <a:rPr lang="en-US" sz="2000" dirty="0" smtClean="0"/>
              <a:t>By looking at the graph plotted for Family Status, one can clearly say that people those are unaccompanied, tends to return the loan on time.</a:t>
            </a:r>
          </a:p>
          <a:p>
            <a:r>
              <a:rPr lang="en-US" sz="2000" dirty="0" smtClean="0"/>
              <a:t>Hence while approving the loans, status of family can be a key factor as number of family members can increase the spend which in turn impact the loan.</a:t>
            </a:r>
          </a:p>
          <a:p>
            <a:pPr marL="0" indent="0">
              <a:buNone/>
            </a:pPr>
            <a:endParaRPr lang="en-US" sz="2000" dirty="0" smtClean="0"/>
          </a:p>
          <a:p>
            <a:pPr marL="0" indent="0">
              <a:buNone/>
            </a:pPr>
            <a:r>
              <a:rPr lang="en-US" sz="2000" b="1" dirty="0" smtClean="0"/>
              <a:t>Univariate Analysis for people with different education background :</a:t>
            </a:r>
          </a:p>
          <a:p>
            <a:r>
              <a:rPr lang="en-US" sz="2000" dirty="0" smtClean="0"/>
              <a:t>People those have Higher / Secondary Education are more in number those are not having issues while returning the loan amount. </a:t>
            </a:r>
          </a:p>
          <a:p>
            <a:r>
              <a:rPr lang="en-US" sz="2000" dirty="0" smtClean="0"/>
              <a:t>From this we can say that educated people return the loan on time as they know the impact the late payment causes on CIBIL score which is not known to the people with less education.</a:t>
            </a:r>
          </a:p>
          <a:p>
            <a:endParaRPr lang="en-US" sz="2000" dirty="0" smtClean="0"/>
          </a:p>
          <a:p>
            <a:endParaRPr lang="en-IN" sz="2000" dirty="0"/>
          </a:p>
        </p:txBody>
      </p:sp>
    </p:spTree>
    <p:extLst>
      <p:ext uri="{BB962C8B-B14F-4D97-AF65-F5344CB8AC3E}">
        <p14:creationId xmlns:p14="http://schemas.microsoft.com/office/powerpoint/2010/main" val="132334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515600" cy="5886018"/>
          </a:xfrm>
        </p:spPr>
        <p:txBody>
          <a:bodyPr>
            <a:noAutofit/>
          </a:bodyPr>
          <a:lstStyle/>
          <a:p>
            <a:pPr marL="0" indent="0">
              <a:buNone/>
            </a:pPr>
            <a:r>
              <a:rPr lang="en-US" sz="2000" b="1" dirty="0" smtClean="0"/>
              <a:t>Univariate </a:t>
            </a:r>
            <a:r>
              <a:rPr lang="en-US" sz="2000" b="1" dirty="0"/>
              <a:t>Analysis for Married </a:t>
            </a:r>
            <a:r>
              <a:rPr lang="en-US" sz="2000" b="1" dirty="0" smtClean="0"/>
              <a:t>:</a:t>
            </a:r>
            <a:endParaRPr lang="en-US" sz="2000" dirty="0"/>
          </a:p>
          <a:p>
            <a:r>
              <a:rPr lang="en-US" sz="2000" dirty="0"/>
              <a:t>Its interesting to see that number of people who has taken and returned payment on time are the married people.</a:t>
            </a:r>
          </a:p>
          <a:p>
            <a:r>
              <a:rPr lang="en-US" sz="2000" dirty="0"/>
              <a:t>Hence it can be said that when married, due to various reasons there is a need for money, say for purchasing homes or Trips.</a:t>
            </a:r>
          </a:p>
          <a:p>
            <a:r>
              <a:rPr lang="en-US" sz="2000" dirty="0"/>
              <a:t>Hence Relationship status is also important while sanctioning the </a:t>
            </a:r>
            <a:r>
              <a:rPr lang="en-US" sz="2000" dirty="0" smtClean="0"/>
              <a:t>loans.</a:t>
            </a:r>
          </a:p>
          <a:p>
            <a:pPr marL="0" indent="0">
              <a:buNone/>
            </a:pPr>
            <a:endParaRPr lang="en-US" sz="2000" b="1" dirty="0" smtClean="0"/>
          </a:p>
          <a:p>
            <a:pPr marL="0" indent="0">
              <a:buNone/>
            </a:pPr>
            <a:r>
              <a:rPr lang="en-US" sz="2000" b="1" dirty="0" smtClean="0"/>
              <a:t>Univariate Analysis for Married :</a:t>
            </a:r>
            <a:endParaRPr lang="en-US" sz="2000" dirty="0" smtClean="0"/>
          </a:p>
          <a:p>
            <a:r>
              <a:rPr lang="en-US" sz="2000" dirty="0" smtClean="0"/>
              <a:t>Working Individuals, Commercial Associate and Pensioners have not defaulted.</a:t>
            </a:r>
          </a:p>
          <a:p>
            <a:r>
              <a:rPr lang="en-US" sz="2000" dirty="0" smtClean="0"/>
              <a:t>Which implies that we can approve loan requests of people with these professionals </a:t>
            </a:r>
          </a:p>
          <a:p>
            <a:endParaRPr lang="en-US" sz="2000" dirty="0"/>
          </a:p>
          <a:p>
            <a:pPr marL="0" indent="0">
              <a:buNone/>
            </a:pPr>
            <a:r>
              <a:rPr lang="en-US" sz="2000" b="1" dirty="0" smtClean="0"/>
              <a:t>Overall </a:t>
            </a:r>
            <a:r>
              <a:rPr lang="en-US" sz="2000" b="1" dirty="0"/>
              <a:t>Result: </a:t>
            </a:r>
            <a:endParaRPr lang="en-US" sz="2000" dirty="0" smtClean="0"/>
          </a:p>
          <a:p>
            <a:pPr marL="0" indent="0">
              <a:buNone/>
            </a:pPr>
            <a:r>
              <a:rPr lang="en-US" sz="2000" dirty="0" smtClean="0"/>
              <a:t>From </a:t>
            </a:r>
            <a:r>
              <a:rPr lang="en-US" sz="2000" dirty="0"/>
              <a:t>all the above analysis, we can state that</a:t>
            </a:r>
            <a:r>
              <a:rPr lang="en-US" sz="2000" dirty="0" smtClean="0"/>
              <a:t>:</a:t>
            </a:r>
            <a:endParaRPr lang="en-US" sz="2000" dirty="0"/>
          </a:p>
          <a:p>
            <a:r>
              <a:rPr lang="en-US" sz="2000" dirty="0" smtClean="0"/>
              <a:t>Look </a:t>
            </a:r>
            <a:r>
              <a:rPr lang="en-US" sz="2000" dirty="0"/>
              <a:t>at the Family status, Relationship </a:t>
            </a:r>
            <a:r>
              <a:rPr lang="en-US" sz="2000" dirty="0" smtClean="0"/>
              <a:t>status ,Education </a:t>
            </a:r>
            <a:r>
              <a:rPr lang="en-US" sz="2000" dirty="0"/>
              <a:t>Type of the applier while giving the loan</a:t>
            </a:r>
            <a:r>
              <a:rPr lang="en-US" sz="2000" dirty="0" smtClean="0"/>
              <a:t>. As </a:t>
            </a:r>
            <a:r>
              <a:rPr lang="en-US" sz="2000" dirty="0"/>
              <a:t>these factors majorly impact the person while returning the loan on time.</a:t>
            </a:r>
          </a:p>
          <a:p>
            <a:endParaRPr lang="en-IN" sz="2000" dirty="0"/>
          </a:p>
        </p:txBody>
      </p:sp>
    </p:spTree>
    <p:extLst>
      <p:ext uri="{BB962C8B-B14F-4D97-AF65-F5344CB8AC3E}">
        <p14:creationId xmlns:p14="http://schemas.microsoft.com/office/powerpoint/2010/main" val="182817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2425</Words>
  <Application>Microsoft Office PowerPoint</Application>
  <PresentationFormat>Widescreen</PresentationFormat>
  <Paragraphs>225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EDA Case Study </vt:lpstr>
      <vt:lpstr>Approaching the Case Study :</vt:lpstr>
      <vt:lpstr>Finding the missing values : </vt:lpstr>
      <vt:lpstr>Checking for Data Type Mismatch </vt:lpstr>
      <vt:lpstr>PowerPoint Presentation</vt:lpstr>
      <vt:lpstr>Univariate Analysis for Dataframe with TARGET = 0</vt:lpstr>
      <vt:lpstr>PowerPoint Presentation</vt:lpstr>
      <vt:lpstr>PowerPoint Presentation</vt:lpstr>
      <vt:lpstr>PowerPoint Presentation</vt:lpstr>
      <vt:lpstr>PowerPoint Presentation</vt:lpstr>
      <vt:lpstr>PowerPoint Presentation</vt:lpstr>
      <vt:lpstr> Bivariate Analysis for Dataframe with TARGET = 0:</vt:lpstr>
      <vt:lpstr>Scatter Plot for Amount Credit and Amount Annuity</vt:lpstr>
      <vt:lpstr>Analysis for Gender, Amount Credit and Total Income of Individual</vt:lpstr>
      <vt:lpstr>Amount Goods Price and Amount Credit :</vt:lpstr>
      <vt:lpstr>Highly Correlated columns (Bivariate Analysis) :</vt:lpstr>
      <vt:lpstr>PowerPoint Presentation</vt:lpstr>
      <vt:lpstr>Univariate Analysis for Dataframe with TARGET = 1</vt:lpstr>
      <vt:lpstr>PowerPoint Presentation</vt:lpstr>
      <vt:lpstr>PowerPoint Presentation</vt:lpstr>
      <vt:lpstr>PowerPoint Presentation</vt:lpstr>
      <vt:lpstr>PowerPoint Presentation</vt:lpstr>
      <vt:lpstr>PowerPoint Presentation</vt:lpstr>
      <vt:lpstr>Bivariate Analysis for Target = 1</vt:lpstr>
      <vt:lpstr>PowerPoint Presentation</vt:lpstr>
      <vt:lpstr>PowerPoint Presentation</vt:lpstr>
      <vt:lpstr>Highly Correlated columns (Bivariate Analysis) :</vt:lpstr>
      <vt:lpstr>PowerPoint Presentation</vt:lpstr>
      <vt:lpstr>Merge Data Together</vt:lpstr>
      <vt:lpstr>Univariate Analysis for merged data frame with Target = 0</vt:lpstr>
      <vt:lpstr>PowerPoint Presentation</vt:lpstr>
      <vt:lpstr>PowerPoint Presentation</vt:lpstr>
      <vt:lpstr>PowerPoint Presentation</vt:lpstr>
      <vt:lpstr>PowerPoint Presentation</vt:lpstr>
      <vt:lpstr>PowerPoint Presentation</vt:lpstr>
      <vt:lpstr>Bivariate Analysis </vt:lpstr>
      <vt:lpstr>Plotting Gender Vs Client Type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dc:title>
  <dc:creator>ACER</dc:creator>
  <cp:lastModifiedBy>ACER</cp:lastModifiedBy>
  <cp:revision>110</cp:revision>
  <dcterms:created xsi:type="dcterms:W3CDTF">2019-12-15T09:59:29Z</dcterms:created>
  <dcterms:modified xsi:type="dcterms:W3CDTF">2019-12-15T18:08:43Z</dcterms:modified>
</cp:coreProperties>
</file>