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83"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872D26-C6B7-4190-8043-2AC3CBB3ACA5}"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39022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872D26-C6B7-4190-8043-2AC3CBB3ACA5}"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165233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872D26-C6B7-4190-8043-2AC3CBB3ACA5}"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233062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872D26-C6B7-4190-8043-2AC3CBB3ACA5}"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175618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872D26-C6B7-4190-8043-2AC3CBB3ACA5}"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179736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872D26-C6B7-4190-8043-2AC3CBB3ACA5}"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6982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872D26-C6B7-4190-8043-2AC3CBB3ACA5}" type="datetimeFigureOut">
              <a:rPr lang="en-IN" smtClean="0"/>
              <a:t>18-11-2019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355139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872D26-C6B7-4190-8043-2AC3CBB3ACA5}"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150317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72D26-C6B7-4190-8043-2AC3CBB3ACA5}" type="datetimeFigureOut">
              <a:rPr lang="en-IN" smtClean="0"/>
              <a:t>18-11-2019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190710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872D26-C6B7-4190-8043-2AC3CBB3ACA5}"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75002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872D26-C6B7-4190-8043-2AC3CBB3ACA5}"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9B2D5-8A74-4205-B54A-EE75458AB503}" type="slidenum">
              <a:rPr lang="en-IN" smtClean="0"/>
              <a:t>‹#›</a:t>
            </a:fld>
            <a:endParaRPr lang="en-IN"/>
          </a:p>
        </p:txBody>
      </p:sp>
    </p:spTree>
    <p:extLst>
      <p:ext uri="{BB962C8B-B14F-4D97-AF65-F5344CB8AC3E}">
        <p14:creationId xmlns:p14="http://schemas.microsoft.com/office/powerpoint/2010/main" val="89927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72D26-C6B7-4190-8043-2AC3CBB3ACA5}" type="datetimeFigureOut">
              <a:rPr lang="en-IN" smtClean="0"/>
              <a:t>18-11-2019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9B2D5-8A74-4205-B54A-EE75458AB503}" type="slidenum">
              <a:rPr lang="en-IN" smtClean="0"/>
              <a:t>‹#›</a:t>
            </a:fld>
            <a:endParaRPr lang="en-IN"/>
          </a:p>
        </p:txBody>
      </p:sp>
    </p:spTree>
    <p:extLst>
      <p:ext uri="{BB962C8B-B14F-4D97-AF65-F5344CB8AC3E}">
        <p14:creationId xmlns:p14="http://schemas.microsoft.com/office/powerpoint/2010/main" val="113257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GDP Assignment</a:t>
            </a:r>
            <a:endParaRPr lang="en-IN" b="1" dirty="0"/>
          </a:p>
        </p:txBody>
      </p:sp>
      <p:sp>
        <p:nvSpPr>
          <p:cNvPr id="3" name="Subtitle 2"/>
          <p:cNvSpPr>
            <a:spLocks noGrp="1"/>
          </p:cNvSpPr>
          <p:nvPr>
            <p:ph type="subTitle" idx="1"/>
          </p:nvPr>
        </p:nvSpPr>
        <p:spPr/>
        <p:txBody>
          <a:bodyPr/>
          <a:lstStyle/>
          <a:p>
            <a:r>
              <a:rPr lang="en-US" dirty="0" smtClean="0"/>
              <a:t>Roadmap and Insights</a:t>
            </a:r>
          </a:p>
          <a:p>
            <a:endParaRPr lang="en-IN" dirty="0"/>
          </a:p>
        </p:txBody>
      </p:sp>
    </p:spTree>
    <p:extLst>
      <p:ext uri="{BB962C8B-B14F-4D97-AF65-F5344CB8AC3E}">
        <p14:creationId xmlns:p14="http://schemas.microsoft.com/office/powerpoint/2010/main" val="6006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90946" y="540327"/>
            <a:ext cx="4481080" cy="5929746"/>
          </a:xfrm>
        </p:spPr>
        <p:txBody>
          <a:bodyPr>
            <a:normAutofit/>
          </a:bodyPr>
          <a:lstStyle/>
          <a:p>
            <a:r>
              <a:rPr lang="en-US" sz="1800" b="1" dirty="0"/>
              <a:t>Q2:</a:t>
            </a:r>
            <a:r>
              <a:rPr lang="en-US" sz="1800" dirty="0"/>
              <a:t> Plot the total GDP of the states for the year 2015-16:</a:t>
            </a:r>
            <a:endParaRPr lang="en-IN" sz="1800" dirty="0"/>
          </a:p>
          <a:p>
            <a:pPr marL="285750" indent="-285750">
              <a:buFont typeface="Arial" panose="020B0604020202020204" pitchFamily="34" charset="0"/>
              <a:buChar char="•"/>
            </a:pPr>
            <a:r>
              <a:rPr lang="en-US" sz="1800" dirty="0"/>
              <a:t>Filtering out the data for Year 2015 – 16 particularly, plotted the bar graph “Total GDP” vs “States”</a:t>
            </a:r>
            <a:endParaRPr lang="en-IN" sz="1800" dirty="0"/>
          </a:p>
          <a:p>
            <a:pPr marL="285750" indent="-285750">
              <a:buFont typeface="Arial" panose="020B0604020202020204" pitchFamily="34" charset="0"/>
              <a:buChar char="•"/>
            </a:pPr>
            <a:r>
              <a:rPr lang="en-US" sz="1800" dirty="0"/>
              <a:t>Here "Bar Graph" is plotted which gives distribution of Total GDP of States for Year "2015-16" as it will be easier for anyone to understand just by looking at the visualization.</a:t>
            </a:r>
            <a:endParaRPr lang="en-IN" sz="1800" dirty="0"/>
          </a:p>
          <a:p>
            <a:pPr marL="285750" indent="-285750">
              <a:buFont typeface="Arial" panose="020B0604020202020204" pitchFamily="34" charset="0"/>
              <a:buChar char="•"/>
            </a:pPr>
            <a:r>
              <a:rPr lang="en-US" sz="1800" dirty="0"/>
              <a:t>Also we can rank the states with decreasing order of </a:t>
            </a:r>
            <a:r>
              <a:rPr lang="en-US" sz="1800" dirty="0" err="1"/>
              <a:t>toatl</a:t>
            </a:r>
            <a:r>
              <a:rPr lang="en-US" sz="1800" dirty="0"/>
              <a:t> GDP in Bar graph. Due to which "bar graph" is preferred here over other </a:t>
            </a:r>
            <a:r>
              <a:rPr lang="en-US" sz="1800" dirty="0" smtClean="0"/>
              <a:t>graphs.</a:t>
            </a:r>
          </a:p>
          <a:p>
            <a:pPr marL="285750" indent="-285750">
              <a:buFont typeface="Arial" panose="020B0604020202020204" pitchFamily="34" charset="0"/>
              <a:buChar char="•"/>
            </a:pPr>
            <a:r>
              <a:rPr lang="en-US" sz="1800" dirty="0"/>
              <a:t>Top 5 States:</a:t>
            </a:r>
            <a:endParaRPr lang="en-IN" sz="1800" dirty="0"/>
          </a:p>
          <a:p>
            <a:pPr marL="800100" lvl="1" indent="-342900">
              <a:buFont typeface="+mj-lt"/>
              <a:buAutoNum type="arabicPeriod"/>
            </a:pPr>
            <a:r>
              <a:rPr lang="en-US" sz="1800" dirty="0"/>
              <a:t>Tamil Nadu</a:t>
            </a:r>
            <a:endParaRPr lang="en-IN" sz="1800" dirty="0"/>
          </a:p>
          <a:p>
            <a:pPr marL="800100" lvl="1" indent="-342900">
              <a:buFont typeface="+mj-lt"/>
              <a:buAutoNum type="arabicPeriod"/>
            </a:pPr>
            <a:r>
              <a:rPr lang="en-US" sz="1800" dirty="0"/>
              <a:t>Uttar Pradesh</a:t>
            </a:r>
            <a:endParaRPr lang="en-IN" sz="1800" dirty="0"/>
          </a:p>
          <a:p>
            <a:pPr marL="800100" lvl="1" indent="-342900">
              <a:buFont typeface="+mj-lt"/>
              <a:buAutoNum type="arabicPeriod"/>
            </a:pPr>
            <a:r>
              <a:rPr lang="en-US" sz="1800" dirty="0"/>
              <a:t>Karnataka</a:t>
            </a:r>
            <a:endParaRPr lang="en-IN" sz="1800" dirty="0"/>
          </a:p>
          <a:p>
            <a:pPr marL="800100" lvl="1" indent="-342900">
              <a:buFont typeface="+mj-lt"/>
              <a:buAutoNum type="arabicPeriod"/>
            </a:pPr>
            <a:r>
              <a:rPr lang="en-US" sz="1800" dirty="0"/>
              <a:t>Gujarat</a:t>
            </a:r>
            <a:endParaRPr lang="en-IN" sz="1800" dirty="0"/>
          </a:p>
          <a:p>
            <a:pPr marL="800100" lvl="1" indent="-342900">
              <a:buFont typeface="+mj-lt"/>
              <a:buAutoNum type="arabicPeriod"/>
            </a:pPr>
            <a:r>
              <a:rPr lang="en-US" sz="1800" dirty="0"/>
              <a:t>Andhra Pradesh</a:t>
            </a:r>
            <a:endParaRPr lang="en-IN" sz="1800" dirty="0"/>
          </a:p>
          <a:p>
            <a:pPr marL="285750" indent="-285750">
              <a:buFont typeface="Arial" panose="020B0604020202020204" pitchFamily="34" charset="0"/>
              <a:buChar char="•"/>
            </a:pPr>
            <a:endParaRPr lang="en-IN" sz="18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141624" y="540327"/>
            <a:ext cx="6288376" cy="2905702"/>
          </a:xfrm>
          <a:prstGeom prst="rect">
            <a:avLst/>
          </a:prstGeom>
        </p:spPr>
      </p:pic>
      <p:sp>
        <p:nvSpPr>
          <p:cNvPr id="7" name="TextBox 6"/>
          <p:cNvSpPr txBox="1"/>
          <p:nvPr/>
        </p:nvSpPr>
        <p:spPr>
          <a:xfrm>
            <a:off x="2909452" y="4508023"/>
            <a:ext cx="311727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Bottom 5 States:</a:t>
            </a:r>
            <a:endParaRPr lang="en-IN" dirty="0"/>
          </a:p>
          <a:p>
            <a:pPr marL="800100" lvl="1" indent="-342900">
              <a:buFont typeface="+mj-lt"/>
              <a:buAutoNum type="arabicPeriod"/>
            </a:pPr>
            <a:r>
              <a:rPr lang="en-US" dirty="0"/>
              <a:t>Sikkim</a:t>
            </a:r>
            <a:endParaRPr lang="en-IN" dirty="0"/>
          </a:p>
          <a:p>
            <a:pPr marL="800100" lvl="1" indent="-342900">
              <a:buFont typeface="+mj-lt"/>
              <a:buAutoNum type="arabicPeriod"/>
            </a:pPr>
            <a:r>
              <a:rPr lang="en-US" dirty="0" smtClean="0"/>
              <a:t>Arunachal Pradesh</a:t>
            </a:r>
            <a:endParaRPr lang="en-IN" dirty="0" smtClean="0"/>
          </a:p>
          <a:p>
            <a:pPr marL="800100" lvl="1" indent="-342900">
              <a:buFont typeface="+mj-lt"/>
              <a:buAutoNum type="arabicPeriod"/>
            </a:pPr>
            <a:r>
              <a:rPr lang="en-US" dirty="0" smtClean="0"/>
              <a:t>Meghalaya</a:t>
            </a:r>
            <a:endParaRPr lang="en-IN" dirty="0"/>
          </a:p>
          <a:p>
            <a:pPr marL="800100" lvl="1" indent="-342900">
              <a:buFont typeface="+mj-lt"/>
              <a:buAutoNum type="arabicPeriod"/>
            </a:pPr>
            <a:r>
              <a:rPr lang="en-US" dirty="0"/>
              <a:t>Goa</a:t>
            </a:r>
            <a:endParaRPr lang="en-IN" dirty="0"/>
          </a:p>
          <a:p>
            <a:pPr marL="800100" lvl="1" indent="-342900">
              <a:buFont typeface="+mj-lt"/>
              <a:buAutoNum type="arabicPeriod"/>
            </a:pPr>
            <a:r>
              <a:rPr lang="en-US" dirty="0"/>
              <a:t>Jammu And Kashmir</a:t>
            </a:r>
            <a:endParaRPr lang="en-IN" dirty="0"/>
          </a:p>
          <a:p>
            <a:endParaRPr lang="en-IN" dirty="0"/>
          </a:p>
        </p:txBody>
      </p:sp>
      <p:sp>
        <p:nvSpPr>
          <p:cNvPr id="8" name="TextBox 7"/>
          <p:cNvSpPr txBox="1"/>
          <p:nvPr/>
        </p:nvSpPr>
        <p:spPr>
          <a:xfrm>
            <a:off x="6026725" y="4508023"/>
            <a:ext cx="572193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Since no data is available for below states, these states cannot be ranked as bottom states:</a:t>
            </a:r>
            <a:endParaRPr lang="en-IN" dirty="0" smtClean="0"/>
          </a:p>
          <a:p>
            <a:pPr marL="800100" lvl="1" indent="-342900">
              <a:buFont typeface="+mj-lt"/>
              <a:buAutoNum type="arabicPeriod"/>
            </a:pPr>
            <a:r>
              <a:rPr lang="en-US" dirty="0" smtClean="0"/>
              <a:t>Tripura</a:t>
            </a:r>
            <a:endParaRPr lang="en-IN" dirty="0" smtClean="0"/>
          </a:p>
          <a:p>
            <a:pPr marL="800100" lvl="1" indent="-342900">
              <a:buFont typeface="+mj-lt"/>
              <a:buAutoNum type="arabicPeriod"/>
            </a:pPr>
            <a:r>
              <a:rPr lang="en-US" dirty="0" smtClean="0"/>
              <a:t>Mizoram</a:t>
            </a:r>
            <a:endParaRPr lang="en-IN" dirty="0" smtClean="0"/>
          </a:p>
          <a:p>
            <a:pPr marL="800100" lvl="1" indent="-342900">
              <a:buFont typeface="+mj-lt"/>
              <a:buAutoNum type="arabicPeriod"/>
            </a:pPr>
            <a:r>
              <a:rPr lang="en-US" dirty="0" smtClean="0"/>
              <a:t>Rajasthan</a:t>
            </a:r>
            <a:endParaRPr lang="en-IN" dirty="0" smtClean="0"/>
          </a:p>
          <a:p>
            <a:pPr marL="800100" lvl="1" indent="-342900">
              <a:buFont typeface="+mj-lt"/>
              <a:buAutoNum type="arabicPeriod"/>
            </a:pPr>
            <a:r>
              <a:rPr lang="en-US" dirty="0" smtClean="0"/>
              <a:t>Punjab</a:t>
            </a:r>
            <a:endParaRPr lang="en-IN" dirty="0" smtClean="0"/>
          </a:p>
          <a:p>
            <a:endParaRPr lang="en-IN" dirty="0"/>
          </a:p>
        </p:txBody>
      </p:sp>
      <p:sp>
        <p:nvSpPr>
          <p:cNvPr id="9" name="TextBox 8"/>
          <p:cNvSpPr txBox="1"/>
          <p:nvPr/>
        </p:nvSpPr>
        <p:spPr>
          <a:xfrm>
            <a:off x="7889299" y="5070764"/>
            <a:ext cx="3117273" cy="1200329"/>
          </a:xfrm>
          <a:prstGeom prst="rect">
            <a:avLst/>
          </a:prstGeom>
          <a:noFill/>
        </p:spPr>
        <p:txBody>
          <a:bodyPr wrap="square" rtlCol="0">
            <a:spAutoFit/>
          </a:bodyPr>
          <a:lstStyle/>
          <a:p>
            <a:pPr lvl="0"/>
            <a:r>
              <a:rPr lang="en-US" dirty="0" smtClean="0"/>
              <a:t>5.  Nagaland</a:t>
            </a:r>
            <a:endParaRPr lang="en-IN" dirty="0"/>
          </a:p>
          <a:p>
            <a:pPr lvl="0"/>
            <a:r>
              <a:rPr lang="en-US" dirty="0" smtClean="0"/>
              <a:t>6.  Himachal </a:t>
            </a:r>
            <a:r>
              <a:rPr lang="en-US" dirty="0"/>
              <a:t>Pradesh</a:t>
            </a:r>
            <a:endParaRPr lang="en-IN" dirty="0"/>
          </a:p>
          <a:p>
            <a:pPr lvl="0"/>
            <a:r>
              <a:rPr lang="en-US" dirty="0" smtClean="0"/>
              <a:t>7.  Maharashtra</a:t>
            </a:r>
            <a:endParaRPr lang="en-IN" dirty="0"/>
          </a:p>
          <a:p>
            <a:endParaRPr lang="en-IN" dirty="0"/>
          </a:p>
        </p:txBody>
      </p:sp>
    </p:spTree>
    <p:extLst>
      <p:ext uri="{BB962C8B-B14F-4D97-AF65-F5344CB8AC3E}">
        <p14:creationId xmlns:p14="http://schemas.microsoft.com/office/powerpoint/2010/main" val="369283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lstStyle/>
          <a:p>
            <a:r>
              <a:rPr lang="en-US" sz="2000" dirty="0"/>
              <a:t>We can see that States like Goa, Jammu And Kashmir, Sikkim, Meghalaya, and Arunachal Pradesh are ranked to the bottom as clearly they are not performing well.</a:t>
            </a:r>
            <a:endParaRPr lang="en-IN" sz="2000" dirty="0"/>
          </a:p>
          <a:p>
            <a:r>
              <a:rPr lang="en-US" sz="2000" dirty="0"/>
              <a:t>If we see the % Growth over previous years for Goa, we can see that GDP for Goa was performing very bad over the years, and has started recovering.</a:t>
            </a:r>
            <a:endParaRPr lang="en-IN" sz="2000" dirty="0"/>
          </a:p>
          <a:p>
            <a:r>
              <a:rPr lang="en-US" sz="2000" dirty="0"/>
              <a:t>Jammu and Kashmir has been ranked at the bottom as well because the travel industry is affected every time there is some situations at the border and affecting the GDP.</a:t>
            </a:r>
            <a:endParaRPr lang="en-IN" sz="2000" dirty="0"/>
          </a:p>
          <a:p>
            <a:endParaRPr lang="en-IN" dirty="0"/>
          </a:p>
        </p:txBody>
      </p:sp>
    </p:spTree>
    <p:extLst>
      <p:ext uri="{BB962C8B-B14F-4D97-AF65-F5344CB8AC3E}">
        <p14:creationId xmlns:p14="http://schemas.microsoft.com/office/powerpoint/2010/main" val="276252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Part </a:t>
            </a:r>
            <a:r>
              <a:rPr lang="en-US" sz="4000" b="1" dirty="0"/>
              <a:t>1 - B:</a:t>
            </a:r>
            <a:r>
              <a:rPr lang="en-IN" dirty="0"/>
              <a:t/>
            </a:r>
            <a:br>
              <a:rPr lang="en-IN" dirty="0"/>
            </a:br>
            <a:endParaRPr lang="en-IN" dirty="0"/>
          </a:p>
        </p:txBody>
      </p:sp>
      <p:sp>
        <p:nvSpPr>
          <p:cNvPr id="3" name="Content Placeholder 2"/>
          <p:cNvSpPr>
            <a:spLocks noGrp="1"/>
          </p:cNvSpPr>
          <p:nvPr>
            <p:ph idx="1"/>
          </p:nvPr>
        </p:nvSpPr>
        <p:spPr/>
        <p:txBody>
          <a:bodyPr/>
          <a:lstStyle/>
          <a:p>
            <a:r>
              <a:rPr lang="en-US" sz="2000" dirty="0"/>
              <a:t>Here data is distributed in different CSV files. Loading data one by one is not a feasible process.</a:t>
            </a:r>
            <a:endParaRPr lang="en-IN" sz="2000" dirty="0"/>
          </a:p>
          <a:p>
            <a:r>
              <a:rPr lang="en-US" sz="2000" dirty="0"/>
              <a:t>Hence, data is loaded in to a </a:t>
            </a:r>
            <a:r>
              <a:rPr lang="en-US" sz="2000" dirty="0" err="1"/>
              <a:t>dataframe</a:t>
            </a:r>
            <a:r>
              <a:rPr lang="en-US" sz="2000" dirty="0"/>
              <a:t> using loops. </a:t>
            </a:r>
            <a:endParaRPr lang="en-IN" sz="2000" dirty="0"/>
          </a:p>
          <a:p>
            <a:r>
              <a:rPr lang="en-US" sz="2000" dirty="0"/>
              <a:t>All data is present stored in a folder names “GDP Data”. From this code will pick the files and load it into the </a:t>
            </a:r>
            <a:r>
              <a:rPr lang="en-US" sz="2000" dirty="0" err="1"/>
              <a:t>dataframe</a:t>
            </a:r>
            <a:r>
              <a:rPr lang="en-US" sz="2000" dirty="0"/>
              <a:t>.</a:t>
            </a:r>
            <a:endParaRPr lang="en-IN" sz="2000" dirty="0"/>
          </a:p>
          <a:p>
            <a:r>
              <a:rPr lang="en-US" sz="2000" dirty="0"/>
              <a:t>Here also, NA values are replaced with 0 to avoid data spikes.</a:t>
            </a:r>
            <a:endParaRPr lang="en-IN" sz="2000" dirty="0"/>
          </a:p>
          <a:p>
            <a:r>
              <a:rPr lang="en-US" sz="2000" dirty="0"/>
              <a:t>Union Territories are removed from the </a:t>
            </a:r>
            <a:r>
              <a:rPr lang="en-US" sz="2000" dirty="0" err="1"/>
              <a:t>dataframe</a:t>
            </a:r>
            <a:r>
              <a:rPr lang="en-US" sz="2000" dirty="0"/>
              <a:t>.</a:t>
            </a:r>
            <a:endParaRPr lang="en-IN" sz="2000" dirty="0"/>
          </a:p>
          <a:p>
            <a:endParaRPr lang="en-IN" dirty="0"/>
          </a:p>
        </p:txBody>
      </p:sp>
    </p:spTree>
    <p:extLst>
      <p:ext uri="{BB962C8B-B14F-4D97-AF65-F5344CB8AC3E}">
        <p14:creationId xmlns:p14="http://schemas.microsoft.com/office/powerpoint/2010/main" val="403043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346364"/>
            <a:ext cx="5181600" cy="5830599"/>
          </a:xfrm>
        </p:spPr>
        <p:txBody>
          <a:bodyPr>
            <a:normAutofit/>
          </a:bodyPr>
          <a:lstStyle/>
          <a:p>
            <a:pPr marL="0" indent="0">
              <a:buNone/>
            </a:pPr>
            <a:r>
              <a:rPr lang="en-US" sz="2000" b="1" dirty="0"/>
              <a:t>Q</a:t>
            </a:r>
            <a:r>
              <a:rPr lang="en-US" sz="2000" b="1" dirty="0" smtClean="0"/>
              <a:t>1</a:t>
            </a:r>
            <a:r>
              <a:rPr lang="en-US" sz="2000" b="1" dirty="0"/>
              <a:t>:</a:t>
            </a:r>
            <a:r>
              <a:rPr lang="en-US" sz="2000" dirty="0"/>
              <a:t> Plot the GDP per capita for all the states</a:t>
            </a:r>
            <a:endParaRPr lang="en-IN" sz="2000" dirty="0"/>
          </a:p>
          <a:p>
            <a:pPr lvl="1"/>
            <a:r>
              <a:rPr lang="en-US" sz="2000" dirty="0"/>
              <a:t>Top 5 States: </a:t>
            </a:r>
            <a:endParaRPr lang="en-IN" sz="2000" dirty="0"/>
          </a:p>
          <a:p>
            <a:pPr marL="1428750" lvl="2" indent="-514350">
              <a:buFont typeface="+mj-lt"/>
              <a:buAutoNum type="arabicPeriod"/>
            </a:pPr>
            <a:r>
              <a:rPr lang="en-US" dirty="0"/>
              <a:t>Goa</a:t>
            </a:r>
            <a:endParaRPr lang="en-IN" dirty="0"/>
          </a:p>
          <a:p>
            <a:pPr marL="1428750" lvl="2" indent="-514350">
              <a:buFont typeface="+mj-lt"/>
              <a:buAutoNum type="arabicPeriod"/>
            </a:pPr>
            <a:r>
              <a:rPr lang="en-US" dirty="0"/>
              <a:t>Sikkim</a:t>
            </a:r>
            <a:endParaRPr lang="en-IN" dirty="0"/>
          </a:p>
          <a:p>
            <a:pPr marL="1428750" lvl="2" indent="-514350">
              <a:buFont typeface="+mj-lt"/>
              <a:buAutoNum type="arabicPeriod"/>
            </a:pPr>
            <a:r>
              <a:rPr lang="en-US" dirty="0"/>
              <a:t>Haryana</a:t>
            </a:r>
            <a:endParaRPr lang="en-IN" dirty="0"/>
          </a:p>
          <a:p>
            <a:pPr marL="1428750" lvl="2" indent="-514350">
              <a:buFont typeface="+mj-lt"/>
              <a:buAutoNum type="arabicPeriod"/>
            </a:pPr>
            <a:r>
              <a:rPr lang="en-US" dirty="0"/>
              <a:t>Kerala</a:t>
            </a:r>
            <a:endParaRPr lang="en-IN" dirty="0"/>
          </a:p>
          <a:p>
            <a:pPr marL="1428750" lvl="2" indent="-514350">
              <a:buFont typeface="+mj-lt"/>
              <a:buAutoNum type="arabicPeriod"/>
            </a:pPr>
            <a:r>
              <a:rPr lang="en-US" dirty="0" err="1"/>
              <a:t>Uttarakhand</a:t>
            </a:r>
            <a:endParaRPr lang="en-IN" dirty="0"/>
          </a:p>
          <a:p>
            <a:pPr lvl="1"/>
            <a:r>
              <a:rPr lang="en-US" sz="2000" dirty="0"/>
              <a:t>Bottom 5 States:</a:t>
            </a:r>
            <a:endParaRPr lang="en-IN" sz="2000" dirty="0"/>
          </a:p>
          <a:p>
            <a:pPr marL="1428750" lvl="2" indent="-514350">
              <a:buFont typeface="+mj-lt"/>
              <a:buAutoNum type="arabicPeriod"/>
            </a:pPr>
            <a:r>
              <a:rPr lang="en-US" dirty="0"/>
              <a:t>Bihar</a:t>
            </a:r>
            <a:endParaRPr lang="en-IN" dirty="0"/>
          </a:p>
          <a:p>
            <a:pPr marL="1428750" lvl="2" indent="-514350">
              <a:buFont typeface="+mj-lt"/>
              <a:buAutoNum type="arabicPeriod"/>
            </a:pPr>
            <a:r>
              <a:rPr lang="en-US" dirty="0"/>
              <a:t>Uttar Pradesh</a:t>
            </a:r>
            <a:endParaRPr lang="en-IN" dirty="0"/>
          </a:p>
          <a:p>
            <a:pPr marL="1428750" lvl="2" indent="-514350">
              <a:buFont typeface="+mj-lt"/>
              <a:buAutoNum type="arabicPeriod"/>
            </a:pPr>
            <a:r>
              <a:rPr lang="en-US" dirty="0"/>
              <a:t>Manipur</a:t>
            </a:r>
            <a:endParaRPr lang="en-IN" dirty="0"/>
          </a:p>
          <a:p>
            <a:pPr marL="1428750" lvl="2" indent="-514350">
              <a:buFont typeface="+mj-lt"/>
              <a:buAutoNum type="arabicPeriod"/>
            </a:pPr>
            <a:r>
              <a:rPr lang="en-US" dirty="0"/>
              <a:t>Assam</a:t>
            </a:r>
            <a:endParaRPr lang="en-IN" dirty="0"/>
          </a:p>
          <a:p>
            <a:pPr marL="1428750" lvl="2" indent="-514350">
              <a:buFont typeface="+mj-lt"/>
              <a:buAutoNum type="arabicPeriod"/>
            </a:pPr>
            <a:r>
              <a:rPr lang="en-US" dirty="0"/>
              <a:t>Jharkhand</a:t>
            </a:r>
            <a:endParaRPr lang="en-IN" dirty="0"/>
          </a:p>
          <a:p>
            <a:pPr marL="0" indent="0">
              <a:buNone/>
            </a:pPr>
            <a:r>
              <a:rPr lang="en-US" sz="2000" b="1" dirty="0"/>
              <a:t>Q2:</a:t>
            </a:r>
            <a:r>
              <a:rPr lang="en-US" sz="2000" dirty="0"/>
              <a:t> The ratio of the highest per capita GDP to the lowest per capita GDP is : 8.004741709371503</a:t>
            </a:r>
            <a:endParaRPr lang="en-IN" sz="2000" dirty="0"/>
          </a:p>
          <a:p>
            <a:endParaRPr lang="en-IN" dirty="0"/>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4855" y="1825624"/>
            <a:ext cx="5562600" cy="2968049"/>
          </a:xfrm>
          <a:prstGeom prst="rect">
            <a:avLst/>
          </a:prstGeom>
        </p:spPr>
      </p:pic>
    </p:spTree>
    <p:extLst>
      <p:ext uri="{BB962C8B-B14F-4D97-AF65-F5344CB8AC3E}">
        <p14:creationId xmlns:p14="http://schemas.microsoft.com/office/powerpoint/2010/main" val="11790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618" y="1066800"/>
            <a:ext cx="5181600" cy="5498090"/>
          </a:xfrm>
        </p:spPr>
        <p:txBody>
          <a:bodyPr>
            <a:normAutofit/>
          </a:bodyPr>
          <a:lstStyle/>
          <a:p>
            <a:pPr marL="0" indent="0">
              <a:buNone/>
            </a:pPr>
            <a:r>
              <a:rPr lang="en-US" sz="2000" b="1" dirty="0" smtClean="0"/>
              <a:t>Q3</a:t>
            </a:r>
            <a:r>
              <a:rPr lang="en-US" sz="2000" b="1" dirty="0"/>
              <a:t>:</a:t>
            </a:r>
            <a:r>
              <a:rPr lang="en-US" sz="2000" dirty="0"/>
              <a:t> Plot the percentage contribution of the primary, secondary and tertiary sectors as a percentage of the total GDP for all the states.</a:t>
            </a:r>
            <a:endParaRPr lang="en-IN" sz="2000" dirty="0"/>
          </a:p>
          <a:p>
            <a:r>
              <a:rPr lang="en-US" sz="2000" dirty="0"/>
              <a:t>Bar Stacked Chart is suitable in this scenario as we are comparing 3 parameters of all the states.</a:t>
            </a:r>
            <a:endParaRPr lang="en-IN" sz="2000" dirty="0"/>
          </a:p>
          <a:p>
            <a:r>
              <a:rPr lang="en-US" sz="2000" dirty="0"/>
              <a:t>Also the 3 Parameters (% Primary, % Secondary, % Tertiary) are part of the "Total GDP" (part of the same quantity). Hence using Stacked chart will let us easily compare the values with other states.</a:t>
            </a:r>
            <a:endParaRPr lang="en-IN" sz="2000" dirty="0"/>
          </a:p>
          <a:p>
            <a:pPr marL="0" indent="0">
              <a:buNone/>
            </a:pPr>
            <a:r>
              <a:rPr lang="en-US" sz="2000" b="1" dirty="0"/>
              <a:t>Q4:</a:t>
            </a:r>
            <a:r>
              <a:rPr lang="en-US" sz="2000" dirty="0"/>
              <a:t> </a:t>
            </a:r>
            <a:r>
              <a:rPr lang="en-US" sz="2000" dirty="0" smtClean="0"/>
              <a:t>Categories </a:t>
            </a:r>
            <a:r>
              <a:rPr lang="en-US" sz="2000" dirty="0"/>
              <a:t>the states into four groups</a:t>
            </a:r>
            <a:endParaRPr lang="en-IN" sz="2000" dirty="0"/>
          </a:p>
          <a:p>
            <a:r>
              <a:rPr lang="en-US" sz="2000" dirty="0"/>
              <a:t>States are categorized in 4 Tags (C1, C2, C3, C4) based on quantile values (0.2, 0.5, 0.85, 1)</a:t>
            </a:r>
            <a:endParaRPr lang="en-IN" sz="2000" dirty="0"/>
          </a:p>
          <a:p>
            <a:endParaRPr lang="en-IN" sz="20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77089" y="1617779"/>
            <a:ext cx="5731510" cy="2826861"/>
          </a:xfrm>
          <a:prstGeom prst="rect">
            <a:avLst/>
          </a:prstGeom>
        </p:spPr>
      </p:pic>
    </p:spTree>
    <p:extLst>
      <p:ext uri="{BB962C8B-B14F-4D97-AF65-F5344CB8AC3E}">
        <p14:creationId xmlns:p14="http://schemas.microsoft.com/office/powerpoint/2010/main" val="240472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589299" y="1009216"/>
            <a:ext cx="5581650" cy="4552950"/>
          </a:xfrm>
          <a:prstGeom prst="rect">
            <a:avLst/>
          </a:prstGeom>
        </p:spPr>
      </p:pic>
      <p:sp>
        <p:nvSpPr>
          <p:cNvPr id="4" name="Text Placeholder 3"/>
          <p:cNvSpPr>
            <a:spLocks noGrp="1"/>
          </p:cNvSpPr>
          <p:nvPr>
            <p:ph type="body" sz="half" idx="2"/>
          </p:nvPr>
        </p:nvSpPr>
        <p:spPr>
          <a:xfrm>
            <a:off x="839788" y="1009216"/>
            <a:ext cx="4563485" cy="4859772"/>
          </a:xfrm>
        </p:spPr>
        <p:txBody>
          <a:bodyPr>
            <a:noAutofit/>
          </a:bodyPr>
          <a:lstStyle/>
          <a:p>
            <a:r>
              <a:rPr lang="en-US" sz="1800" dirty="0"/>
              <a:t>correlation of percentile of the state (% of states with lower per capita GDP) and %contribution of Primary sector to total GDP</a:t>
            </a:r>
            <a:r>
              <a:rPr lang="en-US" sz="1800" dirty="0" smtClean="0"/>
              <a:t>.</a:t>
            </a:r>
          </a:p>
          <a:p>
            <a:endParaRPr lang="en-US" sz="1800" dirty="0"/>
          </a:p>
          <a:p>
            <a:r>
              <a:rPr lang="en-US" sz="1800" dirty="0" smtClean="0"/>
              <a:t>Q: Why </a:t>
            </a:r>
            <a:r>
              <a:rPr lang="en-US" sz="1800" dirty="0"/>
              <a:t>is (Primary + Secondary + Tertiary) not equal to total GDP?</a:t>
            </a:r>
          </a:p>
          <a:p>
            <a:endParaRPr lang="en-US" sz="1800" dirty="0"/>
          </a:p>
          <a:p>
            <a:pPr marL="742950" lvl="1" indent="-285750">
              <a:buFont typeface="Arial" panose="020B0604020202020204" pitchFamily="34" charset="0"/>
              <a:buChar char="•"/>
            </a:pPr>
            <a:r>
              <a:rPr lang="en-US" sz="1800" dirty="0"/>
              <a:t>Since (Primary + Secondary + Tertiary) is Nation's way of income from industries. There are other factors also those contribute to the total GDP such as Taxes collected, Income form </a:t>
            </a:r>
            <a:r>
              <a:rPr lang="en-US" sz="1800" dirty="0" err="1"/>
              <a:t>exproting</a:t>
            </a:r>
            <a:r>
              <a:rPr lang="en-US" sz="1800" dirty="0"/>
              <a:t> goods as well as debts to global banks.</a:t>
            </a:r>
          </a:p>
          <a:p>
            <a:pPr marL="742950" lvl="1" indent="-285750">
              <a:buFont typeface="Arial" panose="020B0604020202020204" pitchFamily="34" charset="0"/>
              <a:buChar char="•"/>
            </a:pPr>
            <a:r>
              <a:rPr lang="en-US" sz="1800" dirty="0"/>
              <a:t>Which is why (Primary + Secondary + Tertiary) is not equal to total GDP.</a:t>
            </a:r>
            <a:endParaRPr lang="en-IN" sz="1800" dirty="0"/>
          </a:p>
        </p:txBody>
      </p:sp>
    </p:spTree>
    <p:extLst>
      <p:ext uri="{BB962C8B-B14F-4D97-AF65-F5344CB8AC3E}">
        <p14:creationId xmlns:p14="http://schemas.microsoft.com/office/powerpoint/2010/main" val="383237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199" y="987425"/>
            <a:ext cx="4356389" cy="5411788"/>
          </a:xfrm>
        </p:spPr>
        <p:txBody>
          <a:bodyPr>
            <a:noAutofit/>
          </a:bodyPr>
          <a:lstStyle/>
          <a:p>
            <a:r>
              <a:rPr lang="en-US" sz="2000" b="1" dirty="0"/>
              <a:t>Q5</a:t>
            </a:r>
            <a:r>
              <a:rPr lang="en-US" sz="2000" dirty="0"/>
              <a:t>: Find the top 3/4/5 sub-sectors</a:t>
            </a:r>
            <a:r>
              <a:rPr lang="en-US" sz="2000" b="1" dirty="0"/>
              <a:t> </a:t>
            </a:r>
            <a:endParaRPr lang="en-IN" sz="2000" dirty="0"/>
          </a:p>
          <a:p>
            <a:r>
              <a:rPr lang="en-US" sz="2000" dirty="0"/>
              <a:t>For C1 States:</a:t>
            </a:r>
            <a:endParaRPr lang="en-IN" sz="2000" dirty="0"/>
          </a:p>
          <a:p>
            <a:pPr marL="914400" lvl="1" indent="-457200">
              <a:buFont typeface="+mj-lt"/>
              <a:buAutoNum type="arabicPeriod"/>
            </a:pPr>
            <a:r>
              <a:rPr lang="en-US" sz="1800" dirty="0"/>
              <a:t>Below sectors contribute up to 80 % :</a:t>
            </a:r>
            <a:endParaRPr lang="en-IN" sz="1800" dirty="0"/>
          </a:p>
          <a:p>
            <a:pPr marL="914400" lvl="1" indent="-457200">
              <a:buFont typeface="+mj-lt"/>
              <a:buAutoNum type="arabicPeriod"/>
            </a:pPr>
            <a:r>
              <a:rPr lang="en-US" sz="1800" dirty="0"/>
              <a:t>Real estate, ownership of dwelling &amp; professional services</a:t>
            </a:r>
            <a:endParaRPr lang="en-IN" sz="1800" dirty="0"/>
          </a:p>
          <a:p>
            <a:pPr marL="914400" lvl="1" indent="-457200">
              <a:buFont typeface="+mj-lt"/>
              <a:buAutoNum type="arabicPeriod"/>
            </a:pPr>
            <a:r>
              <a:rPr lang="en-US" sz="1800" dirty="0"/>
              <a:t>Agriculture, forestry and fishing</a:t>
            </a:r>
            <a:endParaRPr lang="en-IN" sz="1800" dirty="0"/>
          </a:p>
          <a:p>
            <a:pPr marL="914400" lvl="1" indent="-457200">
              <a:buFont typeface="+mj-lt"/>
              <a:buAutoNum type="arabicPeriod"/>
            </a:pPr>
            <a:r>
              <a:rPr lang="en-US" sz="1800" dirty="0"/>
              <a:t>Trade, repair, hotels and restaurants</a:t>
            </a:r>
            <a:endParaRPr lang="en-IN" sz="1800" dirty="0"/>
          </a:p>
          <a:p>
            <a:pPr marL="914400" lvl="1" indent="-457200">
              <a:buFont typeface="+mj-lt"/>
              <a:buAutoNum type="arabicPeriod"/>
            </a:pPr>
            <a:r>
              <a:rPr lang="en-US" sz="1800" dirty="0"/>
              <a:t>Manufacturing	</a:t>
            </a:r>
            <a:endParaRPr lang="en-IN" sz="1800" dirty="0"/>
          </a:p>
          <a:p>
            <a:pPr marL="914400" lvl="1" indent="-457200">
              <a:buFont typeface="+mj-lt"/>
              <a:buAutoNum type="arabicPeriod"/>
            </a:pPr>
            <a:r>
              <a:rPr lang="en-US" sz="1800" dirty="0"/>
              <a:t>Construction</a:t>
            </a:r>
            <a:endParaRPr lang="en-IN" sz="1800" dirty="0"/>
          </a:p>
          <a:p>
            <a:pPr marL="914400" lvl="1" indent="-457200">
              <a:buFont typeface="+mj-lt"/>
              <a:buAutoNum type="arabicPeriod"/>
            </a:pPr>
            <a:r>
              <a:rPr lang="en-US" sz="1800" dirty="0"/>
              <a:t>Other services</a:t>
            </a:r>
            <a:endParaRPr lang="en-IN" sz="1800" dirty="0"/>
          </a:p>
          <a:p>
            <a:pPr marL="914400" lvl="1" indent="-457200">
              <a:buFont typeface="+mj-lt"/>
              <a:buAutoNum type="arabicPeriod"/>
            </a:pPr>
            <a:r>
              <a:rPr lang="en-US" sz="1800" dirty="0"/>
              <a:t>Transport, storage, communication &amp; services related to broadcasting</a:t>
            </a:r>
            <a:endParaRPr lang="en-IN" sz="1800" dirty="0"/>
          </a:p>
          <a:p>
            <a:r>
              <a:rPr lang="en-US" sz="2000" dirty="0"/>
              <a:t> </a:t>
            </a:r>
            <a:endParaRPr lang="en-IN" sz="2000" dirty="0"/>
          </a:p>
          <a:p>
            <a:r>
              <a:rPr lang="en-US" sz="2000" dirty="0"/>
              <a:t>The Bar Chart gives visualization for the different sectors contribution for C1 States.</a:t>
            </a:r>
            <a:endParaRPr lang="en-IN" sz="2000" dirty="0"/>
          </a:p>
          <a:p>
            <a:endParaRPr lang="en-IN"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5674" r="5674"/>
          <a:stretch>
            <a:fillRect/>
          </a:stretch>
        </p:blipFill>
        <p:spPr>
          <a:xfrm>
            <a:off x="5183188" y="987425"/>
            <a:ext cx="6172200" cy="4873625"/>
          </a:xfrm>
          <a:prstGeom prst="rect">
            <a:avLst/>
          </a:prstGeom>
        </p:spPr>
      </p:pic>
    </p:spTree>
    <p:extLst>
      <p:ext uri="{BB962C8B-B14F-4D97-AF65-F5344CB8AC3E}">
        <p14:creationId xmlns:p14="http://schemas.microsoft.com/office/powerpoint/2010/main" val="141458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71054" y="987425"/>
            <a:ext cx="4370243" cy="5384079"/>
          </a:xfrm>
        </p:spPr>
        <p:txBody>
          <a:bodyPr>
            <a:normAutofit/>
          </a:bodyPr>
          <a:lstStyle/>
          <a:p>
            <a:r>
              <a:rPr lang="en-US" sz="2000" dirty="0"/>
              <a:t>For C2 States:</a:t>
            </a:r>
            <a:endParaRPr lang="en-IN" sz="2000" dirty="0"/>
          </a:p>
          <a:p>
            <a:pPr marL="914400" lvl="1" indent="-457200">
              <a:buFont typeface="+mj-lt"/>
              <a:buAutoNum type="arabicPeriod"/>
            </a:pPr>
            <a:r>
              <a:rPr lang="en-US" sz="1800" dirty="0"/>
              <a:t>Below sectors contribute up to 80 %:</a:t>
            </a:r>
            <a:endParaRPr lang="en-IN" sz="1800" dirty="0"/>
          </a:p>
          <a:p>
            <a:pPr marL="914400" lvl="1" indent="-457200">
              <a:buFont typeface="+mj-lt"/>
              <a:buAutoNum type="arabicPeriod"/>
            </a:pPr>
            <a:r>
              <a:rPr lang="en-US" sz="1800" dirty="0"/>
              <a:t>Manufacturing</a:t>
            </a:r>
            <a:endParaRPr lang="en-IN" sz="1800" dirty="0"/>
          </a:p>
          <a:p>
            <a:pPr marL="914400" lvl="1" indent="-457200">
              <a:buFont typeface="+mj-lt"/>
              <a:buAutoNum type="arabicPeriod"/>
            </a:pPr>
            <a:r>
              <a:rPr lang="en-US" sz="1800" dirty="0"/>
              <a:t>Real estate, ownership of dwelling &amp; professional services	</a:t>
            </a:r>
            <a:endParaRPr lang="en-IN" sz="1800" dirty="0"/>
          </a:p>
          <a:p>
            <a:pPr marL="914400" lvl="1" indent="-457200">
              <a:buFont typeface="+mj-lt"/>
              <a:buAutoNum type="arabicPeriod"/>
            </a:pPr>
            <a:r>
              <a:rPr lang="en-US" sz="1800" dirty="0"/>
              <a:t>Agriculture, forestry and fishing	</a:t>
            </a:r>
            <a:endParaRPr lang="en-IN" sz="1800" dirty="0"/>
          </a:p>
          <a:p>
            <a:pPr marL="914400" lvl="1" indent="-457200">
              <a:buFont typeface="+mj-lt"/>
              <a:buAutoNum type="arabicPeriod"/>
            </a:pPr>
            <a:r>
              <a:rPr lang="en-US" sz="1800" dirty="0"/>
              <a:t>Trade, repair, hotels and restaurants</a:t>
            </a:r>
            <a:endParaRPr lang="en-IN" sz="1800" dirty="0"/>
          </a:p>
          <a:p>
            <a:pPr marL="914400" lvl="1" indent="-457200">
              <a:buFont typeface="+mj-lt"/>
              <a:buAutoNum type="arabicPeriod"/>
            </a:pPr>
            <a:r>
              <a:rPr lang="en-US" sz="1800" dirty="0"/>
              <a:t>Construction</a:t>
            </a:r>
            <a:endParaRPr lang="en-IN" sz="1800" dirty="0"/>
          </a:p>
          <a:p>
            <a:pPr marL="914400" lvl="1" indent="-457200">
              <a:buFont typeface="+mj-lt"/>
              <a:buAutoNum type="arabicPeriod"/>
            </a:pPr>
            <a:r>
              <a:rPr lang="en-US" sz="1800" dirty="0"/>
              <a:t>Other services</a:t>
            </a:r>
            <a:endParaRPr lang="en-IN" sz="1800" dirty="0"/>
          </a:p>
          <a:p>
            <a:pPr marL="914400" lvl="1" indent="-457200">
              <a:buFont typeface="+mj-lt"/>
              <a:buAutoNum type="arabicPeriod"/>
            </a:pPr>
            <a:r>
              <a:rPr lang="en-US" sz="1800" dirty="0"/>
              <a:t>Transport, storage, communication &amp; services related to broadcasting	</a:t>
            </a:r>
            <a:endParaRPr lang="en-IN" sz="1800" dirty="0"/>
          </a:p>
          <a:p>
            <a:r>
              <a:rPr lang="en-US" sz="2000" dirty="0"/>
              <a:t>The Bar Chart gives visualization for the different sectors contribution for C2 States.</a:t>
            </a:r>
            <a:endParaRPr lang="en-IN" sz="2000" dirty="0"/>
          </a:p>
          <a:p>
            <a:endParaRPr lang="en-IN"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355667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12619" y="1263967"/>
            <a:ext cx="4342534" cy="5356370"/>
          </a:xfrm>
        </p:spPr>
        <p:txBody>
          <a:bodyPr/>
          <a:lstStyle/>
          <a:p>
            <a:r>
              <a:rPr lang="en-US" sz="1800" dirty="0"/>
              <a:t>For C3 States:</a:t>
            </a:r>
            <a:endParaRPr lang="en-IN" sz="1800" dirty="0"/>
          </a:p>
          <a:p>
            <a:pPr marL="800100" lvl="1" indent="-342900">
              <a:buFont typeface="+mj-lt"/>
              <a:buAutoNum type="arabicPeriod"/>
            </a:pPr>
            <a:r>
              <a:rPr lang="en-US" sz="1800" dirty="0"/>
              <a:t>Below sectors contribute up to 80 %:</a:t>
            </a:r>
            <a:endParaRPr lang="en-IN" sz="1800" dirty="0"/>
          </a:p>
          <a:p>
            <a:pPr marL="800100" lvl="1" indent="-342900">
              <a:buFont typeface="+mj-lt"/>
              <a:buAutoNum type="arabicPeriod"/>
            </a:pPr>
            <a:r>
              <a:rPr lang="en-US" sz="1800" dirty="0"/>
              <a:t>Agriculture, forestry and fishing</a:t>
            </a:r>
            <a:endParaRPr lang="en-IN" sz="1800" dirty="0"/>
          </a:p>
          <a:p>
            <a:pPr marL="800100" lvl="1" indent="-342900">
              <a:buFont typeface="+mj-lt"/>
              <a:buAutoNum type="arabicPeriod"/>
            </a:pPr>
            <a:r>
              <a:rPr lang="en-US" sz="1800" dirty="0"/>
              <a:t>Manufacturing</a:t>
            </a:r>
            <a:endParaRPr lang="en-IN" sz="1800" dirty="0"/>
          </a:p>
          <a:p>
            <a:pPr marL="800100" lvl="1" indent="-342900">
              <a:buFont typeface="+mj-lt"/>
              <a:buAutoNum type="arabicPeriod"/>
            </a:pPr>
            <a:r>
              <a:rPr lang="en-US" sz="1800" dirty="0"/>
              <a:t>Trade, repair, hotels and restaurants</a:t>
            </a:r>
            <a:endParaRPr lang="en-IN" sz="1800" dirty="0"/>
          </a:p>
          <a:p>
            <a:pPr marL="800100" lvl="1" indent="-342900">
              <a:buFont typeface="+mj-lt"/>
              <a:buAutoNum type="arabicPeriod"/>
            </a:pPr>
            <a:r>
              <a:rPr lang="en-US" sz="1800" dirty="0"/>
              <a:t>Real estate, ownership of dwelling &amp; professional services</a:t>
            </a:r>
            <a:endParaRPr lang="en-IN" sz="1800" dirty="0"/>
          </a:p>
          <a:p>
            <a:pPr marL="800100" lvl="1" indent="-342900">
              <a:buFont typeface="+mj-lt"/>
              <a:buAutoNum type="arabicPeriod"/>
            </a:pPr>
            <a:r>
              <a:rPr lang="en-US" sz="1800" dirty="0"/>
              <a:t>Construction</a:t>
            </a:r>
            <a:endParaRPr lang="en-IN" sz="1800" dirty="0"/>
          </a:p>
          <a:p>
            <a:pPr marL="800100" lvl="1" indent="-342900">
              <a:buFont typeface="+mj-lt"/>
              <a:buAutoNum type="arabicPeriod"/>
            </a:pPr>
            <a:r>
              <a:rPr lang="en-US" sz="1800" dirty="0"/>
              <a:t>Mining and quarrying</a:t>
            </a:r>
            <a:endParaRPr lang="en-IN" sz="1800" dirty="0"/>
          </a:p>
          <a:p>
            <a:pPr marL="800100" lvl="1" indent="-342900">
              <a:buFont typeface="+mj-lt"/>
              <a:buAutoNum type="arabicPeriod"/>
            </a:pPr>
            <a:r>
              <a:rPr lang="en-US" sz="1800" dirty="0"/>
              <a:t>Other services</a:t>
            </a:r>
            <a:endParaRPr lang="en-IN" sz="1800" dirty="0"/>
          </a:p>
          <a:p>
            <a:r>
              <a:rPr lang="en-US" sz="1800" dirty="0"/>
              <a:t>The Bar Chart gives visualization for the different sectors contribution for C3 States.</a:t>
            </a:r>
            <a:endParaRPr lang="en-IN" sz="1800" dirty="0"/>
          </a:p>
          <a:p>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83188" y="1263967"/>
            <a:ext cx="6172200" cy="4320540"/>
          </a:xfrm>
          <a:prstGeom prst="rect">
            <a:avLst/>
          </a:prstGeom>
        </p:spPr>
      </p:pic>
    </p:spTree>
    <p:extLst>
      <p:ext uri="{BB962C8B-B14F-4D97-AF65-F5344CB8AC3E}">
        <p14:creationId xmlns:p14="http://schemas.microsoft.com/office/powerpoint/2010/main" val="275714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263967"/>
            <a:ext cx="6172200" cy="4320540"/>
          </a:xfrm>
        </p:spPr>
      </p:pic>
      <p:sp>
        <p:nvSpPr>
          <p:cNvPr id="4" name="Text Placeholder 3"/>
          <p:cNvSpPr>
            <a:spLocks noGrp="1"/>
          </p:cNvSpPr>
          <p:nvPr>
            <p:ph type="body" sz="half" idx="2"/>
          </p:nvPr>
        </p:nvSpPr>
        <p:spPr>
          <a:xfrm>
            <a:off x="623455" y="1011382"/>
            <a:ext cx="4217843" cy="5494915"/>
          </a:xfrm>
        </p:spPr>
        <p:txBody>
          <a:bodyPr/>
          <a:lstStyle/>
          <a:p>
            <a:r>
              <a:rPr lang="en-US" sz="1800" dirty="0"/>
              <a:t>For C4 States:</a:t>
            </a:r>
            <a:endParaRPr lang="en-IN" sz="1800" dirty="0"/>
          </a:p>
          <a:p>
            <a:pPr marL="800100" lvl="1" indent="-342900">
              <a:buFont typeface="+mj-lt"/>
              <a:buAutoNum type="arabicPeriod"/>
            </a:pPr>
            <a:r>
              <a:rPr lang="en-US" sz="1800" dirty="0"/>
              <a:t>Below sectors contribute up to 80 %:</a:t>
            </a:r>
            <a:endParaRPr lang="en-IN" sz="1800" dirty="0"/>
          </a:p>
          <a:p>
            <a:pPr marL="800100" lvl="1" indent="-342900">
              <a:buFont typeface="+mj-lt"/>
              <a:buAutoNum type="arabicPeriod"/>
            </a:pPr>
            <a:r>
              <a:rPr lang="en-US" sz="1800" dirty="0"/>
              <a:t>Agriculture, forestry and fishing</a:t>
            </a:r>
            <a:endParaRPr lang="en-IN" sz="1800" dirty="0"/>
          </a:p>
          <a:p>
            <a:pPr marL="800100" lvl="1" indent="-342900">
              <a:buFont typeface="+mj-lt"/>
              <a:buAutoNum type="arabicPeriod"/>
            </a:pPr>
            <a:r>
              <a:rPr lang="en-US" sz="1800" dirty="0"/>
              <a:t>Trade, repair, hotels and restaurants</a:t>
            </a:r>
            <a:endParaRPr lang="en-IN" sz="1800" dirty="0"/>
          </a:p>
          <a:p>
            <a:pPr marL="800100" lvl="1" indent="-342900">
              <a:buFont typeface="+mj-lt"/>
              <a:buAutoNum type="arabicPeriod"/>
            </a:pPr>
            <a:r>
              <a:rPr lang="en-US" sz="1800" dirty="0"/>
              <a:t>Manufacturing</a:t>
            </a:r>
            <a:endParaRPr lang="en-IN" sz="1800" dirty="0"/>
          </a:p>
          <a:p>
            <a:pPr marL="800100" lvl="1" indent="-342900">
              <a:buFont typeface="+mj-lt"/>
              <a:buAutoNum type="arabicPeriod"/>
            </a:pPr>
            <a:r>
              <a:rPr lang="en-US" sz="1800" dirty="0"/>
              <a:t>Real estate, ownership of dwelling &amp; professional services</a:t>
            </a:r>
            <a:endParaRPr lang="en-IN" sz="1800" dirty="0"/>
          </a:p>
          <a:p>
            <a:pPr marL="800100" lvl="1" indent="-342900">
              <a:buFont typeface="+mj-lt"/>
              <a:buAutoNum type="arabicPeriod"/>
            </a:pPr>
            <a:r>
              <a:rPr lang="en-US" sz="1800" dirty="0"/>
              <a:t>Construction</a:t>
            </a:r>
            <a:endParaRPr lang="en-IN" sz="1800" dirty="0"/>
          </a:p>
          <a:p>
            <a:pPr marL="800100" lvl="1" indent="-342900">
              <a:buFont typeface="+mj-lt"/>
              <a:buAutoNum type="arabicPeriod"/>
            </a:pPr>
            <a:r>
              <a:rPr lang="en-US" sz="1800" dirty="0"/>
              <a:t>Transport, storage, communication &amp; services related to broadcasting	</a:t>
            </a:r>
            <a:endParaRPr lang="en-IN" sz="1800" dirty="0"/>
          </a:p>
          <a:p>
            <a:pPr marL="800100" lvl="1" indent="-342900">
              <a:buFont typeface="+mj-lt"/>
              <a:buAutoNum type="arabicPeriod"/>
            </a:pPr>
            <a:r>
              <a:rPr lang="en-US" sz="1800" dirty="0"/>
              <a:t>Other services</a:t>
            </a:r>
            <a:endParaRPr lang="en-IN" sz="1800" dirty="0"/>
          </a:p>
          <a:p>
            <a:r>
              <a:rPr lang="en-US" sz="1800" dirty="0"/>
              <a:t>The Bar Chart gives visualization for the different sectors contribution for C4 States.</a:t>
            </a:r>
            <a:endParaRPr lang="en-IN" sz="1800" dirty="0"/>
          </a:p>
          <a:p>
            <a:endParaRPr lang="en-IN" dirty="0"/>
          </a:p>
        </p:txBody>
      </p:sp>
    </p:spTree>
    <p:extLst>
      <p:ext uri="{BB962C8B-B14F-4D97-AF65-F5344CB8AC3E}">
        <p14:creationId xmlns:p14="http://schemas.microsoft.com/office/powerpoint/2010/main" val="390186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855"/>
            <a:ext cx="10515600" cy="5401108"/>
          </a:xfrm>
        </p:spPr>
        <p:txBody>
          <a:bodyPr/>
          <a:lstStyle/>
          <a:p>
            <a:pPr lvl="0"/>
            <a:r>
              <a:rPr lang="en-US" sz="2400" dirty="0"/>
              <a:t>Data Gathering :</a:t>
            </a:r>
            <a:endParaRPr lang="en-IN" sz="2400" dirty="0"/>
          </a:p>
          <a:p>
            <a:pPr lvl="1"/>
            <a:r>
              <a:rPr lang="en-US" sz="2000" dirty="0"/>
              <a:t>The data is sourced from </a:t>
            </a:r>
            <a:r>
              <a:rPr lang="en-US" sz="2000" dirty="0">
                <a:hlinkClick r:id="rId2"/>
              </a:rPr>
              <a:t>https://data.gov.in/</a:t>
            </a:r>
            <a:r>
              <a:rPr lang="en-US" sz="2000" dirty="0"/>
              <a:t>, an Open Government Data (OGD) platform of India.</a:t>
            </a:r>
            <a:endParaRPr lang="en-IN" sz="2000" dirty="0"/>
          </a:p>
          <a:p>
            <a:pPr lvl="2"/>
            <a:r>
              <a:rPr lang="en-US" dirty="0"/>
              <a:t>Data 1 A – GSDP data for states and union territories</a:t>
            </a:r>
            <a:endParaRPr lang="en-IN" dirty="0"/>
          </a:p>
          <a:p>
            <a:pPr lvl="2"/>
            <a:r>
              <a:rPr lang="en-US" dirty="0"/>
              <a:t>Data 1 B – GSDP data for three sectors ( Primary, Secondary, Tertiary)</a:t>
            </a:r>
            <a:endParaRPr lang="en-IN" dirty="0"/>
          </a:p>
          <a:p>
            <a:pPr lvl="0"/>
            <a:r>
              <a:rPr lang="en-US" sz="2400" dirty="0"/>
              <a:t>Data Cleaning : </a:t>
            </a:r>
            <a:endParaRPr lang="en-IN" sz="2400" dirty="0"/>
          </a:p>
          <a:p>
            <a:pPr lvl="1"/>
            <a:r>
              <a:rPr lang="en-US" sz="2000" dirty="0"/>
              <a:t>Data is loaded in to </a:t>
            </a:r>
            <a:r>
              <a:rPr lang="en-US" sz="2000" dirty="0" smtClean="0"/>
              <a:t>data frames </a:t>
            </a:r>
            <a:r>
              <a:rPr lang="en-US" sz="2000" dirty="0"/>
              <a:t>reading the .csv files</a:t>
            </a:r>
            <a:endParaRPr lang="en-IN" sz="2000" dirty="0"/>
          </a:p>
          <a:p>
            <a:pPr lvl="1"/>
            <a:r>
              <a:rPr lang="en-US" sz="2000" dirty="0"/>
              <a:t>After loading, all NA values are replaced with 0.  Values can be replaced with median also, but here values are replaced with 0 so that no irregular spikes are present in the data.</a:t>
            </a:r>
            <a:endParaRPr lang="en-IN" sz="2000" dirty="0"/>
          </a:p>
          <a:p>
            <a:endParaRPr lang="en-IN" dirty="0"/>
          </a:p>
        </p:txBody>
      </p:sp>
    </p:spTree>
    <p:extLst>
      <p:ext uri="{BB962C8B-B14F-4D97-AF65-F5344CB8AC3E}">
        <p14:creationId xmlns:p14="http://schemas.microsoft.com/office/powerpoint/2010/main" val="295941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fontScale="62500" lnSpcReduction="20000"/>
          </a:bodyPr>
          <a:lstStyle/>
          <a:p>
            <a:pPr marL="0" indent="0">
              <a:buNone/>
            </a:pPr>
            <a:r>
              <a:rPr lang="en-US" b="1" dirty="0"/>
              <a:t>Points to be noted:</a:t>
            </a:r>
            <a:endParaRPr lang="en-IN" dirty="0"/>
          </a:p>
          <a:p>
            <a:pPr lvl="0"/>
            <a:r>
              <a:rPr lang="en-US" dirty="0"/>
              <a:t>It must be observed that “Agriculture” sector is in top 2 for all the states. This sector contributes to a large amount of GDP for all the sectors.  Hence it can be said that if there is drought or limitation of water, it will affect GDP of all the states as well as India’s GDP.</a:t>
            </a:r>
            <a:endParaRPr lang="en-IN" dirty="0"/>
          </a:p>
          <a:p>
            <a:pPr marL="0" indent="0">
              <a:buNone/>
            </a:pPr>
            <a:r>
              <a:rPr lang="en-US" dirty="0"/>
              <a:t> </a:t>
            </a:r>
            <a:r>
              <a:rPr lang="en-US" dirty="0" smtClean="0"/>
              <a:t>   Hence </a:t>
            </a:r>
            <a:r>
              <a:rPr lang="en-US" dirty="0"/>
              <a:t>special oversight and funds must be allocated for the “Agriculture” sector</a:t>
            </a:r>
            <a:r>
              <a:rPr lang="en-US" dirty="0" smtClean="0"/>
              <a:t>.</a:t>
            </a:r>
            <a:endParaRPr lang="en-IN" dirty="0"/>
          </a:p>
          <a:p>
            <a:endParaRPr lang="en-IN" dirty="0"/>
          </a:p>
          <a:p>
            <a:pPr lvl="0"/>
            <a:r>
              <a:rPr lang="en-US" dirty="0"/>
              <a:t>C1 States also gets special contribution from “Real Estate “sector. From this we can conclude that people are moving to these states and this is giving rise to this sector. Also we can state that population of these states will grow rapidly, hence care must be taken that resources such as water supply are in check. If not then we need to work in that directions.</a:t>
            </a:r>
            <a:endParaRPr lang="en-IN" dirty="0"/>
          </a:p>
          <a:p>
            <a:endParaRPr lang="en-IN" dirty="0"/>
          </a:p>
          <a:p>
            <a:pPr lvl="0"/>
            <a:r>
              <a:rPr lang="en-US" dirty="0"/>
              <a:t>For C2 States, “Manufacturing” sector is important while for C3 states its second important. From this we can say that people who work in industries are more likely to come to this city for work. In this case, they should be given proper attention and enough opportunities for job. </a:t>
            </a:r>
            <a:endParaRPr lang="en-IN" dirty="0"/>
          </a:p>
          <a:p>
            <a:endParaRPr lang="en-IN" dirty="0"/>
          </a:p>
          <a:p>
            <a:pPr lvl="0"/>
            <a:r>
              <a:rPr lang="en-US" dirty="0"/>
              <a:t>Also C3 States have “ Mining” Sector contributing which is clearly sign that people those who work on daily basis are more in these cities. If more efforts are put here, mining sector can become top sector for C3 States.</a:t>
            </a:r>
            <a:endParaRPr lang="en-IN" dirty="0"/>
          </a:p>
          <a:p>
            <a:endParaRPr lang="en-IN" dirty="0"/>
          </a:p>
          <a:p>
            <a:pPr lvl="0"/>
            <a:r>
              <a:rPr lang="en-US" dirty="0"/>
              <a:t>Mining Sector, Construction Sector are among sectors those perform poorly for all states. This condition can be improved by providing more funds for these sectors and creating new job opportunities for people.</a:t>
            </a:r>
            <a:endParaRPr lang="en-IN" dirty="0"/>
          </a:p>
          <a:p>
            <a:endParaRPr lang="en-IN" dirty="0"/>
          </a:p>
        </p:txBody>
      </p:sp>
    </p:spTree>
    <p:extLst>
      <p:ext uri="{BB962C8B-B14F-4D97-AF65-F5344CB8AC3E}">
        <p14:creationId xmlns:p14="http://schemas.microsoft.com/office/powerpoint/2010/main" val="173152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Part </a:t>
            </a:r>
            <a:r>
              <a:rPr lang="en-US" sz="4000" b="1" dirty="0"/>
              <a:t>2: GDP and Education</a:t>
            </a:r>
            <a:r>
              <a:rPr lang="en-IN" dirty="0"/>
              <a:t/>
            </a:r>
            <a:br>
              <a:rPr lang="en-IN" dirty="0"/>
            </a:br>
            <a:endParaRPr lang="en-IN" dirty="0"/>
          </a:p>
        </p:txBody>
      </p:sp>
      <p:sp>
        <p:nvSpPr>
          <p:cNvPr id="3" name="Content Placeholder 2"/>
          <p:cNvSpPr>
            <a:spLocks noGrp="1"/>
          </p:cNvSpPr>
          <p:nvPr>
            <p:ph idx="1"/>
          </p:nvPr>
        </p:nvSpPr>
        <p:spPr/>
        <p:txBody>
          <a:bodyPr/>
          <a:lstStyle/>
          <a:p>
            <a:r>
              <a:rPr lang="en-US" sz="2000" b="1" dirty="0"/>
              <a:t>Q1.</a:t>
            </a:r>
            <a:r>
              <a:rPr lang="en-US" sz="2000" dirty="0"/>
              <a:t>Analyse if there is any correlation of GDP per capita with dropout rates in education (primary, upper primary and secondary) for the year 2014-2015 for each state. Choose an appropriate plot to conduct this analysis.</a:t>
            </a:r>
            <a:endParaRPr lang="en-IN" sz="2000" dirty="0"/>
          </a:p>
          <a:p>
            <a:pPr lvl="1">
              <a:buFont typeface="Courier New" panose="02070309020205020404" pitchFamily="49" charset="0"/>
              <a:buChar char="o"/>
            </a:pPr>
            <a:r>
              <a:rPr lang="en-US" sz="1800" dirty="0"/>
              <a:t>Is there any correlation between dropout rate and %contribution of each sector (Primary, Secondary and Tertiary) to the total GDP?</a:t>
            </a:r>
            <a:endParaRPr lang="en-IN" sz="1800" dirty="0"/>
          </a:p>
          <a:p>
            <a:endParaRPr lang="en-IN" dirty="0"/>
          </a:p>
        </p:txBody>
      </p:sp>
    </p:spTree>
    <p:extLst>
      <p:ext uri="{BB962C8B-B14F-4D97-AF65-F5344CB8AC3E}">
        <p14:creationId xmlns:p14="http://schemas.microsoft.com/office/powerpoint/2010/main" val="216305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522" r="6522"/>
          <a:stretch>
            <a:fillRect/>
          </a:stretch>
        </p:blipFill>
        <p:spPr/>
      </p:pic>
      <p:sp>
        <p:nvSpPr>
          <p:cNvPr id="4" name="Text Placeholder 3"/>
          <p:cNvSpPr>
            <a:spLocks noGrp="1"/>
          </p:cNvSpPr>
          <p:nvPr>
            <p:ph type="body" sz="half" idx="2"/>
          </p:nvPr>
        </p:nvSpPr>
        <p:spPr>
          <a:xfrm>
            <a:off x="429492" y="987425"/>
            <a:ext cx="4342534" cy="4881563"/>
          </a:xfrm>
        </p:spPr>
        <p:txBody>
          <a:bodyPr>
            <a:normAutofit/>
          </a:bodyPr>
          <a:lstStyle/>
          <a:p>
            <a:pPr marL="285750" indent="-285750">
              <a:buFont typeface="Arial" panose="020B0604020202020204" pitchFamily="34" charset="0"/>
              <a:buChar char="•"/>
            </a:pPr>
            <a:r>
              <a:rPr lang="en-US" sz="1800" dirty="0" smtClean="0"/>
              <a:t>% Primary Vs Dropout Rates</a:t>
            </a:r>
          </a:p>
          <a:p>
            <a:pPr marL="285750" indent="-285750">
              <a:buFont typeface="Arial" panose="020B0604020202020204" pitchFamily="34" charset="0"/>
              <a:buChar char="•"/>
            </a:pPr>
            <a:endParaRPr lang="en-US" sz="1800" dirty="0" smtClean="0"/>
          </a:p>
          <a:p>
            <a:pPr marL="742950" lvl="1" indent="-285750">
              <a:buFont typeface="Courier New" panose="02070309020205020404" pitchFamily="49" charset="0"/>
              <a:buChar char="o"/>
            </a:pPr>
            <a:r>
              <a:rPr lang="en-US" sz="1800" dirty="0"/>
              <a:t>Referring above </a:t>
            </a:r>
            <a:r>
              <a:rPr lang="en-US" sz="1800" dirty="0" err="1"/>
              <a:t>Heatmap</a:t>
            </a:r>
            <a:r>
              <a:rPr lang="en-US" sz="1800" dirty="0"/>
              <a:t> plotted for " % Primary " Vs "Dropout Rates </a:t>
            </a:r>
            <a:r>
              <a:rPr lang="en-US" sz="1800" dirty="0" smtClean="0"/>
              <a:t>(Primary, Upper </a:t>
            </a:r>
            <a:r>
              <a:rPr lang="en-US" sz="1800" dirty="0"/>
              <a:t>Primary, Secondary)":</a:t>
            </a:r>
          </a:p>
          <a:p>
            <a:pPr marL="742950" lvl="1" indent="-285750">
              <a:buFont typeface="Courier New" panose="02070309020205020404" pitchFamily="49" charset="0"/>
              <a:buChar char="o"/>
            </a:pPr>
            <a:endParaRPr lang="en-US" sz="1800" dirty="0"/>
          </a:p>
          <a:p>
            <a:pPr marL="742950" lvl="1" indent="-285750">
              <a:buFont typeface="Courier New" panose="02070309020205020404" pitchFamily="49" charset="0"/>
              <a:buChar char="o"/>
            </a:pPr>
            <a:r>
              <a:rPr lang="en-US" sz="1800" dirty="0"/>
              <a:t>It can be seen that upper primary is positively correlated with % Primary which means if Primary contribution increases, upper primary drops will increase and vice versa.</a:t>
            </a:r>
          </a:p>
          <a:p>
            <a:pPr marL="742950" lvl="1" indent="-285750">
              <a:buFont typeface="Courier New" panose="02070309020205020404" pitchFamily="49" charset="0"/>
              <a:buChar char="o"/>
            </a:pPr>
            <a:endParaRPr lang="en-US" sz="1800" dirty="0"/>
          </a:p>
          <a:p>
            <a:pPr marL="742950" lvl="1" indent="-285750">
              <a:buFont typeface="Courier New" panose="02070309020205020404" pitchFamily="49" charset="0"/>
              <a:buChar char="o"/>
            </a:pPr>
            <a:r>
              <a:rPr lang="en-US" sz="1800" dirty="0"/>
              <a:t>In case of </a:t>
            </a:r>
            <a:r>
              <a:rPr lang="en-US" sz="1800" dirty="0" smtClean="0"/>
              <a:t>"Secondary", </a:t>
            </a:r>
            <a:r>
              <a:rPr lang="en-US" sz="1800" dirty="0"/>
              <a:t>the correlation is negative meaning, increase in % Primary will decrease the dropout rates of Secondary. </a:t>
            </a:r>
            <a:endParaRPr lang="en-IN" sz="1800" dirty="0"/>
          </a:p>
        </p:txBody>
      </p:sp>
    </p:spTree>
    <p:extLst>
      <p:ext uri="{BB962C8B-B14F-4D97-AF65-F5344CB8AC3E}">
        <p14:creationId xmlns:p14="http://schemas.microsoft.com/office/powerpoint/2010/main" val="425359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83" r="1583"/>
          <a:stretch>
            <a:fillRect/>
          </a:stretch>
        </p:blipFill>
        <p:spPr/>
      </p:pic>
      <p:sp>
        <p:nvSpPr>
          <p:cNvPr id="4" name="Text Placeholder 3"/>
          <p:cNvSpPr>
            <a:spLocks noGrp="1"/>
          </p:cNvSpPr>
          <p:nvPr>
            <p:ph type="body" sz="half" idx="2"/>
          </p:nvPr>
        </p:nvSpPr>
        <p:spPr>
          <a:xfrm>
            <a:off x="839788" y="987425"/>
            <a:ext cx="3932237" cy="4881563"/>
          </a:xfrm>
        </p:spPr>
        <p:txBody>
          <a:bodyPr>
            <a:normAutofit/>
          </a:bodyPr>
          <a:lstStyle/>
          <a:p>
            <a:pPr marL="285750" indent="-285750">
              <a:buFont typeface="Arial" panose="020B0604020202020204" pitchFamily="34" charset="0"/>
              <a:buChar char="•"/>
            </a:pPr>
            <a:r>
              <a:rPr lang="en-US" sz="1800" dirty="0" smtClean="0"/>
              <a:t>% Secondary Vs Dropout Rates</a:t>
            </a:r>
          </a:p>
          <a:p>
            <a:pPr marL="285750" indent="-285750">
              <a:buFont typeface="Arial" panose="020B0604020202020204" pitchFamily="34" charset="0"/>
              <a:buChar char="•"/>
            </a:pPr>
            <a:endParaRPr lang="en-US" sz="1800" dirty="0" smtClean="0"/>
          </a:p>
          <a:p>
            <a:pPr marL="800100" lvl="1" indent="-342900">
              <a:buFont typeface="Courier New" panose="02070309020205020404" pitchFamily="49" charset="0"/>
              <a:buChar char="o"/>
            </a:pPr>
            <a:r>
              <a:rPr lang="en-US" sz="1800" dirty="0"/>
              <a:t>In case of " % Secondary" contributions, dropout will decrease for Primary, Secondary, Upper Primary if secondary </a:t>
            </a:r>
            <a:r>
              <a:rPr lang="en-US" sz="1800" dirty="0" smtClean="0"/>
              <a:t>contributions </a:t>
            </a:r>
            <a:r>
              <a:rPr lang="en-US" sz="1800" dirty="0"/>
              <a:t>increase.</a:t>
            </a:r>
            <a:endParaRPr lang="en-IN" sz="1800" dirty="0"/>
          </a:p>
        </p:txBody>
      </p:sp>
    </p:spTree>
    <p:extLst>
      <p:ext uri="{BB962C8B-B14F-4D97-AF65-F5344CB8AC3E}">
        <p14:creationId xmlns:p14="http://schemas.microsoft.com/office/powerpoint/2010/main" val="148490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069" r="3069"/>
          <a:stretch>
            <a:fillRect/>
          </a:stretch>
        </p:blipFill>
        <p:spPr/>
      </p:pic>
      <p:sp>
        <p:nvSpPr>
          <p:cNvPr id="4" name="Text Placeholder 3"/>
          <p:cNvSpPr>
            <a:spLocks noGrp="1"/>
          </p:cNvSpPr>
          <p:nvPr>
            <p:ph type="body" sz="half" idx="2"/>
          </p:nvPr>
        </p:nvSpPr>
        <p:spPr>
          <a:xfrm>
            <a:off x="387928" y="987425"/>
            <a:ext cx="4384098" cy="4881563"/>
          </a:xfrm>
        </p:spPr>
        <p:txBody>
          <a:bodyPr>
            <a:normAutofit lnSpcReduction="10000"/>
          </a:bodyPr>
          <a:lstStyle/>
          <a:p>
            <a:pPr marL="285750" indent="-285750">
              <a:buFont typeface="Arial" panose="020B0604020202020204" pitchFamily="34" charset="0"/>
              <a:buChar char="•"/>
            </a:pPr>
            <a:r>
              <a:rPr lang="en-US" sz="1800" dirty="0" smtClean="0"/>
              <a:t>% Tertiary Vs Dropout Rates</a:t>
            </a:r>
          </a:p>
          <a:p>
            <a:pPr marL="285750" indent="-285750">
              <a:buFont typeface="Arial" panose="020B0604020202020204" pitchFamily="34" charset="0"/>
              <a:buChar char="•"/>
            </a:pPr>
            <a:endParaRPr lang="en-US" sz="1800" dirty="0" smtClean="0"/>
          </a:p>
          <a:p>
            <a:pPr marL="742950" lvl="1" indent="-285750">
              <a:buFont typeface="Courier New" panose="02070309020205020404" pitchFamily="49" charset="0"/>
              <a:buChar char="o"/>
            </a:pPr>
            <a:r>
              <a:rPr lang="en-US" sz="1800" dirty="0"/>
              <a:t>It can be seen that, </a:t>
            </a:r>
            <a:r>
              <a:rPr lang="en-US" sz="1800" dirty="0" smtClean="0"/>
              <a:t>behavior </a:t>
            </a:r>
            <a:r>
              <a:rPr lang="en-US" sz="1800" dirty="0"/>
              <a:t>of " % Tertiary" contributions is opposite of "% Secondary" contributions.</a:t>
            </a:r>
          </a:p>
          <a:p>
            <a:pPr marL="742950" lvl="1" indent="-285750">
              <a:buFont typeface="Courier New" panose="02070309020205020404" pitchFamily="49" charset="0"/>
              <a:buChar char="o"/>
            </a:pPr>
            <a:endParaRPr lang="en-US" sz="1800" dirty="0"/>
          </a:p>
          <a:p>
            <a:pPr marL="742950" lvl="1" indent="-285750">
              <a:buFont typeface="Courier New" panose="02070309020205020404" pitchFamily="49" charset="0"/>
              <a:buChar char="o"/>
            </a:pPr>
            <a:r>
              <a:rPr lang="en-US" sz="1800" dirty="0"/>
              <a:t>In case of secondary, dropouts were decreasing if contribution increased, but in case of tertiary contributions, dropout rate will increase if contributions increases.</a:t>
            </a:r>
          </a:p>
          <a:p>
            <a:pPr marL="742950" lvl="1" indent="-285750">
              <a:buFont typeface="Courier New" panose="02070309020205020404" pitchFamily="49" charset="0"/>
              <a:buChar char="o"/>
            </a:pPr>
            <a:endParaRPr lang="en-US" sz="1800" dirty="0"/>
          </a:p>
          <a:p>
            <a:pPr marL="742950" lvl="1" indent="-285750">
              <a:buFont typeface="Courier New" panose="02070309020205020404" pitchFamily="49" charset="0"/>
              <a:buChar char="o"/>
            </a:pPr>
            <a:r>
              <a:rPr lang="en-US" sz="1800" dirty="0"/>
              <a:t>hence it can be said that, tertiary sectors are manual </a:t>
            </a:r>
            <a:r>
              <a:rPr lang="en-US" sz="1800" dirty="0" smtClean="0"/>
              <a:t>labor </a:t>
            </a:r>
            <a:r>
              <a:rPr lang="en-US" sz="1800" dirty="0"/>
              <a:t>sectors where raw manpower is required mainly employing </a:t>
            </a:r>
            <a:r>
              <a:rPr lang="en-US" sz="1800" dirty="0" smtClean="0"/>
              <a:t>children's </a:t>
            </a:r>
            <a:r>
              <a:rPr lang="en-US" sz="1800" dirty="0"/>
              <a:t>above age of 14 due to which dropout rate is increasing.</a:t>
            </a:r>
            <a:endParaRPr lang="en-IN" sz="1800" dirty="0"/>
          </a:p>
        </p:txBody>
      </p:sp>
    </p:spTree>
    <p:extLst>
      <p:ext uri="{BB962C8B-B14F-4D97-AF65-F5344CB8AC3E}">
        <p14:creationId xmlns:p14="http://schemas.microsoft.com/office/powerpoint/2010/main" val="2016583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063" r="7063"/>
          <a:stretch>
            <a:fillRect/>
          </a:stretch>
        </p:blipFill>
        <p:spPr/>
      </p:pic>
      <p:sp>
        <p:nvSpPr>
          <p:cNvPr id="4" name="Text Placeholder 3"/>
          <p:cNvSpPr>
            <a:spLocks noGrp="1"/>
          </p:cNvSpPr>
          <p:nvPr>
            <p:ph type="body" sz="half" idx="2"/>
          </p:nvPr>
        </p:nvSpPr>
        <p:spPr>
          <a:xfrm>
            <a:off x="839788" y="987425"/>
            <a:ext cx="3932237" cy="4881563"/>
          </a:xfrm>
        </p:spPr>
        <p:txBody>
          <a:bodyPr>
            <a:normAutofit/>
          </a:bodyPr>
          <a:lstStyle/>
          <a:p>
            <a:pPr marL="285750" indent="-285750">
              <a:buFont typeface="Arial" panose="020B0604020202020204" pitchFamily="34" charset="0"/>
              <a:buChar char="•"/>
            </a:pPr>
            <a:r>
              <a:rPr lang="en-US" sz="1800" dirty="0" smtClean="0"/>
              <a:t>Population Vs Dropout Rates</a:t>
            </a:r>
          </a:p>
          <a:p>
            <a:pPr marL="285750" indent="-285750">
              <a:buFont typeface="Arial" panose="020B0604020202020204" pitchFamily="34" charset="0"/>
              <a:buChar char="•"/>
            </a:pPr>
            <a:endParaRPr lang="en-US" sz="1800" dirty="0" smtClean="0"/>
          </a:p>
          <a:p>
            <a:pPr marL="742950" lvl="1" indent="-285750">
              <a:buFont typeface="Courier New" panose="02070309020205020404" pitchFamily="49" charset="0"/>
              <a:buChar char="o"/>
            </a:pPr>
            <a:r>
              <a:rPr lang="en-US" sz="1800" dirty="0" smtClean="0"/>
              <a:t>Dropout Rates are inversely proportional to the Population</a:t>
            </a:r>
          </a:p>
          <a:p>
            <a:pPr marL="742950" lvl="1" indent="-285750">
              <a:buFont typeface="Courier New" panose="02070309020205020404" pitchFamily="49" charset="0"/>
              <a:buChar char="o"/>
            </a:pPr>
            <a:endParaRPr lang="en-US" sz="1800" dirty="0" smtClean="0"/>
          </a:p>
          <a:p>
            <a:pPr marL="742950" lvl="1" indent="-285750">
              <a:buFont typeface="Courier New" panose="02070309020205020404" pitchFamily="49" charset="0"/>
              <a:buChar char="o"/>
            </a:pPr>
            <a:r>
              <a:rPr lang="en-US" sz="1800" dirty="0" smtClean="0"/>
              <a:t>As population increases, dropout rates decreases.</a:t>
            </a:r>
          </a:p>
          <a:p>
            <a:pPr marL="742950" lvl="1" indent="-285750">
              <a:buFont typeface="Courier New" panose="02070309020205020404" pitchFamily="49" charset="0"/>
              <a:buChar char="o"/>
            </a:pPr>
            <a:endParaRPr lang="en-IN" sz="1600" dirty="0"/>
          </a:p>
        </p:txBody>
      </p:sp>
    </p:spTree>
    <p:extLst>
      <p:ext uri="{BB962C8B-B14F-4D97-AF65-F5344CB8AC3E}">
        <p14:creationId xmlns:p14="http://schemas.microsoft.com/office/powerpoint/2010/main" val="243610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Insights</a:t>
            </a:r>
          </a:p>
        </p:txBody>
      </p:sp>
      <p:sp>
        <p:nvSpPr>
          <p:cNvPr id="3" name="Content Placeholder 2"/>
          <p:cNvSpPr>
            <a:spLocks noGrp="1"/>
          </p:cNvSpPr>
          <p:nvPr>
            <p:ph idx="1"/>
          </p:nvPr>
        </p:nvSpPr>
        <p:spPr/>
        <p:txBody>
          <a:bodyPr>
            <a:normAutofit/>
          </a:bodyPr>
          <a:lstStyle/>
          <a:p>
            <a:r>
              <a:rPr lang="en-US" sz="2000" dirty="0"/>
              <a:t>After analyzing the data for % Primary, % Secondary, % Tertiary contributions, its safe to say that Tertiary Sectors are manual </a:t>
            </a:r>
            <a:r>
              <a:rPr lang="en-US" sz="2000" dirty="0" smtClean="0"/>
              <a:t>labor </a:t>
            </a:r>
            <a:r>
              <a:rPr lang="en-US" sz="2000" dirty="0"/>
              <a:t>sectors. These sectors need attention to be provided as </a:t>
            </a:r>
            <a:r>
              <a:rPr lang="en-US" sz="2000" dirty="0" smtClean="0"/>
              <a:t>children's </a:t>
            </a:r>
            <a:r>
              <a:rPr lang="en-US" sz="2000" dirty="0"/>
              <a:t>working in these sectors are not able to focus on study.</a:t>
            </a:r>
          </a:p>
          <a:p>
            <a:r>
              <a:rPr lang="en-US" sz="2000" dirty="0"/>
              <a:t>Due to work pressure and poor financial conditions, dropout rate of Primary, Secondary, Upper Primary is </a:t>
            </a:r>
            <a:r>
              <a:rPr lang="en-US" sz="2000" dirty="0" smtClean="0"/>
              <a:t>more </a:t>
            </a:r>
            <a:r>
              <a:rPr lang="en-US" sz="2000" dirty="0"/>
              <a:t>compared to other sectors</a:t>
            </a:r>
            <a:r>
              <a:rPr lang="en-US" sz="2000" dirty="0" smtClean="0"/>
              <a:t>.</a:t>
            </a:r>
            <a:endParaRPr lang="en-US" sz="2000" dirty="0"/>
          </a:p>
          <a:p>
            <a:r>
              <a:rPr lang="en-US" sz="2000" dirty="0"/>
              <a:t>Hence more attention needs to be given to this sector which will benefit to create the educated and efficient </a:t>
            </a:r>
            <a:r>
              <a:rPr lang="en-US" sz="2000" dirty="0" smtClean="0"/>
              <a:t>labor </a:t>
            </a:r>
            <a:r>
              <a:rPr lang="en-US" sz="2000" dirty="0"/>
              <a:t>force.</a:t>
            </a:r>
            <a:endParaRPr lang="en-IN" sz="2000" dirty="0"/>
          </a:p>
        </p:txBody>
      </p:sp>
    </p:spTree>
    <p:extLst>
      <p:ext uri="{BB962C8B-B14F-4D97-AF65-F5344CB8AC3E}">
        <p14:creationId xmlns:p14="http://schemas.microsoft.com/office/powerpoint/2010/main" val="392983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Part 1 - A</a:t>
            </a:r>
            <a:r>
              <a:rPr lang="en-US" sz="4000" b="1" dirty="0" smtClean="0"/>
              <a:t>:</a:t>
            </a:r>
            <a:endParaRPr lang="en-IN" sz="4000" dirty="0"/>
          </a:p>
        </p:txBody>
      </p:sp>
      <p:sp>
        <p:nvSpPr>
          <p:cNvPr id="3" name="Content Placeholder 2"/>
          <p:cNvSpPr>
            <a:spLocks noGrp="1"/>
          </p:cNvSpPr>
          <p:nvPr>
            <p:ph idx="1"/>
          </p:nvPr>
        </p:nvSpPr>
        <p:spPr/>
        <p:txBody>
          <a:bodyPr>
            <a:normAutofit/>
          </a:bodyPr>
          <a:lstStyle/>
          <a:p>
            <a:r>
              <a:rPr lang="en-US" sz="2000" dirty="0"/>
              <a:t>Data is loaded into the </a:t>
            </a:r>
            <a:r>
              <a:rPr lang="en-US" sz="2000" dirty="0" err="1"/>
              <a:t>dataframe</a:t>
            </a:r>
            <a:r>
              <a:rPr lang="en-US" sz="2000" dirty="0"/>
              <a:t> and is cleaned.</a:t>
            </a:r>
            <a:endParaRPr lang="en-IN" sz="2000" dirty="0"/>
          </a:p>
          <a:p>
            <a:r>
              <a:rPr lang="en-US" sz="2000" b="1" dirty="0"/>
              <a:t>Q1:</a:t>
            </a:r>
            <a:r>
              <a:rPr lang="en-US" sz="2000" dirty="0"/>
              <a:t> Plot a graph for rows " % Growth over previous year" for all the states (not union territories) whose data is available, use as much data as possible for this exercise. Use the best fit line to represent the growth for each state. Draw a similar line graph for the nation as well.</a:t>
            </a:r>
            <a:endParaRPr lang="en-IN" sz="2000" dirty="0"/>
          </a:p>
          <a:p>
            <a:r>
              <a:rPr lang="en-US" sz="2000" dirty="0"/>
              <a:t>Since data is to be </a:t>
            </a:r>
            <a:r>
              <a:rPr lang="en-US" sz="2000" dirty="0" smtClean="0"/>
              <a:t>analyzed </a:t>
            </a:r>
            <a:r>
              <a:rPr lang="en-US" sz="2000" dirty="0"/>
              <a:t>for “% Growth over previous years”, all other rows are to be removed.</a:t>
            </a:r>
            <a:endParaRPr lang="en-IN" sz="2000" dirty="0"/>
          </a:p>
          <a:p>
            <a:r>
              <a:rPr lang="en-US" sz="2000" dirty="0"/>
              <a:t>After it, best fit line graph for the remaining data is plotted.</a:t>
            </a:r>
            <a:endParaRPr lang="en-IN" sz="2000" dirty="0"/>
          </a:p>
          <a:p>
            <a:r>
              <a:rPr lang="en-US" sz="2000" dirty="0"/>
              <a:t>A “Best Fit Line” graph is one which provided graphical visualization whether the trend of given data is Positive or </a:t>
            </a:r>
            <a:r>
              <a:rPr lang="en-IN" sz="2000" dirty="0"/>
              <a:t>Negative</a:t>
            </a:r>
            <a:r>
              <a:rPr lang="en-IN" sz="2000" dirty="0" smtClean="0"/>
              <a:t>.</a:t>
            </a:r>
          </a:p>
          <a:p>
            <a:r>
              <a:rPr lang="en-IN" sz="2000" dirty="0"/>
              <a:t>Below are the “Best Fit Plots” plotted for all the states.</a:t>
            </a:r>
          </a:p>
          <a:p>
            <a:endParaRPr lang="en-IN" dirty="0"/>
          </a:p>
        </p:txBody>
      </p:sp>
    </p:spTree>
    <p:extLst>
      <p:ext uri="{BB962C8B-B14F-4D97-AF65-F5344CB8AC3E}">
        <p14:creationId xmlns:p14="http://schemas.microsoft.com/office/powerpoint/2010/main" val="36746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9382" y="48895"/>
            <a:ext cx="5731510" cy="256984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236681" y="48895"/>
            <a:ext cx="5731510" cy="252095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49382" y="2791980"/>
            <a:ext cx="5731510" cy="252095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236681" y="2791980"/>
            <a:ext cx="5731510" cy="2533015"/>
          </a:xfrm>
          <a:prstGeom prst="rect">
            <a:avLst/>
          </a:prstGeom>
        </p:spPr>
      </p:pic>
    </p:spTree>
    <p:extLst>
      <p:ext uri="{BB962C8B-B14F-4D97-AF65-F5344CB8AC3E}">
        <p14:creationId xmlns:p14="http://schemas.microsoft.com/office/powerpoint/2010/main" val="147785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68391" y="155488"/>
            <a:ext cx="5731510" cy="252920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250536" y="121197"/>
            <a:ext cx="5731510" cy="2597785"/>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68391" y="3190614"/>
            <a:ext cx="5731510" cy="2444115"/>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6250536" y="3091295"/>
            <a:ext cx="5601335" cy="2171700"/>
          </a:xfrm>
          <a:prstGeom prst="rect">
            <a:avLst/>
          </a:prstGeom>
        </p:spPr>
      </p:pic>
    </p:spTree>
    <p:extLst>
      <p:ext uri="{BB962C8B-B14F-4D97-AF65-F5344CB8AC3E}">
        <p14:creationId xmlns:p14="http://schemas.microsoft.com/office/powerpoint/2010/main" val="264820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8" y="938934"/>
            <a:ext cx="10515600" cy="4351338"/>
          </a:xfrm>
        </p:spPr>
        <p:txBody>
          <a:bodyPr/>
          <a:lstStyle/>
          <a:p>
            <a:r>
              <a:rPr lang="en-US" sz="2000" dirty="0"/>
              <a:t>If the line in the graph is going upwards, then we can say that it’s a positive trend. </a:t>
            </a:r>
            <a:endParaRPr lang="en-IN" sz="2000" dirty="0"/>
          </a:p>
          <a:p>
            <a:r>
              <a:rPr lang="en-US" sz="2000" dirty="0"/>
              <a:t>In above graph, the line is going downwards, which shows that the trend is Negative. From this we can state that, “% Growth over previous years” i.e. GDP of our nation is coming down over the years and needs attention.</a:t>
            </a:r>
            <a:endParaRPr lang="en-IN" sz="2000" dirty="0"/>
          </a:p>
          <a:p>
            <a:endParaRPr lang="en-IN" dirty="0"/>
          </a:p>
        </p:txBody>
      </p:sp>
    </p:spTree>
    <p:extLst>
      <p:ext uri="{BB962C8B-B14F-4D97-AF65-F5344CB8AC3E}">
        <p14:creationId xmlns:p14="http://schemas.microsoft.com/office/powerpoint/2010/main" val="234649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8" y="987425"/>
            <a:ext cx="3932237" cy="4881563"/>
          </a:xfrm>
        </p:spPr>
        <p:txBody>
          <a:bodyPr/>
          <a:lstStyle/>
          <a:p>
            <a:pPr marL="285750" lvl="0" indent="-285750">
              <a:buFont typeface="Arial" panose="020B0604020202020204" pitchFamily="34" charset="0"/>
              <a:buChar char="•"/>
            </a:pPr>
            <a:r>
              <a:rPr lang="en-US" sz="2000" dirty="0"/>
              <a:t>How will you compare the growth rates of any two states? </a:t>
            </a:r>
            <a:endParaRPr lang="en-IN" sz="2000" dirty="0"/>
          </a:p>
          <a:p>
            <a:pPr marL="742950" lvl="1" indent="-285750">
              <a:buFont typeface="Courier New" panose="02070309020205020404" pitchFamily="49" charset="0"/>
              <a:buChar char="o"/>
            </a:pPr>
            <a:r>
              <a:rPr lang="en-US" sz="1600" dirty="0"/>
              <a:t>When plotting the Best Fit line graphs, slopes for each state has been calculated.</a:t>
            </a:r>
            <a:endParaRPr lang="en-IN" sz="1600" dirty="0"/>
          </a:p>
          <a:p>
            <a:pPr marL="742950" lvl="1" indent="-285750">
              <a:buFont typeface="Courier New" panose="02070309020205020404" pitchFamily="49" charset="0"/>
              <a:buChar char="o"/>
            </a:pPr>
            <a:r>
              <a:rPr lang="en-US" sz="1600" dirty="0"/>
              <a:t>We can compare slopes of any two states, and reach to conclusion if the state is growing compared to the other or not.</a:t>
            </a:r>
            <a:endParaRPr lang="en-IN" sz="1600" dirty="0"/>
          </a:p>
          <a:p>
            <a:pPr marL="742950" lvl="1" indent="-285750">
              <a:buFont typeface="Courier New" panose="02070309020205020404" pitchFamily="49" charset="0"/>
              <a:buChar char="o"/>
            </a:pPr>
            <a:r>
              <a:rPr lang="en-US" sz="1600" dirty="0"/>
              <a:t>Also, by referring the above graphs, we can compare the growth rate of two states.</a:t>
            </a:r>
            <a:endParaRPr lang="en-IN" sz="1600" dirty="0"/>
          </a:p>
          <a:p>
            <a:pPr marL="742950" lvl="1" indent="-285750">
              <a:buFont typeface="Courier New" panose="02070309020205020404" pitchFamily="49" charset="0"/>
              <a:buChar char="o"/>
            </a:pPr>
            <a:r>
              <a:rPr lang="en-US" sz="1600" dirty="0"/>
              <a:t>Below is the graph plotted for slopes for each state. From this we can easily compare two states.</a:t>
            </a:r>
            <a:endParaRPr lang="en-IN" sz="1600" dirty="0"/>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460279" y="1624732"/>
            <a:ext cx="6583363" cy="3321339"/>
          </a:xfrm>
          <a:prstGeom prst="rect">
            <a:avLst/>
          </a:prstGeom>
        </p:spPr>
      </p:pic>
    </p:spTree>
    <p:extLst>
      <p:ext uri="{BB962C8B-B14F-4D97-AF65-F5344CB8AC3E}">
        <p14:creationId xmlns:p14="http://schemas.microsoft.com/office/powerpoint/2010/main" val="286898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1674" y="138545"/>
            <a:ext cx="4752108" cy="6608618"/>
          </a:xfrm>
        </p:spPr>
        <p:txBody>
          <a:bodyPr>
            <a:normAutofit/>
          </a:bodyPr>
          <a:lstStyle/>
          <a:p>
            <a:pPr marL="285750" lvl="0" indent="-285750">
              <a:buFont typeface="Arial" panose="020B0604020202020204" pitchFamily="34" charset="0"/>
              <a:buChar char="•"/>
            </a:pPr>
            <a:r>
              <a:rPr lang="en-US" sz="1800" dirty="0"/>
              <a:t>Which states have been growing consistently fast, and which ones have been struggling? Rank top 3 fastest and 3 slowest-growing states.</a:t>
            </a:r>
            <a:endParaRPr lang="en-IN" sz="1800" dirty="0"/>
          </a:p>
          <a:p>
            <a:pPr marL="742950" lvl="1" indent="-285750">
              <a:buFont typeface="Courier New" panose="02070309020205020404" pitchFamily="49" charset="0"/>
              <a:buChar char="o"/>
            </a:pPr>
            <a:r>
              <a:rPr lang="en-US" sz="1600" dirty="0"/>
              <a:t>Calculate the Average of “% Growth over previous years” for each state.</a:t>
            </a:r>
            <a:endParaRPr lang="en-IN" sz="1600" dirty="0"/>
          </a:p>
          <a:p>
            <a:pPr marL="742950" lvl="1" indent="-285750">
              <a:buFont typeface="Courier New" panose="02070309020205020404" pitchFamily="49" charset="0"/>
              <a:buChar char="o"/>
            </a:pPr>
            <a:r>
              <a:rPr lang="en-US" sz="1600" dirty="0"/>
              <a:t>Store the result in new column “ Average Growth Rate”</a:t>
            </a:r>
            <a:endParaRPr lang="en-IN" sz="1600" dirty="0"/>
          </a:p>
          <a:p>
            <a:pPr marL="742950" lvl="1" indent="-285750">
              <a:buFont typeface="Courier New" panose="02070309020205020404" pitchFamily="49" charset="0"/>
              <a:buChar char="o"/>
            </a:pPr>
            <a:r>
              <a:rPr lang="en-US" sz="1600" dirty="0"/>
              <a:t>Sort the column.</a:t>
            </a:r>
            <a:endParaRPr lang="en-IN" sz="1600" dirty="0"/>
          </a:p>
          <a:p>
            <a:pPr marL="742950" lvl="1" indent="-285750">
              <a:buFont typeface="Courier New" panose="02070309020205020404" pitchFamily="49" charset="0"/>
              <a:buChar char="o"/>
            </a:pPr>
            <a:r>
              <a:rPr lang="en-US" sz="1600" dirty="0"/>
              <a:t>After sorting the column in descending order, top 3 states are fastest growing and bottom 3 are slowest growing states.</a:t>
            </a:r>
            <a:endParaRPr lang="en-IN" sz="1600" dirty="0"/>
          </a:p>
          <a:p>
            <a:pPr marL="742950" lvl="1" indent="-285750">
              <a:buFont typeface="Courier New" panose="02070309020205020404" pitchFamily="49" charset="0"/>
              <a:buChar char="o"/>
            </a:pPr>
            <a:r>
              <a:rPr lang="en-US" sz="1600" dirty="0"/>
              <a:t>Also this can be represented visually</a:t>
            </a:r>
            <a:r>
              <a:rPr lang="en-US" sz="1600" dirty="0" smtClean="0"/>
              <a:t>.</a:t>
            </a:r>
          </a:p>
          <a:p>
            <a:pPr marL="742950" lvl="1" indent="-285750">
              <a:buFont typeface="Courier New" panose="02070309020205020404" pitchFamily="49" charset="0"/>
              <a:buChar char="o"/>
            </a:pPr>
            <a:endParaRPr lang="en-US" sz="1600" dirty="0" smtClean="0"/>
          </a:p>
          <a:p>
            <a:pPr marL="285750" indent="-285750">
              <a:buFont typeface="Arial" panose="020B0604020202020204" pitchFamily="34" charset="0"/>
              <a:buChar char="•"/>
            </a:pPr>
            <a:r>
              <a:rPr lang="en-US" sz="1800" dirty="0"/>
              <a:t>With </a:t>
            </a:r>
            <a:r>
              <a:rPr lang="en-US" sz="1800" dirty="0" smtClean="0"/>
              <a:t>reference </a:t>
            </a:r>
            <a:r>
              <a:rPr lang="en-US" sz="1800" dirty="0"/>
              <a:t>to the above graph</a:t>
            </a:r>
            <a:endParaRPr lang="en-IN" sz="1800" dirty="0"/>
          </a:p>
          <a:p>
            <a:pPr marL="1200150" lvl="2" indent="-285750">
              <a:buFont typeface="Courier New" panose="02070309020205020404" pitchFamily="49" charset="0"/>
              <a:buChar char="o"/>
            </a:pPr>
            <a:r>
              <a:rPr lang="en-US" sz="1600" dirty="0"/>
              <a:t>Top 3 Fastest Growing States:</a:t>
            </a:r>
            <a:endParaRPr lang="en-IN" sz="1600" dirty="0"/>
          </a:p>
          <a:p>
            <a:pPr marL="1543050" lvl="3" indent="-171450">
              <a:buFont typeface="Arial" panose="020B0604020202020204" pitchFamily="34" charset="0"/>
              <a:buChar char="•"/>
            </a:pPr>
            <a:r>
              <a:rPr lang="en-US" sz="1500" dirty="0"/>
              <a:t>Madhya Pradesh</a:t>
            </a:r>
            <a:endParaRPr lang="en-IN" sz="1500" dirty="0"/>
          </a:p>
          <a:p>
            <a:pPr marL="1543050" lvl="3" indent="-171450">
              <a:buFont typeface="Arial" panose="020B0604020202020204" pitchFamily="34" charset="0"/>
              <a:buChar char="•"/>
            </a:pPr>
            <a:r>
              <a:rPr lang="en-US" sz="1500" dirty="0"/>
              <a:t>Andhra Pradesh</a:t>
            </a:r>
            <a:endParaRPr lang="en-IN" sz="1500" dirty="0"/>
          </a:p>
          <a:p>
            <a:pPr marL="1543050" lvl="3" indent="-171450">
              <a:buFont typeface="Arial" panose="020B0604020202020204" pitchFamily="34" charset="0"/>
              <a:buChar char="•"/>
            </a:pPr>
            <a:r>
              <a:rPr lang="en-US" sz="1500" dirty="0"/>
              <a:t>Haryana</a:t>
            </a:r>
            <a:endParaRPr lang="en-IN" sz="1500" dirty="0"/>
          </a:p>
          <a:p>
            <a:pPr marL="1200150" lvl="2" indent="-285750">
              <a:buFont typeface="Courier New" panose="02070309020205020404" pitchFamily="49" charset="0"/>
              <a:buChar char="o"/>
            </a:pPr>
            <a:r>
              <a:rPr lang="en-US" sz="1600" dirty="0"/>
              <a:t>Bottom 3 Slowest Growing States:</a:t>
            </a:r>
            <a:endParaRPr lang="en-IN" sz="1600" dirty="0"/>
          </a:p>
          <a:p>
            <a:pPr marL="1543050" lvl="3" indent="-171450">
              <a:buFont typeface="Arial" panose="020B0604020202020204" pitchFamily="34" charset="0"/>
              <a:buChar char="•"/>
            </a:pPr>
            <a:r>
              <a:rPr lang="en-US" sz="1500" dirty="0"/>
              <a:t>Goa</a:t>
            </a:r>
            <a:endParaRPr lang="en-IN" sz="1500" dirty="0"/>
          </a:p>
          <a:p>
            <a:pPr marL="1543050" lvl="3" indent="-171450">
              <a:buFont typeface="Arial" panose="020B0604020202020204" pitchFamily="34" charset="0"/>
              <a:buChar char="•"/>
            </a:pPr>
            <a:r>
              <a:rPr lang="en-US" sz="1500" dirty="0"/>
              <a:t>Punjab</a:t>
            </a:r>
            <a:endParaRPr lang="en-IN" sz="1500" dirty="0"/>
          </a:p>
          <a:p>
            <a:pPr marL="1543050" lvl="3" indent="-171450">
              <a:buFont typeface="Arial" panose="020B0604020202020204" pitchFamily="34" charset="0"/>
              <a:buChar char="•"/>
            </a:pPr>
            <a:r>
              <a:rPr lang="en-US" sz="1500" dirty="0"/>
              <a:t>Manipur</a:t>
            </a:r>
            <a:endParaRPr lang="en-IN" sz="1500" dirty="0"/>
          </a:p>
          <a:p>
            <a:pPr marL="742950" lvl="1" indent="-285750">
              <a:buFont typeface="Courier New" panose="02070309020205020404" pitchFamily="49" charset="0"/>
              <a:buChar char="o"/>
            </a:pPr>
            <a:endParaRPr lang="en-IN" sz="1600"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5169334" y="457200"/>
            <a:ext cx="6814848" cy="5411788"/>
          </a:xfrm>
          <a:prstGeom prst="rect">
            <a:avLst/>
          </a:prstGeom>
        </p:spPr>
      </p:pic>
    </p:spTree>
    <p:extLst>
      <p:ext uri="{BB962C8B-B14F-4D97-AF65-F5344CB8AC3E}">
        <p14:creationId xmlns:p14="http://schemas.microsoft.com/office/powerpoint/2010/main" val="351945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9709"/>
            <a:ext cx="10515600" cy="5387254"/>
          </a:xfrm>
        </p:spPr>
        <p:txBody>
          <a:bodyPr/>
          <a:lstStyle/>
          <a:p>
            <a:pPr lvl="0"/>
            <a:r>
              <a:rPr lang="en-US" sz="2000" dirty="0"/>
              <a:t>What is the Nation's growth rate?</a:t>
            </a:r>
            <a:endParaRPr lang="en-IN" sz="2000" dirty="0"/>
          </a:p>
          <a:p>
            <a:pPr lvl="1">
              <a:buFont typeface="Courier New" panose="02070309020205020404" pitchFamily="49" charset="0"/>
              <a:buChar char="o"/>
            </a:pPr>
            <a:r>
              <a:rPr lang="en-US" sz="2000" dirty="0"/>
              <a:t>As observed in the bar graph visual, Nation's growth rate is represented by "All India GDP".</a:t>
            </a:r>
            <a:endParaRPr lang="en-IN" sz="2000" dirty="0"/>
          </a:p>
          <a:p>
            <a:pPr lvl="1">
              <a:buFont typeface="Courier New" panose="02070309020205020404" pitchFamily="49" charset="0"/>
              <a:buChar char="o"/>
            </a:pPr>
            <a:r>
              <a:rPr lang="en-US" sz="2000" dirty="0"/>
              <a:t>The nations growth rate is 11.798%.</a:t>
            </a:r>
            <a:endParaRPr lang="en-IN" sz="2000" dirty="0"/>
          </a:p>
          <a:p>
            <a:endParaRPr lang="en-IN" sz="2000" dirty="0"/>
          </a:p>
          <a:p>
            <a:pPr lvl="0"/>
            <a:r>
              <a:rPr lang="en-US" sz="2000" dirty="0"/>
              <a:t>Maharashtra's (Home State) Growth Rate</a:t>
            </a:r>
            <a:endParaRPr lang="en-IN" sz="2000" dirty="0"/>
          </a:p>
          <a:p>
            <a:pPr lvl="1">
              <a:buFont typeface="Courier New" panose="02070309020205020404" pitchFamily="49" charset="0"/>
              <a:buChar char="o"/>
            </a:pPr>
            <a:r>
              <a:rPr lang="en-IN" sz="2000" dirty="0"/>
              <a:t>Maharashtra's growth rate over the years is 7.262</a:t>
            </a:r>
            <a:r>
              <a:rPr lang="en-IN" sz="2000" dirty="0" smtClean="0"/>
              <a:t>%.</a:t>
            </a:r>
          </a:p>
          <a:p>
            <a:pPr lvl="1"/>
            <a:endParaRPr lang="en-IN" sz="2000" dirty="0"/>
          </a:p>
          <a:p>
            <a:pPr lvl="0"/>
            <a:r>
              <a:rPr lang="en-US" sz="2000" dirty="0"/>
              <a:t>Home State VS Nation's Growth Rate</a:t>
            </a:r>
            <a:endParaRPr lang="en-IN" sz="2000" dirty="0"/>
          </a:p>
          <a:p>
            <a:pPr lvl="1">
              <a:buFont typeface="Courier New" panose="02070309020205020404" pitchFamily="49" charset="0"/>
              <a:buChar char="o"/>
            </a:pPr>
            <a:r>
              <a:rPr lang="en-US" sz="2000" dirty="0"/>
              <a:t>When observed in the bar graph visualization, we can say that India's GDP growth rate is better than Maharashtra's GDP growth rate</a:t>
            </a:r>
            <a:r>
              <a:rPr lang="en-US" sz="2000" dirty="0" smtClean="0"/>
              <a:t>.</a:t>
            </a:r>
            <a:endParaRPr lang="en-IN" sz="2000" dirty="0"/>
          </a:p>
          <a:p>
            <a:pPr lvl="1">
              <a:buFont typeface="Courier New" panose="02070309020205020404" pitchFamily="49" charset="0"/>
              <a:buChar char="o"/>
            </a:pPr>
            <a:r>
              <a:rPr lang="en-US" sz="2000" dirty="0"/>
              <a:t>Maharashtra's GDP growth rate is 7.262 % and India's growth rate is 11.798 %.</a:t>
            </a:r>
            <a:endParaRPr lang="en-IN" sz="2000" dirty="0"/>
          </a:p>
          <a:p>
            <a:endParaRPr lang="en-IN" dirty="0"/>
          </a:p>
        </p:txBody>
      </p:sp>
    </p:spTree>
    <p:extLst>
      <p:ext uri="{BB962C8B-B14F-4D97-AF65-F5344CB8AC3E}">
        <p14:creationId xmlns:p14="http://schemas.microsoft.com/office/powerpoint/2010/main" val="2062532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1737</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GDP Assignment</vt:lpstr>
      <vt:lpstr>PowerPoint Presentation</vt:lpstr>
      <vt:lpstr>Part 1 -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Part 1 - 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Part 2: GDP and Education </vt:lpstr>
      <vt:lpstr>PowerPoint Presentation</vt:lpstr>
      <vt:lpstr>PowerPoint Presentation</vt:lpstr>
      <vt:lpstr>PowerPoint Presentation</vt:lpstr>
      <vt:lpstr>PowerPoint Presentation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Assignment</dc:title>
  <dc:creator>ACER</dc:creator>
  <cp:lastModifiedBy>ACER</cp:lastModifiedBy>
  <cp:revision>89</cp:revision>
  <dcterms:created xsi:type="dcterms:W3CDTF">2019-11-18T14:38:39Z</dcterms:created>
  <dcterms:modified xsi:type="dcterms:W3CDTF">2019-11-18T15:41:52Z</dcterms:modified>
</cp:coreProperties>
</file>