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72" r:id="rId2"/>
    <p:sldId id="285" r:id="rId3"/>
    <p:sldId id="273" r:id="rId4"/>
    <p:sldId id="269" r:id="rId5"/>
    <p:sldId id="261" r:id="rId6"/>
    <p:sldId id="262" r:id="rId7"/>
    <p:sldId id="259" r:id="rId8"/>
    <p:sldId id="264" r:id="rId9"/>
    <p:sldId id="260" r:id="rId10"/>
    <p:sldId id="266" r:id="rId11"/>
    <p:sldId id="265" r:id="rId12"/>
    <p:sldId id="267" r:id="rId13"/>
    <p:sldId id="276" r:id="rId14"/>
    <p:sldId id="268" r:id="rId15"/>
    <p:sldId id="271" r:id="rId16"/>
    <p:sldId id="280" r:id="rId17"/>
    <p:sldId id="278" r:id="rId18"/>
    <p:sldId id="281" r:id="rId19"/>
    <p:sldId id="282" r:id="rId20"/>
    <p:sldId id="283" r:id="rId21"/>
    <p:sldId id="284" r:id="rId22"/>
    <p:sldId id="279" r:id="rId23"/>
    <p:sldId id="270" r:id="rId24"/>
    <p:sldId id="274" r:id="rId25"/>
    <p:sldId id="275" r:id="rId2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242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8/11/2025</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8/11/2025</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E963C-1534-4F8D-B2A7-66D81AA25953}" type="slidenum">
              <a:rPr lang="en-US" smtClean="0"/>
              <a:t>23</a:t>
            </a:fld>
            <a:endParaRPr lang="en-US"/>
          </a:p>
        </p:txBody>
      </p:sp>
    </p:spTree>
    <p:extLst>
      <p:ext uri="{BB962C8B-B14F-4D97-AF65-F5344CB8AC3E}">
        <p14:creationId xmlns:p14="http://schemas.microsoft.com/office/powerpoint/2010/main" val="69571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1524450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212442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198306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10</a:t>
            </a:fld>
            <a:endParaRPr lang="en-US"/>
          </a:p>
        </p:txBody>
      </p:sp>
    </p:spTree>
    <p:extLst>
      <p:ext uri="{BB962C8B-B14F-4D97-AF65-F5344CB8AC3E}">
        <p14:creationId xmlns:p14="http://schemas.microsoft.com/office/powerpoint/2010/main" val="96418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11</a:t>
            </a:fld>
            <a:endParaRPr lang="en-US"/>
          </a:p>
        </p:txBody>
      </p:sp>
    </p:spTree>
    <p:extLst>
      <p:ext uri="{BB962C8B-B14F-4D97-AF65-F5344CB8AC3E}">
        <p14:creationId xmlns:p14="http://schemas.microsoft.com/office/powerpoint/2010/main" val="144388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12</a:t>
            </a:fld>
            <a:endParaRPr lang="en-US"/>
          </a:p>
        </p:txBody>
      </p:sp>
    </p:spTree>
    <p:extLst>
      <p:ext uri="{BB962C8B-B14F-4D97-AF65-F5344CB8AC3E}">
        <p14:creationId xmlns:p14="http://schemas.microsoft.com/office/powerpoint/2010/main" val="320491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14</a:t>
            </a:fld>
            <a:endParaRPr lang="en-US"/>
          </a:p>
        </p:txBody>
      </p:sp>
    </p:spTree>
    <p:extLst>
      <p:ext uri="{BB962C8B-B14F-4D97-AF65-F5344CB8AC3E}">
        <p14:creationId xmlns:p14="http://schemas.microsoft.com/office/powerpoint/2010/main" val="384872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8/11/2025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GB"/>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GB"/>
              <a:t>Click to edit Master title style</a:t>
            </a:r>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8/11/2025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8/11/2025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8/11/2025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8/11/2025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8/11/2025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descr="D:\Log7.jpg logo dy.jpg"/>
          <p:cNvPicPr/>
          <p:nvPr/>
        </p:nvPicPr>
        <p:blipFill>
          <a:blip r:embed="rId2" cstate="print"/>
          <a:stretch>
            <a:fillRect/>
          </a:stretch>
        </p:blipFill>
        <p:spPr>
          <a:xfrm>
            <a:off x="2209800" y="381000"/>
            <a:ext cx="928144" cy="1123950"/>
          </a:xfrm>
          <a:prstGeom prst="rect">
            <a:avLst/>
          </a:prstGeom>
        </p:spPr>
      </p:pic>
      <p:pic>
        <p:nvPicPr>
          <p:cNvPr id="3" name="image2.jpeg" descr="ATC_new_logo_2009"/>
          <p:cNvPicPr/>
          <p:nvPr/>
        </p:nvPicPr>
        <p:blipFill>
          <a:blip r:embed="rId3" cstate="print"/>
          <a:stretch>
            <a:fillRect/>
          </a:stretch>
        </p:blipFill>
        <p:spPr>
          <a:xfrm>
            <a:off x="8305800" y="762000"/>
            <a:ext cx="1578796" cy="643890"/>
          </a:xfrm>
          <a:prstGeom prst="rect">
            <a:avLst/>
          </a:prstGeom>
        </p:spPr>
      </p:pic>
      <p:sp>
        <p:nvSpPr>
          <p:cNvPr id="4" name="Rectangle 3"/>
          <p:cNvSpPr/>
          <p:nvPr/>
        </p:nvSpPr>
        <p:spPr>
          <a:xfrm>
            <a:off x="3200400" y="1828801"/>
            <a:ext cx="5486400" cy="646331"/>
          </a:xfrm>
          <a:prstGeom prst="rect">
            <a:avLst/>
          </a:prstGeom>
        </p:spPr>
        <p:txBody>
          <a:bodyPr wrap="square">
            <a:spAutoFit/>
          </a:bodyPr>
          <a:lstStyle/>
          <a:p>
            <a:pPr algn="ctr"/>
            <a:r>
              <a:rPr lang="en-US" b="1" dirty="0">
                <a:latin typeface="Times New Roman" pitchFamily="18" charset="0"/>
                <a:cs typeface="Times New Roman" pitchFamily="18" charset="0"/>
              </a:rPr>
              <a:t>INSTITUTE FOR ADVANCED COMPUTING AND SOFTWARE DEVELOPMENT AKURDI, PUNE</a:t>
            </a:r>
          </a:p>
        </p:txBody>
      </p:sp>
      <p:sp>
        <p:nvSpPr>
          <p:cNvPr id="8193" name="Rectangle 1"/>
          <p:cNvSpPr>
            <a:spLocks noChangeArrowheads="1"/>
          </p:cNvSpPr>
          <p:nvPr/>
        </p:nvSpPr>
        <p:spPr bwMode="auto">
          <a:xfrm>
            <a:off x="5029200" y="2824151"/>
            <a:ext cx="1808480"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1500" dirty="0">
                <a:latin typeface="Times New Roman" panose="02020603050405020304" pitchFamily="18" charset="0"/>
                <a:ea typeface="Times New Roman" panose="02020603050405020304" pitchFamily="18" charset="0"/>
                <a:cs typeface="Times New Roman" panose="02020603050405020304" pitchFamily="18" charset="0"/>
              </a:rPr>
              <a:t>Documentation On</a:t>
            </a:r>
            <a:endParaRPr lang="en-US" sz="1500" dirty="0">
              <a:latin typeface="Times New Roman" panose="02020603050405020304" pitchFamily="18" charset="0"/>
              <a:cs typeface="Times New Roman" panose="02020603050405020304" pitchFamily="18" charset="0"/>
            </a:endParaRPr>
          </a:p>
        </p:txBody>
      </p:sp>
      <p:sp>
        <p:nvSpPr>
          <p:cNvPr id="8194" name="Rectangle 2"/>
          <p:cNvSpPr>
            <a:spLocks noChangeArrowheads="1"/>
          </p:cNvSpPr>
          <p:nvPr/>
        </p:nvSpPr>
        <p:spPr bwMode="auto">
          <a:xfrm>
            <a:off x="4267200" y="3337411"/>
            <a:ext cx="36576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600" b="1" dirty="0">
                <a:latin typeface="Arial" pitchFamily="34" charset="0"/>
                <a:ea typeface="Times New Roman" pitchFamily="18" charset="0"/>
                <a:cs typeface="Arial" pitchFamily="34" charset="0"/>
              </a:rPr>
              <a:t>“</a:t>
            </a:r>
            <a:r>
              <a:rPr lang="en-US" sz="2600" b="1" dirty="0">
                <a:latin typeface="Times New Roman" panose="02020603050405020304" pitchFamily="18" charset="0"/>
                <a:ea typeface="Times New Roman" panose="02020603050405020304" pitchFamily="18" charset="0"/>
                <a:cs typeface="Times New Roman" panose="02020603050405020304" pitchFamily="18" charset="0"/>
              </a:rPr>
              <a:t>Tiffin Trail WebApp</a:t>
            </a:r>
            <a:r>
              <a:rPr lang="en-US" sz="2600" b="1" dirty="0">
                <a:latin typeface="Arial" pitchFamily="34" charset="0"/>
                <a:ea typeface="Times New Roman" pitchFamily="18" charset="0"/>
                <a:cs typeface="Arial" pitchFamily="34" charset="0"/>
              </a:rPr>
              <a:t>”</a:t>
            </a:r>
            <a:endParaRPr lang="en-US" sz="800" dirty="0">
              <a:latin typeface="Arial" pitchFamily="34" charset="0"/>
              <a:cs typeface="Arial" pitchFamily="34" charset="0"/>
            </a:endParaRPr>
          </a:p>
          <a:p>
            <a:pPr algn="ctr" eaLnBrk="0" fontAlgn="base" hangingPunct="0">
              <a:spcBef>
                <a:spcPct val="0"/>
              </a:spcBef>
              <a:spcAft>
                <a:spcPct val="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PG-DAC Feb 2025</a:t>
            </a:r>
            <a:endParaRPr lang="en-US" sz="1600" dirty="0">
              <a:latin typeface="Times New Roman" panose="02020603050405020304" pitchFamily="18" charset="0"/>
              <a:cs typeface="Times New Roman" panose="02020603050405020304" pitchFamily="18" charset="0"/>
            </a:endParaRPr>
          </a:p>
        </p:txBody>
      </p:sp>
      <p:sp>
        <p:nvSpPr>
          <p:cNvPr id="8195" name="Rectangle 3"/>
          <p:cNvSpPr>
            <a:spLocks noChangeArrowheads="1"/>
          </p:cNvSpPr>
          <p:nvPr/>
        </p:nvSpPr>
        <p:spPr bwMode="auto">
          <a:xfrm>
            <a:off x="1676400" y="4556612"/>
            <a:ext cx="8763000" cy="18004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5222875"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US"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tabLst>
                <a:tab pos="5222875"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Group No: 29</a:t>
            </a:r>
          </a:p>
          <a:p>
            <a:pPr algn="ctr" eaLnBrk="0" fontAlgn="base" hangingPunct="0">
              <a:spcBef>
                <a:spcPct val="0"/>
              </a:spcBef>
              <a:spcAft>
                <a:spcPct val="0"/>
              </a:spcAft>
              <a:tabLst>
                <a:tab pos="5222875"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Roll No.	Name:</a:t>
            </a:r>
            <a:endParaRPr lang="en-US" sz="1400"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tabLst>
                <a:tab pos="5222875"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252003	Abhimanyu Karche</a:t>
            </a:r>
            <a:endParaRPr lang="en-US" sz="1400"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tabLst>
                <a:tab pos="5222875"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252076	Raman Ghule</a:t>
            </a:r>
          </a:p>
          <a:p>
            <a:pPr algn="ctr" eaLnBrk="0" fontAlgn="base" hangingPunct="0">
              <a:spcBef>
                <a:spcPct val="0"/>
              </a:spcBef>
              <a:spcAft>
                <a:spcPct val="0"/>
              </a:spcAft>
              <a:tabLst>
                <a:tab pos="5222875" algn="l"/>
              </a:tabLst>
            </a:pPr>
            <a:endParaRPr lang="en-US" sz="800" dirty="0">
              <a:latin typeface="Times New Roman" panose="02020603050405020304" pitchFamily="18" charset="0"/>
              <a:ea typeface="Times New Roman" panose="02020603050405020304" pitchFamily="18" charset="0"/>
              <a:cs typeface="Times New Roman" panose="02020603050405020304" pitchFamily="18" charset="0"/>
            </a:endParaRPr>
          </a:p>
          <a:p>
            <a:pPr algn="ctr" eaLnBrk="0" fontAlgn="base" hangingPunct="0">
              <a:spcBef>
                <a:spcPct val="0"/>
              </a:spcBef>
              <a:spcAft>
                <a:spcPct val="0"/>
              </a:spcAft>
              <a:tabLst>
                <a:tab pos="5222875"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Mr. </a:t>
            </a:r>
            <a:r>
              <a:rPr lang="en-IN" sz="1600" b="1" dirty="0">
                <a:latin typeface="Times New Roman" panose="02020603050405020304" pitchFamily="18" charset="0"/>
                <a:cs typeface="Times New Roman" panose="02020603050405020304" pitchFamily="18" charset="0"/>
              </a:rPr>
              <a:t>Harshal Waghchaure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Mrs. Prashant Deshpande</a:t>
            </a:r>
            <a:endParaRPr lang="en-US" sz="8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eaLnBrk="0" fontAlgn="base" hangingPunct="0">
              <a:spcBef>
                <a:spcPct val="0"/>
              </a:spcBef>
              <a:spcAft>
                <a:spcPct val="0"/>
              </a:spcAft>
              <a:tabLst>
                <a:tab pos="5222875"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Project guide	Centre Coordinator</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596153"/>
          </a:xfrm>
        </p:spPr>
        <p:txBody>
          <a:bodyPr/>
          <a:lstStyle/>
          <a:p>
            <a:r>
              <a:rPr lang="en-IN" sz="3200" dirty="0">
                <a:latin typeface="Times New Roman" panose="02020603050405020304" pitchFamily="18" charset="0"/>
                <a:cs typeface="Times New Roman" panose="02020603050405020304" pitchFamily="18" charset="0"/>
              </a:rPr>
              <a:t>Screenshots:</a:t>
            </a: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8CD39B-DD67-4D6D-DE28-EDD1FAC7B626}"/>
              </a:ext>
            </a:extLst>
          </p:cNvPr>
          <p:cNvSpPr txBox="1"/>
          <p:nvPr/>
        </p:nvSpPr>
        <p:spPr>
          <a:xfrm>
            <a:off x="1004047" y="1181422"/>
            <a:ext cx="262665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Home</a:t>
            </a:r>
            <a:r>
              <a:rPr lang="en-US" dirty="0"/>
              <a:t> </a:t>
            </a:r>
            <a:r>
              <a:rPr lang="en-US" sz="2000" dirty="0">
                <a:latin typeface="Times New Roman" panose="02020603050405020304" pitchFamily="18" charset="0"/>
                <a:cs typeface="Times New Roman" panose="02020603050405020304" pitchFamily="18" charset="0"/>
              </a:rPr>
              <a:t>page</a:t>
            </a:r>
            <a:r>
              <a:rPr lang="en-US" dirty="0"/>
              <a:t>:</a:t>
            </a:r>
            <a:endParaRPr lang="en-IN" dirty="0"/>
          </a:p>
        </p:txBody>
      </p:sp>
      <p:pic>
        <p:nvPicPr>
          <p:cNvPr id="8" name="Content Placeholder 7">
            <a:extLst>
              <a:ext uri="{FF2B5EF4-FFF2-40B4-BE49-F238E27FC236}">
                <a16:creationId xmlns:a16="http://schemas.microsoft.com/office/drawing/2014/main" id="{BC74E016-9EF8-F070-50C1-F34467FDDD57}"/>
              </a:ext>
            </a:extLst>
          </p:cNvPr>
          <p:cNvPicPr>
            <a:picLocks noGrp="1" noChangeAspect="1"/>
          </p:cNvPicPr>
          <p:nvPr>
            <p:ph idx="1"/>
          </p:nvPr>
        </p:nvPicPr>
        <p:blipFill>
          <a:blip r:embed="rId3"/>
          <a:stretch>
            <a:fillRect/>
          </a:stretch>
        </p:blipFill>
        <p:spPr>
          <a:xfrm>
            <a:off x="1618906" y="2124355"/>
            <a:ext cx="7459132" cy="419576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Sign up page:</a:t>
            </a:r>
          </a:p>
        </p:txBody>
      </p:sp>
      <p:sp>
        <p:nvSpPr>
          <p:cNvPr id="7" name="Content Placeholder 6">
            <a:extLst>
              <a:ext uri="{FF2B5EF4-FFF2-40B4-BE49-F238E27FC236}">
                <a16:creationId xmlns:a16="http://schemas.microsoft.com/office/drawing/2014/main" id="{D5B055C0-3B36-C375-7D3D-082DE954A8AE}"/>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9732D77E-5C36-8716-C1ED-8BC38F6E01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311" y="2052918"/>
            <a:ext cx="8946541" cy="41954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Sign in page:</a:t>
            </a:r>
          </a:p>
        </p:txBody>
      </p:sp>
      <p:pic>
        <p:nvPicPr>
          <p:cNvPr id="6" name="Content Placeholder 5">
            <a:extLst>
              <a:ext uri="{FF2B5EF4-FFF2-40B4-BE49-F238E27FC236}">
                <a16:creationId xmlns:a16="http://schemas.microsoft.com/office/drawing/2014/main" id="{34AA694B-B6F5-1228-B26E-A7ED60859E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72126" y="1268454"/>
            <a:ext cx="7686714" cy="43210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A04602-31D3-25EE-EDD2-61E5C8AFD065}"/>
              </a:ext>
            </a:extLst>
          </p:cNvPr>
          <p:cNvPicPr>
            <a:picLocks noGrp="1" noChangeAspect="1"/>
          </p:cNvPicPr>
          <p:nvPr>
            <p:ph idx="1"/>
          </p:nvPr>
        </p:nvPicPr>
        <p:blipFill>
          <a:blip r:embed="rId2"/>
          <a:stretch>
            <a:fillRect/>
          </a:stretch>
        </p:blipFill>
        <p:spPr>
          <a:xfrm>
            <a:off x="1631934" y="1314219"/>
            <a:ext cx="6776960" cy="2606582"/>
          </a:xfrm>
        </p:spPr>
      </p:pic>
      <p:pic>
        <p:nvPicPr>
          <p:cNvPr id="7" name="Picture 6">
            <a:extLst>
              <a:ext uri="{FF2B5EF4-FFF2-40B4-BE49-F238E27FC236}">
                <a16:creationId xmlns:a16="http://schemas.microsoft.com/office/drawing/2014/main" id="{60024099-D04B-64A4-BB05-9DAE48F2942A}"/>
              </a:ext>
            </a:extLst>
          </p:cNvPr>
          <p:cNvPicPr>
            <a:picLocks noChangeAspect="1"/>
          </p:cNvPicPr>
          <p:nvPr/>
        </p:nvPicPr>
        <p:blipFill>
          <a:blip r:embed="rId3"/>
          <a:stretch>
            <a:fillRect/>
          </a:stretch>
        </p:blipFill>
        <p:spPr>
          <a:xfrm>
            <a:off x="1631934" y="4417526"/>
            <a:ext cx="6776960" cy="2252510"/>
          </a:xfrm>
          <a:prstGeom prst="rect">
            <a:avLst/>
          </a:prstGeom>
        </p:spPr>
      </p:pic>
      <p:sp>
        <p:nvSpPr>
          <p:cNvPr id="8" name="TextBox 7">
            <a:extLst>
              <a:ext uri="{FF2B5EF4-FFF2-40B4-BE49-F238E27FC236}">
                <a16:creationId xmlns:a16="http://schemas.microsoft.com/office/drawing/2014/main" id="{CEFFBF7E-F62E-3FE0-D1AE-F38D0520CF52}"/>
              </a:ext>
            </a:extLst>
          </p:cNvPr>
          <p:cNvSpPr txBox="1"/>
          <p:nvPr/>
        </p:nvSpPr>
        <p:spPr>
          <a:xfrm>
            <a:off x="1492981" y="654424"/>
            <a:ext cx="281007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Admin Dashboard:</a:t>
            </a:r>
          </a:p>
        </p:txBody>
      </p:sp>
    </p:spTree>
    <p:extLst>
      <p:ext uri="{BB962C8B-B14F-4D97-AF65-F5344CB8AC3E}">
        <p14:creationId xmlns:p14="http://schemas.microsoft.com/office/powerpoint/2010/main" val="258624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Seller page:</a:t>
            </a:r>
          </a:p>
        </p:txBody>
      </p:sp>
      <p:pic>
        <p:nvPicPr>
          <p:cNvPr id="3" name="Content Placeholder 2">
            <a:extLst>
              <a:ext uri="{FF2B5EF4-FFF2-40B4-BE49-F238E27FC236}">
                <a16:creationId xmlns:a16="http://schemas.microsoft.com/office/drawing/2014/main" id="{A0EE2BE8-9487-E55B-0EBA-CFCDD2CFABCC}"/>
              </a:ext>
            </a:extLst>
          </p:cNvPr>
          <p:cNvPicPr>
            <a:picLocks noGrp="1" noChangeAspect="1"/>
          </p:cNvPicPr>
          <p:nvPr>
            <p:ph idx="1"/>
          </p:nvPr>
        </p:nvPicPr>
        <p:blipFill>
          <a:blip r:embed="rId3"/>
          <a:stretch>
            <a:fillRect/>
          </a:stretch>
        </p:blipFill>
        <p:spPr>
          <a:xfrm>
            <a:off x="664630" y="1228165"/>
            <a:ext cx="10030263" cy="502023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Seller registration page:</a:t>
            </a:r>
          </a:p>
        </p:txBody>
      </p:sp>
      <p:pic>
        <p:nvPicPr>
          <p:cNvPr id="5" name="Content Placeholder 4">
            <a:extLst>
              <a:ext uri="{FF2B5EF4-FFF2-40B4-BE49-F238E27FC236}">
                <a16:creationId xmlns:a16="http://schemas.microsoft.com/office/drawing/2014/main" id="{E5C0F1AE-3814-696D-86F6-5994B532BAC2}"/>
              </a:ext>
            </a:extLst>
          </p:cNvPr>
          <p:cNvPicPr>
            <a:picLocks noGrp="1" noChangeAspect="1"/>
          </p:cNvPicPr>
          <p:nvPr>
            <p:ph idx="1"/>
          </p:nvPr>
        </p:nvPicPr>
        <p:blipFill>
          <a:blip r:embed="rId2"/>
          <a:stretch>
            <a:fillRect/>
          </a:stretch>
        </p:blipFill>
        <p:spPr>
          <a:xfrm>
            <a:off x="646111" y="1315471"/>
            <a:ext cx="9770877" cy="4932929"/>
          </a:xfrm>
        </p:spPr>
      </p:pic>
    </p:spTree>
    <p:extLst>
      <p:ext uri="{BB962C8B-B14F-4D97-AF65-F5344CB8AC3E}">
        <p14:creationId xmlns:p14="http://schemas.microsoft.com/office/powerpoint/2010/main" val="9347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F0D8-2D56-E4AE-95D2-B4CA729F36A2}"/>
              </a:ext>
            </a:extLst>
          </p:cNvPr>
          <p:cNvSpPr>
            <a:spLocks noGrp="1"/>
          </p:cNvSpPr>
          <p:nvPr>
            <p:ph type="title"/>
          </p:nvPr>
        </p:nvSpPr>
        <p:spPr>
          <a:xfrm>
            <a:off x="645130" y="766227"/>
            <a:ext cx="9404723" cy="1400530"/>
          </a:xfrm>
        </p:spPr>
        <p:txBody>
          <a:bodyPr/>
          <a:lstStyle/>
          <a:p>
            <a:r>
              <a:rPr lang="en-IN" sz="3200" dirty="0">
                <a:latin typeface="Times New Roman" panose="02020603050405020304" pitchFamily="18" charset="0"/>
                <a:cs typeface="Times New Roman" panose="02020603050405020304" pitchFamily="18" charset="0"/>
              </a:rPr>
              <a:t>Seller page:</a:t>
            </a:r>
          </a:p>
        </p:txBody>
      </p:sp>
      <p:pic>
        <p:nvPicPr>
          <p:cNvPr id="6" name="Picture 5">
            <a:extLst>
              <a:ext uri="{FF2B5EF4-FFF2-40B4-BE49-F238E27FC236}">
                <a16:creationId xmlns:a16="http://schemas.microsoft.com/office/drawing/2014/main" id="{56C54318-4FE9-7571-C1BF-0D2F4778CC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4664" y="1653539"/>
            <a:ext cx="8818038" cy="4438234"/>
          </a:xfrm>
          <a:prstGeom prst="rect">
            <a:avLst/>
          </a:prstGeom>
          <a:noFill/>
          <a:ln>
            <a:noFill/>
          </a:ln>
        </p:spPr>
      </p:pic>
    </p:spTree>
    <p:extLst>
      <p:ext uri="{BB962C8B-B14F-4D97-AF65-F5344CB8AC3E}">
        <p14:creationId xmlns:p14="http://schemas.microsoft.com/office/powerpoint/2010/main" val="265719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0895E0-1AA4-8494-1879-28FC541EC82E}"/>
              </a:ext>
            </a:extLst>
          </p:cNvPr>
          <p:cNvPicPr>
            <a:picLocks noGrp="1" noChangeAspect="1"/>
          </p:cNvPicPr>
          <p:nvPr>
            <p:ph idx="1"/>
          </p:nvPr>
        </p:nvPicPr>
        <p:blipFill>
          <a:blip r:embed="rId2"/>
          <a:stretch>
            <a:fillRect/>
          </a:stretch>
        </p:blipFill>
        <p:spPr>
          <a:xfrm>
            <a:off x="1631671" y="1497107"/>
            <a:ext cx="8382995" cy="4715435"/>
          </a:xfrm>
        </p:spPr>
      </p:pic>
      <p:sp>
        <p:nvSpPr>
          <p:cNvPr id="6" name="Title 1">
            <a:extLst>
              <a:ext uri="{FF2B5EF4-FFF2-40B4-BE49-F238E27FC236}">
                <a16:creationId xmlns:a16="http://schemas.microsoft.com/office/drawing/2014/main" id="{9C900D75-0F77-8285-745E-53A9A54B1F2E}"/>
              </a:ext>
            </a:extLst>
          </p:cNvPr>
          <p:cNvSpPr>
            <a:spLocks noGrp="1"/>
          </p:cNvSpPr>
          <p:nvPr>
            <p:ph type="title"/>
          </p:nvPr>
        </p:nvSpPr>
        <p:spPr>
          <a:xfrm>
            <a:off x="646111" y="452718"/>
            <a:ext cx="9404723" cy="1400530"/>
          </a:xfrm>
        </p:spPr>
        <p:txBody>
          <a:bodyPr/>
          <a:lstStyle/>
          <a:p>
            <a:r>
              <a:rPr lang="en-US" sz="2400" dirty="0">
                <a:latin typeface="Times New Roman" panose="02020603050405020304" pitchFamily="18" charset="0"/>
                <a:cs typeface="Times New Roman" panose="02020603050405020304" pitchFamily="18" charset="0"/>
              </a:rPr>
              <a:t>Add Tiffins :</a:t>
            </a:r>
          </a:p>
        </p:txBody>
      </p:sp>
    </p:spTree>
    <p:extLst>
      <p:ext uri="{BB962C8B-B14F-4D97-AF65-F5344CB8AC3E}">
        <p14:creationId xmlns:p14="http://schemas.microsoft.com/office/powerpoint/2010/main" val="284933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8D98-EEB7-4AA6-8EDD-2295ACEDF248}"/>
              </a:ext>
            </a:extLst>
          </p:cNvPr>
          <p:cNvSpPr>
            <a:spLocks noGrp="1"/>
          </p:cNvSpPr>
          <p:nvPr>
            <p:ph type="title"/>
          </p:nvPr>
        </p:nvSpPr>
        <p:spPr/>
        <p:txBody>
          <a:bodyPr/>
          <a:lstStyle/>
          <a:p>
            <a:r>
              <a:rPr lang="en-IN" b="1" dirty="0"/>
              <a:t>Seller creates subscription plan:</a:t>
            </a:r>
            <a:br>
              <a:rPr lang="en-IN" dirty="0"/>
            </a:b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A70BAE-47EB-AAC7-115F-C2F31ECF5D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1589" y="1757362"/>
            <a:ext cx="9126262" cy="4160112"/>
          </a:xfrm>
          <a:prstGeom prst="rect">
            <a:avLst/>
          </a:prstGeom>
          <a:noFill/>
          <a:ln>
            <a:noFill/>
          </a:ln>
        </p:spPr>
      </p:pic>
    </p:spTree>
    <p:extLst>
      <p:ext uri="{BB962C8B-B14F-4D97-AF65-F5344CB8AC3E}">
        <p14:creationId xmlns:p14="http://schemas.microsoft.com/office/powerpoint/2010/main" val="158736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6E7B-CD13-5C9D-E5AD-94C3A411CCA9}"/>
              </a:ext>
            </a:extLst>
          </p:cNvPr>
          <p:cNvSpPr>
            <a:spLocks noGrp="1"/>
          </p:cNvSpPr>
          <p:nvPr>
            <p:ph type="title"/>
          </p:nvPr>
        </p:nvSpPr>
        <p:spPr/>
        <p:txBody>
          <a:bodyPr/>
          <a:lstStyle/>
          <a:p>
            <a:r>
              <a:rPr lang="en-IN" b="1" dirty="0"/>
              <a:t>View created plans:</a:t>
            </a:r>
            <a:br>
              <a:rPr lang="en-IN" dirty="0"/>
            </a:b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D0671D-9A04-0705-079F-99689C3ECE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8354" y="1731236"/>
            <a:ext cx="8208971" cy="4225427"/>
          </a:xfrm>
          <a:prstGeom prst="rect">
            <a:avLst/>
          </a:prstGeom>
          <a:noFill/>
          <a:ln>
            <a:noFill/>
          </a:ln>
        </p:spPr>
      </p:pic>
    </p:spTree>
    <p:extLst>
      <p:ext uri="{BB962C8B-B14F-4D97-AF65-F5344CB8AC3E}">
        <p14:creationId xmlns:p14="http://schemas.microsoft.com/office/powerpoint/2010/main" val="99863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34869-2A7A-F7A4-A18D-A5C4BAC2605D}"/>
              </a:ext>
            </a:extLst>
          </p:cNvPr>
          <p:cNvSpPr txBox="1"/>
          <p:nvPr/>
        </p:nvSpPr>
        <p:spPr>
          <a:xfrm>
            <a:off x="1097279" y="979713"/>
            <a:ext cx="991471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Index :</a:t>
            </a:r>
          </a:p>
        </p:txBody>
      </p:sp>
      <p:sp>
        <p:nvSpPr>
          <p:cNvPr id="4" name="TextBox 3">
            <a:extLst>
              <a:ext uri="{FF2B5EF4-FFF2-40B4-BE49-F238E27FC236}">
                <a16:creationId xmlns:a16="http://schemas.microsoft.com/office/drawing/2014/main" id="{731E74E7-3191-6747-B97C-8C7E4D8DE4B6}"/>
              </a:ext>
            </a:extLst>
          </p:cNvPr>
          <p:cNvSpPr txBox="1"/>
          <p:nvPr/>
        </p:nvSpPr>
        <p:spPr>
          <a:xfrm>
            <a:off x="1240972" y="2024743"/>
            <a:ext cx="9300754"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Introduction</a:t>
            </a:r>
          </a:p>
          <a:p>
            <a:endParaRPr lang="en-IN" dirty="0"/>
          </a:p>
          <a:p>
            <a:pPr marL="285750" indent="-285750">
              <a:buFont typeface="Wingdings" panose="05000000000000000000" pitchFamily="2" charset="2"/>
              <a:buChar char="Ø"/>
            </a:pPr>
            <a:r>
              <a:rPr lang="en-IN" dirty="0"/>
              <a:t>Project Background</a:t>
            </a:r>
          </a:p>
          <a:p>
            <a:endParaRPr lang="en-IN" dirty="0"/>
          </a:p>
          <a:p>
            <a:pPr marL="285750" indent="-285750">
              <a:buFont typeface="Wingdings" panose="05000000000000000000" pitchFamily="2" charset="2"/>
              <a:buChar char="Ø"/>
            </a:pPr>
            <a:r>
              <a:rPr lang="en-IN" dirty="0"/>
              <a:t>Technology Used</a:t>
            </a:r>
          </a:p>
          <a:p>
            <a:endParaRPr lang="en-IN" dirty="0"/>
          </a:p>
          <a:p>
            <a:pPr marL="285750" indent="-285750">
              <a:buFont typeface="Wingdings" panose="05000000000000000000" pitchFamily="2" charset="2"/>
              <a:buChar char="Ø"/>
            </a:pPr>
            <a:r>
              <a:rPr lang="en-IN" dirty="0"/>
              <a:t>Users and Role</a:t>
            </a:r>
          </a:p>
          <a:p>
            <a:endParaRPr lang="en-IN" dirty="0"/>
          </a:p>
          <a:p>
            <a:pPr marL="285750" indent="-285750">
              <a:buFont typeface="Wingdings" panose="05000000000000000000" pitchFamily="2" charset="2"/>
              <a:buChar char="Ø"/>
            </a:pPr>
            <a:r>
              <a:rPr lang="en-IN" dirty="0"/>
              <a:t>Diagrams</a:t>
            </a:r>
          </a:p>
          <a:p>
            <a:endParaRPr lang="en-IN" dirty="0"/>
          </a:p>
          <a:p>
            <a:pPr marL="285750" indent="-285750">
              <a:buFont typeface="Wingdings" panose="05000000000000000000" pitchFamily="2" charset="2"/>
              <a:buChar char="Ø"/>
            </a:pPr>
            <a:r>
              <a:rPr lang="en-US" dirty="0"/>
              <a:t>Feature  Scope and Extension</a:t>
            </a:r>
          </a:p>
          <a:p>
            <a:endParaRPr lang="en-US" dirty="0"/>
          </a:p>
          <a:p>
            <a:pPr marL="285750" indent="-285750">
              <a:buFont typeface="Wingdings" panose="05000000000000000000" pitchFamily="2" charset="2"/>
              <a:buChar char="Ø"/>
            </a:pPr>
            <a:r>
              <a:rPr lang="en-IN" dirty="0"/>
              <a:t>Conclusion</a:t>
            </a:r>
          </a:p>
        </p:txBody>
      </p:sp>
    </p:spTree>
    <p:extLst>
      <p:ext uri="{BB962C8B-B14F-4D97-AF65-F5344CB8AC3E}">
        <p14:creationId xmlns:p14="http://schemas.microsoft.com/office/powerpoint/2010/main" val="419240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41D6-2B27-A550-BBED-EA8756EEB55B}"/>
              </a:ext>
            </a:extLst>
          </p:cNvPr>
          <p:cNvSpPr>
            <a:spLocks noGrp="1"/>
          </p:cNvSpPr>
          <p:nvPr>
            <p:ph type="title"/>
          </p:nvPr>
        </p:nvSpPr>
        <p:spPr/>
        <p:txBody>
          <a:bodyPr/>
          <a:lstStyle/>
          <a:p>
            <a:r>
              <a:rPr lang="en-IN" b="1" dirty="0"/>
              <a:t>New Customer Register:</a:t>
            </a:r>
            <a:br>
              <a:rPr lang="en-IN" dirty="0"/>
            </a:b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6FFCE6-AAF1-39D0-78EA-56FF5C908C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914" y="2050869"/>
            <a:ext cx="8613920" cy="4180113"/>
          </a:xfrm>
          <a:prstGeom prst="rect">
            <a:avLst/>
          </a:prstGeom>
          <a:noFill/>
          <a:ln>
            <a:noFill/>
          </a:ln>
        </p:spPr>
      </p:pic>
    </p:spTree>
    <p:extLst>
      <p:ext uri="{BB962C8B-B14F-4D97-AF65-F5344CB8AC3E}">
        <p14:creationId xmlns:p14="http://schemas.microsoft.com/office/powerpoint/2010/main" val="2357986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6E6B-20BF-9D31-170D-72CC62120500}"/>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Customer dashboard:</a:t>
            </a:r>
            <a:br>
              <a:rPr lang="en-IN" dirty="0"/>
            </a:br>
            <a:endParaRPr lang="en-IN" dirty="0"/>
          </a:p>
        </p:txBody>
      </p:sp>
      <p:pic>
        <p:nvPicPr>
          <p:cNvPr id="5" name="Picture 4">
            <a:extLst>
              <a:ext uri="{FF2B5EF4-FFF2-40B4-BE49-F238E27FC236}">
                <a16:creationId xmlns:a16="http://schemas.microsoft.com/office/drawing/2014/main" id="{2375167E-EA64-1DC4-E636-A41333305B72}"/>
              </a:ext>
            </a:extLst>
          </p:cNvPr>
          <p:cNvPicPr>
            <a:picLocks noChangeAspect="1"/>
          </p:cNvPicPr>
          <p:nvPr/>
        </p:nvPicPr>
        <p:blipFill>
          <a:blip r:embed="rId2"/>
          <a:stretch>
            <a:fillRect/>
          </a:stretch>
        </p:blipFill>
        <p:spPr>
          <a:xfrm>
            <a:off x="646111" y="1415271"/>
            <a:ext cx="9203283" cy="4600894"/>
          </a:xfrm>
          <a:prstGeom prst="rect">
            <a:avLst/>
          </a:prstGeom>
        </p:spPr>
      </p:pic>
    </p:spTree>
    <p:extLst>
      <p:ext uri="{BB962C8B-B14F-4D97-AF65-F5344CB8AC3E}">
        <p14:creationId xmlns:p14="http://schemas.microsoft.com/office/powerpoint/2010/main" val="353984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DF64ED-2F37-9539-0519-055051C7BCDE}"/>
              </a:ext>
            </a:extLst>
          </p:cNvPr>
          <p:cNvPicPr>
            <a:picLocks noGrp="1" noChangeAspect="1"/>
          </p:cNvPicPr>
          <p:nvPr>
            <p:ph idx="1"/>
          </p:nvPr>
        </p:nvPicPr>
        <p:blipFill>
          <a:blip r:embed="rId2"/>
          <a:stretch>
            <a:fillRect/>
          </a:stretch>
        </p:blipFill>
        <p:spPr>
          <a:xfrm>
            <a:off x="986118" y="2052638"/>
            <a:ext cx="8320336" cy="4195762"/>
          </a:xfrm>
        </p:spPr>
      </p:pic>
      <p:sp>
        <p:nvSpPr>
          <p:cNvPr id="6" name="Title 1">
            <a:extLst>
              <a:ext uri="{FF2B5EF4-FFF2-40B4-BE49-F238E27FC236}">
                <a16:creationId xmlns:a16="http://schemas.microsoft.com/office/drawing/2014/main" id="{52A3A111-4812-4A59-3499-4CA8E6709D67}"/>
              </a:ext>
            </a:extLst>
          </p:cNvPr>
          <p:cNvSpPr>
            <a:spLocks noGrp="1"/>
          </p:cNvSpPr>
          <p:nvPr>
            <p:ph type="title"/>
          </p:nvPr>
        </p:nvSpPr>
        <p:spPr>
          <a:xfrm>
            <a:off x="443924" y="1062318"/>
            <a:ext cx="9404723" cy="1400530"/>
          </a:xfrm>
        </p:spPr>
        <p:txBody>
          <a:bodyPr/>
          <a:lstStyle/>
          <a:p>
            <a:r>
              <a:rPr lang="en-US" sz="2400" dirty="0">
                <a:latin typeface="Times New Roman" panose="02020603050405020304" pitchFamily="18" charset="0"/>
                <a:cs typeface="Times New Roman" panose="02020603050405020304" pitchFamily="18" charset="0"/>
              </a:rPr>
              <a:t>Cart page:</a:t>
            </a:r>
          </a:p>
        </p:txBody>
      </p:sp>
    </p:spTree>
    <p:extLst>
      <p:ext uri="{BB962C8B-B14F-4D97-AF65-F5344CB8AC3E}">
        <p14:creationId xmlns:p14="http://schemas.microsoft.com/office/powerpoint/2010/main" val="224783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9240" y="676836"/>
            <a:ext cx="9404723" cy="1400530"/>
          </a:xfrm>
        </p:spPr>
        <p:txBody>
          <a:bodyPr/>
          <a:lstStyle/>
          <a:p>
            <a:r>
              <a:rPr lang="en-IN" sz="3200" dirty="0">
                <a:latin typeface="Times New Roman" panose="02020603050405020304" pitchFamily="18" charset="0"/>
                <a:cs typeface="Times New Roman" panose="02020603050405020304" pitchFamily="18" charset="0"/>
              </a:rPr>
              <a:t>Future Scope and Extensions:</a:t>
            </a:r>
            <a:endParaRPr lang="en-US"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C6A9F89-DB55-0CCE-EAF5-FB4AE5F0E108}"/>
              </a:ext>
            </a:extLst>
          </p:cNvPr>
          <p:cNvSpPr>
            <a:spLocks noGrp="1"/>
          </p:cNvSpPr>
          <p:nvPr>
            <p:ph idx="1"/>
          </p:nvPr>
        </p:nvSpPr>
        <p:spPr>
          <a:xfrm>
            <a:off x="1622729" y="1819836"/>
            <a:ext cx="8946541" cy="4195481"/>
          </a:xfrm>
        </p:spPr>
        <p:txBody>
          <a:bodyPr/>
          <a:lstStyle/>
          <a:p>
            <a:r>
              <a:rPr lang="en-US" dirty="0">
                <a:latin typeface="Times New Roman" panose="02020603050405020304" pitchFamily="18" charset="0"/>
                <a:cs typeface="Times New Roman" panose="02020603050405020304" pitchFamily="18" charset="0"/>
              </a:rPr>
              <a:t>Integration of delivery tracking system.</a:t>
            </a:r>
          </a:p>
          <a:p>
            <a:r>
              <a:rPr lang="en-US" dirty="0">
                <a:latin typeface="Times New Roman" panose="02020603050405020304" pitchFamily="18" charset="0"/>
                <a:cs typeface="Times New Roman" panose="02020603050405020304" pitchFamily="18" charset="0"/>
              </a:rPr>
              <a:t>AI-based meal recommendations.</a:t>
            </a:r>
          </a:p>
          <a:p>
            <a:r>
              <a:rPr lang="en-US" dirty="0">
                <a:latin typeface="Times New Roman" panose="02020603050405020304" pitchFamily="18" charset="0"/>
                <a:cs typeface="Times New Roman" panose="02020603050405020304" pitchFamily="18" charset="0"/>
              </a:rPr>
              <a:t>Mobile app for Android and iOS.</a:t>
            </a:r>
          </a:p>
          <a:p>
            <a:r>
              <a:rPr lang="en-US" dirty="0">
                <a:latin typeface="Times New Roman" panose="02020603050405020304" pitchFamily="18" charset="0"/>
                <a:cs typeface="Times New Roman" panose="02020603050405020304" pitchFamily="18" charset="0"/>
              </a:rPr>
              <a:t>Advanced analytics for vendors.</a:t>
            </a:r>
          </a:p>
          <a:p>
            <a:r>
              <a:rPr lang="en-US" dirty="0">
                <a:latin typeface="Times New Roman" panose="02020603050405020304" pitchFamily="18" charset="0"/>
                <a:cs typeface="Times New Roman" panose="02020603050405020304" pitchFamily="18" charset="0"/>
              </a:rPr>
              <a:t>Subscription management automation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844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9B90-11E7-91EF-4FD9-02CD2C6BD2DB}"/>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A194E18-4EF0-ABBB-2B9F-B6E6155FD8C8}"/>
              </a:ext>
            </a:extLst>
          </p:cNvPr>
          <p:cNvSpPr>
            <a:spLocks noGrp="1"/>
          </p:cNvSpPr>
          <p:nvPr>
            <p:ph idx="1"/>
          </p:nvPr>
        </p:nvSpPr>
        <p:spPr>
          <a:xfrm>
            <a:off x="1192959" y="1541929"/>
            <a:ext cx="8946541" cy="4195481"/>
          </a:xfrm>
        </p:spPr>
        <p:txBody>
          <a:bodyPr/>
          <a:lstStyle/>
          <a:p>
            <a:r>
              <a:rPr lang="en-US" dirty="0">
                <a:latin typeface="Times New Roman" panose="02020603050405020304" pitchFamily="18" charset="0"/>
                <a:cs typeface="Times New Roman" panose="02020603050405020304" pitchFamily="18" charset="0"/>
              </a:rPr>
              <a:t>Tiffin Trail digitizes the traditional tiffin service process.</a:t>
            </a:r>
          </a:p>
          <a:p>
            <a:r>
              <a:rPr lang="en-US" dirty="0">
                <a:latin typeface="Times New Roman" panose="02020603050405020304" pitchFamily="18" charset="0"/>
                <a:cs typeface="Times New Roman" panose="02020603050405020304" pitchFamily="18" charset="0"/>
              </a:rPr>
              <a:t>It enhances operational efficiency for vendors and convenience for customers.</a:t>
            </a:r>
          </a:p>
          <a:p>
            <a:r>
              <a:rPr lang="en-US" dirty="0">
                <a:latin typeface="Times New Roman" panose="02020603050405020304" pitchFamily="18" charset="0"/>
                <a:cs typeface="Times New Roman" panose="02020603050405020304" pitchFamily="18" charset="0"/>
              </a:rPr>
              <a:t>Built on modern technologies ensuring scalability and security.</a:t>
            </a:r>
          </a:p>
          <a:p>
            <a:r>
              <a:rPr lang="en-US" dirty="0">
                <a:latin typeface="Times New Roman" panose="02020603050405020304" pitchFamily="18" charset="0"/>
                <a:cs typeface="Times New Roman" panose="02020603050405020304" pitchFamily="18" charset="0"/>
              </a:rPr>
              <a:t>A reliable and efficient platform for meal delivery services.</a:t>
            </a:r>
          </a:p>
          <a:p>
            <a:endParaRPr lang="en-IN" dirty="0"/>
          </a:p>
        </p:txBody>
      </p:sp>
    </p:spTree>
    <p:extLst>
      <p:ext uri="{BB962C8B-B14F-4D97-AF65-F5344CB8AC3E}">
        <p14:creationId xmlns:p14="http://schemas.microsoft.com/office/powerpoint/2010/main" val="3941456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FF2E6-087F-331A-18C9-D16B13E77749}"/>
              </a:ext>
            </a:extLst>
          </p:cNvPr>
          <p:cNvSpPr>
            <a:spLocks noGrp="1"/>
          </p:cNvSpPr>
          <p:nvPr>
            <p:ph idx="1"/>
          </p:nvPr>
        </p:nvSpPr>
        <p:spPr/>
        <p:txBody>
          <a:bodyPr>
            <a:normAutofit/>
          </a:bodyPr>
          <a:lstStyle/>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r>
              <a:rPr lang="en-US" sz="6000" dirty="0">
                <a:latin typeface="Times New Roman" panose="02020603050405020304" pitchFamily="18" charset="0"/>
                <a:cs typeface="Times New Roman" panose="02020603050405020304" pitchFamily="18" charset="0"/>
              </a:rPr>
              <a:t>	Thank you </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13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CDA257-AF4D-53B3-C26C-9E43A08CED6F}"/>
              </a:ext>
            </a:extLst>
          </p:cNvPr>
          <p:cNvSpPr txBox="1"/>
          <p:nvPr/>
        </p:nvSpPr>
        <p:spPr>
          <a:xfrm>
            <a:off x="1643606" y="2157895"/>
            <a:ext cx="8461094" cy="317009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Purpose:</a:t>
            </a:r>
          </a:p>
          <a:p>
            <a:endParaRPr lang="en-US" b="1" dirty="0"/>
          </a:p>
          <a:p>
            <a:endParaRPr lang="en-US" b="1" dirty="0"/>
          </a:p>
          <a:p>
            <a:r>
              <a:rPr lang="en-US" sz="2000" b="1" dirty="0">
                <a:latin typeface="Times New Roman" panose="02020603050405020304" pitchFamily="18" charset="0"/>
                <a:cs typeface="Times New Roman" panose="02020603050405020304" pitchFamily="18" charset="0"/>
              </a:rPr>
              <a:t>Tiffin Trail</a:t>
            </a:r>
            <a:r>
              <a:rPr lang="en-US" sz="2000" dirty="0">
                <a:latin typeface="Times New Roman" panose="02020603050405020304" pitchFamily="18" charset="0"/>
                <a:cs typeface="Times New Roman" panose="02020603050405020304" pitchFamily="18" charset="0"/>
              </a:rPr>
              <a:t> is a web application that connects customers with tiffin service providers by bringing the traditional lunch box system online. Users can browse meal options, subscribe, customize plans, and make secure online payments.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Built with </a:t>
            </a:r>
            <a:r>
              <a:rPr lang="en-US" sz="2000" b="1" dirty="0">
                <a:latin typeface="Times New Roman" panose="02020603050405020304" pitchFamily="18" charset="0"/>
                <a:cs typeface="Times New Roman" panose="02020603050405020304" pitchFamily="18" charset="0"/>
              </a:rPr>
              <a:t>React.js</a:t>
            </a:r>
            <a:r>
              <a:rPr lang="en-US" sz="2000" dirty="0">
                <a:latin typeface="Times New Roman" panose="02020603050405020304" pitchFamily="18" charset="0"/>
                <a:cs typeface="Times New Roman" panose="02020603050405020304" pitchFamily="18" charset="0"/>
              </a:rPr>
              <a:t> (frontend) and </a:t>
            </a:r>
            <a:r>
              <a:rPr lang="en-US" sz="2000" b="1" dirty="0">
                <a:latin typeface="Times New Roman" panose="02020603050405020304" pitchFamily="18" charset="0"/>
                <a:cs typeface="Times New Roman" panose="02020603050405020304" pitchFamily="18" charset="0"/>
              </a:rPr>
              <a:t>Spring Boot</a:t>
            </a:r>
            <a:r>
              <a:rPr lang="en-US" sz="2000" dirty="0">
                <a:latin typeface="Times New Roman" panose="02020603050405020304" pitchFamily="18" charset="0"/>
                <a:cs typeface="Times New Roman" panose="02020603050405020304" pitchFamily="18" charset="0"/>
              </a:rPr>
              <a:t> (backend), it offers a responsive interface, secure login, and easy payment through Razor pay. The platform ensures convenient, transparent, and efficient meal delivery while helping vendors manage menus, orders, and deliveries effectively</a:t>
            </a:r>
            <a:r>
              <a:rPr lang="en-US" dirty="0"/>
              <a:t>.</a:t>
            </a:r>
            <a:endParaRPr lang="en-IN" dirty="0"/>
          </a:p>
        </p:txBody>
      </p:sp>
      <p:sp>
        <p:nvSpPr>
          <p:cNvPr id="7" name="TextBox 6">
            <a:extLst>
              <a:ext uri="{FF2B5EF4-FFF2-40B4-BE49-F238E27FC236}">
                <a16:creationId xmlns:a16="http://schemas.microsoft.com/office/drawing/2014/main" id="{A5F14BFA-FAC2-A7E2-7042-32A61E1A9C33}"/>
              </a:ext>
            </a:extLst>
          </p:cNvPr>
          <p:cNvSpPr txBox="1"/>
          <p:nvPr/>
        </p:nvSpPr>
        <p:spPr>
          <a:xfrm>
            <a:off x="2827118" y="990164"/>
            <a:ext cx="6094070"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20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BAEB0-FD6E-6CD0-D968-7B8254F3BF42}"/>
              </a:ext>
            </a:extLst>
          </p:cNvPr>
          <p:cNvSpPr txBox="1"/>
          <p:nvPr/>
        </p:nvSpPr>
        <p:spPr>
          <a:xfrm>
            <a:off x="2286000" y="1718891"/>
            <a:ext cx="7162800" cy="3144130"/>
          </a:xfrm>
          <a:prstGeom prst="rect">
            <a:avLst/>
          </a:prstGeom>
          <a:noFill/>
        </p:spPr>
        <p:txBody>
          <a:bodyPr wrap="square">
            <a:spAutoFit/>
          </a:bodyPr>
          <a:lstStyle/>
          <a:p>
            <a:pPr algn="l"/>
            <a:r>
              <a:rPr lang="en-IN" sz="3200" dirty="0">
                <a:latin typeface="Times New Roman" panose="02020603050405020304" pitchFamily="18" charset="0"/>
                <a:ea typeface="Times New Roman"/>
                <a:cs typeface="Times New Roman" panose="02020603050405020304" pitchFamily="18" charset="0"/>
              </a:rPr>
              <a:t>Project Background</a:t>
            </a:r>
            <a:r>
              <a:rPr lang="en-US" sz="3200" dirty="0">
                <a:latin typeface="Times New Roman" panose="02020603050405020304" pitchFamily="18" charset="0"/>
                <a:cs typeface="Times New Roman" panose="02020603050405020304" pitchFamily="18" charset="0"/>
              </a:rPr>
              <a:t> : </a:t>
            </a:r>
          </a:p>
          <a:p>
            <a:pPr algn="l"/>
            <a:endParaRPr lang="en-US" dirty="0">
              <a:solidFill>
                <a:schemeClr val="tx1"/>
              </a:solidFill>
            </a:endParaRPr>
          </a:p>
          <a:p>
            <a:pPr algn="l">
              <a:lnSpc>
                <a:spcPct val="107000"/>
              </a:lnSpc>
              <a:spcBef>
                <a:spcPts val="0"/>
              </a:spcBef>
              <a:spcAft>
                <a:spcPts val="800"/>
              </a:spcAft>
            </a:pPr>
            <a:r>
              <a:rPr lang="en-IN" sz="2000" dirty="0">
                <a:solidFill>
                  <a:schemeClr val="tx1"/>
                </a:solidFill>
                <a:latin typeface="Times New Roman"/>
                <a:ea typeface="Times New Roman"/>
              </a:rPr>
              <a:t>In the current competitive world, many youths travel to different unknown locations for their basic education or jobs. The main problem they face is the food they get, and they crave for homemade food, but it is difficult to find it. On the other hand, some housewives wish to work and earn money to gain financial independence. It is difficult for these ladies to reach customers  and market their products.</a:t>
            </a:r>
            <a:endParaRPr lang="en-US" sz="2000" dirty="0">
              <a:solidFill>
                <a:schemeClr val="tx1"/>
              </a:solidFill>
              <a:ea typeface="Calibri"/>
            </a:endParaRPr>
          </a:p>
        </p:txBody>
      </p:sp>
    </p:spTree>
    <p:extLst>
      <p:ext uri="{BB962C8B-B14F-4D97-AF65-F5344CB8AC3E}">
        <p14:creationId xmlns:p14="http://schemas.microsoft.com/office/powerpoint/2010/main" val="310820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7A58FA-BBD8-8649-DFB0-420CD2E9CB62}"/>
              </a:ext>
            </a:extLst>
          </p:cNvPr>
          <p:cNvSpPr txBox="1"/>
          <p:nvPr/>
        </p:nvSpPr>
        <p:spPr>
          <a:xfrm>
            <a:off x="2001253" y="1283367"/>
            <a:ext cx="7636042"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Technologies Used</a:t>
            </a:r>
          </a:p>
        </p:txBody>
      </p:sp>
      <p:sp>
        <p:nvSpPr>
          <p:cNvPr id="4" name="Content Placeholder 2">
            <a:extLst>
              <a:ext uri="{FF2B5EF4-FFF2-40B4-BE49-F238E27FC236}">
                <a16:creationId xmlns:a16="http://schemas.microsoft.com/office/drawing/2014/main" id="{D34E67A2-3BDD-9718-8CBB-B75584C4E932}"/>
              </a:ext>
            </a:extLst>
          </p:cNvPr>
          <p:cNvSpPr>
            <a:spLocks noGrp="1"/>
          </p:cNvSpPr>
          <p:nvPr>
            <p:ph idx="1"/>
          </p:nvPr>
        </p:nvSpPr>
        <p:spPr>
          <a:xfrm>
            <a:off x="1917032" y="2145632"/>
            <a:ext cx="7804484" cy="4126832"/>
          </a:xfrm>
        </p:spPr>
        <p:txBody>
          <a:bodyPr/>
          <a:lstStyle/>
          <a:p>
            <a:r>
              <a:rPr dirty="0">
                <a:latin typeface="Times New Roman" panose="02020603050405020304" pitchFamily="18" charset="0"/>
                <a:cs typeface="Times New Roman" panose="02020603050405020304" pitchFamily="18" charset="0"/>
              </a:rPr>
              <a:t>Frontend: React.js</a:t>
            </a:r>
            <a:r>
              <a:rPr lang="en-IN" dirty="0">
                <a:latin typeface="Times New Roman" panose="02020603050405020304" pitchFamily="18" charset="0"/>
                <a:cs typeface="Times New Roman" panose="02020603050405020304" pitchFamily="18" charset="0"/>
              </a:rPr>
              <a:t> - 18.2.0</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Backend: Spring Boot</a:t>
            </a:r>
            <a:r>
              <a:rPr lang="en-IN" dirty="0">
                <a:latin typeface="Times New Roman" panose="02020603050405020304" pitchFamily="18" charset="0"/>
                <a:cs typeface="Times New Roman" panose="02020603050405020304" pitchFamily="18" charset="0"/>
              </a:rPr>
              <a:t> - 3.4.5</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Security: Spring Security with JWT</a:t>
            </a:r>
            <a:r>
              <a:rPr lang="en-IN" dirty="0">
                <a:latin typeface="Times New Roman" panose="02020603050405020304" pitchFamily="18" charset="0"/>
                <a:cs typeface="Times New Roman" panose="02020603050405020304" pitchFamily="18" charset="0"/>
              </a:rPr>
              <a:t> – 6.4.5</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Database: MySQL</a:t>
            </a:r>
            <a:r>
              <a:rPr lang="en-IN" dirty="0">
                <a:latin typeface="Times New Roman" panose="02020603050405020304" pitchFamily="18" charset="0"/>
                <a:cs typeface="Times New Roman" panose="02020603050405020304" pitchFamily="18" charset="0"/>
              </a:rPr>
              <a:t> – 8.0.33</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Payment Gateway: Razor pay</a:t>
            </a:r>
            <a:r>
              <a:rPr lang="en-IN" dirty="0">
                <a:latin typeface="Times New Roman" panose="02020603050405020304" pitchFamily="18" charset="0"/>
                <a:cs typeface="Times New Roman" panose="02020603050405020304" pitchFamily="18" charset="0"/>
              </a:rPr>
              <a:t> – 2.9.6</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Tools: Model Mapper, Lombok</a:t>
            </a:r>
            <a:r>
              <a:rPr lang="en-IN" dirty="0">
                <a:latin typeface="Times New Roman" panose="02020603050405020304" pitchFamily="18" charset="0"/>
                <a:cs typeface="Times New Roman" panose="02020603050405020304" pitchFamily="18" charset="0"/>
              </a:rPr>
              <a:t> – 1.18.38</a:t>
            </a:r>
            <a:r>
              <a:rPr dirty="0">
                <a:latin typeface="Times New Roman" panose="02020603050405020304" pitchFamily="18" charset="0"/>
                <a:cs typeface="Times New Roman" panose="02020603050405020304" pitchFamily="18" charset="0"/>
              </a:rPr>
              <a:t>, Hibernate/JPA</a:t>
            </a:r>
            <a:r>
              <a:rPr lang="en-IN" dirty="0">
                <a:latin typeface="Times New Roman" panose="02020603050405020304" pitchFamily="18" charset="0"/>
                <a:cs typeface="Times New Roman" panose="02020603050405020304" pitchFamily="18" charset="0"/>
              </a:rPr>
              <a:t> – 6.4.4.Final</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405" y="883024"/>
            <a:ext cx="9404723" cy="1400530"/>
          </a:xfrm>
        </p:spPr>
        <p:txBody>
          <a:bodyPr/>
          <a:lstStyle/>
          <a:p>
            <a:r>
              <a:rPr lang="en-IN" sz="3200" dirty="0">
                <a:latin typeface="Times New Roman" panose="02020603050405020304" pitchFamily="18" charset="0"/>
                <a:cs typeface="Times New Roman" panose="02020603050405020304" pitchFamily="18" charset="0"/>
              </a:rPr>
              <a:t>Users and Roles: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6D74EE-D47A-438D-21B7-2D3CDC603708}"/>
              </a:ext>
            </a:extLst>
          </p:cNvPr>
          <p:cNvSpPr txBox="1">
            <a:spLocks/>
          </p:cNvSpPr>
          <p:nvPr/>
        </p:nvSpPr>
        <p:spPr>
          <a:xfrm>
            <a:off x="1170919" y="20810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Admin: Manages users, authorize vendors, and platform settings.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Seller: Creates and manages tiffin menus, views and processes orders and defines subscriptions plans.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Customer: Browses menus, places orders, get Subscriptions, customizes meal plans.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Use Case Diagrams:</a:t>
            </a:r>
            <a:br>
              <a:rPr lang="en-IN" sz="32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Admin Use Case Diagram:</a:t>
            </a:r>
            <a:br>
              <a:rPr lang="en-IN" sz="3200" dirty="0"/>
            </a:br>
            <a:endParaRPr lang="en-US" sz="3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4B72C02-1686-FF21-CC85-686A25CFD36B}"/>
              </a:ext>
            </a:extLst>
          </p:cNvPr>
          <p:cNvPicPr>
            <a:picLocks noGrp="1" noChangeAspect="1"/>
          </p:cNvPicPr>
          <p:nvPr>
            <p:ph idx="1"/>
          </p:nvPr>
        </p:nvPicPr>
        <p:blipFill>
          <a:blip r:embed="rId3"/>
          <a:stretch>
            <a:fillRect/>
          </a:stretch>
        </p:blipFill>
        <p:spPr>
          <a:xfrm>
            <a:off x="2043953" y="1701251"/>
            <a:ext cx="7494494" cy="470102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Seller Use Case Diagram:</a:t>
            </a:r>
            <a:br>
              <a:rPr lang="en-IN" dirty="0"/>
            </a:br>
            <a:endParaRPr lang="en-US" dirty="0"/>
          </a:p>
        </p:txBody>
      </p:sp>
      <p:pic>
        <p:nvPicPr>
          <p:cNvPr id="4" name="Content Placeholder 3">
            <a:extLst>
              <a:ext uri="{FF2B5EF4-FFF2-40B4-BE49-F238E27FC236}">
                <a16:creationId xmlns:a16="http://schemas.microsoft.com/office/drawing/2014/main" id="{77416DDE-0CA6-5781-6FB0-C577701F8FE8}"/>
              </a:ext>
            </a:extLst>
          </p:cNvPr>
          <p:cNvPicPr>
            <a:picLocks noGrp="1" noChangeAspect="1"/>
          </p:cNvPicPr>
          <p:nvPr>
            <p:ph idx="1"/>
          </p:nvPr>
        </p:nvPicPr>
        <p:blipFill>
          <a:blip r:embed="rId3"/>
          <a:stretch>
            <a:fillRect/>
          </a:stretch>
        </p:blipFill>
        <p:spPr>
          <a:xfrm>
            <a:off x="1362635" y="1265015"/>
            <a:ext cx="8498541" cy="520750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Customer Use Case Diagram:</a:t>
            </a:r>
          </a:p>
        </p:txBody>
      </p:sp>
      <p:pic>
        <p:nvPicPr>
          <p:cNvPr id="5" name="Content Placeholder 4">
            <a:extLst>
              <a:ext uri="{FF2B5EF4-FFF2-40B4-BE49-F238E27FC236}">
                <a16:creationId xmlns:a16="http://schemas.microsoft.com/office/drawing/2014/main" id="{6542A8BC-A178-FDE7-8C11-F34205B102A6}"/>
              </a:ext>
            </a:extLst>
          </p:cNvPr>
          <p:cNvPicPr>
            <a:picLocks noGrp="1" noChangeAspect="1"/>
          </p:cNvPicPr>
          <p:nvPr>
            <p:ph idx="1"/>
          </p:nvPr>
        </p:nvPicPr>
        <p:blipFill>
          <a:blip r:embed="rId3"/>
          <a:stretch>
            <a:fillRect/>
          </a:stretch>
        </p:blipFill>
        <p:spPr>
          <a:xfrm>
            <a:off x="1568824" y="1130879"/>
            <a:ext cx="8767482" cy="5386461"/>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327</TotalTime>
  <Words>506</Words>
  <Application>Microsoft Office PowerPoint</Application>
  <PresentationFormat>Widescreen</PresentationFormat>
  <Paragraphs>87</Paragraphs>
  <Slides>25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3</vt:lpstr>
      <vt:lpstr>Business Strategy</vt:lpstr>
      <vt:lpstr>PowerPoint Presentation</vt:lpstr>
      <vt:lpstr>PowerPoint Presentation</vt:lpstr>
      <vt:lpstr>PowerPoint Presentation</vt:lpstr>
      <vt:lpstr>PowerPoint Presentation</vt:lpstr>
      <vt:lpstr>PowerPoint Presentation</vt:lpstr>
      <vt:lpstr>Users and Roles:</vt:lpstr>
      <vt:lpstr>Use Case Diagrams: Admin Use Case Diagram: </vt:lpstr>
      <vt:lpstr>Seller Use Case Diagram: </vt:lpstr>
      <vt:lpstr>Customer Use Case Diagram:</vt:lpstr>
      <vt:lpstr>Screenshots:</vt:lpstr>
      <vt:lpstr>Sign up page:</vt:lpstr>
      <vt:lpstr>Sign in page:</vt:lpstr>
      <vt:lpstr>PowerPoint Presentation</vt:lpstr>
      <vt:lpstr>Seller page:</vt:lpstr>
      <vt:lpstr>Seller registration page:</vt:lpstr>
      <vt:lpstr>Seller page:</vt:lpstr>
      <vt:lpstr>Add Tiffins :</vt:lpstr>
      <vt:lpstr>Seller creates subscription plan: </vt:lpstr>
      <vt:lpstr>View created plans: </vt:lpstr>
      <vt:lpstr>New Customer Register: </vt:lpstr>
      <vt:lpstr>Customer dashboard: </vt:lpstr>
      <vt:lpstr>Cart page:</vt:lpstr>
      <vt:lpstr>Future Scope and Extensions: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 ghule</dc:creator>
  <cp:lastModifiedBy>Raman ghule</cp:lastModifiedBy>
  <cp:revision>41</cp:revision>
  <cp:lastPrinted>2012-08-15T21:38:02Z</cp:lastPrinted>
  <dcterms:created xsi:type="dcterms:W3CDTF">2025-08-08T20:19:30Z</dcterms:created>
  <dcterms:modified xsi:type="dcterms:W3CDTF">2025-08-11T07:15:25Z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