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2" d="100"/>
          <a:sy n="52" d="100"/>
        </p:scale>
        <p:origin x="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047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5" name="Text 2"/>
          <p:cNvSpPr/>
          <p:nvPr/>
        </p:nvSpPr>
        <p:spPr>
          <a:xfrm>
            <a:off x="709631" y="991790"/>
            <a:ext cx="7477601" cy="1803797"/>
          </a:xfrm>
          <a:prstGeom prst="rect">
            <a:avLst/>
          </a:prstGeom>
          <a:noFill/>
          <a:ln/>
        </p:spPr>
        <p:txBody>
          <a:bodyPr wrap="square" rtlCol="0" anchor="t"/>
          <a:lstStyle/>
          <a:p>
            <a:pPr marL="0" indent="0">
              <a:lnSpc>
                <a:spcPts val="7101"/>
              </a:lnSpc>
              <a:buNone/>
            </a:pPr>
            <a:r>
              <a:rPr lang="en-US" sz="5681" dirty="0">
                <a:solidFill>
                  <a:srgbClr val="6EB9FC"/>
                </a:solidFill>
                <a:latin typeface="Lora" pitchFamily="34" charset="0"/>
                <a:ea typeface="Lora" pitchFamily="34" charset="-122"/>
                <a:cs typeface="Lora" pitchFamily="34" charset="-120"/>
              </a:rPr>
              <a:t>Introduction to Deep Learning and Neural Network</a:t>
            </a:r>
            <a:endParaRPr lang="en-US" sz="5681" dirty="0"/>
          </a:p>
        </p:txBody>
      </p:sp>
      <p:sp>
        <p:nvSpPr>
          <p:cNvPr id="6" name="Text 3"/>
          <p:cNvSpPr/>
          <p:nvPr/>
        </p:nvSpPr>
        <p:spPr>
          <a:xfrm>
            <a:off x="833199" y="4030742"/>
            <a:ext cx="7477601" cy="1666280"/>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Deep learning is a powerful machine learning technique that has revolutionized the field of artificial intelligence. By using complex neural networks, deep learning models can learn to recognize patterns and make predictions from large datasets, enabling them to tackle a wide range of tasks with unprecedented accuracy.</a:t>
            </a:r>
            <a:endParaRPr lang="en-US" sz="1750" dirty="0"/>
          </a:p>
        </p:txBody>
      </p:sp>
      <p:pic>
        <p:nvPicPr>
          <p:cNvPr id="2050" name="Picture 2" descr="Pin on \u533B\u7F8E">
            <a:extLst>
              <a:ext uri="{FF2B5EF4-FFF2-40B4-BE49-F238E27FC236}">
                <a16:creationId xmlns:a16="http://schemas.microsoft.com/office/drawing/2014/main" id="{7BE361CE-FE2C-A77B-B6F5-36A5B5BF8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0" y="0"/>
            <a:ext cx="5486400" cy="822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F5C7AEA3-0F63-0508-BCD6-C8C2574A1610}"/>
              </a:ext>
            </a:extLst>
          </p:cNvPr>
          <p:cNvPicPr>
            <a:picLocks noChangeAspect="1"/>
          </p:cNvPicPr>
          <p:nvPr/>
        </p:nvPicPr>
        <p:blipFill>
          <a:blip r:embed="rId4"/>
          <a:stretch>
            <a:fillRect/>
          </a:stretch>
        </p:blipFill>
        <p:spPr>
          <a:xfrm>
            <a:off x="12356756" y="1"/>
            <a:ext cx="2150075" cy="9449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3392956"/>
            <a:ext cx="7477601" cy="1803797"/>
          </a:xfrm>
          <a:prstGeom prst="rect">
            <a:avLst/>
          </a:prstGeom>
          <a:noFill/>
          <a:ln/>
        </p:spPr>
        <p:txBody>
          <a:bodyPr wrap="square" rtlCol="0" anchor="t"/>
          <a:lstStyle/>
          <a:p>
            <a:pPr marL="0" indent="0">
              <a:lnSpc>
                <a:spcPts val="7101"/>
              </a:lnSpc>
              <a:buNone/>
            </a:pPr>
            <a:r>
              <a:rPr lang="en-US" sz="5681" dirty="0">
                <a:solidFill>
                  <a:srgbClr val="6EB9FC"/>
                </a:solidFill>
                <a:latin typeface="Lora" pitchFamily="34" charset="0"/>
                <a:ea typeface="Lora" pitchFamily="34" charset="-122"/>
                <a:cs typeface="Lora" pitchFamily="34" charset="-120"/>
              </a:rPr>
              <a:t>Thank You</a:t>
            </a:r>
            <a:endParaRPr lang="en-US" sz="5681" dirty="0"/>
          </a:p>
        </p:txBody>
      </p:sp>
      <p:pic>
        <p:nvPicPr>
          <p:cNvPr id="8" name="Picture 7">
            <a:extLst>
              <a:ext uri="{FF2B5EF4-FFF2-40B4-BE49-F238E27FC236}">
                <a16:creationId xmlns:a16="http://schemas.microsoft.com/office/drawing/2014/main" id="{0713293A-BDC5-08BF-6C8E-0CE4E63E389E}"/>
              </a:ext>
            </a:extLst>
          </p:cNvPr>
          <p:cNvPicPr>
            <a:picLocks noChangeAspect="1"/>
          </p:cNvPicPr>
          <p:nvPr/>
        </p:nvPicPr>
        <p:blipFill>
          <a:blip r:embed="rId4"/>
          <a:stretch>
            <a:fillRect/>
          </a:stretch>
        </p:blipFill>
        <p:spPr>
          <a:xfrm>
            <a:off x="185351" y="244933"/>
            <a:ext cx="2150075" cy="9449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12145"/>
            <a:ext cx="14630400" cy="8229600"/>
          </a:xfrm>
          <a:prstGeom prst="rect">
            <a:avLst/>
          </a:prstGeom>
          <a:solidFill>
            <a:srgbClr val="252833"/>
          </a:solidFill>
          <a:ln/>
        </p:spPr>
        <p:txBody>
          <a:bodyPr/>
          <a:lstStyle/>
          <a:p>
            <a:endParaRPr lang="en-IN" dirty="0"/>
          </a:p>
        </p:txBody>
      </p:sp>
      <p:sp>
        <p:nvSpPr>
          <p:cNvPr id="4" name="Text 2"/>
          <p:cNvSpPr/>
          <p:nvPr/>
        </p:nvSpPr>
        <p:spPr>
          <a:xfrm>
            <a:off x="2348389" y="1274088"/>
            <a:ext cx="5785961" cy="653415"/>
          </a:xfrm>
          <a:prstGeom prst="rect">
            <a:avLst/>
          </a:prstGeom>
          <a:noFill/>
          <a:ln/>
        </p:spPr>
        <p:txBody>
          <a:bodyPr wrap="non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What is Deep Learning?</a:t>
            </a:r>
            <a:endParaRPr lang="en-US" sz="4117" dirty="0"/>
          </a:p>
        </p:txBody>
      </p:sp>
      <p:sp>
        <p:nvSpPr>
          <p:cNvPr id="5" name="Text 3"/>
          <p:cNvSpPr/>
          <p:nvPr/>
        </p:nvSpPr>
        <p:spPr>
          <a:xfrm>
            <a:off x="2348389" y="2460665"/>
            <a:ext cx="4695706" cy="1666280"/>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Deep learning is a powerful machine learning technique that uses artificial neural networks to learn and make predictions from large amounts of data. It can tackle complex problems that were once considered difficult for computers to solve.</a:t>
            </a:r>
            <a:endParaRPr lang="en-US" sz="1750" dirty="0"/>
          </a:p>
        </p:txBody>
      </p:sp>
      <p:sp>
        <p:nvSpPr>
          <p:cNvPr id="6" name="Text 4"/>
          <p:cNvSpPr/>
          <p:nvPr/>
        </p:nvSpPr>
        <p:spPr>
          <a:xfrm>
            <a:off x="2348389" y="4326850"/>
            <a:ext cx="4695706" cy="2332792"/>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Deep learning models are trained on massive datasets, allowing them to discover intricate patterns and extract meaningful features automatically. This makes deep learning exceptionally well-suited for tasks like image recognition, natural language processing, and predictive analytics.</a:t>
            </a:r>
            <a:endParaRPr lang="en-US" sz="1750" dirty="0"/>
          </a:p>
        </p:txBody>
      </p:sp>
      <p:pic>
        <p:nvPicPr>
          <p:cNvPr id="7" name="Image 0" descr="preencoded.png"/>
          <p:cNvPicPr>
            <a:picLocks noChangeAspect="1"/>
          </p:cNvPicPr>
          <p:nvPr/>
        </p:nvPicPr>
        <p:blipFill>
          <a:blip r:embed="rId3"/>
          <a:stretch>
            <a:fillRect/>
          </a:stretch>
        </p:blipFill>
        <p:spPr>
          <a:xfrm>
            <a:off x="7593687" y="2510671"/>
            <a:ext cx="4695706" cy="4194810"/>
          </a:xfrm>
          <a:prstGeom prst="rect">
            <a:avLst/>
          </a:prstGeom>
          <a:solidFill>
            <a:schemeClr val="bg1"/>
          </a:solidFill>
        </p:spPr>
      </p:pic>
      <p:pic>
        <p:nvPicPr>
          <p:cNvPr id="9" name="Picture 8">
            <a:extLst>
              <a:ext uri="{FF2B5EF4-FFF2-40B4-BE49-F238E27FC236}">
                <a16:creationId xmlns:a16="http://schemas.microsoft.com/office/drawing/2014/main" id="{60006861-9ADC-A86C-1923-4E6FDD0C55C7}"/>
              </a:ext>
            </a:extLst>
          </p:cNvPr>
          <p:cNvPicPr>
            <a:picLocks noChangeAspect="1"/>
          </p:cNvPicPr>
          <p:nvPr/>
        </p:nvPicPr>
        <p:blipFill>
          <a:blip r:embed="rId4"/>
          <a:stretch>
            <a:fillRect/>
          </a:stretch>
        </p:blipFill>
        <p:spPr>
          <a:xfrm>
            <a:off x="12356756" y="1"/>
            <a:ext cx="2150075" cy="9449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0433"/>
          </a:xfrm>
          <a:prstGeom prst="rect">
            <a:avLst/>
          </a:prstGeom>
          <a:solidFill>
            <a:srgbClr val="252833"/>
          </a:solidFill>
          <a:ln/>
        </p:spPr>
        <p:txBody>
          <a:bodyPr/>
          <a:lstStyle/>
          <a:p>
            <a:endParaRPr lang="en-IN"/>
          </a:p>
        </p:txBody>
      </p:sp>
      <p:sp>
        <p:nvSpPr>
          <p:cNvPr id="4" name="Text 2"/>
          <p:cNvSpPr/>
          <p:nvPr/>
        </p:nvSpPr>
        <p:spPr>
          <a:xfrm>
            <a:off x="2508647" y="591264"/>
            <a:ext cx="7225070" cy="632460"/>
          </a:xfrm>
          <a:prstGeom prst="rect">
            <a:avLst/>
          </a:prstGeom>
          <a:noFill/>
          <a:ln/>
        </p:spPr>
        <p:txBody>
          <a:bodyPr wrap="none" rtlCol="0" anchor="t"/>
          <a:lstStyle/>
          <a:p>
            <a:pPr marL="0" indent="0">
              <a:lnSpc>
                <a:spcPts val="4980"/>
              </a:lnSpc>
              <a:buNone/>
            </a:pPr>
            <a:r>
              <a:rPr lang="en-US" sz="3984" dirty="0">
                <a:solidFill>
                  <a:srgbClr val="6EB9FC"/>
                </a:solidFill>
                <a:latin typeface="Lora" pitchFamily="34" charset="0"/>
                <a:ea typeface="Lora" pitchFamily="34" charset="-122"/>
                <a:cs typeface="Lora" pitchFamily="34" charset="-120"/>
              </a:rPr>
              <a:t>The Power of Neural Networks</a:t>
            </a:r>
            <a:endParaRPr lang="en-US" sz="3984" dirty="0"/>
          </a:p>
        </p:txBody>
      </p:sp>
      <p:sp>
        <p:nvSpPr>
          <p:cNvPr id="6" name="Text 4"/>
          <p:cNvSpPr/>
          <p:nvPr/>
        </p:nvSpPr>
        <p:spPr>
          <a:xfrm>
            <a:off x="2723674" y="2050971"/>
            <a:ext cx="97869" cy="403265"/>
          </a:xfrm>
          <a:prstGeom prst="rect">
            <a:avLst/>
          </a:prstGeom>
          <a:noFill/>
          <a:ln/>
        </p:spPr>
        <p:txBody>
          <a:bodyPr wrap="none" rtlCol="0" anchor="t"/>
          <a:lstStyle/>
          <a:p>
            <a:pPr marL="0" indent="0" algn="ctr">
              <a:lnSpc>
                <a:spcPts val="3175"/>
              </a:lnSpc>
              <a:buNone/>
            </a:pPr>
            <a:r>
              <a:rPr lang="en-US" sz="2116" dirty="0">
                <a:solidFill>
                  <a:srgbClr val="6EB9FC"/>
                </a:solidFill>
                <a:latin typeface="Lora" pitchFamily="34" charset="0"/>
                <a:ea typeface="Lora" pitchFamily="34" charset="-122"/>
                <a:cs typeface="Lora" pitchFamily="34" charset="-120"/>
              </a:rPr>
              <a:t>1</a:t>
            </a:r>
            <a:endParaRPr lang="en-US" sz="2116" dirty="0"/>
          </a:p>
        </p:txBody>
      </p:sp>
      <p:sp>
        <p:nvSpPr>
          <p:cNvPr id="7" name="Text 5"/>
          <p:cNvSpPr/>
          <p:nvPr/>
        </p:nvSpPr>
        <p:spPr>
          <a:xfrm>
            <a:off x="4325779" y="1868805"/>
            <a:ext cx="2529721" cy="316230"/>
          </a:xfrm>
          <a:prstGeom prst="rect">
            <a:avLst/>
          </a:prstGeom>
          <a:noFill/>
          <a:ln/>
        </p:spPr>
        <p:txBody>
          <a:bodyPr wrap="none" rtlCol="0" anchor="t"/>
          <a:lstStyle/>
          <a:p>
            <a:pPr marL="0" indent="0" algn="l">
              <a:lnSpc>
                <a:spcPts val="2490"/>
              </a:lnSpc>
              <a:buNone/>
            </a:pPr>
            <a:r>
              <a:rPr lang="en-US" sz="1992" dirty="0">
                <a:solidFill>
                  <a:srgbClr val="6EB9FC"/>
                </a:solidFill>
                <a:latin typeface="Lora" pitchFamily="34" charset="0"/>
                <a:ea typeface="Lora" pitchFamily="34" charset="-122"/>
                <a:cs typeface="Lora" pitchFamily="34" charset="-120"/>
              </a:rPr>
              <a:t>Adaptability</a:t>
            </a:r>
            <a:endParaRPr lang="en-US" sz="1992" dirty="0"/>
          </a:p>
        </p:txBody>
      </p:sp>
      <p:sp>
        <p:nvSpPr>
          <p:cNvPr id="8" name="Text 6"/>
          <p:cNvSpPr/>
          <p:nvPr/>
        </p:nvSpPr>
        <p:spPr>
          <a:xfrm>
            <a:off x="4325779" y="2313980"/>
            <a:ext cx="5832872" cy="322540"/>
          </a:xfrm>
          <a:prstGeom prst="rect">
            <a:avLst/>
          </a:prstGeom>
          <a:noFill/>
          <a:ln/>
        </p:spPr>
        <p:txBody>
          <a:bodyPr wrap="none" rtlCol="0" anchor="t"/>
          <a:lstStyle/>
          <a:p>
            <a:pPr marL="0" indent="0" algn="l">
              <a:lnSpc>
                <a:spcPts val="2540"/>
              </a:lnSpc>
              <a:buNone/>
            </a:pPr>
            <a:r>
              <a:rPr lang="en-US" sz="1693" dirty="0">
                <a:solidFill>
                  <a:srgbClr val="D6E5EF"/>
                </a:solidFill>
                <a:latin typeface="Source Sans Pro" pitchFamily="34" charset="0"/>
                <a:ea typeface="Source Sans Pro" pitchFamily="34" charset="-122"/>
                <a:cs typeface="Source Sans Pro" pitchFamily="34" charset="-120"/>
              </a:rPr>
              <a:t>Neural networks can learn and adapt to complex patterns in data.</a:t>
            </a:r>
            <a:endParaRPr lang="en-US" sz="1693" dirty="0"/>
          </a:p>
        </p:txBody>
      </p:sp>
      <p:sp>
        <p:nvSpPr>
          <p:cNvPr id="9" name="Shape 7"/>
          <p:cNvSpPr/>
          <p:nvPr/>
        </p:nvSpPr>
        <p:spPr>
          <a:xfrm>
            <a:off x="4218265" y="2839075"/>
            <a:ext cx="7795974" cy="13395"/>
          </a:xfrm>
          <a:prstGeom prst="rect">
            <a:avLst/>
          </a:prstGeom>
          <a:solidFill>
            <a:srgbClr val="6EB9FC"/>
          </a:solidFill>
          <a:ln/>
        </p:spPr>
      </p:sp>
      <p:sp>
        <p:nvSpPr>
          <p:cNvPr id="11" name="Text 9"/>
          <p:cNvSpPr/>
          <p:nvPr/>
        </p:nvSpPr>
        <p:spPr>
          <a:xfrm>
            <a:off x="3714301" y="3517583"/>
            <a:ext cx="144423" cy="403265"/>
          </a:xfrm>
          <a:prstGeom prst="rect">
            <a:avLst/>
          </a:prstGeom>
          <a:noFill/>
          <a:ln/>
        </p:spPr>
        <p:txBody>
          <a:bodyPr wrap="none" rtlCol="0" anchor="t"/>
          <a:lstStyle/>
          <a:p>
            <a:pPr marL="0" indent="0" algn="ctr">
              <a:lnSpc>
                <a:spcPts val="3175"/>
              </a:lnSpc>
              <a:buNone/>
            </a:pPr>
            <a:r>
              <a:rPr lang="en-US" sz="2116" dirty="0">
                <a:solidFill>
                  <a:srgbClr val="6EB9FC"/>
                </a:solidFill>
                <a:latin typeface="Lora" pitchFamily="34" charset="0"/>
                <a:ea typeface="Lora" pitchFamily="34" charset="-122"/>
                <a:cs typeface="Lora" pitchFamily="34" charset="-120"/>
              </a:rPr>
              <a:t>2</a:t>
            </a:r>
            <a:endParaRPr lang="en-US" sz="2116" dirty="0"/>
          </a:p>
        </p:txBody>
      </p:sp>
      <p:sp>
        <p:nvSpPr>
          <p:cNvPr id="12" name="Text 10"/>
          <p:cNvSpPr/>
          <p:nvPr/>
        </p:nvSpPr>
        <p:spPr>
          <a:xfrm>
            <a:off x="5928003" y="3174087"/>
            <a:ext cx="2529721" cy="316230"/>
          </a:xfrm>
          <a:prstGeom prst="rect">
            <a:avLst/>
          </a:prstGeom>
          <a:noFill/>
          <a:ln/>
        </p:spPr>
        <p:txBody>
          <a:bodyPr wrap="none" rtlCol="0" anchor="t"/>
          <a:lstStyle/>
          <a:p>
            <a:pPr marL="0" indent="0" algn="l">
              <a:lnSpc>
                <a:spcPts val="2490"/>
              </a:lnSpc>
              <a:buNone/>
            </a:pPr>
            <a:r>
              <a:rPr lang="en-US" sz="1992" dirty="0">
                <a:solidFill>
                  <a:srgbClr val="6EB9FC"/>
                </a:solidFill>
                <a:latin typeface="Lora" pitchFamily="34" charset="0"/>
                <a:ea typeface="Lora" pitchFamily="34" charset="-122"/>
                <a:cs typeface="Lora" pitchFamily="34" charset="-120"/>
              </a:rPr>
              <a:t>Nonlinearity</a:t>
            </a:r>
            <a:endParaRPr lang="en-US" sz="1992" dirty="0"/>
          </a:p>
        </p:txBody>
      </p:sp>
      <p:sp>
        <p:nvSpPr>
          <p:cNvPr id="13" name="Text 11"/>
          <p:cNvSpPr/>
          <p:nvPr/>
        </p:nvSpPr>
        <p:spPr>
          <a:xfrm>
            <a:off x="5928003" y="3619262"/>
            <a:ext cx="5978723" cy="645081"/>
          </a:xfrm>
          <a:prstGeom prst="rect">
            <a:avLst/>
          </a:prstGeom>
          <a:noFill/>
          <a:ln/>
        </p:spPr>
        <p:txBody>
          <a:bodyPr wrap="square" rtlCol="0" anchor="t"/>
          <a:lstStyle/>
          <a:p>
            <a:pPr marL="0" indent="0" algn="l">
              <a:lnSpc>
                <a:spcPts val="2540"/>
              </a:lnSpc>
              <a:buNone/>
            </a:pPr>
            <a:r>
              <a:rPr lang="en-US" sz="1693" dirty="0">
                <a:solidFill>
                  <a:srgbClr val="D6E5EF"/>
                </a:solidFill>
                <a:latin typeface="Source Sans Pro" pitchFamily="34" charset="0"/>
                <a:ea typeface="Source Sans Pro" pitchFamily="34" charset="-122"/>
                <a:cs typeface="Source Sans Pro" pitchFamily="34" charset="-120"/>
              </a:rPr>
              <a:t>They can model nonlinear relationships that traditional methods struggle with.</a:t>
            </a:r>
            <a:endParaRPr lang="en-US" sz="1693" dirty="0"/>
          </a:p>
        </p:txBody>
      </p:sp>
      <p:sp>
        <p:nvSpPr>
          <p:cNvPr id="14" name="Shape 12"/>
          <p:cNvSpPr/>
          <p:nvPr/>
        </p:nvSpPr>
        <p:spPr>
          <a:xfrm>
            <a:off x="5820489" y="4466898"/>
            <a:ext cx="6193750" cy="13395"/>
          </a:xfrm>
          <a:prstGeom prst="rect">
            <a:avLst/>
          </a:prstGeom>
          <a:solidFill>
            <a:srgbClr val="6EB9FC"/>
          </a:solidFill>
          <a:ln/>
        </p:spPr>
      </p:sp>
      <p:sp>
        <p:nvSpPr>
          <p:cNvPr id="16" name="Text 14"/>
          <p:cNvSpPr/>
          <p:nvPr/>
        </p:nvSpPr>
        <p:spPr>
          <a:xfrm>
            <a:off x="5420973" y="5072330"/>
            <a:ext cx="149781" cy="403265"/>
          </a:xfrm>
          <a:prstGeom prst="rect">
            <a:avLst/>
          </a:prstGeom>
          <a:noFill/>
          <a:ln/>
        </p:spPr>
        <p:txBody>
          <a:bodyPr wrap="none" rtlCol="0" anchor="t"/>
          <a:lstStyle/>
          <a:p>
            <a:pPr marL="0" indent="0" algn="ctr">
              <a:lnSpc>
                <a:spcPts val="3175"/>
              </a:lnSpc>
              <a:buNone/>
            </a:pPr>
            <a:r>
              <a:rPr lang="en-US" sz="2116" dirty="0">
                <a:solidFill>
                  <a:srgbClr val="6EB9FC"/>
                </a:solidFill>
                <a:latin typeface="Lora" pitchFamily="34" charset="0"/>
                <a:ea typeface="Lora" pitchFamily="34" charset="-122"/>
                <a:cs typeface="Lora" pitchFamily="34" charset="-120"/>
              </a:rPr>
              <a:t>3</a:t>
            </a:r>
            <a:endParaRPr lang="en-US" sz="2116" dirty="0"/>
          </a:p>
        </p:txBody>
      </p:sp>
      <p:sp>
        <p:nvSpPr>
          <p:cNvPr id="17" name="Text 15"/>
          <p:cNvSpPr/>
          <p:nvPr/>
        </p:nvSpPr>
        <p:spPr>
          <a:xfrm>
            <a:off x="7530227" y="4801910"/>
            <a:ext cx="2529721" cy="316230"/>
          </a:xfrm>
          <a:prstGeom prst="rect">
            <a:avLst/>
          </a:prstGeom>
          <a:noFill/>
          <a:ln/>
        </p:spPr>
        <p:txBody>
          <a:bodyPr wrap="none" rtlCol="0" anchor="t"/>
          <a:lstStyle/>
          <a:p>
            <a:pPr marL="0" indent="0" algn="l">
              <a:lnSpc>
                <a:spcPts val="2490"/>
              </a:lnSpc>
              <a:buNone/>
            </a:pPr>
            <a:r>
              <a:rPr lang="en-US" sz="1992" dirty="0">
                <a:solidFill>
                  <a:srgbClr val="6EB9FC"/>
                </a:solidFill>
                <a:latin typeface="Lora" pitchFamily="34" charset="0"/>
                <a:ea typeface="Lora" pitchFamily="34" charset="-122"/>
                <a:cs typeface="Lora" pitchFamily="34" charset="-120"/>
              </a:rPr>
              <a:t>Scalability</a:t>
            </a:r>
            <a:endParaRPr lang="en-US" sz="1992" dirty="0"/>
          </a:p>
        </p:txBody>
      </p:sp>
      <p:sp>
        <p:nvSpPr>
          <p:cNvPr id="18" name="Text 16"/>
          <p:cNvSpPr/>
          <p:nvPr/>
        </p:nvSpPr>
        <p:spPr>
          <a:xfrm>
            <a:off x="7530227" y="5247084"/>
            <a:ext cx="4376499" cy="645081"/>
          </a:xfrm>
          <a:prstGeom prst="rect">
            <a:avLst/>
          </a:prstGeom>
          <a:noFill/>
          <a:ln/>
        </p:spPr>
        <p:txBody>
          <a:bodyPr wrap="square" rtlCol="0" anchor="t"/>
          <a:lstStyle/>
          <a:p>
            <a:pPr marL="0" indent="0" algn="l">
              <a:lnSpc>
                <a:spcPts val="2540"/>
              </a:lnSpc>
              <a:buNone/>
            </a:pPr>
            <a:r>
              <a:rPr lang="en-US" sz="1693" dirty="0">
                <a:solidFill>
                  <a:srgbClr val="D6E5EF"/>
                </a:solidFill>
                <a:latin typeface="Source Sans Pro" pitchFamily="34" charset="0"/>
                <a:ea typeface="Source Sans Pro" pitchFamily="34" charset="-122"/>
                <a:cs typeface="Source Sans Pro" pitchFamily="34" charset="-120"/>
              </a:rPr>
              <a:t>Neural networks can process massive amounts of data and scale to large problems.</a:t>
            </a:r>
            <a:endParaRPr lang="en-US" sz="1693" dirty="0"/>
          </a:p>
        </p:txBody>
      </p:sp>
      <p:sp>
        <p:nvSpPr>
          <p:cNvPr id="19" name="Text 17"/>
          <p:cNvSpPr/>
          <p:nvPr/>
        </p:nvSpPr>
        <p:spPr>
          <a:xfrm>
            <a:off x="2508647" y="6349008"/>
            <a:ext cx="9613106" cy="1290161"/>
          </a:xfrm>
          <a:prstGeom prst="rect">
            <a:avLst/>
          </a:prstGeom>
          <a:noFill/>
          <a:ln/>
        </p:spPr>
        <p:txBody>
          <a:bodyPr wrap="square" rtlCol="0" anchor="t"/>
          <a:lstStyle/>
          <a:p>
            <a:pPr marL="0" indent="0">
              <a:lnSpc>
                <a:spcPts val="2540"/>
              </a:lnSpc>
              <a:buNone/>
            </a:pPr>
            <a:r>
              <a:rPr lang="en-US" sz="1693" dirty="0">
                <a:solidFill>
                  <a:srgbClr val="D6E5EF"/>
                </a:solidFill>
                <a:latin typeface="Source Sans Pro" pitchFamily="34" charset="0"/>
                <a:ea typeface="Source Sans Pro" pitchFamily="34" charset="-122"/>
                <a:cs typeface="Source Sans Pro" pitchFamily="34" charset="-120"/>
              </a:rPr>
              <a:t>Neural networks are a powerful machine learning technique inspired by the human brain. They can uncover hidden patterns, make accurate predictions, and solve complex problems that traditional algorithms struggle with. This adaptability, nonlinearity, and scalability is what makes neural networks so transformative across many industries.</a:t>
            </a:r>
            <a:endParaRPr lang="en-US" sz="1693" dirty="0"/>
          </a:p>
        </p:txBody>
      </p:sp>
      <p:sp>
        <p:nvSpPr>
          <p:cNvPr id="21" name="Arrow: Down 20">
            <a:extLst>
              <a:ext uri="{FF2B5EF4-FFF2-40B4-BE49-F238E27FC236}">
                <a16:creationId xmlns:a16="http://schemas.microsoft.com/office/drawing/2014/main" id="{05A3C817-8583-6D09-E366-8640845ECDA8}"/>
              </a:ext>
            </a:extLst>
          </p:cNvPr>
          <p:cNvSpPr/>
          <p:nvPr/>
        </p:nvSpPr>
        <p:spPr>
          <a:xfrm>
            <a:off x="2960539" y="1761291"/>
            <a:ext cx="935185" cy="10902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8E73A6C3-8618-C43A-E92C-FE9403E74176}"/>
              </a:ext>
            </a:extLst>
          </p:cNvPr>
          <p:cNvSpPr/>
          <p:nvPr/>
        </p:nvSpPr>
        <p:spPr>
          <a:xfrm>
            <a:off x="4288815" y="3375720"/>
            <a:ext cx="935185" cy="10902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4649C468-0186-FADE-588F-FDFB36E8F429}"/>
              </a:ext>
            </a:extLst>
          </p:cNvPr>
          <p:cNvSpPr/>
          <p:nvPr/>
        </p:nvSpPr>
        <p:spPr>
          <a:xfrm>
            <a:off x="5862256" y="4869523"/>
            <a:ext cx="935185" cy="10902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F0F41E82-DE10-D527-28BD-DF77CCEE9502}"/>
              </a:ext>
            </a:extLst>
          </p:cNvPr>
          <p:cNvPicPr>
            <a:picLocks noChangeAspect="1"/>
          </p:cNvPicPr>
          <p:nvPr/>
        </p:nvPicPr>
        <p:blipFill>
          <a:blip r:embed="rId3"/>
          <a:stretch>
            <a:fillRect/>
          </a:stretch>
        </p:blipFill>
        <p:spPr>
          <a:xfrm>
            <a:off x="12356756" y="1"/>
            <a:ext cx="2150075" cy="94491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245870"/>
            <a:ext cx="6313408" cy="653415"/>
          </a:xfrm>
          <a:prstGeom prst="rect">
            <a:avLst/>
          </a:prstGeom>
          <a:noFill/>
          <a:ln/>
        </p:spPr>
        <p:txBody>
          <a:bodyPr wrap="non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Types of Neural Networks</a:t>
            </a:r>
            <a:endParaRPr lang="en-US" sz="4117" dirty="0"/>
          </a:p>
        </p:txBody>
      </p:sp>
      <p:pic>
        <p:nvPicPr>
          <p:cNvPr id="5" name="Image 0" descr="preencoded.png"/>
          <p:cNvPicPr>
            <a:picLocks noChangeAspect="1"/>
          </p:cNvPicPr>
          <p:nvPr/>
        </p:nvPicPr>
        <p:blipFill>
          <a:blip r:embed="rId3"/>
          <a:stretch>
            <a:fillRect/>
          </a:stretch>
        </p:blipFill>
        <p:spPr>
          <a:xfrm>
            <a:off x="2348389" y="2343626"/>
            <a:ext cx="3088958" cy="1909048"/>
          </a:xfrm>
          <a:prstGeom prst="rect">
            <a:avLst/>
          </a:prstGeom>
        </p:spPr>
      </p:pic>
      <p:sp>
        <p:nvSpPr>
          <p:cNvPr id="6" name="Text 3"/>
          <p:cNvSpPr/>
          <p:nvPr/>
        </p:nvSpPr>
        <p:spPr>
          <a:xfrm>
            <a:off x="2348389" y="4530328"/>
            <a:ext cx="3088958" cy="653653"/>
          </a:xfrm>
          <a:prstGeom prst="rect">
            <a:avLst/>
          </a:prstGeom>
          <a:noFill/>
          <a:ln/>
        </p:spPr>
        <p:txBody>
          <a:bodyPr wrap="squar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Convolutional Neural Networks</a:t>
            </a:r>
            <a:endParaRPr lang="en-US" sz="2058" dirty="0"/>
          </a:p>
        </p:txBody>
      </p:sp>
      <p:sp>
        <p:nvSpPr>
          <p:cNvPr id="7" name="Text 4"/>
          <p:cNvSpPr/>
          <p:nvPr/>
        </p:nvSpPr>
        <p:spPr>
          <a:xfrm>
            <a:off x="2348389" y="5317212"/>
            <a:ext cx="3088958" cy="1666280"/>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Designed for processing grid-like data, such as images, these networks excel at image recognition and classification tasks.</a:t>
            </a:r>
            <a:endParaRPr lang="en-US" sz="1750" dirty="0"/>
          </a:p>
        </p:txBody>
      </p:sp>
      <p:pic>
        <p:nvPicPr>
          <p:cNvPr id="8" name="Image 1" descr="preencoded.png"/>
          <p:cNvPicPr>
            <a:picLocks noChangeAspect="1"/>
          </p:cNvPicPr>
          <p:nvPr/>
        </p:nvPicPr>
        <p:blipFill>
          <a:blip r:embed="rId4"/>
          <a:stretch>
            <a:fillRect/>
          </a:stretch>
        </p:blipFill>
        <p:spPr>
          <a:xfrm>
            <a:off x="5770602" y="2343626"/>
            <a:ext cx="3088958" cy="1909048"/>
          </a:xfrm>
          <a:prstGeom prst="rect">
            <a:avLst/>
          </a:prstGeom>
        </p:spPr>
      </p:pic>
      <p:sp>
        <p:nvSpPr>
          <p:cNvPr id="9" name="Text 5"/>
          <p:cNvSpPr/>
          <p:nvPr/>
        </p:nvSpPr>
        <p:spPr>
          <a:xfrm>
            <a:off x="5770602" y="4530328"/>
            <a:ext cx="3088958" cy="653653"/>
          </a:xfrm>
          <a:prstGeom prst="rect">
            <a:avLst/>
          </a:prstGeom>
          <a:noFill/>
          <a:ln/>
        </p:spPr>
        <p:txBody>
          <a:bodyPr wrap="squar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Recurrent Neural Networks</a:t>
            </a:r>
            <a:endParaRPr lang="en-US" sz="2058" dirty="0"/>
          </a:p>
        </p:txBody>
      </p:sp>
      <p:sp>
        <p:nvSpPr>
          <p:cNvPr id="10" name="Text 6"/>
          <p:cNvSpPr/>
          <p:nvPr/>
        </p:nvSpPr>
        <p:spPr>
          <a:xfrm>
            <a:off x="5770602" y="5317212"/>
            <a:ext cx="3088958" cy="1666280"/>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Adept at processing sequential data, like text or speech, these networks can retain information from previous inputs to make predictions.</a:t>
            </a:r>
            <a:endParaRPr lang="en-US" sz="1750" dirty="0"/>
          </a:p>
        </p:txBody>
      </p:sp>
      <p:pic>
        <p:nvPicPr>
          <p:cNvPr id="11" name="Image 2" descr="preencoded.png"/>
          <p:cNvPicPr>
            <a:picLocks noChangeAspect="1"/>
          </p:cNvPicPr>
          <p:nvPr/>
        </p:nvPicPr>
        <p:blipFill>
          <a:blip r:embed="rId5"/>
          <a:stretch>
            <a:fillRect/>
          </a:stretch>
        </p:blipFill>
        <p:spPr>
          <a:xfrm>
            <a:off x="9192816" y="2343626"/>
            <a:ext cx="3089077" cy="1909167"/>
          </a:xfrm>
          <a:prstGeom prst="rect">
            <a:avLst/>
          </a:prstGeom>
        </p:spPr>
      </p:pic>
      <p:sp>
        <p:nvSpPr>
          <p:cNvPr id="12" name="Text 7"/>
          <p:cNvSpPr/>
          <p:nvPr/>
        </p:nvSpPr>
        <p:spPr>
          <a:xfrm>
            <a:off x="9192816" y="4530447"/>
            <a:ext cx="3089077" cy="653653"/>
          </a:xfrm>
          <a:prstGeom prst="rect">
            <a:avLst/>
          </a:prstGeom>
          <a:noFill/>
          <a:ln/>
        </p:spPr>
        <p:txBody>
          <a:bodyPr wrap="squar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Generative Adversarial Networks</a:t>
            </a:r>
            <a:endParaRPr lang="en-US" sz="2058" dirty="0"/>
          </a:p>
        </p:txBody>
      </p:sp>
      <p:sp>
        <p:nvSpPr>
          <p:cNvPr id="13" name="Text 8"/>
          <p:cNvSpPr/>
          <p:nvPr/>
        </p:nvSpPr>
        <p:spPr>
          <a:xfrm>
            <a:off x="9192816" y="5317331"/>
            <a:ext cx="3089077" cy="1666280"/>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These powerful networks pit two neural nets against each other, allowing them to generate realistic new data like images or audio.</a:t>
            </a:r>
            <a:endParaRPr lang="en-US" sz="1750" dirty="0"/>
          </a:p>
        </p:txBody>
      </p:sp>
      <p:pic>
        <p:nvPicPr>
          <p:cNvPr id="1026" name="Picture 2" descr="Generative Adversarial Networks ...">
            <a:extLst>
              <a:ext uri="{FF2B5EF4-FFF2-40B4-BE49-F238E27FC236}">
                <a16:creationId xmlns:a16="http://schemas.microsoft.com/office/drawing/2014/main" id="{A904C1A4-7026-7375-2AFA-023FCA7F8B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2816" y="2343507"/>
            <a:ext cx="3238500" cy="190916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CF29C6BE-00D0-5A5E-9CF3-D45AB39BCF1E}"/>
              </a:ext>
            </a:extLst>
          </p:cNvPr>
          <p:cNvPicPr>
            <a:picLocks noChangeAspect="1"/>
          </p:cNvPicPr>
          <p:nvPr/>
        </p:nvPicPr>
        <p:blipFill>
          <a:blip r:embed="rId7"/>
          <a:stretch>
            <a:fillRect/>
          </a:stretch>
        </p:blipFill>
        <p:spPr>
          <a:xfrm>
            <a:off x="12356756" y="1"/>
            <a:ext cx="2150075" cy="9449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163485"/>
            <a:ext cx="7307818" cy="653415"/>
          </a:xfrm>
          <a:prstGeom prst="rect">
            <a:avLst/>
          </a:prstGeom>
          <a:noFill/>
          <a:ln/>
        </p:spPr>
        <p:txBody>
          <a:bodyPr wrap="non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Applications of Deep Learning</a:t>
            </a:r>
            <a:endParaRPr lang="en-US" sz="4117" dirty="0"/>
          </a:p>
        </p:txBody>
      </p:sp>
      <p:sp>
        <p:nvSpPr>
          <p:cNvPr id="6" name="Text 3"/>
          <p:cNvSpPr/>
          <p:nvPr/>
        </p:nvSpPr>
        <p:spPr>
          <a:xfrm>
            <a:off x="833199" y="3150156"/>
            <a:ext cx="7477601"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Deep learning has revolutionized numerous industries, from computer vision and natural language processing to drug discovery and autonomous vehicles. Its ability to learn complex patterns in data has enabled breakthroughs in fields ranging from healthcare to entertainment.</a:t>
            </a:r>
            <a:endParaRPr lang="en-US" sz="1750" dirty="0"/>
          </a:p>
        </p:txBody>
      </p:sp>
      <p:sp>
        <p:nvSpPr>
          <p:cNvPr id="7" name="Text 4"/>
          <p:cNvSpPr/>
          <p:nvPr/>
        </p:nvSpPr>
        <p:spPr>
          <a:xfrm>
            <a:off x="833199" y="4733092"/>
            <a:ext cx="7477601"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For example, deep learning algorithms can analyze medical images to detect diseases, assist in robot navigation, and even generate realistic artwork and music. The versatility of deep learning makes it a powerful tool for solving a wide variety of real-world problems.</a:t>
            </a:r>
            <a:endParaRPr lang="en-US" sz="1750" dirty="0"/>
          </a:p>
        </p:txBody>
      </p:sp>
      <p:pic>
        <p:nvPicPr>
          <p:cNvPr id="9" name="Picture 8">
            <a:extLst>
              <a:ext uri="{FF2B5EF4-FFF2-40B4-BE49-F238E27FC236}">
                <a16:creationId xmlns:a16="http://schemas.microsoft.com/office/drawing/2014/main" id="{FA76542C-5492-EBC7-6C1A-B3352D8FDDEF}"/>
              </a:ext>
            </a:extLst>
          </p:cNvPr>
          <p:cNvPicPr>
            <a:picLocks noChangeAspect="1"/>
          </p:cNvPicPr>
          <p:nvPr/>
        </p:nvPicPr>
        <p:blipFill>
          <a:blip r:embed="rId4"/>
          <a:stretch>
            <a:fillRect/>
          </a:stretch>
        </p:blipFill>
        <p:spPr>
          <a:xfrm>
            <a:off x="259492" y="296563"/>
            <a:ext cx="2150075" cy="9449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982278" y="534591"/>
            <a:ext cx="5481757" cy="570071"/>
          </a:xfrm>
          <a:prstGeom prst="rect">
            <a:avLst/>
          </a:prstGeom>
          <a:noFill/>
          <a:ln/>
        </p:spPr>
        <p:txBody>
          <a:bodyPr wrap="none" rtlCol="0" anchor="t"/>
          <a:lstStyle/>
          <a:p>
            <a:pPr marL="0" indent="0">
              <a:lnSpc>
                <a:spcPts val="4489"/>
              </a:lnSpc>
              <a:buNone/>
            </a:pPr>
            <a:r>
              <a:rPr lang="en-US" sz="3591" dirty="0">
                <a:solidFill>
                  <a:srgbClr val="6EB9FC"/>
                </a:solidFill>
                <a:latin typeface="Lora" pitchFamily="34" charset="0"/>
                <a:ea typeface="Lora" pitchFamily="34" charset="-122"/>
                <a:cs typeface="Lora" pitchFamily="34" charset="-120"/>
              </a:rPr>
              <a:t>Training Neural Networks</a:t>
            </a:r>
            <a:endParaRPr lang="en-US" sz="3591" dirty="0"/>
          </a:p>
        </p:txBody>
      </p:sp>
      <p:pic>
        <p:nvPicPr>
          <p:cNvPr id="5" name="Image 0" descr="preencoded.png"/>
          <p:cNvPicPr>
            <a:picLocks noChangeAspect="1"/>
          </p:cNvPicPr>
          <p:nvPr/>
        </p:nvPicPr>
        <p:blipFill>
          <a:blip r:embed="rId3"/>
          <a:stretch>
            <a:fillRect/>
          </a:stretch>
        </p:blipFill>
        <p:spPr>
          <a:xfrm>
            <a:off x="2982278" y="1492329"/>
            <a:ext cx="969169" cy="1550670"/>
          </a:xfrm>
          <a:prstGeom prst="rect">
            <a:avLst/>
          </a:prstGeom>
        </p:spPr>
      </p:pic>
      <p:sp>
        <p:nvSpPr>
          <p:cNvPr id="6" name="Text 3"/>
          <p:cNvSpPr/>
          <p:nvPr/>
        </p:nvSpPr>
        <p:spPr>
          <a:xfrm>
            <a:off x="4242197" y="1686163"/>
            <a:ext cx="2280404" cy="284917"/>
          </a:xfrm>
          <a:prstGeom prst="rect">
            <a:avLst/>
          </a:prstGeom>
          <a:noFill/>
          <a:ln/>
        </p:spPr>
        <p:txBody>
          <a:bodyPr wrap="none" rtlCol="0" anchor="t"/>
          <a:lstStyle/>
          <a:p>
            <a:pPr marL="0" indent="0" algn="l">
              <a:lnSpc>
                <a:spcPts val="2245"/>
              </a:lnSpc>
              <a:buNone/>
            </a:pPr>
            <a:r>
              <a:rPr lang="en-US" sz="1796" dirty="0">
                <a:solidFill>
                  <a:srgbClr val="6EB9FC"/>
                </a:solidFill>
                <a:latin typeface="Lora" pitchFamily="34" charset="0"/>
                <a:ea typeface="Lora" pitchFamily="34" charset="-122"/>
                <a:cs typeface="Lora" pitchFamily="34" charset="-120"/>
              </a:rPr>
              <a:t>Data Preparation</a:t>
            </a:r>
            <a:endParaRPr lang="en-US" sz="1796" dirty="0"/>
          </a:p>
        </p:txBody>
      </p:sp>
      <p:sp>
        <p:nvSpPr>
          <p:cNvPr id="7" name="Text 4"/>
          <p:cNvSpPr/>
          <p:nvPr/>
        </p:nvSpPr>
        <p:spPr>
          <a:xfrm>
            <a:off x="4242197" y="2087285"/>
            <a:ext cx="7405807" cy="581501"/>
          </a:xfrm>
          <a:prstGeom prst="rect">
            <a:avLst/>
          </a:prstGeom>
          <a:noFill/>
          <a:ln/>
        </p:spPr>
        <p:txBody>
          <a:bodyPr wrap="square" rtlCol="0" anchor="t"/>
          <a:lstStyle/>
          <a:p>
            <a:pPr marL="0" indent="0" algn="l">
              <a:lnSpc>
                <a:spcPts val="2289"/>
              </a:lnSpc>
              <a:buNone/>
            </a:pPr>
            <a:r>
              <a:rPr lang="en-US" sz="1526" dirty="0">
                <a:solidFill>
                  <a:srgbClr val="D6E5EF"/>
                </a:solidFill>
                <a:latin typeface="Source Sans Pro" pitchFamily="34" charset="0"/>
                <a:ea typeface="Source Sans Pro" pitchFamily="34" charset="-122"/>
                <a:cs typeface="Source Sans Pro" pitchFamily="34" charset="-120"/>
              </a:rPr>
              <a:t>Gather and preprocess your training data, ensuring it is clean, balanced, and representative of the problem you're trying to solve.</a:t>
            </a:r>
            <a:endParaRPr lang="en-US" sz="1526" dirty="0"/>
          </a:p>
        </p:txBody>
      </p:sp>
      <p:pic>
        <p:nvPicPr>
          <p:cNvPr id="8" name="Image 1" descr="preencoded.png"/>
          <p:cNvPicPr>
            <a:picLocks noChangeAspect="1"/>
          </p:cNvPicPr>
          <p:nvPr/>
        </p:nvPicPr>
        <p:blipFill>
          <a:blip r:embed="rId4"/>
          <a:stretch>
            <a:fillRect/>
          </a:stretch>
        </p:blipFill>
        <p:spPr>
          <a:xfrm>
            <a:off x="2982278" y="3042999"/>
            <a:ext cx="969169" cy="1550670"/>
          </a:xfrm>
          <a:prstGeom prst="rect">
            <a:avLst/>
          </a:prstGeom>
        </p:spPr>
      </p:pic>
      <p:sp>
        <p:nvSpPr>
          <p:cNvPr id="9" name="Text 5"/>
          <p:cNvSpPr/>
          <p:nvPr/>
        </p:nvSpPr>
        <p:spPr>
          <a:xfrm>
            <a:off x="4242197" y="3236833"/>
            <a:ext cx="2280404" cy="284917"/>
          </a:xfrm>
          <a:prstGeom prst="rect">
            <a:avLst/>
          </a:prstGeom>
          <a:noFill/>
          <a:ln/>
        </p:spPr>
        <p:txBody>
          <a:bodyPr wrap="none" rtlCol="0" anchor="t"/>
          <a:lstStyle/>
          <a:p>
            <a:pPr marL="0" indent="0" algn="l">
              <a:lnSpc>
                <a:spcPts val="2245"/>
              </a:lnSpc>
              <a:buNone/>
            </a:pPr>
            <a:r>
              <a:rPr lang="en-US" sz="1796" dirty="0">
                <a:solidFill>
                  <a:srgbClr val="6EB9FC"/>
                </a:solidFill>
                <a:latin typeface="Lora" pitchFamily="34" charset="0"/>
                <a:ea typeface="Lora" pitchFamily="34" charset="-122"/>
                <a:cs typeface="Lora" pitchFamily="34" charset="-120"/>
              </a:rPr>
              <a:t>Architectural Design</a:t>
            </a:r>
            <a:endParaRPr lang="en-US" sz="1796" dirty="0"/>
          </a:p>
        </p:txBody>
      </p:sp>
      <p:sp>
        <p:nvSpPr>
          <p:cNvPr id="10" name="Text 6"/>
          <p:cNvSpPr/>
          <p:nvPr/>
        </p:nvSpPr>
        <p:spPr>
          <a:xfrm>
            <a:off x="4242197" y="3637955"/>
            <a:ext cx="7405807" cy="581501"/>
          </a:xfrm>
          <a:prstGeom prst="rect">
            <a:avLst/>
          </a:prstGeom>
          <a:noFill/>
          <a:ln/>
        </p:spPr>
        <p:txBody>
          <a:bodyPr wrap="square" rtlCol="0" anchor="t"/>
          <a:lstStyle/>
          <a:p>
            <a:pPr marL="0" indent="0" algn="l">
              <a:lnSpc>
                <a:spcPts val="2289"/>
              </a:lnSpc>
              <a:buNone/>
            </a:pPr>
            <a:r>
              <a:rPr lang="en-US" sz="1526" dirty="0">
                <a:solidFill>
                  <a:srgbClr val="D6E5EF"/>
                </a:solidFill>
                <a:latin typeface="Source Sans Pro" pitchFamily="34" charset="0"/>
                <a:ea typeface="Source Sans Pro" pitchFamily="34" charset="-122"/>
                <a:cs typeface="Source Sans Pro" pitchFamily="34" charset="-120"/>
              </a:rPr>
              <a:t>Choose the appropriate neural network architecture, considering factors like input/output dimensions, depth, and complexity based on your task.</a:t>
            </a:r>
            <a:endParaRPr lang="en-US" sz="1526" dirty="0"/>
          </a:p>
        </p:txBody>
      </p:sp>
      <p:pic>
        <p:nvPicPr>
          <p:cNvPr id="11" name="Image 2" descr="preencoded.png"/>
          <p:cNvPicPr>
            <a:picLocks noChangeAspect="1"/>
          </p:cNvPicPr>
          <p:nvPr/>
        </p:nvPicPr>
        <p:blipFill>
          <a:blip r:embed="rId5"/>
          <a:stretch>
            <a:fillRect/>
          </a:stretch>
        </p:blipFill>
        <p:spPr>
          <a:xfrm>
            <a:off x="2982278" y="4593669"/>
            <a:ext cx="969169" cy="1550670"/>
          </a:xfrm>
          <a:prstGeom prst="rect">
            <a:avLst/>
          </a:prstGeom>
        </p:spPr>
      </p:pic>
      <p:sp>
        <p:nvSpPr>
          <p:cNvPr id="12" name="Text 7"/>
          <p:cNvSpPr/>
          <p:nvPr/>
        </p:nvSpPr>
        <p:spPr>
          <a:xfrm>
            <a:off x="4242197" y="4787503"/>
            <a:ext cx="2561987" cy="284917"/>
          </a:xfrm>
          <a:prstGeom prst="rect">
            <a:avLst/>
          </a:prstGeom>
          <a:noFill/>
          <a:ln/>
        </p:spPr>
        <p:txBody>
          <a:bodyPr wrap="none" rtlCol="0" anchor="t"/>
          <a:lstStyle/>
          <a:p>
            <a:pPr marL="0" indent="0" algn="l">
              <a:lnSpc>
                <a:spcPts val="2245"/>
              </a:lnSpc>
              <a:buNone/>
            </a:pPr>
            <a:r>
              <a:rPr lang="en-US" sz="1796" dirty="0">
                <a:solidFill>
                  <a:srgbClr val="6EB9FC"/>
                </a:solidFill>
                <a:latin typeface="Lora" pitchFamily="34" charset="0"/>
                <a:ea typeface="Lora" pitchFamily="34" charset="-122"/>
                <a:cs typeface="Lora" pitchFamily="34" charset="-120"/>
              </a:rPr>
              <a:t>Hyperparameter Tuning</a:t>
            </a:r>
            <a:endParaRPr lang="en-US" sz="1796" dirty="0"/>
          </a:p>
        </p:txBody>
      </p:sp>
      <p:sp>
        <p:nvSpPr>
          <p:cNvPr id="13" name="Text 8"/>
          <p:cNvSpPr/>
          <p:nvPr/>
        </p:nvSpPr>
        <p:spPr>
          <a:xfrm>
            <a:off x="4242197" y="5188625"/>
            <a:ext cx="7405807" cy="581501"/>
          </a:xfrm>
          <a:prstGeom prst="rect">
            <a:avLst/>
          </a:prstGeom>
          <a:noFill/>
          <a:ln/>
        </p:spPr>
        <p:txBody>
          <a:bodyPr wrap="square" rtlCol="0" anchor="t"/>
          <a:lstStyle/>
          <a:p>
            <a:pPr marL="0" indent="0" algn="l">
              <a:lnSpc>
                <a:spcPts val="2289"/>
              </a:lnSpc>
              <a:buNone/>
            </a:pPr>
            <a:r>
              <a:rPr lang="en-US" sz="1526" dirty="0">
                <a:solidFill>
                  <a:srgbClr val="D6E5EF"/>
                </a:solidFill>
                <a:latin typeface="Source Sans Pro" pitchFamily="34" charset="0"/>
                <a:ea typeface="Source Sans Pro" pitchFamily="34" charset="-122"/>
                <a:cs typeface="Source Sans Pro" pitchFamily="34" charset="-120"/>
              </a:rPr>
              <a:t>Experiment with hyperparameters like learning rate, batch size, and regularization to optimize the network's performance on your validation set.</a:t>
            </a:r>
            <a:endParaRPr lang="en-US" sz="1526" dirty="0"/>
          </a:p>
        </p:txBody>
      </p:sp>
      <p:pic>
        <p:nvPicPr>
          <p:cNvPr id="14" name="Image 3" descr="preencoded.png"/>
          <p:cNvPicPr>
            <a:picLocks noChangeAspect="1"/>
          </p:cNvPicPr>
          <p:nvPr/>
        </p:nvPicPr>
        <p:blipFill>
          <a:blip r:embed="rId6"/>
          <a:stretch>
            <a:fillRect/>
          </a:stretch>
        </p:blipFill>
        <p:spPr>
          <a:xfrm>
            <a:off x="2982278" y="6144339"/>
            <a:ext cx="969169" cy="1550670"/>
          </a:xfrm>
          <a:prstGeom prst="rect">
            <a:avLst/>
          </a:prstGeom>
        </p:spPr>
      </p:pic>
      <p:sp>
        <p:nvSpPr>
          <p:cNvPr id="15" name="Text 9"/>
          <p:cNvSpPr/>
          <p:nvPr/>
        </p:nvSpPr>
        <p:spPr>
          <a:xfrm>
            <a:off x="4242197" y="6338173"/>
            <a:ext cx="2280404" cy="284917"/>
          </a:xfrm>
          <a:prstGeom prst="rect">
            <a:avLst/>
          </a:prstGeom>
          <a:noFill/>
          <a:ln/>
        </p:spPr>
        <p:txBody>
          <a:bodyPr wrap="none" rtlCol="0" anchor="t"/>
          <a:lstStyle/>
          <a:p>
            <a:pPr marL="0" indent="0" algn="l">
              <a:lnSpc>
                <a:spcPts val="2245"/>
              </a:lnSpc>
              <a:buNone/>
            </a:pPr>
            <a:r>
              <a:rPr lang="en-US" sz="1796" dirty="0">
                <a:solidFill>
                  <a:srgbClr val="6EB9FC"/>
                </a:solidFill>
                <a:latin typeface="Lora" pitchFamily="34" charset="0"/>
                <a:ea typeface="Lora" pitchFamily="34" charset="-122"/>
                <a:cs typeface="Lora" pitchFamily="34" charset="-120"/>
              </a:rPr>
              <a:t>Training Process</a:t>
            </a:r>
            <a:endParaRPr lang="en-US" sz="1796" dirty="0"/>
          </a:p>
        </p:txBody>
      </p:sp>
      <p:sp>
        <p:nvSpPr>
          <p:cNvPr id="16" name="Text 10"/>
          <p:cNvSpPr/>
          <p:nvPr/>
        </p:nvSpPr>
        <p:spPr>
          <a:xfrm>
            <a:off x="4242197" y="6739295"/>
            <a:ext cx="7405807" cy="581501"/>
          </a:xfrm>
          <a:prstGeom prst="rect">
            <a:avLst/>
          </a:prstGeom>
          <a:noFill/>
          <a:ln/>
        </p:spPr>
        <p:txBody>
          <a:bodyPr wrap="square" rtlCol="0" anchor="t"/>
          <a:lstStyle/>
          <a:p>
            <a:pPr marL="0" indent="0" algn="l">
              <a:lnSpc>
                <a:spcPts val="2289"/>
              </a:lnSpc>
              <a:buNone/>
            </a:pPr>
            <a:r>
              <a:rPr lang="en-US" sz="1526" dirty="0">
                <a:solidFill>
                  <a:srgbClr val="D6E5EF"/>
                </a:solidFill>
                <a:latin typeface="Source Sans Pro" pitchFamily="34" charset="0"/>
                <a:ea typeface="Source Sans Pro" pitchFamily="34" charset="-122"/>
                <a:cs typeface="Source Sans Pro" pitchFamily="34" charset="-120"/>
              </a:rPr>
              <a:t>Train the network using the backpropagation algorithm, monitoring for convergence and making adjustments to improve accuracy.</a:t>
            </a:r>
            <a:endParaRPr lang="en-US" sz="1526" dirty="0"/>
          </a:p>
        </p:txBody>
      </p:sp>
      <p:pic>
        <p:nvPicPr>
          <p:cNvPr id="18" name="Picture 17">
            <a:extLst>
              <a:ext uri="{FF2B5EF4-FFF2-40B4-BE49-F238E27FC236}">
                <a16:creationId xmlns:a16="http://schemas.microsoft.com/office/drawing/2014/main" id="{BEC2A54A-1429-27B9-9946-73B3CD5108FC}"/>
              </a:ext>
            </a:extLst>
          </p:cNvPr>
          <p:cNvPicPr>
            <a:picLocks noChangeAspect="1"/>
          </p:cNvPicPr>
          <p:nvPr/>
        </p:nvPicPr>
        <p:blipFill>
          <a:blip r:embed="rId7"/>
          <a:stretch>
            <a:fillRect/>
          </a:stretch>
        </p:blipFill>
        <p:spPr>
          <a:xfrm>
            <a:off x="12356756" y="1"/>
            <a:ext cx="2150075" cy="9449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636508"/>
            <a:ext cx="6679883" cy="653415"/>
          </a:xfrm>
          <a:prstGeom prst="rect">
            <a:avLst/>
          </a:prstGeom>
          <a:noFill/>
          <a:ln/>
        </p:spPr>
        <p:txBody>
          <a:bodyPr wrap="non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Deep Learning Frameworks</a:t>
            </a:r>
            <a:endParaRPr lang="en-US" sz="4117" dirty="0"/>
          </a:p>
        </p:txBody>
      </p:sp>
      <p:sp>
        <p:nvSpPr>
          <p:cNvPr id="5" name="Text 3"/>
          <p:cNvSpPr/>
          <p:nvPr/>
        </p:nvSpPr>
        <p:spPr>
          <a:xfrm>
            <a:off x="2348389" y="1845350"/>
            <a:ext cx="207680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TensorFlow</a:t>
            </a:r>
            <a:endParaRPr lang="en-US" sz="2058" dirty="0"/>
          </a:p>
        </p:txBody>
      </p:sp>
      <p:sp>
        <p:nvSpPr>
          <p:cNvPr id="6" name="Text 4"/>
          <p:cNvSpPr/>
          <p:nvPr/>
        </p:nvSpPr>
        <p:spPr>
          <a:xfrm>
            <a:off x="2348389" y="2394347"/>
            <a:ext cx="2076807" cy="4998839"/>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TensorFlow is an open-source machine learning framework developed by Google. It provides a flexible ecosystem of tools, libraries, and community resources that enable researchers to push the state-of-the-art in ML and developers to easily build and deploy ML-powered applications.</a:t>
            </a:r>
            <a:endParaRPr lang="en-US" sz="1750" dirty="0"/>
          </a:p>
        </p:txBody>
      </p:sp>
      <p:sp>
        <p:nvSpPr>
          <p:cNvPr id="7" name="Text 5"/>
          <p:cNvSpPr/>
          <p:nvPr/>
        </p:nvSpPr>
        <p:spPr>
          <a:xfrm>
            <a:off x="4974788" y="1845350"/>
            <a:ext cx="207680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PyTorch</a:t>
            </a:r>
            <a:endParaRPr lang="en-US" sz="2058" dirty="0"/>
          </a:p>
        </p:txBody>
      </p:sp>
      <p:sp>
        <p:nvSpPr>
          <p:cNvPr id="8" name="Text 6"/>
          <p:cNvSpPr/>
          <p:nvPr/>
        </p:nvSpPr>
        <p:spPr>
          <a:xfrm>
            <a:off x="4974788" y="2394347"/>
            <a:ext cx="2076807" cy="3999071"/>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PyTorch is an open-source machine learning library based on the Torch library, used for applications such as computer vision and natural language processing. It features a tape-based auto-grad system and dynamic neural networks.</a:t>
            </a:r>
            <a:endParaRPr lang="en-US" sz="1750" dirty="0"/>
          </a:p>
        </p:txBody>
      </p:sp>
      <p:sp>
        <p:nvSpPr>
          <p:cNvPr id="9" name="Text 7"/>
          <p:cNvSpPr/>
          <p:nvPr/>
        </p:nvSpPr>
        <p:spPr>
          <a:xfrm>
            <a:off x="7601188" y="1845350"/>
            <a:ext cx="207680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Keras</a:t>
            </a:r>
            <a:endParaRPr lang="en-US" sz="2058" dirty="0"/>
          </a:p>
        </p:txBody>
      </p:sp>
      <p:sp>
        <p:nvSpPr>
          <p:cNvPr id="10" name="Text 8"/>
          <p:cNvSpPr/>
          <p:nvPr/>
        </p:nvSpPr>
        <p:spPr>
          <a:xfrm>
            <a:off x="7601188" y="2394347"/>
            <a:ext cx="2076807" cy="3999071"/>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Keras is a high-level neural networks API that runs on top of TensorFlow. It provides an easy-to-use interface for building and training deep learning models, with support for both convolutional networks and recurrent networks.</a:t>
            </a:r>
            <a:endParaRPr lang="en-US" sz="1750" dirty="0"/>
          </a:p>
        </p:txBody>
      </p:sp>
      <p:sp>
        <p:nvSpPr>
          <p:cNvPr id="11" name="Text 9"/>
          <p:cNvSpPr/>
          <p:nvPr/>
        </p:nvSpPr>
        <p:spPr>
          <a:xfrm>
            <a:off x="10227588" y="1845350"/>
            <a:ext cx="207680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Caffe</a:t>
            </a:r>
            <a:endParaRPr lang="en-US" sz="2058" dirty="0"/>
          </a:p>
        </p:txBody>
      </p:sp>
      <p:sp>
        <p:nvSpPr>
          <p:cNvPr id="12" name="Text 10"/>
          <p:cNvSpPr/>
          <p:nvPr/>
        </p:nvSpPr>
        <p:spPr>
          <a:xfrm>
            <a:off x="10227588" y="2394347"/>
            <a:ext cx="2076807" cy="4332327"/>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Caffe is a deep learning framework developed by the Berkeley Vision and Learning Center. It is known for its modularity, speed, and expression, making it a popular choice for researchers and developers working on computer vision problems.</a:t>
            </a:r>
            <a:endParaRPr lang="en-US" sz="1750" dirty="0"/>
          </a:p>
        </p:txBody>
      </p:sp>
      <p:pic>
        <p:nvPicPr>
          <p:cNvPr id="14" name="Picture 13">
            <a:extLst>
              <a:ext uri="{FF2B5EF4-FFF2-40B4-BE49-F238E27FC236}">
                <a16:creationId xmlns:a16="http://schemas.microsoft.com/office/drawing/2014/main" id="{BCF164E6-B876-76EA-499E-0DD8F7AA1837}"/>
              </a:ext>
            </a:extLst>
          </p:cNvPr>
          <p:cNvPicPr>
            <a:picLocks noChangeAspect="1"/>
          </p:cNvPicPr>
          <p:nvPr/>
        </p:nvPicPr>
        <p:blipFill>
          <a:blip r:embed="rId3"/>
          <a:stretch>
            <a:fillRect/>
          </a:stretch>
        </p:blipFill>
        <p:spPr>
          <a:xfrm>
            <a:off x="12356756" y="1"/>
            <a:ext cx="2150075" cy="9449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5" name="Text 2"/>
          <p:cNvSpPr/>
          <p:nvPr/>
        </p:nvSpPr>
        <p:spPr>
          <a:xfrm>
            <a:off x="2348389" y="4010382"/>
            <a:ext cx="9308068" cy="653415"/>
          </a:xfrm>
          <a:prstGeom prst="rect">
            <a:avLst/>
          </a:prstGeom>
          <a:noFill/>
          <a:ln/>
        </p:spPr>
        <p:txBody>
          <a:bodyPr wrap="non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Challenges and Ethical Considerations</a:t>
            </a:r>
            <a:endParaRPr lang="en-US" sz="4117" dirty="0"/>
          </a:p>
        </p:txBody>
      </p:sp>
      <p:sp>
        <p:nvSpPr>
          <p:cNvPr id="6" name="Text 3"/>
          <p:cNvSpPr/>
          <p:nvPr/>
        </p:nvSpPr>
        <p:spPr>
          <a:xfrm>
            <a:off x="2348389" y="4997053"/>
            <a:ext cx="9933503" cy="1999536"/>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As deep learning systems become more powerful and ubiquitous, there are growing concerns about the potential risks and ethical implications. </a:t>
            </a:r>
            <a:r>
              <a:rPr lang="en-US" sz="1750" b="1" dirty="0">
                <a:solidFill>
                  <a:srgbClr val="D6E5EF"/>
                </a:solidFill>
                <a:latin typeface="Source Sans Pro" pitchFamily="34" charset="0"/>
                <a:ea typeface="Source Sans Pro" pitchFamily="34" charset="-122"/>
                <a:cs typeface="Source Sans Pro" pitchFamily="34" charset="-120"/>
              </a:rPr>
              <a:t>Bias and fairness</a:t>
            </a:r>
            <a:r>
              <a:rPr lang="en-US" sz="1750" dirty="0">
                <a:solidFill>
                  <a:srgbClr val="D6E5EF"/>
                </a:solidFill>
                <a:latin typeface="Source Sans Pro" pitchFamily="34" charset="0"/>
                <a:ea typeface="Source Sans Pro" pitchFamily="34" charset="-122"/>
                <a:cs typeface="Source Sans Pro" pitchFamily="34" charset="-120"/>
              </a:rPr>
              <a:t> issues can arise from biased training data or algorithms, leading to discrimination. </a:t>
            </a:r>
            <a:r>
              <a:rPr lang="en-US" sz="1750" b="1" dirty="0">
                <a:solidFill>
                  <a:srgbClr val="D6E5EF"/>
                </a:solidFill>
                <a:latin typeface="Source Sans Pro" pitchFamily="34" charset="0"/>
                <a:ea typeface="Source Sans Pro" pitchFamily="34" charset="-122"/>
                <a:cs typeface="Source Sans Pro" pitchFamily="34" charset="-120"/>
              </a:rPr>
              <a:t>Privacy and data security</a:t>
            </a:r>
            <a:r>
              <a:rPr lang="en-US" sz="1750" dirty="0">
                <a:solidFill>
                  <a:srgbClr val="D6E5EF"/>
                </a:solidFill>
                <a:latin typeface="Source Sans Pro" pitchFamily="34" charset="0"/>
                <a:ea typeface="Source Sans Pro" pitchFamily="34" charset="-122"/>
                <a:cs typeface="Source Sans Pro" pitchFamily="34" charset="-120"/>
              </a:rPr>
              <a:t> are also major challenges as deep learning models require vast amounts of personal data. Additionally, the </a:t>
            </a:r>
            <a:r>
              <a:rPr lang="en-US" sz="1750" b="1" dirty="0">
                <a:solidFill>
                  <a:srgbClr val="D6E5EF"/>
                </a:solidFill>
                <a:latin typeface="Source Sans Pro" pitchFamily="34" charset="0"/>
                <a:ea typeface="Source Sans Pro" pitchFamily="34" charset="-122"/>
                <a:cs typeface="Source Sans Pro" pitchFamily="34" charset="-120"/>
              </a:rPr>
              <a:t>transparency and interpretability</a:t>
            </a:r>
            <a:r>
              <a:rPr lang="en-US" sz="1750" dirty="0">
                <a:solidFill>
                  <a:srgbClr val="D6E5EF"/>
                </a:solidFill>
                <a:latin typeface="Source Sans Pro" pitchFamily="34" charset="0"/>
                <a:ea typeface="Source Sans Pro" pitchFamily="34" charset="-122"/>
                <a:cs typeface="Source Sans Pro" pitchFamily="34" charset="-120"/>
              </a:rPr>
              <a:t> of deep learning models can be problematic, making it difficult to understand and explain their decision-making processes.</a:t>
            </a:r>
            <a:endParaRPr lang="en-US" sz="1750" dirty="0"/>
          </a:p>
        </p:txBody>
      </p:sp>
      <p:pic>
        <p:nvPicPr>
          <p:cNvPr id="3074" name="Picture 2" descr="Expert Panel: What even IS 'tech ethics'? | TechCrunch">
            <a:extLst>
              <a:ext uri="{FF2B5EF4-FFF2-40B4-BE49-F238E27FC236}">
                <a16:creationId xmlns:a16="http://schemas.microsoft.com/office/drawing/2014/main" id="{4B942DDF-057E-4BE7-D8DE-5140C46F2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630400" cy="35834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EC9D762-CE05-D9DF-BCEE-034F2422CC6B}"/>
              </a:ext>
            </a:extLst>
          </p:cNvPr>
          <p:cNvPicPr>
            <a:picLocks noChangeAspect="1"/>
          </p:cNvPicPr>
          <p:nvPr/>
        </p:nvPicPr>
        <p:blipFill>
          <a:blip r:embed="rId4"/>
          <a:stretch>
            <a:fillRect/>
          </a:stretch>
        </p:blipFill>
        <p:spPr>
          <a:xfrm>
            <a:off x="12356756" y="1"/>
            <a:ext cx="2150075" cy="9449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5" name="Text 2"/>
          <p:cNvSpPr/>
          <p:nvPr/>
        </p:nvSpPr>
        <p:spPr>
          <a:xfrm>
            <a:off x="833199" y="1996797"/>
            <a:ext cx="6992064" cy="653415"/>
          </a:xfrm>
          <a:prstGeom prst="rect">
            <a:avLst/>
          </a:prstGeom>
          <a:noFill/>
          <a:ln/>
        </p:spPr>
        <p:txBody>
          <a:bodyPr wrap="non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The Future of Deep Learning</a:t>
            </a:r>
            <a:endParaRPr lang="en-US" sz="4117" dirty="0"/>
          </a:p>
        </p:txBody>
      </p:sp>
      <p:sp>
        <p:nvSpPr>
          <p:cNvPr id="6" name="Text 3"/>
          <p:cNvSpPr/>
          <p:nvPr/>
        </p:nvSpPr>
        <p:spPr>
          <a:xfrm>
            <a:off x="833199" y="2983468"/>
            <a:ext cx="7477601" cy="1666280"/>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As deep learning continues to advance, the future holds immense potential. Innovations in areas like generative AI, transfer learning, and neuromorphic computing will push the boundaries of what's possible. Deeper integration with edge devices and real-time decision-making will enable new breakthroughs across industries.</a:t>
            </a:r>
            <a:endParaRPr lang="en-US" sz="1750" dirty="0"/>
          </a:p>
        </p:txBody>
      </p:sp>
      <p:sp>
        <p:nvSpPr>
          <p:cNvPr id="7" name="Text 4"/>
          <p:cNvSpPr/>
          <p:nvPr/>
        </p:nvSpPr>
        <p:spPr>
          <a:xfrm>
            <a:off x="833199" y="4899660"/>
            <a:ext cx="7477601"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The rise of explainable AI and ethical AI will be crucial as deep learning systems become more powerful and influential. Continued advancements in hardware, algorithms, and data will unlock even greater capabilities, transforming how we interact with technology and solve complex problems.</a:t>
            </a:r>
            <a:endParaRPr lang="en-US" sz="1750" dirty="0"/>
          </a:p>
        </p:txBody>
      </p:sp>
      <p:pic>
        <p:nvPicPr>
          <p:cNvPr id="4098" name="Picture 2" descr="The Future and Scope of Machine Learning: Opportunities and Salaries -  Nomidl">
            <a:extLst>
              <a:ext uri="{FF2B5EF4-FFF2-40B4-BE49-F238E27FC236}">
                <a16:creationId xmlns:a16="http://schemas.microsoft.com/office/drawing/2014/main" id="{884955A6-0170-43B5-E221-19561647C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275" y="2177106"/>
            <a:ext cx="5962650" cy="41719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AF6F057-C137-E969-055A-2EC23499D9A9}"/>
              </a:ext>
            </a:extLst>
          </p:cNvPr>
          <p:cNvPicPr>
            <a:picLocks noChangeAspect="1"/>
          </p:cNvPicPr>
          <p:nvPr/>
        </p:nvPicPr>
        <p:blipFill>
          <a:blip r:embed="rId4"/>
          <a:stretch>
            <a:fillRect/>
          </a:stretch>
        </p:blipFill>
        <p:spPr>
          <a:xfrm>
            <a:off x="12356756" y="1"/>
            <a:ext cx="2150075" cy="94491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876</Words>
  <Application>Microsoft Office PowerPoint</Application>
  <PresentationFormat>Custom</PresentationFormat>
  <Paragraphs>60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Abhishek Raj</cp:lastModifiedBy>
  <cp:revision>2</cp:revision>
  <dcterms:created xsi:type="dcterms:W3CDTF">2024-06-19T06:18:31Z</dcterms:created>
  <dcterms:modified xsi:type="dcterms:W3CDTF">2024-06-19T07:52:15Z</dcterms:modified>
</cp:coreProperties>
</file>