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7" r:id="rId3"/>
    <p:sldId id="281" r:id="rId4"/>
    <p:sldId id="273" r:id="rId5"/>
    <p:sldId id="279" r:id="rId6"/>
    <p:sldId id="288" r:id="rId7"/>
    <p:sldId id="278" r:id="rId8"/>
    <p:sldId id="280" r:id="rId9"/>
    <p:sldId id="286" r:id="rId10"/>
    <p:sldId id="287" r:id="rId11"/>
    <p:sldId id="28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AFAF3B-A860-4BB2-9EA7-25079C32D328}">
          <p14:sldIdLst>
            <p14:sldId id="256"/>
            <p14:sldId id="277"/>
          </p14:sldIdLst>
        </p14:section>
        <p14:section name="Untitled Section" id="{85249942-95C3-4282-8ECF-403463935B40}">
          <p14:sldIdLst/>
        </p14:section>
        <p14:section name="Untitled Section" id="{A06B522C-3C79-4CCF-A26F-D63EECB29BA7}">
          <p14:sldIdLst>
            <p14:sldId id="281"/>
            <p14:sldId id="273"/>
            <p14:sldId id="279"/>
            <p14:sldId id="288"/>
            <p14:sldId id="278"/>
            <p14:sldId id="280"/>
            <p14:sldId id="286"/>
            <p14:sldId id="287"/>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B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8C219C-BD43-483E-A2D2-349EF461889C}"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1AFB91EC-E2A4-44DA-8D77-1FDB5773ACEE}">
      <dgm:prSet phldrT="[Text]"/>
      <dgm:spPr>
        <a:solidFill>
          <a:schemeClr val="accent2">
            <a:lumMod val="60000"/>
            <a:lumOff val="40000"/>
          </a:schemeClr>
        </a:solidFill>
      </dgm:spPr>
      <dgm:t>
        <a:bodyPr/>
        <a:lstStyle/>
        <a:p>
          <a:r>
            <a:rPr lang="en-US" i="1" dirty="0" smtClean="0"/>
            <a:t>Programming in Scala </a:t>
          </a:r>
          <a:r>
            <a:rPr lang="en-US" dirty="0" smtClean="0"/>
            <a:t>By Martin </a:t>
          </a:r>
          <a:r>
            <a:rPr lang="en-US" dirty="0" err="1" smtClean="0"/>
            <a:t>Odersky</a:t>
          </a:r>
          <a:endParaRPr lang="en-US" dirty="0"/>
        </a:p>
      </dgm:t>
    </dgm:pt>
    <dgm:pt modelId="{EB6B2A1F-F76F-4F3C-9FA6-C0DD5F85E4AD}" type="parTrans" cxnId="{7327C0A0-225A-4482-A5D5-84917A550C42}">
      <dgm:prSet/>
      <dgm:spPr/>
      <dgm:t>
        <a:bodyPr/>
        <a:lstStyle/>
        <a:p>
          <a:endParaRPr lang="en-US"/>
        </a:p>
      </dgm:t>
    </dgm:pt>
    <dgm:pt modelId="{F9BC1587-C087-485B-B976-EBAB5DFA6366}" type="sibTrans" cxnId="{7327C0A0-225A-4482-A5D5-84917A550C42}">
      <dgm:prSet/>
      <dgm:spPr/>
      <dgm:t>
        <a:bodyPr/>
        <a:lstStyle/>
        <a:p>
          <a:endParaRPr lang="en-US"/>
        </a:p>
      </dgm:t>
    </dgm:pt>
    <dgm:pt modelId="{8031A43A-EBBB-4F8D-BD52-98FF4E883921}">
      <dgm:prSet phldrT="[Text]"/>
      <dgm:spPr>
        <a:solidFill>
          <a:schemeClr val="accent2">
            <a:lumMod val="60000"/>
            <a:lumOff val="40000"/>
          </a:schemeClr>
        </a:solidFill>
      </dgm:spPr>
      <dgm:t>
        <a:bodyPr/>
        <a:lstStyle/>
        <a:p>
          <a:r>
            <a:rPr lang="en-US" i="1" dirty="0" smtClean="0"/>
            <a:t>Scala Cookbook </a:t>
          </a:r>
          <a:r>
            <a:rPr lang="en-US" dirty="0" smtClean="0"/>
            <a:t>by Alvin Alexander</a:t>
          </a:r>
          <a:endParaRPr lang="en-US" dirty="0"/>
        </a:p>
      </dgm:t>
    </dgm:pt>
    <dgm:pt modelId="{237EE8D6-5722-4242-B137-6A99636406A7}" type="parTrans" cxnId="{A478F629-D5C9-4F6C-8096-DA19888E764B}">
      <dgm:prSet/>
      <dgm:spPr/>
      <dgm:t>
        <a:bodyPr/>
        <a:lstStyle/>
        <a:p>
          <a:endParaRPr lang="en-US"/>
        </a:p>
      </dgm:t>
    </dgm:pt>
    <dgm:pt modelId="{FE503940-506D-4494-A0A5-324ACDC62F3E}" type="sibTrans" cxnId="{A478F629-D5C9-4F6C-8096-DA19888E764B}">
      <dgm:prSet/>
      <dgm:spPr/>
      <dgm:t>
        <a:bodyPr/>
        <a:lstStyle/>
        <a:p>
          <a:endParaRPr lang="en-US"/>
        </a:p>
      </dgm:t>
    </dgm:pt>
    <dgm:pt modelId="{5F30EEA8-D41F-4E79-9077-752BFAD169C6}">
      <dgm:prSet phldrT="[Text]"/>
      <dgm:spPr>
        <a:solidFill>
          <a:schemeClr val="accent2">
            <a:lumMod val="60000"/>
            <a:lumOff val="40000"/>
          </a:schemeClr>
        </a:solidFill>
      </dgm:spPr>
      <dgm:t>
        <a:bodyPr/>
        <a:lstStyle/>
        <a:p>
          <a:r>
            <a:rPr lang="en-US" i="1" dirty="0" smtClean="0"/>
            <a:t>Scala Doc </a:t>
          </a:r>
          <a:r>
            <a:rPr lang="en-US" dirty="0" smtClean="0"/>
            <a:t>- https://docs.scala-lang.org/</a:t>
          </a:r>
          <a:endParaRPr lang="en-US" dirty="0"/>
        </a:p>
      </dgm:t>
    </dgm:pt>
    <dgm:pt modelId="{8F81C28C-90BA-4EFE-B3E1-67606BDF8715}" type="parTrans" cxnId="{2C6F56F0-2E53-40C3-8911-DF9C499D11DA}">
      <dgm:prSet/>
      <dgm:spPr/>
      <dgm:t>
        <a:bodyPr/>
        <a:lstStyle/>
        <a:p>
          <a:endParaRPr lang="en-US"/>
        </a:p>
      </dgm:t>
    </dgm:pt>
    <dgm:pt modelId="{88FF3948-E7F1-4F42-9FA3-14A5ABBF44DA}" type="sibTrans" cxnId="{2C6F56F0-2E53-40C3-8911-DF9C499D11DA}">
      <dgm:prSet/>
      <dgm:spPr/>
      <dgm:t>
        <a:bodyPr/>
        <a:lstStyle/>
        <a:p>
          <a:endParaRPr lang="en-US"/>
        </a:p>
      </dgm:t>
    </dgm:pt>
    <dgm:pt modelId="{D8D39B7F-4F61-4B70-932D-E7DEC32FC752}" type="pres">
      <dgm:prSet presAssocID="{778C219C-BD43-483E-A2D2-349EF461889C}" presName="linear" presStyleCnt="0">
        <dgm:presLayoutVars>
          <dgm:animLvl val="lvl"/>
          <dgm:resizeHandles val="exact"/>
        </dgm:presLayoutVars>
      </dgm:prSet>
      <dgm:spPr/>
      <dgm:t>
        <a:bodyPr/>
        <a:lstStyle/>
        <a:p>
          <a:endParaRPr lang="en-US"/>
        </a:p>
      </dgm:t>
    </dgm:pt>
    <dgm:pt modelId="{05D4F6CC-9F3F-4C26-8F08-64C01BA3E327}" type="pres">
      <dgm:prSet presAssocID="{1AFB91EC-E2A4-44DA-8D77-1FDB5773ACEE}" presName="parentText" presStyleLbl="node1" presStyleIdx="0" presStyleCnt="3" custLinFactY="-18022" custLinFactNeighborY="-100000">
        <dgm:presLayoutVars>
          <dgm:chMax val="0"/>
          <dgm:bulletEnabled val="1"/>
        </dgm:presLayoutVars>
      </dgm:prSet>
      <dgm:spPr/>
      <dgm:t>
        <a:bodyPr/>
        <a:lstStyle/>
        <a:p>
          <a:endParaRPr lang="en-US"/>
        </a:p>
      </dgm:t>
    </dgm:pt>
    <dgm:pt modelId="{41DE375C-49AD-4EB7-B264-FE92BADE6C40}" type="pres">
      <dgm:prSet presAssocID="{F9BC1587-C087-485B-B976-EBAB5DFA6366}" presName="spacer" presStyleCnt="0"/>
      <dgm:spPr/>
    </dgm:pt>
    <dgm:pt modelId="{E757790B-152A-451F-94D0-499810E70C7F}" type="pres">
      <dgm:prSet presAssocID="{8031A43A-EBBB-4F8D-BD52-98FF4E883921}" presName="parentText" presStyleLbl="node1" presStyleIdx="1" presStyleCnt="3" custLinFactY="-1063" custLinFactNeighborY="-100000">
        <dgm:presLayoutVars>
          <dgm:chMax val="0"/>
          <dgm:bulletEnabled val="1"/>
        </dgm:presLayoutVars>
      </dgm:prSet>
      <dgm:spPr/>
      <dgm:t>
        <a:bodyPr/>
        <a:lstStyle/>
        <a:p>
          <a:endParaRPr lang="en-US"/>
        </a:p>
      </dgm:t>
    </dgm:pt>
    <dgm:pt modelId="{32ED8DC7-7A64-4ABC-9B7A-2B78173F8847}" type="pres">
      <dgm:prSet presAssocID="{FE503940-506D-4494-A0A5-324ACDC62F3E}" presName="spacer" presStyleCnt="0"/>
      <dgm:spPr/>
    </dgm:pt>
    <dgm:pt modelId="{2558E9C0-8780-4A22-9E17-AF8D6488DBB9}" type="pres">
      <dgm:prSet presAssocID="{5F30EEA8-D41F-4E79-9077-752BFAD169C6}" presName="parentText" presStyleLbl="node1" presStyleIdx="2" presStyleCnt="3" custLinFactNeighborY="-25625">
        <dgm:presLayoutVars>
          <dgm:chMax val="0"/>
          <dgm:bulletEnabled val="1"/>
        </dgm:presLayoutVars>
      </dgm:prSet>
      <dgm:spPr/>
      <dgm:t>
        <a:bodyPr/>
        <a:lstStyle/>
        <a:p>
          <a:endParaRPr lang="en-US"/>
        </a:p>
      </dgm:t>
    </dgm:pt>
  </dgm:ptLst>
  <dgm:cxnLst>
    <dgm:cxn modelId="{7327C0A0-225A-4482-A5D5-84917A550C42}" srcId="{778C219C-BD43-483E-A2D2-349EF461889C}" destId="{1AFB91EC-E2A4-44DA-8D77-1FDB5773ACEE}" srcOrd="0" destOrd="0" parTransId="{EB6B2A1F-F76F-4F3C-9FA6-C0DD5F85E4AD}" sibTransId="{F9BC1587-C087-485B-B976-EBAB5DFA6366}"/>
    <dgm:cxn modelId="{F037186A-44DA-4693-AF7D-66473DC3CE1D}" type="presOf" srcId="{1AFB91EC-E2A4-44DA-8D77-1FDB5773ACEE}" destId="{05D4F6CC-9F3F-4C26-8F08-64C01BA3E327}" srcOrd="0" destOrd="0" presId="urn:microsoft.com/office/officeart/2005/8/layout/vList2"/>
    <dgm:cxn modelId="{2C6F56F0-2E53-40C3-8911-DF9C499D11DA}" srcId="{778C219C-BD43-483E-A2D2-349EF461889C}" destId="{5F30EEA8-D41F-4E79-9077-752BFAD169C6}" srcOrd="2" destOrd="0" parTransId="{8F81C28C-90BA-4EFE-B3E1-67606BDF8715}" sibTransId="{88FF3948-E7F1-4F42-9FA3-14A5ABBF44DA}"/>
    <dgm:cxn modelId="{A478F629-D5C9-4F6C-8096-DA19888E764B}" srcId="{778C219C-BD43-483E-A2D2-349EF461889C}" destId="{8031A43A-EBBB-4F8D-BD52-98FF4E883921}" srcOrd="1" destOrd="0" parTransId="{237EE8D6-5722-4242-B137-6A99636406A7}" sibTransId="{FE503940-506D-4494-A0A5-324ACDC62F3E}"/>
    <dgm:cxn modelId="{D74D2A7E-4940-40F0-9CD4-9DD1F5CCC822}" type="presOf" srcId="{778C219C-BD43-483E-A2D2-349EF461889C}" destId="{D8D39B7F-4F61-4B70-932D-E7DEC32FC752}" srcOrd="0" destOrd="0" presId="urn:microsoft.com/office/officeart/2005/8/layout/vList2"/>
    <dgm:cxn modelId="{FD473B60-47FA-4664-97F8-6D06940048E0}" type="presOf" srcId="{8031A43A-EBBB-4F8D-BD52-98FF4E883921}" destId="{E757790B-152A-451F-94D0-499810E70C7F}" srcOrd="0" destOrd="0" presId="urn:microsoft.com/office/officeart/2005/8/layout/vList2"/>
    <dgm:cxn modelId="{9B77AC02-D09C-4137-B911-9A7E7738668E}" type="presOf" srcId="{5F30EEA8-D41F-4E79-9077-752BFAD169C6}" destId="{2558E9C0-8780-4A22-9E17-AF8D6488DBB9}" srcOrd="0" destOrd="0" presId="urn:microsoft.com/office/officeart/2005/8/layout/vList2"/>
    <dgm:cxn modelId="{7172F1F6-0065-4829-89F0-0ECF09B0B04E}" type="presParOf" srcId="{D8D39B7F-4F61-4B70-932D-E7DEC32FC752}" destId="{05D4F6CC-9F3F-4C26-8F08-64C01BA3E327}" srcOrd="0" destOrd="0" presId="urn:microsoft.com/office/officeart/2005/8/layout/vList2"/>
    <dgm:cxn modelId="{71743143-7121-4211-80E9-13D846F2496B}" type="presParOf" srcId="{D8D39B7F-4F61-4B70-932D-E7DEC32FC752}" destId="{41DE375C-49AD-4EB7-B264-FE92BADE6C40}" srcOrd="1" destOrd="0" presId="urn:microsoft.com/office/officeart/2005/8/layout/vList2"/>
    <dgm:cxn modelId="{9CBEAA50-A459-4E17-AF25-8CE164D5E9B1}" type="presParOf" srcId="{D8D39B7F-4F61-4B70-932D-E7DEC32FC752}" destId="{E757790B-152A-451F-94D0-499810E70C7F}" srcOrd="2" destOrd="0" presId="urn:microsoft.com/office/officeart/2005/8/layout/vList2"/>
    <dgm:cxn modelId="{1CFA09F3-A17E-47F9-8A69-1654F2E968D0}" type="presParOf" srcId="{D8D39B7F-4F61-4B70-932D-E7DEC32FC752}" destId="{32ED8DC7-7A64-4ABC-9B7A-2B78173F8847}" srcOrd="3" destOrd="0" presId="urn:microsoft.com/office/officeart/2005/8/layout/vList2"/>
    <dgm:cxn modelId="{1DDDC7C5-B503-4164-BAC3-281378D342DC}" type="presParOf" srcId="{D8D39B7F-4F61-4B70-932D-E7DEC32FC752}" destId="{2558E9C0-8780-4A22-9E17-AF8D6488DBB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4F6CC-9F3F-4C26-8F08-64C01BA3E327}">
      <dsp:nvSpPr>
        <dsp:cNvPr id="0" name=""/>
        <dsp:cNvSpPr/>
      </dsp:nvSpPr>
      <dsp:spPr>
        <a:xfrm>
          <a:off x="0" y="0"/>
          <a:ext cx="7729728" cy="818999"/>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i="1" kern="1200" dirty="0" smtClean="0"/>
            <a:t>Programming in Scala </a:t>
          </a:r>
          <a:r>
            <a:rPr lang="en-US" sz="3500" kern="1200" dirty="0" smtClean="0"/>
            <a:t>By Martin </a:t>
          </a:r>
          <a:r>
            <a:rPr lang="en-US" sz="3500" kern="1200" dirty="0" err="1" smtClean="0"/>
            <a:t>Odersky</a:t>
          </a:r>
          <a:endParaRPr lang="en-US" sz="3500" kern="1200" dirty="0"/>
        </a:p>
      </dsp:txBody>
      <dsp:txXfrm>
        <a:off x="39980" y="39980"/>
        <a:ext cx="7649768" cy="739039"/>
      </dsp:txXfrm>
    </dsp:sp>
    <dsp:sp modelId="{E757790B-152A-451F-94D0-499810E70C7F}">
      <dsp:nvSpPr>
        <dsp:cNvPr id="0" name=""/>
        <dsp:cNvSpPr/>
      </dsp:nvSpPr>
      <dsp:spPr>
        <a:xfrm>
          <a:off x="0" y="1031985"/>
          <a:ext cx="7729728" cy="818999"/>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i="1" kern="1200" dirty="0" smtClean="0"/>
            <a:t>Scala Cookbook </a:t>
          </a:r>
          <a:r>
            <a:rPr lang="en-US" sz="3500" kern="1200" dirty="0" smtClean="0"/>
            <a:t>by Alvin Alexander</a:t>
          </a:r>
          <a:endParaRPr lang="en-US" sz="3500" kern="1200" dirty="0"/>
        </a:p>
      </dsp:txBody>
      <dsp:txXfrm>
        <a:off x="39980" y="1071965"/>
        <a:ext cx="7649768" cy="739039"/>
      </dsp:txXfrm>
    </dsp:sp>
    <dsp:sp modelId="{2558E9C0-8780-4A22-9E17-AF8D6488DBB9}">
      <dsp:nvSpPr>
        <dsp:cNvPr id="0" name=""/>
        <dsp:cNvSpPr/>
      </dsp:nvSpPr>
      <dsp:spPr>
        <a:xfrm>
          <a:off x="0" y="2035461"/>
          <a:ext cx="7729728" cy="818999"/>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i="1" kern="1200" dirty="0" smtClean="0"/>
            <a:t>Scala Doc </a:t>
          </a:r>
          <a:r>
            <a:rPr lang="en-US" sz="3500" kern="1200" dirty="0" smtClean="0"/>
            <a:t>- https://docs.scala-lang.org/</a:t>
          </a:r>
          <a:endParaRPr lang="en-US" sz="3500" kern="1200" dirty="0"/>
        </a:p>
      </dsp:txBody>
      <dsp:txXfrm>
        <a:off x="39980" y="2075441"/>
        <a:ext cx="7649768" cy="7390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12/24/2023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12/24/2023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12/24/2023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a:t>
            </a:r>
            <a:endParaRPr lang="en-IN" dirty="0"/>
          </a:p>
        </p:txBody>
      </p:sp>
    </p:spTree>
    <p:extLst>
      <p:ext uri="{BB962C8B-B14F-4D97-AF65-F5344CB8AC3E}">
        <p14:creationId xmlns:p14="http://schemas.microsoft.com/office/powerpoint/2010/main" val="1777338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EXCEPTION HANDLING</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946218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30441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1569050"/>
              </p:ext>
            </p:extLst>
          </p:nvPr>
        </p:nvGraphicFramePr>
        <p:xfrm>
          <a:off x="2231136" y="24856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705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38481"/>
            <a:ext cx="7729728" cy="795097"/>
          </a:xfrm>
        </p:spPr>
        <p:txBody>
          <a:bodyPr/>
          <a:lstStyle/>
          <a:p>
            <a:r>
              <a:rPr lang="en-US" dirty="0" smtClean="0"/>
              <a:t>Classes and objects</a:t>
            </a:r>
            <a:endParaRPr lang="en-IN" dirty="0"/>
          </a:p>
        </p:txBody>
      </p:sp>
      <p:sp>
        <p:nvSpPr>
          <p:cNvPr id="3" name="Content Placeholder 2"/>
          <p:cNvSpPr>
            <a:spLocks noGrp="1"/>
          </p:cNvSpPr>
          <p:nvPr>
            <p:ph idx="1"/>
          </p:nvPr>
        </p:nvSpPr>
        <p:spPr>
          <a:xfrm>
            <a:off x="2231136" y="1939305"/>
            <a:ext cx="7729728" cy="3101983"/>
          </a:xfrm>
        </p:spPr>
        <p:txBody>
          <a:bodyPr>
            <a:normAutofit/>
          </a:bodyPr>
          <a:lstStyle/>
          <a:p>
            <a:r>
              <a:rPr lang="en-US" dirty="0"/>
              <a:t>Classes in Scala are blueprints for creating objects. </a:t>
            </a:r>
            <a:endParaRPr lang="en-US" dirty="0" smtClean="0"/>
          </a:p>
          <a:p>
            <a:r>
              <a:rPr lang="en-US" dirty="0"/>
              <a:t>A Class is a template definition of the method(s) and variable(s) in a particular kind of </a:t>
            </a:r>
            <a:r>
              <a:rPr lang="en-US" dirty="0" smtClean="0"/>
              <a:t>object. They </a:t>
            </a:r>
            <a:r>
              <a:rPr lang="en-US" dirty="0"/>
              <a:t>can contain methods, values, variables, types, objects, traits, and classes which are collectively called </a:t>
            </a:r>
            <a:r>
              <a:rPr lang="en-US" i="1" dirty="0"/>
              <a:t>members</a:t>
            </a:r>
            <a:r>
              <a:rPr lang="en-US" dirty="0"/>
              <a:t>.</a:t>
            </a:r>
            <a:endParaRPr lang="en-US" dirty="0" smtClean="0"/>
          </a:p>
          <a:p>
            <a:pPr marL="0" indent="0">
              <a:buNone/>
            </a:pPr>
            <a:endParaRPr lang="en-US" dirty="0" smtClean="0"/>
          </a:p>
          <a:p>
            <a:r>
              <a:rPr lang="en-US" dirty="0"/>
              <a:t>An object is a class that has exactly one </a:t>
            </a:r>
            <a:r>
              <a:rPr lang="en-US" dirty="0" smtClean="0"/>
              <a:t>instance. It is </a:t>
            </a:r>
            <a:r>
              <a:rPr lang="en-US" dirty="0"/>
              <a:t>an instance of class which contain variables and methods.</a:t>
            </a:r>
          </a:p>
          <a:p>
            <a:r>
              <a:rPr lang="en-US" dirty="0" smtClean="0"/>
              <a:t> </a:t>
            </a:r>
            <a:r>
              <a:rPr lang="en-US" dirty="0"/>
              <a:t>It’s initialized lazily when its members are referenced, similar to a lazy </a:t>
            </a:r>
            <a:r>
              <a:rPr lang="en-US" dirty="0" smtClean="0"/>
              <a:t>val.</a:t>
            </a:r>
            <a:endParaRPr lang="en-US" dirty="0"/>
          </a:p>
          <a:p>
            <a:endParaRPr lang="en-IN" dirty="0"/>
          </a:p>
        </p:txBody>
      </p:sp>
    </p:spTree>
    <p:extLst>
      <p:ext uri="{BB962C8B-B14F-4D97-AF65-F5344CB8AC3E}">
        <p14:creationId xmlns:p14="http://schemas.microsoft.com/office/powerpoint/2010/main" val="269749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992" y="317711"/>
            <a:ext cx="10739887" cy="665700"/>
          </a:xfrm>
        </p:spPr>
        <p:txBody>
          <a:bodyPr>
            <a:normAutofit fontScale="90000"/>
          </a:bodyPr>
          <a:lstStyle/>
          <a:p>
            <a:r>
              <a:rPr lang="en-US" dirty="0" smtClean="0"/>
              <a:t>Constructors in Scala</a:t>
            </a:r>
            <a:endParaRPr lang="en-IN" dirty="0"/>
          </a:p>
        </p:txBody>
      </p:sp>
      <p:sp>
        <p:nvSpPr>
          <p:cNvPr id="4" name="Content Placeholder 3"/>
          <p:cNvSpPr>
            <a:spLocks noGrp="1"/>
          </p:cNvSpPr>
          <p:nvPr>
            <p:ph sz="half" idx="1"/>
          </p:nvPr>
        </p:nvSpPr>
        <p:spPr>
          <a:xfrm>
            <a:off x="715992" y="2023964"/>
            <a:ext cx="5137691" cy="3101982"/>
          </a:xfrm>
        </p:spPr>
        <p:txBody>
          <a:bodyPr>
            <a:normAutofit/>
          </a:bodyPr>
          <a:lstStyle/>
          <a:p>
            <a:r>
              <a:rPr lang="en-US" dirty="0" smtClean="0"/>
              <a:t>The </a:t>
            </a:r>
            <a:r>
              <a:rPr lang="en-US" dirty="0"/>
              <a:t>primary constructor of a Scala class is a combination of:</a:t>
            </a:r>
          </a:p>
          <a:p>
            <a:r>
              <a:rPr lang="en-US" dirty="0" smtClean="0"/>
              <a:t>The </a:t>
            </a:r>
            <a:r>
              <a:rPr lang="en-US" dirty="0"/>
              <a:t>constructor parameters</a:t>
            </a:r>
          </a:p>
          <a:p>
            <a:r>
              <a:rPr lang="en-US" dirty="0" smtClean="0"/>
              <a:t>Methods </a:t>
            </a:r>
            <a:r>
              <a:rPr lang="en-US" dirty="0"/>
              <a:t>that are called in the body of the class</a:t>
            </a:r>
          </a:p>
          <a:p>
            <a:r>
              <a:rPr lang="en-US" dirty="0" smtClean="0"/>
              <a:t>Statements </a:t>
            </a:r>
            <a:r>
              <a:rPr lang="en-US" dirty="0"/>
              <a:t>and expressions that are executed in the body of the </a:t>
            </a:r>
            <a:r>
              <a:rPr lang="en-US" dirty="0" smtClean="0"/>
              <a:t>class</a:t>
            </a:r>
            <a:endParaRPr lang="en-US" dirty="0"/>
          </a:p>
          <a:p>
            <a:r>
              <a:rPr lang="en-US" dirty="0" smtClean="0"/>
              <a:t>When a class is instantiated, </a:t>
            </a:r>
            <a:r>
              <a:rPr lang="en-US" dirty="0"/>
              <a:t>i</a:t>
            </a:r>
            <a:r>
              <a:rPr lang="en-US" dirty="0" smtClean="0"/>
              <a:t>t takes the class parameters and executes all the statements of the class body.</a:t>
            </a:r>
          </a:p>
        </p:txBody>
      </p:sp>
      <p:sp>
        <p:nvSpPr>
          <p:cNvPr id="5" name="Content Placeholder 4"/>
          <p:cNvSpPr>
            <a:spLocks noGrp="1"/>
          </p:cNvSpPr>
          <p:nvPr>
            <p:ph sz="half" idx="2"/>
          </p:nvPr>
        </p:nvSpPr>
        <p:spPr>
          <a:xfrm>
            <a:off x="6217545" y="2023964"/>
            <a:ext cx="4270247" cy="3101982"/>
          </a:xfrm>
        </p:spPr>
        <p:txBody>
          <a:bodyPr>
            <a:normAutofit/>
          </a:bodyPr>
          <a:lstStyle/>
          <a:p>
            <a:r>
              <a:rPr lang="en-US" dirty="0" smtClean="0"/>
              <a:t>There can be any number of auxiliary constructor in a class</a:t>
            </a:r>
          </a:p>
          <a:p>
            <a:r>
              <a:rPr lang="en-US" dirty="0" smtClean="0"/>
              <a:t>It is the extra constructor defined with the method named </a:t>
            </a:r>
            <a:r>
              <a:rPr lang="en-US" b="1" i="1" dirty="0" smtClean="0">
                <a:solidFill>
                  <a:srgbClr val="0070C0"/>
                </a:solidFill>
              </a:rPr>
              <a:t>this</a:t>
            </a:r>
          </a:p>
          <a:p>
            <a:r>
              <a:rPr lang="en-US" dirty="0"/>
              <a:t>Every</a:t>
            </a:r>
            <a:r>
              <a:rPr lang="en-US" dirty="0" smtClean="0">
                <a:solidFill>
                  <a:schemeClr val="tx1"/>
                </a:solidFill>
              </a:rPr>
              <a:t> auxiliary constructor must call another constructor of the same class as its first action. The called constructor is either the primary constructor, or else another auxiliary constructor that comes textually before the calling constructor.</a:t>
            </a:r>
            <a:endParaRPr lang="en-IN" dirty="0">
              <a:solidFill>
                <a:schemeClr val="tx1"/>
              </a:solidFill>
            </a:endParaRPr>
          </a:p>
        </p:txBody>
      </p:sp>
      <p:sp>
        <p:nvSpPr>
          <p:cNvPr id="6" name="TextBox 5"/>
          <p:cNvSpPr txBox="1"/>
          <p:nvPr/>
        </p:nvSpPr>
        <p:spPr>
          <a:xfrm>
            <a:off x="957532" y="1311215"/>
            <a:ext cx="3536830" cy="369332"/>
          </a:xfrm>
          <a:prstGeom prst="rect">
            <a:avLst/>
          </a:prstGeom>
          <a:noFill/>
        </p:spPr>
        <p:txBody>
          <a:bodyPr wrap="square" rtlCol="0">
            <a:spAutoFit/>
          </a:bodyPr>
          <a:lstStyle/>
          <a:p>
            <a:r>
              <a:rPr lang="en-US" dirty="0" smtClean="0"/>
              <a:t>PRIMARY CONSTRUCTOR</a:t>
            </a:r>
            <a:endParaRPr lang="en-IN" dirty="0"/>
          </a:p>
        </p:txBody>
      </p:sp>
      <p:sp>
        <p:nvSpPr>
          <p:cNvPr id="7" name="TextBox 6"/>
          <p:cNvSpPr txBox="1"/>
          <p:nvPr/>
        </p:nvSpPr>
        <p:spPr>
          <a:xfrm>
            <a:off x="6217545" y="1216306"/>
            <a:ext cx="3536830" cy="369332"/>
          </a:xfrm>
          <a:prstGeom prst="rect">
            <a:avLst/>
          </a:prstGeom>
          <a:noFill/>
        </p:spPr>
        <p:txBody>
          <a:bodyPr wrap="square" rtlCol="0">
            <a:spAutoFit/>
          </a:bodyPr>
          <a:lstStyle/>
          <a:p>
            <a:r>
              <a:rPr lang="en-US" dirty="0" smtClean="0"/>
              <a:t>AUXILIARY CONSTRUCTOR</a:t>
            </a:r>
            <a:endParaRPr lang="en-IN" dirty="0"/>
          </a:p>
        </p:txBody>
      </p:sp>
    </p:spTree>
    <p:extLst>
      <p:ext uri="{BB962C8B-B14F-4D97-AF65-F5344CB8AC3E}">
        <p14:creationId xmlns:p14="http://schemas.microsoft.com/office/powerpoint/2010/main" val="1194380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7758" y="964692"/>
            <a:ext cx="7623106" cy="734712"/>
          </a:xfrm>
        </p:spPr>
        <p:txBody>
          <a:bodyPr>
            <a:normAutofit fontScale="90000"/>
          </a:bodyPr>
          <a:lstStyle/>
          <a:p>
            <a:r>
              <a:rPr lang="en-US" dirty="0" smtClean="0"/>
              <a:t>More Concepts</a:t>
            </a:r>
            <a:endParaRPr lang="en-IN" dirty="0"/>
          </a:p>
        </p:txBody>
      </p:sp>
      <p:sp>
        <p:nvSpPr>
          <p:cNvPr id="3" name="Content Placeholder 2"/>
          <p:cNvSpPr>
            <a:spLocks noGrp="1"/>
          </p:cNvSpPr>
          <p:nvPr>
            <p:ph idx="1"/>
          </p:nvPr>
        </p:nvSpPr>
        <p:spPr>
          <a:xfrm>
            <a:off x="2337758" y="2448264"/>
            <a:ext cx="7623106" cy="1355986"/>
          </a:xfrm>
        </p:spPr>
        <p:txBody>
          <a:bodyPr/>
          <a:lstStyle/>
          <a:p>
            <a:r>
              <a:rPr lang="en-US" dirty="0" smtClean="0"/>
              <a:t>Private Variables and Methods in Scala Classes</a:t>
            </a:r>
          </a:p>
          <a:p>
            <a:r>
              <a:rPr lang="en-US" dirty="0" smtClean="0"/>
              <a:t>Self inference Keyword ‘this’</a:t>
            </a:r>
          </a:p>
          <a:p>
            <a:pPr lvl="1"/>
            <a:r>
              <a:rPr lang="en-US" dirty="0" smtClean="0"/>
              <a:t>Just like in Java, the reserved word </a:t>
            </a:r>
            <a:r>
              <a:rPr lang="en-US" b="1" i="1" dirty="0" smtClean="0">
                <a:solidFill>
                  <a:srgbClr val="0070C0"/>
                </a:solidFill>
              </a:rPr>
              <a:t>this</a:t>
            </a:r>
            <a:r>
              <a:rPr lang="en-US" dirty="0" smtClean="0"/>
              <a:t> refers to the </a:t>
            </a:r>
            <a:r>
              <a:rPr lang="en-US" dirty="0" smtClean="0">
                <a:solidFill>
                  <a:srgbClr val="0070C0"/>
                </a:solidFill>
              </a:rPr>
              <a:t>currently executing object</a:t>
            </a:r>
            <a:r>
              <a:rPr lang="en-US" dirty="0" smtClean="0"/>
              <a:t>.</a:t>
            </a:r>
          </a:p>
          <a:p>
            <a:endParaRPr lang="en-IN" dirty="0"/>
          </a:p>
        </p:txBody>
      </p:sp>
      <p:sp>
        <p:nvSpPr>
          <p:cNvPr id="4" name="Rounded Rectangle 3"/>
          <p:cNvSpPr/>
          <p:nvPr/>
        </p:nvSpPr>
        <p:spPr>
          <a:xfrm>
            <a:off x="6685473" y="3958482"/>
            <a:ext cx="2130724" cy="18142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state</a:t>
            </a:r>
          </a:p>
          <a:p>
            <a:pPr algn="ctr"/>
            <a:endParaRPr lang="en-US" dirty="0"/>
          </a:p>
          <a:p>
            <a:pPr algn="ctr"/>
            <a:endParaRPr lang="en-US" dirty="0" smtClean="0"/>
          </a:p>
          <a:p>
            <a:pPr algn="ctr"/>
            <a:r>
              <a:rPr lang="en-US" dirty="0" smtClean="0"/>
              <a:t>behavior</a:t>
            </a:r>
            <a:endParaRPr lang="en-IN" dirty="0"/>
          </a:p>
        </p:txBody>
      </p:sp>
      <p:sp>
        <p:nvSpPr>
          <p:cNvPr id="5" name="Rectangle 4"/>
          <p:cNvSpPr/>
          <p:nvPr/>
        </p:nvSpPr>
        <p:spPr>
          <a:xfrm>
            <a:off x="3027871" y="4567013"/>
            <a:ext cx="1173193" cy="608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this</a:t>
            </a:r>
            <a:endParaRPr lang="en-IN" dirty="0"/>
          </a:p>
        </p:txBody>
      </p:sp>
      <p:cxnSp>
        <p:nvCxnSpPr>
          <p:cNvPr id="7" name="Straight Connector 6"/>
          <p:cNvCxnSpPr>
            <a:stCxn id="4" idx="1"/>
            <a:endCxn id="4" idx="3"/>
          </p:cNvCxnSpPr>
          <p:nvPr/>
        </p:nvCxnSpPr>
        <p:spPr>
          <a:xfrm>
            <a:off x="6685473" y="4865599"/>
            <a:ext cx="21307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4" idx="1"/>
          </p:cNvCxnSpPr>
          <p:nvPr/>
        </p:nvCxnSpPr>
        <p:spPr>
          <a:xfrm flipV="1">
            <a:off x="4201064" y="4865599"/>
            <a:ext cx="2484409" cy="58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27871" y="5476079"/>
            <a:ext cx="1173193" cy="615553"/>
          </a:xfrm>
          <a:prstGeom prst="rect">
            <a:avLst/>
          </a:prstGeom>
          <a:noFill/>
        </p:spPr>
        <p:txBody>
          <a:bodyPr wrap="square" rtlCol="0">
            <a:spAutoFit/>
          </a:bodyPr>
          <a:lstStyle/>
          <a:p>
            <a:pPr algn="ctr"/>
            <a:r>
              <a:rPr lang="en-US" sz="1600" dirty="0"/>
              <a:t>r</a:t>
            </a:r>
            <a:r>
              <a:rPr lang="en-US" sz="1600" dirty="0" smtClean="0"/>
              <a:t>eference</a:t>
            </a:r>
            <a:r>
              <a:rPr lang="en-US" dirty="0" smtClean="0"/>
              <a:t> </a:t>
            </a:r>
            <a:r>
              <a:rPr lang="en-US" sz="1600" dirty="0" smtClean="0"/>
              <a:t>variable</a:t>
            </a:r>
            <a:endParaRPr lang="en-IN" sz="1600" dirty="0"/>
          </a:p>
        </p:txBody>
      </p:sp>
      <p:sp>
        <p:nvSpPr>
          <p:cNvPr id="13" name="TextBox 12"/>
          <p:cNvSpPr txBox="1"/>
          <p:nvPr/>
        </p:nvSpPr>
        <p:spPr>
          <a:xfrm>
            <a:off x="7164238" y="5926948"/>
            <a:ext cx="1173193" cy="338554"/>
          </a:xfrm>
          <a:prstGeom prst="rect">
            <a:avLst/>
          </a:prstGeom>
          <a:noFill/>
        </p:spPr>
        <p:txBody>
          <a:bodyPr wrap="square" rtlCol="0">
            <a:spAutoFit/>
          </a:bodyPr>
          <a:lstStyle/>
          <a:p>
            <a:pPr algn="ctr"/>
            <a:r>
              <a:rPr lang="en-US" sz="1600" dirty="0" smtClean="0"/>
              <a:t>object</a:t>
            </a:r>
            <a:endParaRPr lang="en-IN" sz="1600" dirty="0"/>
          </a:p>
        </p:txBody>
      </p:sp>
    </p:spTree>
    <p:extLst>
      <p:ext uri="{BB962C8B-B14F-4D97-AF65-F5344CB8AC3E}">
        <p14:creationId xmlns:p14="http://schemas.microsoft.com/office/powerpoint/2010/main" val="1456827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392" y="740405"/>
            <a:ext cx="10455215" cy="941746"/>
          </a:xfrm>
        </p:spPr>
        <p:txBody>
          <a:bodyPr/>
          <a:lstStyle/>
          <a:p>
            <a:r>
              <a:rPr lang="en-US" dirty="0" smtClean="0"/>
              <a:t>Inheritance in Scala</a:t>
            </a:r>
            <a:endParaRPr lang="en-IN" dirty="0"/>
          </a:p>
        </p:txBody>
      </p:sp>
      <p:sp>
        <p:nvSpPr>
          <p:cNvPr id="3" name="Content Placeholder 2"/>
          <p:cNvSpPr>
            <a:spLocks noGrp="1"/>
          </p:cNvSpPr>
          <p:nvPr>
            <p:ph idx="1"/>
          </p:nvPr>
        </p:nvSpPr>
        <p:spPr/>
        <p:txBody>
          <a:bodyPr/>
          <a:lstStyle/>
          <a:p>
            <a:r>
              <a:rPr lang="en-US" dirty="0" smtClean="0"/>
              <a:t>Scala Supports single inheritance for Classes, not multiple inheritance</a:t>
            </a:r>
          </a:p>
          <a:p>
            <a:r>
              <a:rPr lang="en-US" dirty="0" smtClean="0"/>
              <a:t>A child class can have one and only one parent class</a:t>
            </a:r>
          </a:p>
          <a:p>
            <a:endParaRPr lang="en-US" dirty="0" smtClean="0"/>
          </a:p>
          <a:p>
            <a:r>
              <a:rPr lang="en-US" dirty="0" smtClean="0"/>
              <a:t>Extending Classes</a:t>
            </a:r>
          </a:p>
          <a:p>
            <a:pPr lvl="1"/>
            <a:r>
              <a:rPr lang="en-US" dirty="0" smtClean="0"/>
              <a:t>Method overriding requires the override keyword</a:t>
            </a:r>
          </a:p>
          <a:p>
            <a:pPr lvl="1"/>
            <a:r>
              <a:rPr lang="en-US" dirty="0" smtClean="0"/>
              <a:t>Only the primary constructor can pass parameters to the base constructor</a:t>
            </a:r>
          </a:p>
          <a:p>
            <a:pPr marL="228600" lvl="1" indent="0">
              <a:buNone/>
            </a:pPr>
            <a:endParaRPr lang="en-IN" dirty="0"/>
          </a:p>
        </p:txBody>
      </p:sp>
    </p:spTree>
    <p:extLst>
      <p:ext uri="{BB962C8B-B14F-4D97-AF65-F5344CB8AC3E}">
        <p14:creationId xmlns:p14="http://schemas.microsoft.com/office/powerpoint/2010/main" val="1313167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TRAITS In Scala</a:t>
            </a:r>
            <a:endParaRPr lang="en-IN" dirty="0"/>
          </a:p>
        </p:txBody>
      </p:sp>
      <p:sp>
        <p:nvSpPr>
          <p:cNvPr id="3" name="Content Placeholder 2"/>
          <p:cNvSpPr>
            <a:spLocks noGrp="1"/>
          </p:cNvSpPr>
          <p:nvPr>
            <p:ph idx="1"/>
          </p:nvPr>
        </p:nvSpPr>
        <p:spPr/>
        <p:txBody>
          <a:bodyPr/>
          <a:lstStyle/>
          <a:p>
            <a:r>
              <a:rPr lang="en-US" dirty="0"/>
              <a:t>Traits are reusable components that can be used to extend the behavior of classes. </a:t>
            </a:r>
            <a:endParaRPr lang="en-US" dirty="0" smtClean="0"/>
          </a:p>
          <a:p>
            <a:r>
              <a:rPr lang="en-US" dirty="0" smtClean="0"/>
              <a:t>Traits </a:t>
            </a:r>
            <a:r>
              <a:rPr lang="en-US" dirty="0"/>
              <a:t>are similar to </a:t>
            </a:r>
            <a:r>
              <a:rPr lang="en-US" dirty="0" smtClean="0"/>
              <a:t>interfaces in Java </a:t>
            </a:r>
            <a:r>
              <a:rPr lang="en-US" dirty="0"/>
              <a:t>and contain </a:t>
            </a:r>
            <a:r>
              <a:rPr lang="en-US" b="1" dirty="0"/>
              <a:t>both abstract and concrete methods and properties</a:t>
            </a:r>
            <a:r>
              <a:rPr lang="en-US" b="1" dirty="0" smtClean="0"/>
              <a:t>.</a:t>
            </a:r>
          </a:p>
          <a:p>
            <a:r>
              <a:rPr lang="en-US" dirty="0"/>
              <a:t>class A extends </a:t>
            </a:r>
            <a:r>
              <a:rPr lang="en-US" dirty="0" err="1"/>
              <a:t>traitA</a:t>
            </a:r>
            <a:endParaRPr lang="en-US" dirty="0"/>
          </a:p>
          <a:p>
            <a:r>
              <a:rPr lang="en-US" dirty="0"/>
              <a:t>class A extends </a:t>
            </a:r>
            <a:r>
              <a:rPr lang="en-US" dirty="0" err="1"/>
              <a:t>traitA</a:t>
            </a:r>
            <a:r>
              <a:rPr lang="en-US" dirty="0"/>
              <a:t> with </a:t>
            </a:r>
            <a:r>
              <a:rPr lang="en-US" dirty="0" err="1"/>
              <a:t>traitB</a:t>
            </a:r>
            <a:r>
              <a:rPr lang="en-US" dirty="0"/>
              <a:t> with </a:t>
            </a:r>
            <a:r>
              <a:rPr lang="en-US" dirty="0" err="1"/>
              <a:t>traitC</a:t>
            </a:r>
            <a:endParaRPr lang="en-IN" dirty="0"/>
          </a:p>
        </p:txBody>
      </p:sp>
    </p:spTree>
    <p:extLst>
      <p:ext uri="{BB962C8B-B14F-4D97-AF65-F5344CB8AC3E}">
        <p14:creationId xmlns:p14="http://schemas.microsoft.com/office/powerpoint/2010/main" val="1584341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Traits</a:t>
            </a:r>
            <a:endParaRPr lang="en-IN" dirty="0"/>
          </a:p>
        </p:txBody>
      </p:sp>
      <p:sp>
        <p:nvSpPr>
          <p:cNvPr id="5" name="Content Placeholder 4"/>
          <p:cNvSpPr>
            <a:spLocks noGrp="1"/>
          </p:cNvSpPr>
          <p:nvPr>
            <p:ph sz="half" idx="2"/>
          </p:nvPr>
        </p:nvSpPr>
        <p:spPr/>
        <p:txBody>
          <a:bodyPr/>
          <a:lstStyle/>
          <a:p>
            <a:r>
              <a:rPr lang="en-US" dirty="0" smtClean="0"/>
              <a:t>Traits can contain both abstract and non abstract members</a:t>
            </a:r>
          </a:p>
          <a:p>
            <a:r>
              <a:rPr lang="en-US" dirty="0" smtClean="0"/>
              <a:t>Traits are used for multi level inheritance</a:t>
            </a:r>
          </a:p>
          <a:p>
            <a:r>
              <a:rPr lang="en-US" dirty="0" smtClean="0"/>
              <a:t>Traits cannot have constructor parameters</a:t>
            </a:r>
            <a:endParaRPr lang="en-IN" dirty="0"/>
          </a:p>
        </p:txBody>
      </p:sp>
      <p:sp>
        <p:nvSpPr>
          <p:cNvPr id="6" name="Content Placeholder 5"/>
          <p:cNvSpPr>
            <a:spLocks noGrp="1"/>
          </p:cNvSpPr>
          <p:nvPr>
            <p:ph sz="quarter" idx="4"/>
          </p:nvPr>
        </p:nvSpPr>
        <p:spPr/>
        <p:txBody>
          <a:bodyPr/>
          <a:lstStyle/>
          <a:p>
            <a:r>
              <a:rPr lang="en-US" dirty="0"/>
              <a:t>Traits </a:t>
            </a:r>
            <a:r>
              <a:rPr lang="en-US" dirty="0" smtClean="0"/>
              <a:t>can also </a:t>
            </a:r>
            <a:r>
              <a:rPr lang="en-US" dirty="0"/>
              <a:t>contain both abstract and non abstract members</a:t>
            </a:r>
          </a:p>
          <a:p>
            <a:r>
              <a:rPr lang="en-US" dirty="0" smtClean="0"/>
              <a:t>Can be used for single level inheritance</a:t>
            </a:r>
          </a:p>
          <a:p>
            <a:r>
              <a:rPr lang="en-US" dirty="0" smtClean="0"/>
              <a:t>Abstract class can have constructor parameters</a:t>
            </a:r>
            <a:endParaRPr lang="en-IN" dirty="0"/>
          </a:p>
        </p:txBody>
      </p:sp>
      <p:sp>
        <p:nvSpPr>
          <p:cNvPr id="7" name="Text Placeholder 6"/>
          <p:cNvSpPr>
            <a:spLocks noGrp="1"/>
          </p:cNvSpPr>
          <p:nvPr>
            <p:ph type="body" sz="quarter" idx="13"/>
          </p:nvPr>
        </p:nvSpPr>
        <p:spPr/>
        <p:txBody>
          <a:bodyPr/>
          <a:lstStyle/>
          <a:p>
            <a:r>
              <a:rPr lang="en-US" dirty="0" smtClean="0"/>
              <a:t>Abstract Classes</a:t>
            </a:r>
            <a:endParaRPr lang="en-IN" dirty="0"/>
          </a:p>
        </p:txBody>
      </p:sp>
      <p:sp>
        <p:nvSpPr>
          <p:cNvPr id="2" name="Title 1"/>
          <p:cNvSpPr>
            <a:spLocks noGrp="1"/>
          </p:cNvSpPr>
          <p:nvPr>
            <p:ph type="title"/>
          </p:nvPr>
        </p:nvSpPr>
        <p:spPr/>
        <p:txBody>
          <a:bodyPr/>
          <a:lstStyle/>
          <a:p>
            <a:r>
              <a:rPr lang="en-US" dirty="0" smtClean="0"/>
              <a:t>Traits   Vs   Abstract Class</a:t>
            </a:r>
            <a:endParaRPr lang="en-IN" dirty="0"/>
          </a:p>
        </p:txBody>
      </p:sp>
    </p:spTree>
    <p:extLst>
      <p:ext uri="{BB962C8B-B14F-4D97-AF65-F5344CB8AC3E}">
        <p14:creationId xmlns:p14="http://schemas.microsoft.com/office/powerpoint/2010/main" val="3521461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205" y="964692"/>
            <a:ext cx="9721970" cy="1188720"/>
          </a:xfrm>
        </p:spPr>
        <p:txBody>
          <a:bodyPr/>
          <a:lstStyle/>
          <a:p>
            <a:r>
              <a:rPr lang="en-US" dirty="0" smtClean="0"/>
              <a:t>CASE CLASSES and Pattern Matching</a:t>
            </a:r>
            <a:endParaRPr lang="en-IN" dirty="0"/>
          </a:p>
        </p:txBody>
      </p:sp>
      <p:sp>
        <p:nvSpPr>
          <p:cNvPr id="3" name="Content Placeholder 2"/>
          <p:cNvSpPr>
            <a:spLocks noGrp="1"/>
          </p:cNvSpPr>
          <p:nvPr>
            <p:ph idx="1"/>
          </p:nvPr>
        </p:nvSpPr>
        <p:spPr/>
        <p:txBody>
          <a:bodyPr/>
          <a:lstStyle/>
          <a:p>
            <a:r>
              <a:rPr lang="en-US" dirty="0" smtClean="0"/>
              <a:t>Case classes are like regular classes with a few key differences.</a:t>
            </a:r>
          </a:p>
          <a:p>
            <a:pPr lvl="1"/>
            <a:r>
              <a:rPr lang="en-US" dirty="0" smtClean="0"/>
              <a:t>It does not use new keyword to instantiate objects</a:t>
            </a:r>
          </a:p>
          <a:p>
            <a:pPr lvl="1"/>
            <a:r>
              <a:rPr lang="en-US" dirty="0" smtClean="0"/>
              <a:t>All the parameters listed in the case class are public and immutable by default </a:t>
            </a:r>
            <a:r>
              <a:rPr lang="en-US" dirty="0" err="1" smtClean="0"/>
              <a:t>i.e</a:t>
            </a:r>
            <a:r>
              <a:rPr lang="en-US" dirty="0" smtClean="0"/>
              <a:t> </a:t>
            </a:r>
            <a:r>
              <a:rPr lang="en-US" b="1" i="1" dirty="0" err="1" smtClean="0">
                <a:solidFill>
                  <a:srgbClr val="0070C0"/>
                </a:solidFill>
              </a:rPr>
              <a:t>val</a:t>
            </a:r>
            <a:endParaRPr lang="en-IN" b="1" i="1" dirty="0" smtClean="0">
              <a:solidFill>
                <a:srgbClr val="0070C0"/>
              </a:solidFill>
            </a:endParaRPr>
          </a:p>
          <a:p>
            <a:pPr lvl="1"/>
            <a:endParaRPr lang="en-US" b="1" i="1" dirty="0">
              <a:solidFill>
                <a:srgbClr val="0070C0"/>
              </a:solidFill>
            </a:endParaRPr>
          </a:p>
          <a:p>
            <a:r>
              <a:rPr lang="en-US" dirty="0" smtClean="0">
                <a:solidFill>
                  <a:schemeClr val="tx1"/>
                </a:solidFill>
              </a:rPr>
              <a:t>Case Class are used for pattern Matching</a:t>
            </a:r>
          </a:p>
          <a:p>
            <a:r>
              <a:rPr lang="en-US" dirty="0" smtClean="0">
                <a:solidFill>
                  <a:srgbClr val="0070C0"/>
                </a:solidFill>
              </a:rPr>
              <a:t> </a:t>
            </a:r>
            <a:endParaRPr lang="en-US" dirty="0" smtClean="0">
              <a:solidFill>
                <a:schemeClr val="tx1"/>
              </a:solidFill>
            </a:endParaRPr>
          </a:p>
        </p:txBody>
      </p:sp>
    </p:spTree>
    <p:extLst>
      <p:ext uri="{BB962C8B-B14F-4D97-AF65-F5344CB8AC3E}">
        <p14:creationId xmlns:p14="http://schemas.microsoft.com/office/powerpoint/2010/main" val="2488463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2682</TotalTime>
  <Words>401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SCALA</vt:lpstr>
      <vt:lpstr>Reference</vt:lpstr>
      <vt:lpstr>Classes and objects</vt:lpstr>
      <vt:lpstr>Constructors in Scala</vt:lpstr>
      <vt:lpstr>More Concepts</vt:lpstr>
      <vt:lpstr>Inheritance in Scala</vt:lpstr>
      <vt:lpstr>TRAITS In Scala</vt:lpstr>
      <vt:lpstr>Traits   Vs   Abstract Class</vt:lpstr>
      <vt:lpstr>CASE CLASSES and Pattern Matching</vt:lpstr>
      <vt:lpstr>EXCEPTION HANDLING</vt:lpstr>
      <vt:lpstr>Exception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Ashish</dc:creator>
  <cp:lastModifiedBy>Ashish</cp:lastModifiedBy>
  <cp:revision>80</cp:revision>
  <dcterms:created xsi:type="dcterms:W3CDTF">2023-12-17T13:32:12Z</dcterms:created>
  <dcterms:modified xsi:type="dcterms:W3CDTF">2023-12-24T07:50:43Z</dcterms:modified>
</cp:coreProperties>
</file>