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77" r:id="rId3"/>
    <p:sldId id="257" r:id="rId4"/>
    <p:sldId id="278" r:id="rId5"/>
    <p:sldId id="258" r:id="rId6"/>
    <p:sldId id="279" r:id="rId7"/>
    <p:sldId id="259" r:id="rId8"/>
    <p:sldId id="261" r:id="rId9"/>
    <p:sldId id="263" r:id="rId10"/>
    <p:sldId id="262" r:id="rId11"/>
    <p:sldId id="285" r:id="rId12"/>
    <p:sldId id="267" r:id="rId13"/>
    <p:sldId id="284" r:id="rId14"/>
    <p:sldId id="264" r:id="rId15"/>
    <p:sldId id="265" r:id="rId16"/>
    <p:sldId id="280" r:id="rId17"/>
    <p:sldId id="268" r:id="rId18"/>
    <p:sldId id="272" r:id="rId19"/>
    <p:sldId id="270" r:id="rId20"/>
    <p:sldId id="269" r:id="rId21"/>
    <p:sldId id="271" r:id="rId22"/>
    <p:sldId id="281" r:id="rId23"/>
    <p:sldId id="282" r:id="rId24"/>
    <p:sldId id="287" r:id="rId25"/>
    <p:sldId id="275" r:id="rId26"/>
    <p:sldId id="274" r:id="rId27"/>
    <p:sldId id="288" r:id="rId28"/>
    <p:sldId id="289" r:id="rId29"/>
    <p:sldId id="27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AFAF3B-A860-4BB2-9EA7-25079C32D328}">
          <p14:sldIdLst>
            <p14:sldId id="256"/>
            <p14:sldId id="277"/>
            <p14:sldId id="257"/>
            <p14:sldId id="278"/>
            <p14:sldId id="258"/>
            <p14:sldId id="279"/>
            <p14:sldId id="259"/>
            <p14:sldId id="261"/>
            <p14:sldId id="263"/>
            <p14:sldId id="262"/>
            <p14:sldId id="285"/>
            <p14:sldId id="267"/>
            <p14:sldId id="284"/>
            <p14:sldId id="264"/>
          </p14:sldIdLst>
        </p14:section>
        <p14:section name="Untitled Section" id="{85249942-95C3-4282-8ECF-403463935B40}">
          <p14:sldIdLst>
            <p14:sldId id="265"/>
            <p14:sldId id="280"/>
            <p14:sldId id="268"/>
            <p14:sldId id="272"/>
            <p14:sldId id="270"/>
            <p14:sldId id="269"/>
            <p14:sldId id="271"/>
            <p14:sldId id="281"/>
            <p14:sldId id="282"/>
            <p14:sldId id="287"/>
            <p14:sldId id="275"/>
            <p14:sldId id="274"/>
            <p14:sldId id="288"/>
            <p14:sldId id="289"/>
          </p14:sldIdLst>
        </p14:section>
        <p14:section name="Untitled Section" id="{A06B522C-3C79-4CCF-A26F-D63EECB29BA7}">
          <p14:sldIdLst>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BC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8C219C-BD43-483E-A2D2-349EF461889C}"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1AFB91EC-E2A4-44DA-8D77-1FDB5773ACEE}">
      <dgm:prSet phldrT="[Text]"/>
      <dgm:spPr>
        <a:solidFill>
          <a:schemeClr val="accent2">
            <a:lumMod val="60000"/>
            <a:lumOff val="40000"/>
          </a:schemeClr>
        </a:solidFill>
      </dgm:spPr>
      <dgm:t>
        <a:bodyPr/>
        <a:lstStyle/>
        <a:p>
          <a:r>
            <a:rPr lang="en-US" i="1" dirty="0" smtClean="0"/>
            <a:t>Programming in Scala </a:t>
          </a:r>
          <a:r>
            <a:rPr lang="en-US" dirty="0" smtClean="0"/>
            <a:t>By Martin Odersky</a:t>
          </a:r>
          <a:endParaRPr lang="en-US" dirty="0"/>
        </a:p>
      </dgm:t>
    </dgm:pt>
    <dgm:pt modelId="{EB6B2A1F-F76F-4F3C-9FA6-C0DD5F85E4AD}" type="parTrans" cxnId="{7327C0A0-225A-4482-A5D5-84917A550C42}">
      <dgm:prSet/>
      <dgm:spPr/>
      <dgm:t>
        <a:bodyPr/>
        <a:lstStyle/>
        <a:p>
          <a:endParaRPr lang="en-US"/>
        </a:p>
      </dgm:t>
    </dgm:pt>
    <dgm:pt modelId="{F9BC1587-C087-485B-B976-EBAB5DFA6366}" type="sibTrans" cxnId="{7327C0A0-225A-4482-A5D5-84917A550C42}">
      <dgm:prSet/>
      <dgm:spPr/>
      <dgm:t>
        <a:bodyPr/>
        <a:lstStyle/>
        <a:p>
          <a:endParaRPr lang="en-US"/>
        </a:p>
      </dgm:t>
    </dgm:pt>
    <dgm:pt modelId="{8031A43A-EBBB-4F8D-BD52-98FF4E883921}">
      <dgm:prSet phldrT="[Text]"/>
      <dgm:spPr>
        <a:solidFill>
          <a:schemeClr val="accent2">
            <a:lumMod val="60000"/>
            <a:lumOff val="40000"/>
          </a:schemeClr>
        </a:solidFill>
      </dgm:spPr>
      <dgm:t>
        <a:bodyPr/>
        <a:lstStyle/>
        <a:p>
          <a:r>
            <a:rPr lang="en-US" i="1" dirty="0" smtClean="0"/>
            <a:t>Scala Cookbook </a:t>
          </a:r>
          <a:r>
            <a:rPr lang="en-US" dirty="0" smtClean="0"/>
            <a:t>by Alvin Alexander</a:t>
          </a:r>
          <a:endParaRPr lang="en-US" dirty="0"/>
        </a:p>
      </dgm:t>
    </dgm:pt>
    <dgm:pt modelId="{237EE8D6-5722-4242-B137-6A99636406A7}" type="parTrans" cxnId="{A478F629-D5C9-4F6C-8096-DA19888E764B}">
      <dgm:prSet/>
      <dgm:spPr/>
      <dgm:t>
        <a:bodyPr/>
        <a:lstStyle/>
        <a:p>
          <a:endParaRPr lang="en-US"/>
        </a:p>
      </dgm:t>
    </dgm:pt>
    <dgm:pt modelId="{FE503940-506D-4494-A0A5-324ACDC62F3E}" type="sibTrans" cxnId="{A478F629-D5C9-4F6C-8096-DA19888E764B}">
      <dgm:prSet/>
      <dgm:spPr/>
      <dgm:t>
        <a:bodyPr/>
        <a:lstStyle/>
        <a:p>
          <a:endParaRPr lang="en-US"/>
        </a:p>
      </dgm:t>
    </dgm:pt>
    <dgm:pt modelId="{5F30EEA8-D41F-4E79-9077-752BFAD169C6}">
      <dgm:prSet phldrT="[Text]"/>
      <dgm:spPr>
        <a:solidFill>
          <a:schemeClr val="accent2">
            <a:lumMod val="60000"/>
            <a:lumOff val="40000"/>
          </a:schemeClr>
        </a:solidFill>
      </dgm:spPr>
      <dgm:t>
        <a:bodyPr/>
        <a:lstStyle/>
        <a:p>
          <a:r>
            <a:rPr lang="en-US" i="1" dirty="0" smtClean="0"/>
            <a:t>Scala Doc </a:t>
          </a:r>
          <a:r>
            <a:rPr lang="en-US" dirty="0" smtClean="0"/>
            <a:t>- https://docs.scala-lang.org/</a:t>
          </a:r>
          <a:endParaRPr lang="en-US" dirty="0"/>
        </a:p>
      </dgm:t>
    </dgm:pt>
    <dgm:pt modelId="{8F81C28C-90BA-4EFE-B3E1-67606BDF8715}" type="parTrans" cxnId="{2C6F56F0-2E53-40C3-8911-DF9C499D11DA}">
      <dgm:prSet/>
      <dgm:spPr/>
      <dgm:t>
        <a:bodyPr/>
        <a:lstStyle/>
        <a:p>
          <a:endParaRPr lang="en-US"/>
        </a:p>
      </dgm:t>
    </dgm:pt>
    <dgm:pt modelId="{88FF3948-E7F1-4F42-9FA3-14A5ABBF44DA}" type="sibTrans" cxnId="{2C6F56F0-2E53-40C3-8911-DF9C499D11DA}">
      <dgm:prSet/>
      <dgm:spPr/>
      <dgm:t>
        <a:bodyPr/>
        <a:lstStyle/>
        <a:p>
          <a:endParaRPr lang="en-US"/>
        </a:p>
      </dgm:t>
    </dgm:pt>
    <dgm:pt modelId="{D8D39B7F-4F61-4B70-932D-E7DEC32FC752}" type="pres">
      <dgm:prSet presAssocID="{778C219C-BD43-483E-A2D2-349EF461889C}" presName="linear" presStyleCnt="0">
        <dgm:presLayoutVars>
          <dgm:animLvl val="lvl"/>
          <dgm:resizeHandles val="exact"/>
        </dgm:presLayoutVars>
      </dgm:prSet>
      <dgm:spPr/>
      <dgm:t>
        <a:bodyPr/>
        <a:lstStyle/>
        <a:p>
          <a:endParaRPr lang="en-US"/>
        </a:p>
      </dgm:t>
    </dgm:pt>
    <dgm:pt modelId="{05D4F6CC-9F3F-4C26-8F08-64C01BA3E327}" type="pres">
      <dgm:prSet presAssocID="{1AFB91EC-E2A4-44DA-8D77-1FDB5773ACEE}" presName="parentText" presStyleLbl="node1" presStyleIdx="0" presStyleCnt="3" custLinFactY="-18022" custLinFactNeighborY="-100000">
        <dgm:presLayoutVars>
          <dgm:chMax val="0"/>
          <dgm:bulletEnabled val="1"/>
        </dgm:presLayoutVars>
      </dgm:prSet>
      <dgm:spPr/>
      <dgm:t>
        <a:bodyPr/>
        <a:lstStyle/>
        <a:p>
          <a:endParaRPr lang="en-US"/>
        </a:p>
      </dgm:t>
    </dgm:pt>
    <dgm:pt modelId="{41DE375C-49AD-4EB7-B264-FE92BADE6C40}" type="pres">
      <dgm:prSet presAssocID="{F9BC1587-C087-485B-B976-EBAB5DFA6366}" presName="spacer" presStyleCnt="0"/>
      <dgm:spPr/>
    </dgm:pt>
    <dgm:pt modelId="{E757790B-152A-451F-94D0-499810E70C7F}" type="pres">
      <dgm:prSet presAssocID="{8031A43A-EBBB-4F8D-BD52-98FF4E883921}" presName="parentText" presStyleLbl="node1" presStyleIdx="1" presStyleCnt="3" custLinFactY="-1063" custLinFactNeighborY="-100000">
        <dgm:presLayoutVars>
          <dgm:chMax val="0"/>
          <dgm:bulletEnabled val="1"/>
        </dgm:presLayoutVars>
      </dgm:prSet>
      <dgm:spPr/>
      <dgm:t>
        <a:bodyPr/>
        <a:lstStyle/>
        <a:p>
          <a:endParaRPr lang="en-US"/>
        </a:p>
      </dgm:t>
    </dgm:pt>
    <dgm:pt modelId="{32ED8DC7-7A64-4ABC-9B7A-2B78173F8847}" type="pres">
      <dgm:prSet presAssocID="{FE503940-506D-4494-A0A5-324ACDC62F3E}" presName="spacer" presStyleCnt="0"/>
      <dgm:spPr/>
    </dgm:pt>
    <dgm:pt modelId="{2558E9C0-8780-4A22-9E17-AF8D6488DBB9}" type="pres">
      <dgm:prSet presAssocID="{5F30EEA8-D41F-4E79-9077-752BFAD169C6}" presName="parentText" presStyleLbl="node1" presStyleIdx="2" presStyleCnt="3" custLinFactNeighborY="-25625">
        <dgm:presLayoutVars>
          <dgm:chMax val="0"/>
          <dgm:bulletEnabled val="1"/>
        </dgm:presLayoutVars>
      </dgm:prSet>
      <dgm:spPr/>
      <dgm:t>
        <a:bodyPr/>
        <a:lstStyle/>
        <a:p>
          <a:endParaRPr lang="en-US"/>
        </a:p>
      </dgm:t>
    </dgm:pt>
  </dgm:ptLst>
  <dgm:cxnLst>
    <dgm:cxn modelId="{7327C0A0-225A-4482-A5D5-84917A550C42}" srcId="{778C219C-BD43-483E-A2D2-349EF461889C}" destId="{1AFB91EC-E2A4-44DA-8D77-1FDB5773ACEE}" srcOrd="0" destOrd="0" parTransId="{EB6B2A1F-F76F-4F3C-9FA6-C0DD5F85E4AD}" sibTransId="{F9BC1587-C087-485B-B976-EBAB5DFA6366}"/>
    <dgm:cxn modelId="{F037186A-44DA-4693-AF7D-66473DC3CE1D}" type="presOf" srcId="{1AFB91EC-E2A4-44DA-8D77-1FDB5773ACEE}" destId="{05D4F6CC-9F3F-4C26-8F08-64C01BA3E327}" srcOrd="0" destOrd="0" presId="urn:microsoft.com/office/officeart/2005/8/layout/vList2"/>
    <dgm:cxn modelId="{2C6F56F0-2E53-40C3-8911-DF9C499D11DA}" srcId="{778C219C-BD43-483E-A2D2-349EF461889C}" destId="{5F30EEA8-D41F-4E79-9077-752BFAD169C6}" srcOrd="2" destOrd="0" parTransId="{8F81C28C-90BA-4EFE-B3E1-67606BDF8715}" sibTransId="{88FF3948-E7F1-4F42-9FA3-14A5ABBF44DA}"/>
    <dgm:cxn modelId="{A478F629-D5C9-4F6C-8096-DA19888E764B}" srcId="{778C219C-BD43-483E-A2D2-349EF461889C}" destId="{8031A43A-EBBB-4F8D-BD52-98FF4E883921}" srcOrd="1" destOrd="0" parTransId="{237EE8D6-5722-4242-B137-6A99636406A7}" sibTransId="{FE503940-506D-4494-A0A5-324ACDC62F3E}"/>
    <dgm:cxn modelId="{D74D2A7E-4940-40F0-9CD4-9DD1F5CCC822}" type="presOf" srcId="{778C219C-BD43-483E-A2D2-349EF461889C}" destId="{D8D39B7F-4F61-4B70-932D-E7DEC32FC752}" srcOrd="0" destOrd="0" presId="urn:microsoft.com/office/officeart/2005/8/layout/vList2"/>
    <dgm:cxn modelId="{FD473B60-47FA-4664-97F8-6D06940048E0}" type="presOf" srcId="{8031A43A-EBBB-4F8D-BD52-98FF4E883921}" destId="{E757790B-152A-451F-94D0-499810E70C7F}" srcOrd="0" destOrd="0" presId="urn:microsoft.com/office/officeart/2005/8/layout/vList2"/>
    <dgm:cxn modelId="{9B77AC02-D09C-4137-B911-9A7E7738668E}" type="presOf" srcId="{5F30EEA8-D41F-4E79-9077-752BFAD169C6}" destId="{2558E9C0-8780-4A22-9E17-AF8D6488DBB9}" srcOrd="0" destOrd="0" presId="urn:microsoft.com/office/officeart/2005/8/layout/vList2"/>
    <dgm:cxn modelId="{7172F1F6-0065-4829-89F0-0ECF09B0B04E}" type="presParOf" srcId="{D8D39B7F-4F61-4B70-932D-E7DEC32FC752}" destId="{05D4F6CC-9F3F-4C26-8F08-64C01BA3E327}" srcOrd="0" destOrd="0" presId="urn:microsoft.com/office/officeart/2005/8/layout/vList2"/>
    <dgm:cxn modelId="{71743143-7121-4211-80E9-13D846F2496B}" type="presParOf" srcId="{D8D39B7F-4F61-4B70-932D-E7DEC32FC752}" destId="{41DE375C-49AD-4EB7-B264-FE92BADE6C40}" srcOrd="1" destOrd="0" presId="urn:microsoft.com/office/officeart/2005/8/layout/vList2"/>
    <dgm:cxn modelId="{9CBEAA50-A459-4E17-AF25-8CE164D5E9B1}" type="presParOf" srcId="{D8D39B7F-4F61-4B70-932D-E7DEC32FC752}" destId="{E757790B-152A-451F-94D0-499810E70C7F}" srcOrd="2" destOrd="0" presId="urn:microsoft.com/office/officeart/2005/8/layout/vList2"/>
    <dgm:cxn modelId="{1CFA09F3-A17E-47F9-8A69-1654F2E968D0}" type="presParOf" srcId="{D8D39B7F-4F61-4B70-932D-E7DEC32FC752}" destId="{32ED8DC7-7A64-4ABC-9B7A-2B78173F8847}" srcOrd="3" destOrd="0" presId="urn:microsoft.com/office/officeart/2005/8/layout/vList2"/>
    <dgm:cxn modelId="{1DDDC7C5-B503-4164-BAC3-281378D342DC}" type="presParOf" srcId="{D8D39B7F-4F61-4B70-932D-E7DEC32FC752}" destId="{2558E9C0-8780-4A22-9E17-AF8D6488DBB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DD033C-3D68-4BA8-AA23-25885C3ACC52}"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89F6832B-A1F9-4317-8764-A407F4791964}">
      <dgm:prSet phldrT="[Text]"/>
      <dgm:spPr>
        <a:solidFill>
          <a:schemeClr val="accent2">
            <a:lumMod val="60000"/>
            <a:lumOff val="40000"/>
          </a:schemeClr>
        </a:solidFill>
      </dgm:spPr>
      <dgm:t>
        <a:bodyPr/>
        <a:lstStyle/>
        <a:p>
          <a:r>
            <a:rPr lang="en-US" dirty="0" smtClean="0"/>
            <a:t>Object - Oriented</a:t>
          </a:r>
          <a:endParaRPr lang="en-US" dirty="0"/>
        </a:p>
      </dgm:t>
    </dgm:pt>
    <dgm:pt modelId="{D8C43082-5889-4661-B631-82B883FE244C}" type="parTrans" cxnId="{29D302EC-78AC-4519-994D-F050C3C4350B}">
      <dgm:prSet/>
      <dgm:spPr/>
      <dgm:t>
        <a:bodyPr/>
        <a:lstStyle/>
        <a:p>
          <a:endParaRPr lang="en-US"/>
        </a:p>
      </dgm:t>
    </dgm:pt>
    <dgm:pt modelId="{77DA42D5-CE7E-4C24-BAB4-0AA51FDC3B73}" type="sibTrans" cxnId="{29D302EC-78AC-4519-994D-F050C3C4350B}">
      <dgm:prSet/>
      <dgm:spPr/>
      <dgm:t>
        <a:bodyPr/>
        <a:lstStyle/>
        <a:p>
          <a:endParaRPr lang="en-US"/>
        </a:p>
      </dgm:t>
    </dgm:pt>
    <dgm:pt modelId="{1E5D0487-AD45-4527-82EB-0B89859BA940}">
      <dgm:prSet phldrT="[Text]" custT="1"/>
      <dgm:spPr/>
      <dgm:t>
        <a:bodyPr/>
        <a:lstStyle/>
        <a:p>
          <a:r>
            <a:rPr lang="en-US" sz="2700" dirty="0" smtClean="0"/>
            <a:t> </a:t>
          </a:r>
          <a:r>
            <a:rPr lang="en-US" sz="2100" dirty="0" smtClean="0"/>
            <a:t>Every value is an object</a:t>
          </a:r>
          <a:endParaRPr lang="en-US" sz="2100" dirty="0"/>
        </a:p>
      </dgm:t>
    </dgm:pt>
    <dgm:pt modelId="{E916D9BC-24C2-43A0-ABAF-B8F9450971EC}" type="parTrans" cxnId="{C0905155-6CB5-417D-9142-EF91B8C3A4ED}">
      <dgm:prSet/>
      <dgm:spPr/>
      <dgm:t>
        <a:bodyPr/>
        <a:lstStyle/>
        <a:p>
          <a:endParaRPr lang="en-US"/>
        </a:p>
      </dgm:t>
    </dgm:pt>
    <dgm:pt modelId="{5120A4C3-B71F-41EF-B09D-B59EB62B18C7}" type="sibTrans" cxnId="{C0905155-6CB5-417D-9142-EF91B8C3A4ED}">
      <dgm:prSet/>
      <dgm:spPr/>
      <dgm:t>
        <a:bodyPr/>
        <a:lstStyle/>
        <a:p>
          <a:endParaRPr lang="en-US"/>
        </a:p>
      </dgm:t>
    </dgm:pt>
    <dgm:pt modelId="{5C7A790E-1C2C-45A9-9BAF-9F47CD881647}">
      <dgm:prSet phldrT="[Text]"/>
      <dgm:spPr>
        <a:solidFill>
          <a:schemeClr val="accent2">
            <a:lumMod val="60000"/>
            <a:lumOff val="40000"/>
          </a:schemeClr>
        </a:solidFill>
      </dgm:spPr>
      <dgm:t>
        <a:bodyPr/>
        <a:lstStyle/>
        <a:p>
          <a:r>
            <a:rPr lang="en-US" dirty="0" smtClean="0"/>
            <a:t>Extensible</a:t>
          </a:r>
          <a:endParaRPr lang="en-US" dirty="0"/>
        </a:p>
      </dgm:t>
    </dgm:pt>
    <dgm:pt modelId="{A83FA762-6FA2-4533-827F-4BC863C70056}" type="parTrans" cxnId="{19369F71-D3DE-4BA9-A8E3-9243A0038B80}">
      <dgm:prSet/>
      <dgm:spPr/>
      <dgm:t>
        <a:bodyPr/>
        <a:lstStyle/>
        <a:p>
          <a:endParaRPr lang="en-US"/>
        </a:p>
      </dgm:t>
    </dgm:pt>
    <dgm:pt modelId="{BF632F00-F3A4-45F1-9B34-497D895CD55C}" type="sibTrans" cxnId="{19369F71-D3DE-4BA9-A8E3-9243A0038B80}">
      <dgm:prSet/>
      <dgm:spPr/>
      <dgm:t>
        <a:bodyPr/>
        <a:lstStyle/>
        <a:p>
          <a:endParaRPr lang="en-US"/>
        </a:p>
      </dgm:t>
    </dgm:pt>
    <dgm:pt modelId="{A55CA9BF-B165-499D-AD47-4E264702651A}">
      <dgm:prSet phldrT="[Text]" custT="1"/>
      <dgm:spPr/>
      <dgm:t>
        <a:bodyPr/>
        <a:lstStyle/>
        <a:p>
          <a:r>
            <a:rPr lang="en-US" sz="2100" dirty="0" smtClean="0"/>
            <a:t>Easy to add new language constructs without domain specific language extensions</a:t>
          </a:r>
          <a:endParaRPr lang="en-US" sz="2100" dirty="0"/>
        </a:p>
      </dgm:t>
    </dgm:pt>
    <dgm:pt modelId="{724B5D47-D282-4CBA-8EC5-A538FA7A62E0}" type="parTrans" cxnId="{A1241644-50E1-485F-BEEE-4F2F2A3BA93D}">
      <dgm:prSet/>
      <dgm:spPr/>
      <dgm:t>
        <a:bodyPr/>
        <a:lstStyle/>
        <a:p>
          <a:endParaRPr lang="en-US"/>
        </a:p>
      </dgm:t>
    </dgm:pt>
    <dgm:pt modelId="{82FEB9C6-E9E9-4EAE-A80F-7ECEDA47A74A}" type="sibTrans" cxnId="{A1241644-50E1-485F-BEEE-4F2F2A3BA93D}">
      <dgm:prSet/>
      <dgm:spPr/>
      <dgm:t>
        <a:bodyPr/>
        <a:lstStyle/>
        <a:p>
          <a:endParaRPr lang="en-US"/>
        </a:p>
      </dgm:t>
    </dgm:pt>
    <dgm:pt modelId="{8D9690D4-E852-4222-B643-7CBF171305C8}">
      <dgm:prSet phldrT="[Text]"/>
      <dgm:spPr>
        <a:solidFill>
          <a:schemeClr val="accent2">
            <a:lumMod val="60000"/>
            <a:lumOff val="40000"/>
          </a:schemeClr>
        </a:solidFill>
      </dgm:spPr>
      <dgm:t>
        <a:bodyPr/>
        <a:lstStyle/>
        <a:p>
          <a:r>
            <a:rPr lang="en-US" dirty="0" smtClean="0"/>
            <a:t>Statically Typed</a:t>
          </a:r>
          <a:endParaRPr lang="en-US" dirty="0"/>
        </a:p>
      </dgm:t>
    </dgm:pt>
    <dgm:pt modelId="{FD5E70EB-5852-42F5-B57E-B4E01E916BDC}" type="parTrans" cxnId="{DEE19AE9-35CB-4754-A560-47CA0FD1F5CC}">
      <dgm:prSet/>
      <dgm:spPr/>
      <dgm:t>
        <a:bodyPr/>
        <a:lstStyle/>
        <a:p>
          <a:endParaRPr lang="en-US"/>
        </a:p>
      </dgm:t>
    </dgm:pt>
    <dgm:pt modelId="{953A0AF8-6410-4473-8B21-BC738650C817}" type="sibTrans" cxnId="{DEE19AE9-35CB-4754-A560-47CA0FD1F5CC}">
      <dgm:prSet/>
      <dgm:spPr/>
      <dgm:t>
        <a:bodyPr/>
        <a:lstStyle/>
        <a:p>
          <a:endParaRPr lang="en-US"/>
        </a:p>
      </dgm:t>
    </dgm:pt>
    <dgm:pt modelId="{ECC8265D-D1F8-43A3-AD66-5D169441FD2A}">
      <dgm:prSet phldrT="[Text]" custT="1"/>
      <dgm:spPr/>
      <dgm:t>
        <a:bodyPr/>
        <a:lstStyle/>
        <a:p>
          <a:r>
            <a:rPr lang="en-US" sz="2100" dirty="0" smtClean="0"/>
            <a:t>Binds the type to a variable for its entire scope</a:t>
          </a:r>
          <a:endParaRPr lang="en-US" sz="2100" dirty="0"/>
        </a:p>
      </dgm:t>
    </dgm:pt>
    <dgm:pt modelId="{939E3F9D-21BF-4325-B019-54E6285A0BBF}" type="parTrans" cxnId="{DE53F828-AC1C-4BA8-8A93-86B2FF7C9043}">
      <dgm:prSet/>
      <dgm:spPr/>
      <dgm:t>
        <a:bodyPr/>
        <a:lstStyle/>
        <a:p>
          <a:endParaRPr lang="en-US"/>
        </a:p>
      </dgm:t>
    </dgm:pt>
    <dgm:pt modelId="{EDA83D65-C259-4E08-A552-226B23EAF4C5}" type="sibTrans" cxnId="{DE53F828-AC1C-4BA8-8A93-86B2FF7C9043}">
      <dgm:prSet/>
      <dgm:spPr/>
      <dgm:t>
        <a:bodyPr/>
        <a:lstStyle/>
        <a:p>
          <a:endParaRPr lang="en-US"/>
        </a:p>
      </dgm:t>
    </dgm:pt>
    <dgm:pt modelId="{E08D75D4-A860-4698-81A4-79F70714F7D6}" type="pres">
      <dgm:prSet presAssocID="{F6DD033C-3D68-4BA8-AA23-25885C3ACC52}" presName="Name0" presStyleCnt="0">
        <dgm:presLayoutVars>
          <dgm:chMax/>
          <dgm:chPref val="3"/>
          <dgm:dir/>
          <dgm:animOne val="branch"/>
          <dgm:animLvl val="lvl"/>
        </dgm:presLayoutVars>
      </dgm:prSet>
      <dgm:spPr/>
      <dgm:t>
        <a:bodyPr/>
        <a:lstStyle/>
        <a:p>
          <a:endParaRPr lang="en-US"/>
        </a:p>
      </dgm:t>
    </dgm:pt>
    <dgm:pt modelId="{3E0D3769-93ED-4C5B-A975-092DD25D8EB5}" type="pres">
      <dgm:prSet presAssocID="{89F6832B-A1F9-4317-8764-A407F4791964}" presName="composite" presStyleCnt="0"/>
      <dgm:spPr/>
    </dgm:pt>
    <dgm:pt modelId="{30523A8E-4000-4A77-B825-2C42A07E1EA0}" type="pres">
      <dgm:prSet presAssocID="{89F6832B-A1F9-4317-8764-A407F4791964}" presName="FirstChild" presStyleLbl="revTx" presStyleIdx="0" presStyleCnt="3">
        <dgm:presLayoutVars>
          <dgm:chMax val="0"/>
          <dgm:chPref val="0"/>
          <dgm:bulletEnabled val="1"/>
        </dgm:presLayoutVars>
      </dgm:prSet>
      <dgm:spPr/>
      <dgm:t>
        <a:bodyPr/>
        <a:lstStyle/>
        <a:p>
          <a:endParaRPr lang="en-US"/>
        </a:p>
      </dgm:t>
    </dgm:pt>
    <dgm:pt modelId="{9C127B8B-D470-4E71-A8E8-13ABE8EB65CD}" type="pres">
      <dgm:prSet presAssocID="{89F6832B-A1F9-4317-8764-A407F4791964}" presName="Parent" presStyleLbl="alignNode1" presStyleIdx="0" presStyleCnt="3">
        <dgm:presLayoutVars>
          <dgm:chMax val="3"/>
          <dgm:chPref val="3"/>
          <dgm:bulletEnabled val="1"/>
        </dgm:presLayoutVars>
      </dgm:prSet>
      <dgm:spPr/>
      <dgm:t>
        <a:bodyPr/>
        <a:lstStyle/>
        <a:p>
          <a:endParaRPr lang="en-US"/>
        </a:p>
      </dgm:t>
    </dgm:pt>
    <dgm:pt modelId="{94556E49-E131-4EF8-97DC-27230C0ADC3F}" type="pres">
      <dgm:prSet presAssocID="{89F6832B-A1F9-4317-8764-A407F4791964}" presName="Accent" presStyleLbl="parChTrans1D1" presStyleIdx="0" presStyleCnt="3"/>
      <dgm:spPr/>
    </dgm:pt>
    <dgm:pt modelId="{84198C1D-8F35-4EDD-8498-6771A41F9CC7}" type="pres">
      <dgm:prSet presAssocID="{77DA42D5-CE7E-4C24-BAB4-0AA51FDC3B73}" presName="sibTrans" presStyleCnt="0"/>
      <dgm:spPr/>
    </dgm:pt>
    <dgm:pt modelId="{63FB9B8B-D309-4886-9121-0B151E21EA20}" type="pres">
      <dgm:prSet presAssocID="{5C7A790E-1C2C-45A9-9BAF-9F47CD881647}" presName="composite" presStyleCnt="0"/>
      <dgm:spPr/>
    </dgm:pt>
    <dgm:pt modelId="{C79BA959-E4CB-4D04-9516-F29BA35E7FF3}" type="pres">
      <dgm:prSet presAssocID="{5C7A790E-1C2C-45A9-9BAF-9F47CD881647}" presName="FirstChild" presStyleLbl="revTx" presStyleIdx="1" presStyleCnt="3">
        <dgm:presLayoutVars>
          <dgm:chMax val="0"/>
          <dgm:chPref val="0"/>
          <dgm:bulletEnabled val="1"/>
        </dgm:presLayoutVars>
      </dgm:prSet>
      <dgm:spPr/>
      <dgm:t>
        <a:bodyPr/>
        <a:lstStyle/>
        <a:p>
          <a:endParaRPr lang="en-US"/>
        </a:p>
      </dgm:t>
    </dgm:pt>
    <dgm:pt modelId="{BE1A043F-1869-4B55-84A6-E310D42F9BD8}" type="pres">
      <dgm:prSet presAssocID="{5C7A790E-1C2C-45A9-9BAF-9F47CD881647}" presName="Parent" presStyleLbl="alignNode1" presStyleIdx="1" presStyleCnt="3" custScaleY="74725">
        <dgm:presLayoutVars>
          <dgm:chMax val="3"/>
          <dgm:chPref val="3"/>
          <dgm:bulletEnabled val="1"/>
        </dgm:presLayoutVars>
      </dgm:prSet>
      <dgm:spPr/>
      <dgm:t>
        <a:bodyPr/>
        <a:lstStyle/>
        <a:p>
          <a:endParaRPr lang="en-US"/>
        </a:p>
      </dgm:t>
    </dgm:pt>
    <dgm:pt modelId="{6E842498-4560-461E-A0C0-FE13450F6D07}" type="pres">
      <dgm:prSet presAssocID="{5C7A790E-1C2C-45A9-9BAF-9F47CD881647}" presName="Accent" presStyleLbl="parChTrans1D1" presStyleIdx="1" presStyleCnt="3"/>
      <dgm:spPr/>
    </dgm:pt>
    <dgm:pt modelId="{5F265C99-DE83-47F7-B5F4-CE78720787A4}" type="pres">
      <dgm:prSet presAssocID="{BF632F00-F3A4-45F1-9B34-497D895CD55C}" presName="sibTrans" presStyleCnt="0"/>
      <dgm:spPr/>
    </dgm:pt>
    <dgm:pt modelId="{E9620043-C447-4E97-AF27-111A671EFAC4}" type="pres">
      <dgm:prSet presAssocID="{8D9690D4-E852-4222-B643-7CBF171305C8}" presName="composite" presStyleCnt="0"/>
      <dgm:spPr/>
    </dgm:pt>
    <dgm:pt modelId="{1D8DDCD8-D846-45BB-AC51-2F5B53C424D3}" type="pres">
      <dgm:prSet presAssocID="{8D9690D4-E852-4222-B643-7CBF171305C8}" presName="FirstChild" presStyleLbl="revTx" presStyleIdx="2" presStyleCnt="3">
        <dgm:presLayoutVars>
          <dgm:chMax val="0"/>
          <dgm:chPref val="0"/>
          <dgm:bulletEnabled val="1"/>
        </dgm:presLayoutVars>
      </dgm:prSet>
      <dgm:spPr/>
      <dgm:t>
        <a:bodyPr/>
        <a:lstStyle/>
        <a:p>
          <a:endParaRPr lang="en-US"/>
        </a:p>
      </dgm:t>
    </dgm:pt>
    <dgm:pt modelId="{52863E8D-CCF3-40A9-AC3E-621149165FAF}" type="pres">
      <dgm:prSet presAssocID="{8D9690D4-E852-4222-B643-7CBF171305C8}" presName="Parent" presStyleLbl="alignNode1" presStyleIdx="2" presStyleCnt="3" custLinFactNeighborY="11">
        <dgm:presLayoutVars>
          <dgm:chMax val="3"/>
          <dgm:chPref val="3"/>
          <dgm:bulletEnabled val="1"/>
        </dgm:presLayoutVars>
      </dgm:prSet>
      <dgm:spPr/>
      <dgm:t>
        <a:bodyPr/>
        <a:lstStyle/>
        <a:p>
          <a:endParaRPr lang="en-US"/>
        </a:p>
      </dgm:t>
    </dgm:pt>
    <dgm:pt modelId="{39532377-7C2B-4B3C-A6AA-5558220AB1F0}" type="pres">
      <dgm:prSet presAssocID="{8D9690D4-E852-4222-B643-7CBF171305C8}" presName="Accent" presStyleLbl="parChTrans1D1" presStyleIdx="2" presStyleCnt="3"/>
      <dgm:spPr/>
    </dgm:pt>
  </dgm:ptLst>
  <dgm:cxnLst>
    <dgm:cxn modelId="{CDFE3380-B1E7-45D7-B385-7EAC4F71CD78}" type="presOf" srcId="{A55CA9BF-B165-499D-AD47-4E264702651A}" destId="{C79BA959-E4CB-4D04-9516-F29BA35E7FF3}" srcOrd="0" destOrd="0" presId="urn:microsoft.com/office/officeart/2011/layout/TabList"/>
    <dgm:cxn modelId="{62E49C6F-FC47-44F3-802E-A2A5950B1E13}" type="presOf" srcId="{F6DD033C-3D68-4BA8-AA23-25885C3ACC52}" destId="{E08D75D4-A860-4698-81A4-79F70714F7D6}" srcOrd="0" destOrd="0" presId="urn:microsoft.com/office/officeart/2011/layout/TabList"/>
    <dgm:cxn modelId="{5C581B41-683B-4A25-A2F0-01004CFFD2EA}" type="presOf" srcId="{8D9690D4-E852-4222-B643-7CBF171305C8}" destId="{52863E8D-CCF3-40A9-AC3E-621149165FAF}" srcOrd="0" destOrd="0" presId="urn:microsoft.com/office/officeart/2011/layout/TabList"/>
    <dgm:cxn modelId="{29D302EC-78AC-4519-994D-F050C3C4350B}" srcId="{F6DD033C-3D68-4BA8-AA23-25885C3ACC52}" destId="{89F6832B-A1F9-4317-8764-A407F4791964}" srcOrd="0" destOrd="0" parTransId="{D8C43082-5889-4661-B631-82B883FE244C}" sibTransId="{77DA42D5-CE7E-4C24-BAB4-0AA51FDC3B73}"/>
    <dgm:cxn modelId="{A746B191-9725-4551-8D6E-F7DBF43252DF}" type="presOf" srcId="{5C7A790E-1C2C-45A9-9BAF-9F47CD881647}" destId="{BE1A043F-1869-4B55-84A6-E310D42F9BD8}" srcOrd="0" destOrd="0" presId="urn:microsoft.com/office/officeart/2011/layout/TabList"/>
    <dgm:cxn modelId="{19369F71-D3DE-4BA9-A8E3-9243A0038B80}" srcId="{F6DD033C-3D68-4BA8-AA23-25885C3ACC52}" destId="{5C7A790E-1C2C-45A9-9BAF-9F47CD881647}" srcOrd="1" destOrd="0" parTransId="{A83FA762-6FA2-4533-827F-4BC863C70056}" sibTransId="{BF632F00-F3A4-45F1-9B34-497D895CD55C}"/>
    <dgm:cxn modelId="{312030AE-8AEB-4D87-94B7-1E58ED3D5CE4}" type="presOf" srcId="{1E5D0487-AD45-4527-82EB-0B89859BA940}" destId="{30523A8E-4000-4A77-B825-2C42A07E1EA0}" srcOrd="0" destOrd="0" presId="urn:microsoft.com/office/officeart/2011/layout/TabList"/>
    <dgm:cxn modelId="{FB6CC5F0-0110-496F-8FB7-EE835FED5025}" type="presOf" srcId="{89F6832B-A1F9-4317-8764-A407F4791964}" destId="{9C127B8B-D470-4E71-A8E8-13ABE8EB65CD}" srcOrd="0" destOrd="0" presId="urn:microsoft.com/office/officeart/2011/layout/TabList"/>
    <dgm:cxn modelId="{DE53F828-AC1C-4BA8-8A93-86B2FF7C9043}" srcId="{8D9690D4-E852-4222-B643-7CBF171305C8}" destId="{ECC8265D-D1F8-43A3-AD66-5D169441FD2A}" srcOrd="0" destOrd="0" parTransId="{939E3F9D-21BF-4325-B019-54E6285A0BBF}" sibTransId="{EDA83D65-C259-4E08-A552-226B23EAF4C5}"/>
    <dgm:cxn modelId="{A882264D-4C01-4852-AE14-2B009F47DAB3}" type="presOf" srcId="{ECC8265D-D1F8-43A3-AD66-5D169441FD2A}" destId="{1D8DDCD8-D846-45BB-AC51-2F5B53C424D3}" srcOrd="0" destOrd="0" presId="urn:microsoft.com/office/officeart/2011/layout/TabList"/>
    <dgm:cxn modelId="{C0905155-6CB5-417D-9142-EF91B8C3A4ED}" srcId="{89F6832B-A1F9-4317-8764-A407F4791964}" destId="{1E5D0487-AD45-4527-82EB-0B89859BA940}" srcOrd="0" destOrd="0" parTransId="{E916D9BC-24C2-43A0-ABAF-B8F9450971EC}" sibTransId="{5120A4C3-B71F-41EF-B09D-B59EB62B18C7}"/>
    <dgm:cxn modelId="{DEE19AE9-35CB-4754-A560-47CA0FD1F5CC}" srcId="{F6DD033C-3D68-4BA8-AA23-25885C3ACC52}" destId="{8D9690D4-E852-4222-B643-7CBF171305C8}" srcOrd="2" destOrd="0" parTransId="{FD5E70EB-5852-42F5-B57E-B4E01E916BDC}" sibTransId="{953A0AF8-6410-4473-8B21-BC738650C817}"/>
    <dgm:cxn modelId="{A1241644-50E1-485F-BEEE-4F2F2A3BA93D}" srcId="{5C7A790E-1C2C-45A9-9BAF-9F47CD881647}" destId="{A55CA9BF-B165-499D-AD47-4E264702651A}" srcOrd="0" destOrd="0" parTransId="{724B5D47-D282-4CBA-8EC5-A538FA7A62E0}" sibTransId="{82FEB9C6-E9E9-4EAE-A80F-7ECEDA47A74A}"/>
    <dgm:cxn modelId="{74A03D30-23E3-431C-BA47-F25709233C9C}" type="presParOf" srcId="{E08D75D4-A860-4698-81A4-79F70714F7D6}" destId="{3E0D3769-93ED-4C5B-A975-092DD25D8EB5}" srcOrd="0" destOrd="0" presId="urn:microsoft.com/office/officeart/2011/layout/TabList"/>
    <dgm:cxn modelId="{E1AC4149-19CE-4070-96A0-A647C2B04227}" type="presParOf" srcId="{3E0D3769-93ED-4C5B-A975-092DD25D8EB5}" destId="{30523A8E-4000-4A77-B825-2C42A07E1EA0}" srcOrd="0" destOrd="0" presId="urn:microsoft.com/office/officeart/2011/layout/TabList"/>
    <dgm:cxn modelId="{472D1381-AE9B-42CA-99BB-D2C912339D61}" type="presParOf" srcId="{3E0D3769-93ED-4C5B-A975-092DD25D8EB5}" destId="{9C127B8B-D470-4E71-A8E8-13ABE8EB65CD}" srcOrd="1" destOrd="0" presId="urn:microsoft.com/office/officeart/2011/layout/TabList"/>
    <dgm:cxn modelId="{276B3A16-5289-4150-941C-D29B9858205B}" type="presParOf" srcId="{3E0D3769-93ED-4C5B-A975-092DD25D8EB5}" destId="{94556E49-E131-4EF8-97DC-27230C0ADC3F}" srcOrd="2" destOrd="0" presId="urn:microsoft.com/office/officeart/2011/layout/TabList"/>
    <dgm:cxn modelId="{BFD74A48-D9C6-47E3-A928-37FA94955ECB}" type="presParOf" srcId="{E08D75D4-A860-4698-81A4-79F70714F7D6}" destId="{84198C1D-8F35-4EDD-8498-6771A41F9CC7}" srcOrd="1" destOrd="0" presId="urn:microsoft.com/office/officeart/2011/layout/TabList"/>
    <dgm:cxn modelId="{9634CECF-2A9E-4771-A060-4FFF10D42DFD}" type="presParOf" srcId="{E08D75D4-A860-4698-81A4-79F70714F7D6}" destId="{63FB9B8B-D309-4886-9121-0B151E21EA20}" srcOrd="2" destOrd="0" presId="urn:microsoft.com/office/officeart/2011/layout/TabList"/>
    <dgm:cxn modelId="{F7151E8A-6A63-4063-9D56-EFDA597EDDF8}" type="presParOf" srcId="{63FB9B8B-D309-4886-9121-0B151E21EA20}" destId="{C79BA959-E4CB-4D04-9516-F29BA35E7FF3}" srcOrd="0" destOrd="0" presId="urn:microsoft.com/office/officeart/2011/layout/TabList"/>
    <dgm:cxn modelId="{07DD39B8-6D4E-41EC-872B-D81828BA3149}" type="presParOf" srcId="{63FB9B8B-D309-4886-9121-0B151E21EA20}" destId="{BE1A043F-1869-4B55-84A6-E310D42F9BD8}" srcOrd="1" destOrd="0" presId="urn:microsoft.com/office/officeart/2011/layout/TabList"/>
    <dgm:cxn modelId="{767B18F8-A4C4-4BD9-9BD2-16DA1F8E7CF9}" type="presParOf" srcId="{63FB9B8B-D309-4886-9121-0B151E21EA20}" destId="{6E842498-4560-461E-A0C0-FE13450F6D07}" srcOrd="2" destOrd="0" presId="urn:microsoft.com/office/officeart/2011/layout/TabList"/>
    <dgm:cxn modelId="{B267318D-421B-4F23-9955-FD6D9E06B0C2}" type="presParOf" srcId="{E08D75D4-A860-4698-81A4-79F70714F7D6}" destId="{5F265C99-DE83-47F7-B5F4-CE78720787A4}" srcOrd="3" destOrd="0" presId="urn:microsoft.com/office/officeart/2011/layout/TabList"/>
    <dgm:cxn modelId="{C1026288-D904-418C-AEF3-944C4C319F44}" type="presParOf" srcId="{E08D75D4-A860-4698-81A4-79F70714F7D6}" destId="{E9620043-C447-4E97-AF27-111A671EFAC4}" srcOrd="4" destOrd="0" presId="urn:microsoft.com/office/officeart/2011/layout/TabList"/>
    <dgm:cxn modelId="{18B988E7-8A4B-4268-90DF-EC653673D133}" type="presParOf" srcId="{E9620043-C447-4E97-AF27-111A671EFAC4}" destId="{1D8DDCD8-D846-45BB-AC51-2F5B53C424D3}" srcOrd="0" destOrd="0" presId="urn:microsoft.com/office/officeart/2011/layout/TabList"/>
    <dgm:cxn modelId="{9154E383-4FD2-4BD6-B864-0EC3D8263658}" type="presParOf" srcId="{E9620043-C447-4E97-AF27-111A671EFAC4}" destId="{52863E8D-CCF3-40A9-AC3E-621149165FAF}" srcOrd="1" destOrd="0" presId="urn:microsoft.com/office/officeart/2011/layout/TabList"/>
    <dgm:cxn modelId="{E7B046F4-CF3C-4CDE-B932-A60AD23A3EF6}" type="presParOf" srcId="{E9620043-C447-4E97-AF27-111A671EFAC4}" destId="{39532377-7C2B-4B3C-A6AA-5558220AB1F0}"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DD033C-3D68-4BA8-AA23-25885C3ACC52}"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89F6832B-A1F9-4317-8764-A407F4791964}">
      <dgm:prSet phldrT="[Text]" custT="1"/>
      <dgm:spPr>
        <a:solidFill>
          <a:schemeClr val="accent2">
            <a:lumMod val="60000"/>
            <a:lumOff val="40000"/>
          </a:schemeClr>
        </a:solidFill>
      </dgm:spPr>
      <dgm:t>
        <a:bodyPr/>
        <a:lstStyle/>
        <a:p>
          <a:r>
            <a:rPr lang="en-US" sz="2800" dirty="0" smtClean="0"/>
            <a:t>Functional</a:t>
          </a:r>
          <a:endParaRPr lang="en-US" sz="2800" dirty="0"/>
        </a:p>
      </dgm:t>
    </dgm:pt>
    <dgm:pt modelId="{D8C43082-5889-4661-B631-82B883FE244C}" type="parTrans" cxnId="{29D302EC-78AC-4519-994D-F050C3C4350B}">
      <dgm:prSet/>
      <dgm:spPr/>
      <dgm:t>
        <a:bodyPr/>
        <a:lstStyle/>
        <a:p>
          <a:endParaRPr lang="en-US"/>
        </a:p>
      </dgm:t>
    </dgm:pt>
    <dgm:pt modelId="{77DA42D5-CE7E-4C24-BAB4-0AA51FDC3B73}" type="sibTrans" cxnId="{29D302EC-78AC-4519-994D-F050C3C4350B}">
      <dgm:prSet/>
      <dgm:spPr/>
      <dgm:t>
        <a:bodyPr/>
        <a:lstStyle/>
        <a:p>
          <a:endParaRPr lang="en-US"/>
        </a:p>
      </dgm:t>
    </dgm:pt>
    <dgm:pt modelId="{1E5D0487-AD45-4527-82EB-0B89859BA940}">
      <dgm:prSet phldrT="[Text]"/>
      <dgm:spPr/>
      <dgm:t>
        <a:bodyPr/>
        <a:lstStyle/>
        <a:p>
          <a:r>
            <a:rPr lang="en-US" dirty="0" smtClean="0"/>
            <a:t> Every function is value, every value is an object, thus functions are object</a:t>
          </a:r>
          <a:endParaRPr lang="en-US" dirty="0"/>
        </a:p>
      </dgm:t>
    </dgm:pt>
    <dgm:pt modelId="{E916D9BC-24C2-43A0-ABAF-B8F9450971EC}" type="parTrans" cxnId="{C0905155-6CB5-417D-9142-EF91B8C3A4ED}">
      <dgm:prSet/>
      <dgm:spPr/>
      <dgm:t>
        <a:bodyPr/>
        <a:lstStyle/>
        <a:p>
          <a:endParaRPr lang="en-US"/>
        </a:p>
      </dgm:t>
    </dgm:pt>
    <dgm:pt modelId="{5120A4C3-B71F-41EF-B09D-B59EB62B18C7}" type="sibTrans" cxnId="{C0905155-6CB5-417D-9142-EF91B8C3A4ED}">
      <dgm:prSet/>
      <dgm:spPr/>
      <dgm:t>
        <a:bodyPr/>
        <a:lstStyle/>
        <a:p>
          <a:endParaRPr lang="en-US"/>
        </a:p>
      </dgm:t>
    </dgm:pt>
    <dgm:pt modelId="{5C7A790E-1C2C-45A9-9BAF-9F47CD881647}">
      <dgm:prSet phldrT="[Text]" custT="1"/>
      <dgm:spPr>
        <a:solidFill>
          <a:schemeClr val="accent2">
            <a:lumMod val="60000"/>
            <a:lumOff val="40000"/>
          </a:schemeClr>
        </a:solidFill>
      </dgm:spPr>
      <dgm:t>
        <a:bodyPr/>
        <a:lstStyle/>
        <a:p>
          <a:r>
            <a:rPr lang="en-US" sz="2800" dirty="0" smtClean="0"/>
            <a:t>Interoperates</a:t>
          </a:r>
          <a:endParaRPr lang="en-US" sz="2800" dirty="0"/>
        </a:p>
      </dgm:t>
    </dgm:pt>
    <dgm:pt modelId="{A83FA762-6FA2-4533-827F-4BC863C70056}" type="parTrans" cxnId="{19369F71-D3DE-4BA9-A8E3-9243A0038B80}">
      <dgm:prSet/>
      <dgm:spPr/>
      <dgm:t>
        <a:bodyPr/>
        <a:lstStyle/>
        <a:p>
          <a:endParaRPr lang="en-US"/>
        </a:p>
      </dgm:t>
    </dgm:pt>
    <dgm:pt modelId="{BF632F00-F3A4-45F1-9B34-497D895CD55C}" type="sibTrans" cxnId="{19369F71-D3DE-4BA9-A8E3-9243A0038B80}">
      <dgm:prSet/>
      <dgm:spPr/>
      <dgm:t>
        <a:bodyPr/>
        <a:lstStyle/>
        <a:p>
          <a:endParaRPr lang="en-US"/>
        </a:p>
      </dgm:t>
    </dgm:pt>
    <dgm:pt modelId="{A55CA9BF-B165-499D-AD47-4E264702651A}">
      <dgm:prSet phldrT="[Text]"/>
      <dgm:spPr/>
      <dgm:t>
        <a:bodyPr/>
        <a:lstStyle/>
        <a:p>
          <a:r>
            <a:rPr lang="en-US" dirty="0" smtClean="0"/>
            <a:t>Compiled into java byte code and executes on the JVM</a:t>
          </a:r>
          <a:endParaRPr lang="en-US" dirty="0"/>
        </a:p>
      </dgm:t>
    </dgm:pt>
    <dgm:pt modelId="{724B5D47-D282-4CBA-8EC5-A538FA7A62E0}" type="parTrans" cxnId="{A1241644-50E1-485F-BEEE-4F2F2A3BA93D}">
      <dgm:prSet/>
      <dgm:spPr/>
      <dgm:t>
        <a:bodyPr/>
        <a:lstStyle/>
        <a:p>
          <a:endParaRPr lang="en-US"/>
        </a:p>
      </dgm:t>
    </dgm:pt>
    <dgm:pt modelId="{82FEB9C6-E9E9-4EAE-A80F-7ECEDA47A74A}" type="sibTrans" cxnId="{A1241644-50E1-485F-BEEE-4F2F2A3BA93D}">
      <dgm:prSet/>
      <dgm:spPr/>
      <dgm:t>
        <a:bodyPr/>
        <a:lstStyle/>
        <a:p>
          <a:endParaRPr lang="en-US"/>
        </a:p>
      </dgm:t>
    </dgm:pt>
    <dgm:pt modelId="{E08D75D4-A860-4698-81A4-79F70714F7D6}" type="pres">
      <dgm:prSet presAssocID="{F6DD033C-3D68-4BA8-AA23-25885C3ACC52}" presName="Name0" presStyleCnt="0">
        <dgm:presLayoutVars>
          <dgm:chMax/>
          <dgm:chPref val="3"/>
          <dgm:dir/>
          <dgm:animOne val="branch"/>
          <dgm:animLvl val="lvl"/>
        </dgm:presLayoutVars>
      </dgm:prSet>
      <dgm:spPr/>
      <dgm:t>
        <a:bodyPr/>
        <a:lstStyle/>
        <a:p>
          <a:endParaRPr lang="en-US"/>
        </a:p>
      </dgm:t>
    </dgm:pt>
    <dgm:pt modelId="{3E0D3769-93ED-4C5B-A975-092DD25D8EB5}" type="pres">
      <dgm:prSet presAssocID="{89F6832B-A1F9-4317-8764-A407F4791964}" presName="composite" presStyleCnt="0"/>
      <dgm:spPr/>
    </dgm:pt>
    <dgm:pt modelId="{30523A8E-4000-4A77-B825-2C42A07E1EA0}" type="pres">
      <dgm:prSet presAssocID="{89F6832B-A1F9-4317-8764-A407F4791964}" presName="FirstChild" presStyleLbl="revTx" presStyleIdx="0" presStyleCnt="2" custLinFactNeighborX="0" custLinFactNeighborY="-42215">
        <dgm:presLayoutVars>
          <dgm:chMax val="0"/>
          <dgm:chPref val="0"/>
          <dgm:bulletEnabled val="1"/>
        </dgm:presLayoutVars>
      </dgm:prSet>
      <dgm:spPr/>
      <dgm:t>
        <a:bodyPr/>
        <a:lstStyle/>
        <a:p>
          <a:endParaRPr lang="en-US"/>
        </a:p>
      </dgm:t>
    </dgm:pt>
    <dgm:pt modelId="{9C127B8B-D470-4E71-A8E8-13ABE8EB65CD}" type="pres">
      <dgm:prSet presAssocID="{89F6832B-A1F9-4317-8764-A407F4791964}" presName="Parent" presStyleLbl="alignNode1" presStyleIdx="0" presStyleCnt="2" custLinFactNeighborY="-20240">
        <dgm:presLayoutVars>
          <dgm:chMax val="3"/>
          <dgm:chPref val="3"/>
          <dgm:bulletEnabled val="1"/>
        </dgm:presLayoutVars>
      </dgm:prSet>
      <dgm:spPr/>
      <dgm:t>
        <a:bodyPr/>
        <a:lstStyle/>
        <a:p>
          <a:endParaRPr lang="en-US"/>
        </a:p>
      </dgm:t>
    </dgm:pt>
    <dgm:pt modelId="{94556E49-E131-4EF8-97DC-27230C0ADC3F}" type="pres">
      <dgm:prSet presAssocID="{89F6832B-A1F9-4317-8764-A407F4791964}" presName="Accent" presStyleLbl="parChTrans1D1" presStyleIdx="0" presStyleCnt="2"/>
      <dgm:spPr/>
    </dgm:pt>
    <dgm:pt modelId="{84198C1D-8F35-4EDD-8498-6771A41F9CC7}" type="pres">
      <dgm:prSet presAssocID="{77DA42D5-CE7E-4C24-BAB4-0AA51FDC3B73}" presName="sibTrans" presStyleCnt="0"/>
      <dgm:spPr/>
    </dgm:pt>
    <dgm:pt modelId="{63FB9B8B-D309-4886-9121-0B151E21EA20}" type="pres">
      <dgm:prSet presAssocID="{5C7A790E-1C2C-45A9-9BAF-9F47CD881647}" presName="composite" presStyleCnt="0"/>
      <dgm:spPr/>
    </dgm:pt>
    <dgm:pt modelId="{C79BA959-E4CB-4D04-9516-F29BA35E7FF3}" type="pres">
      <dgm:prSet presAssocID="{5C7A790E-1C2C-45A9-9BAF-9F47CD881647}" presName="FirstChild" presStyleLbl="revTx" presStyleIdx="1" presStyleCnt="2" custLinFactNeighborX="0" custLinFactNeighborY="-38965">
        <dgm:presLayoutVars>
          <dgm:chMax val="0"/>
          <dgm:chPref val="0"/>
          <dgm:bulletEnabled val="1"/>
        </dgm:presLayoutVars>
      </dgm:prSet>
      <dgm:spPr/>
      <dgm:t>
        <a:bodyPr/>
        <a:lstStyle/>
        <a:p>
          <a:endParaRPr lang="en-US"/>
        </a:p>
      </dgm:t>
    </dgm:pt>
    <dgm:pt modelId="{BE1A043F-1869-4B55-84A6-E310D42F9BD8}" type="pres">
      <dgm:prSet presAssocID="{5C7A790E-1C2C-45A9-9BAF-9F47CD881647}" presName="Parent" presStyleLbl="alignNode1" presStyleIdx="1" presStyleCnt="2" custLinFactNeighborY="0">
        <dgm:presLayoutVars>
          <dgm:chMax val="3"/>
          <dgm:chPref val="3"/>
          <dgm:bulletEnabled val="1"/>
        </dgm:presLayoutVars>
      </dgm:prSet>
      <dgm:spPr/>
      <dgm:t>
        <a:bodyPr/>
        <a:lstStyle/>
        <a:p>
          <a:endParaRPr lang="en-US"/>
        </a:p>
      </dgm:t>
    </dgm:pt>
    <dgm:pt modelId="{6E842498-4560-461E-A0C0-FE13450F6D07}" type="pres">
      <dgm:prSet presAssocID="{5C7A790E-1C2C-45A9-9BAF-9F47CD881647}" presName="Accent" presStyleLbl="parChTrans1D1" presStyleIdx="1" presStyleCnt="2"/>
      <dgm:spPr/>
    </dgm:pt>
  </dgm:ptLst>
  <dgm:cxnLst>
    <dgm:cxn modelId="{A746B191-9725-4551-8D6E-F7DBF43252DF}" type="presOf" srcId="{5C7A790E-1C2C-45A9-9BAF-9F47CD881647}" destId="{BE1A043F-1869-4B55-84A6-E310D42F9BD8}" srcOrd="0" destOrd="0" presId="urn:microsoft.com/office/officeart/2011/layout/TabList"/>
    <dgm:cxn modelId="{62E49C6F-FC47-44F3-802E-A2A5950B1E13}" type="presOf" srcId="{F6DD033C-3D68-4BA8-AA23-25885C3ACC52}" destId="{E08D75D4-A860-4698-81A4-79F70714F7D6}" srcOrd="0" destOrd="0" presId="urn:microsoft.com/office/officeart/2011/layout/TabList"/>
    <dgm:cxn modelId="{312030AE-8AEB-4D87-94B7-1E58ED3D5CE4}" type="presOf" srcId="{1E5D0487-AD45-4527-82EB-0B89859BA940}" destId="{30523A8E-4000-4A77-B825-2C42A07E1EA0}" srcOrd="0" destOrd="0" presId="urn:microsoft.com/office/officeart/2011/layout/TabList"/>
    <dgm:cxn modelId="{19369F71-D3DE-4BA9-A8E3-9243A0038B80}" srcId="{F6DD033C-3D68-4BA8-AA23-25885C3ACC52}" destId="{5C7A790E-1C2C-45A9-9BAF-9F47CD881647}" srcOrd="1" destOrd="0" parTransId="{A83FA762-6FA2-4533-827F-4BC863C70056}" sibTransId="{BF632F00-F3A4-45F1-9B34-497D895CD55C}"/>
    <dgm:cxn modelId="{C0905155-6CB5-417D-9142-EF91B8C3A4ED}" srcId="{89F6832B-A1F9-4317-8764-A407F4791964}" destId="{1E5D0487-AD45-4527-82EB-0B89859BA940}" srcOrd="0" destOrd="0" parTransId="{E916D9BC-24C2-43A0-ABAF-B8F9450971EC}" sibTransId="{5120A4C3-B71F-41EF-B09D-B59EB62B18C7}"/>
    <dgm:cxn modelId="{FB6CC5F0-0110-496F-8FB7-EE835FED5025}" type="presOf" srcId="{89F6832B-A1F9-4317-8764-A407F4791964}" destId="{9C127B8B-D470-4E71-A8E8-13ABE8EB65CD}" srcOrd="0" destOrd="0" presId="urn:microsoft.com/office/officeart/2011/layout/TabList"/>
    <dgm:cxn modelId="{A1241644-50E1-485F-BEEE-4F2F2A3BA93D}" srcId="{5C7A790E-1C2C-45A9-9BAF-9F47CD881647}" destId="{A55CA9BF-B165-499D-AD47-4E264702651A}" srcOrd="0" destOrd="0" parTransId="{724B5D47-D282-4CBA-8EC5-A538FA7A62E0}" sibTransId="{82FEB9C6-E9E9-4EAE-A80F-7ECEDA47A74A}"/>
    <dgm:cxn modelId="{29D302EC-78AC-4519-994D-F050C3C4350B}" srcId="{F6DD033C-3D68-4BA8-AA23-25885C3ACC52}" destId="{89F6832B-A1F9-4317-8764-A407F4791964}" srcOrd="0" destOrd="0" parTransId="{D8C43082-5889-4661-B631-82B883FE244C}" sibTransId="{77DA42D5-CE7E-4C24-BAB4-0AA51FDC3B73}"/>
    <dgm:cxn modelId="{CDFE3380-B1E7-45D7-B385-7EAC4F71CD78}" type="presOf" srcId="{A55CA9BF-B165-499D-AD47-4E264702651A}" destId="{C79BA959-E4CB-4D04-9516-F29BA35E7FF3}" srcOrd="0" destOrd="0" presId="urn:microsoft.com/office/officeart/2011/layout/TabList"/>
    <dgm:cxn modelId="{74A03D30-23E3-431C-BA47-F25709233C9C}" type="presParOf" srcId="{E08D75D4-A860-4698-81A4-79F70714F7D6}" destId="{3E0D3769-93ED-4C5B-A975-092DD25D8EB5}" srcOrd="0" destOrd="0" presId="urn:microsoft.com/office/officeart/2011/layout/TabList"/>
    <dgm:cxn modelId="{E1AC4149-19CE-4070-96A0-A647C2B04227}" type="presParOf" srcId="{3E0D3769-93ED-4C5B-A975-092DD25D8EB5}" destId="{30523A8E-4000-4A77-B825-2C42A07E1EA0}" srcOrd="0" destOrd="0" presId="urn:microsoft.com/office/officeart/2011/layout/TabList"/>
    <dgm:cxn modelId="{472D1381-AE9B-42CA-99BB-D2C912339D61}" type="presParOf" srcId="{3E0D3769-93ED-4C5B-A975-092DD25D8EB5}" destId="{9C127B8B-D470-4E71-A8E8-13ABE8EB65CD}" srcOrd="1" destOrd="0" presId="urn:microsoft.com/office/officeart/2011/layout/TabList"/>
    <dgm:cxn modelId="{276B3A16-5289-4150-941C-D29B9858205B}" type="presParOf" srcId="{3E0D3769-93ED-4C5B-A975-092DD25D8EB5}" destId="{94556E49-E131-4EF8-97DC-27230C0ADC3F}" srcOrd="2" destOrd="0" presId="urn:microsoft.com/office/officeart/2011/layout/TabList"/>
    <dgm:cxn modelId="{BFD74A48-D9C6-47E3-A928-37FA94955ECB}" type="presParOf" srcId="{E08D75D4-A860-4698-81A4-79F70714F7D6}" destId="{84198C1D-8F35-4EDD-8498-6771A41F9CC7}" srcOrd="1" destOrd="0" presId="urn:microsoft.com/office/officeart/2011/layout/TabList"/>
    <dgm:cxn modelId="{9634CECF-2A9E-4771-A060-4FFF10D42DFD}" type="presParOf" srcId="{E08D75D4-A860-4698-81A4-79F70714F7D6}" destId="{63FB9B8B-D309-4886-9121-0B151E21EA20}" srcOrd="2" destOrd="0" presId="urn:microsoft.com/office/officeart/2011/layout/TabList"/>
    <dgm:cxn modelId="{F7151E8A-6A63-4063-9D56-EFDA597EDDF8}" type="presParOf" srcId="{63FB9B8B-D309-4886-9121-0B151E21EA20}" destId="{C79BA959-E4CB-4D04-9516-F29BA35E7FF3}" srcOrd="0" destOrd="0" presId="urn:microsoft.com/office/officeart/2011/layout/TabList"/>
    <dgm:cxn modelId="{07DD39B8-6D4E-41EC-872B-D81828BA3149}" type="presParOf" srcId="{63FB9B8B-D309-4886-9121-0B151E21EA20}" destId="{BE1A043F-1869-4B55-84A6-E310D42F9BD8}" srcOrd="1" destOrd="0" presId="urn:microsoft.com/office/officeart/2011/layout/TabList"/>
    <dgm:cxn modelId="{767B18F8-A4C4-4BD9-9BD2-16DA1F8E7CF9}" type="presParOf" srcId="{63FB9B8B-D309-4886-9121-0B151E21EA20}" destId="{6E842498-4560-461E-A0C0-FE13450F6D07}" srcOrd="2" destOrd="0" presId="urn:microsoft.com/office/officeart/2011/layout/Tab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4F6CC-9F3F-4C26-8F08-64C01BA3E327}">
      <dsp:nvSpPr>
        <dsp:cNvPr id="0" name=""/>
        <dsp:cNvSpPr/>
      </dsp:nvSpPr>
      <dsp:spPr>
        <a:xfrm>
          <a:off x="0" y="0"/>
          <a:ext cx="7729728" cy="818999"/>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i="1" kern="1200" dirty="0" smtClean="0"/>
            <a:t>Programming in Scala </a:t>
          </a:r>
          <a:r>
            <a:rPr lang="en-US" sz="3500" kern="1200" dirty="0" smtClean="0"/>
            <a:t>By Martin Odersky</a:t>
          </a:r>
          <a:endParaRPr lang="en-US" sz="3500" kern="1200" dirty="0"/>
        </a:p>
      </dsp:txBody>
      <dsp:txXfrm>
        <a:off x="39980" y="39980"/>
        <a:ext cx="7649768" cy="739039"/>
      </dsp:txXfrm>
    </dsp:sp>
    <dsp:sp modelId="{E757790B-152A-451F-94D0-499810E70C7F}">
      <dsp:nvSpPr>
        <dsp:cNvPr id="0" name=""/>
        <dsp:cNvSpPr/>
      </dsp:nvSpPr>
      <dsp:spPr>
        <a:xfrm>
          <a:off x="0" y="1031985"/>
          <a:ext cx="7729728" cy="818999"/>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i="1" kern="1200" dirty="0" smtClean="0"/>
            <a:t>Scala Cookbook </a:t>
          </a:r>
          <a:r>
            <a:rPr lang="en-US" sz="3500" kern="1200" dirty="0" smtClean="0"/>
            <a:t>by Alvin Alexander</a:t>
          </a:r>
          <a:endParaRPr lang="en-US" sz="3500" kern="1200" dirty="0"/>
        </a:p>
      </dsp:txBody>
      <dsp:txXfrm>
        <a:off x="39980" y="1071965"/>
        <a:ext cx="7649768" cy="739039"/>
      </dsp:txXfrm>
    </dsp:sp>
    <dsp:sp modelId="{2558E9C0-8780-4A22-9E17-AF8D6488DBB9}">
      <dsp:nvSpPr>
        <dsp:cNvPr id="0" name=""/>
        <dsp:cNvSpPr/>
      </dsp:nvSpPr>
      <dsp:spPr>
        <a:xfrm>
          <a:off x="0" y="2035461"/>
          <a:ext cx="7729728" cy="818999"/>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i="1" kern="1200" dirty="0" smtClean="0"/>
            <a:t>Scala Doc </a:t>
          </a:r>
          <a:r>
            <a:rPr lang="en-US" sz="3500" kern="1200" dirty="0" smtClean="0"/>
            <a:t>- https://docs.scala-lang.org/</a:t>
          </a:r>
          <a:endParaRPr lang="en-US" sz="3500" kern="1200" dirty="0"/>
        </a:p>
      </dsp:txBody>
      <dsp:txXfrm>
        <a:off x="39980" y="2075441"/>
        <a:ext cx="7649768" cy="739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32377-7C2B-4B3C-A6AA-5558220AB1F0}">
      <dsp:nvSpPr>
        <dsp:cNvPr id="0" name=""/>
        <dsp:cNvSpPr/>
      </dsp:nvSpPr>
      <dsp:spPr>
        <a:xfrm>
          <a:off x="0" y="2619666"/>
          <a:ext cx="11125200"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842498-4560-461E-A0C0-FE13450F6D07}">
      <dsp:nvSpPr>
        <dsp:cNvPr id="0" name=""/>
        <dsp:cNvSpPr/>
      </dsp:nvSpPr>
      <dsp:spPr>
        <a:xfrm>
          <a:off x="0" y="1732390"/>
          <a:ext cx="11125200"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556E49-E131-4EF8-97DC-27230C0ADC3F}">
      <dsp:nvSpPr>
        <dsp:cNvPr id="0" name=""/>
        <dsp:cNvSpPr/>
      </dsp:nvSpPr>
      <dsp:spPr>
        <a:xfrm>
          <a:off x="0" y="845113"/>
          <a:ext cx="11125200"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523A8E-4000-4A77-B825-2C42A07E1EA0}">
      <dsp:nvSpPr>
        <dsp:cNvPr id="0" name=""/>
        <dsp:cNvSpPr/>
      </dsp:nvSpPr>
      <dsp:spPr>
        <a:xfrm>
          <a:off x="2892551" y="88"/>
          <a:ext cx="8232648" cy="845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b" anchorCtr="0">
          <a:noAutofit/>
        </a:bodyPr>
        <a:lstStyle/>
        <a:p>
          <a:pPr lvl="0" algn="l" defTabSz="1200150">
            <a:lnSpc>
              <a:spcPct val="90000"/>
            </a:lnSpc>
            <a:spcBef>
              <a:spcPct val="0"/>
            </a:spcBef>
            <a:spcAft>
              <a:spcPct val="35000"/>
            </a:spcAft>
          </a:pPr>
          <a:r>
            <a:rPr lang="en-US" sz="2700" kern="1200" dirty="0" smtClean="0"/>
            <a:t> </a:t>
          </a:r>
          <a:r>
            <a:rPr lang="en-US" sz="2100" kern="1200" dirty="0" smtClean="0"/>
            <a:t>Every value is an object</a:t>
          </a:r>
          <a:endParaRPr lang="en-US" sz="2100" kern="1200" dirty="0"/>
        </a:p>
      </dsp:txBody>
      <dsp:txXfrm>
        <a:off x="2892551" y="88"/>
        <a:ext cx="8232648" cy="845025"/>
      </dsp:txXfrm>
    </dsp:sp>
    <dsp:sp modelId="{9C127B8B-D470-4E71-A8E8-13ABE8EB65CD}">
      <dsp:nvSpPr>
        <dsp:cNvPr id="0" name=""/>
        <dsp:cNvSpPr/>
      </dsp:nvSpPr>
      <dsp:spPr>
        <a:xfrm>
          <a:off x="0" y="88"/>
          <a:ext cx="2892552" cy="845025"/>
        </a:xfrm>
        <a:prstGeom prst="round2SameRect">
          <a:avLst>
            <a:gd name="adj1" fmla="val 16670"/>
            <a:gd name="adj2" fmla="val 0"/>
          </a:avLst>
        </a:prstGeom>
        <a:solidFill>
          <a:schemeClr val="accent2">
            <a:lumMod val="60000"/>
            <a:lumOff val="4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kern="1200" dirty="0" smtClean="0"/>
            <a:t>Object - Oriented</a:t>
          </a:r>
          <a:endParaRPr lang="en-US" sz="2800" kern="1200" dirty="0"/>
        </a:p>
      </dsp:txBody>
      <dsp:txXfrm>
        <a:off x="41258" y="41346"/>
        <a:ext cx="2810036" cy="803767"/>
      </dsp:txXfrm>
    </dsp:sp>
    <dsp:sp modelId="{C79BA959-E4CB-4D04-9516-F29BA35E7FF3}">
      <dsp:nvSpPr>
        <dsp:cNvPr id="0" name=""/>
        <dsp:cNvSpPr/>
      </dsp:nvSpPr>
      <dsp:spPr>
        <a:xfrm>
          <a:off x="2892551" y="887364"/>
          <a:ext cx="8232648" cy="845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lvl="0" algn="l" defTabSz="933450">
            <a:lnSpc>
              <a:spcPct val="90000"/>
            </a:lnSpc>
            <a:spcBef>
              <a:spcPct val="0"/>
            </a:spcBef>
            <a:spcAft>
              <a:spcPct val="35000"/>
            </a:spcAft>
          </a:pPr>
          <a:r>
            <a:rPr lang="en-US" sz="2100" kern="1200" dirty="0" smtClean="0"/>
            <a:t>Easy to add new language constructs without domain specific language extensions</a:t>
          </a:r>
          <a:endParaRPr lang="en-US" sz="2100" kern="1200" dirty="0"/>
        </a:p>
      </dsp:txBody>
      <dsp:txXfrm>
        <a:off x="2892551" y="887364"/>
        <a:ext cx="8232648" cy="845025"/>
      </dsp:txXfrm>
    </dsp:sp>
    <dsp:sp modelId="{BE1A043F-1869-4B55-84A6-E310D42F9BD8}">
      <dsp:nvSpPr>
        <dsp:cNvPr id="0" name=""/>
        <dsp:cNvSpPr/>
      </dsp:nvSpPr>
      <dsp:spPr>
        <a:xfrm>
          <a:off x="0" y="994154"/>
          <a:ext cx="2892552" cy="631445"/>
        </a:xfrm>
        <a:prstGeom prst="round2SameRect">
          <a:avLst>
            <a:gd name="adj1" fmla="val 16670"/>
            <a:gd name="adj2" fmla="val 0"/>
          </a:avLst>
        </a:prstGeom>
        <a:solidFill>
          <a:schemeClr val="accent2">
            <a:lumMod val="60000"/>
            <a:lumOff val="4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kern="1200" dirty="0" smtClean="0"/>
            <a:t>Extensible</a:t>
          </a:r>
          <a:endParaRPr lang="en-US" sz="2800" kern="1200" dirty="0"/>
        </a:p>
      </dsp:txBody>
      <dsp:txXfrm>
        <a:off x="30830" y="1024984"/>
        <a:ext cx="2830892" cy="600615"/>
      </dsp:txXfrm>
    </dsp:sp>
    <dsp:sp modelId="{1D8DDCD8-D846-45BB-AC51-2F5B53C424D3}">
      <dsp:nvSpPr>
        <dsp:cNvPr id="0" name=""/>
        <dsp:cNvSpPr/>
      </dsp:nvSpPr>
      <dsp:spPr>
        <a:xfrm>
          <a:off x="2892551" y="1774641"/>
          <a:ext cx="8232648" cy="845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lvl="0" algn="l" defTabSz="933450">
            <a:lnSpc>
              <a:spcPct val="90000"/>
            </a:lnSpc>
            <a:spcBef>
              <a:spcPct val="0"/>
            </a:spcBef>
            <a:spcAft>
              <a:spcPct val="35000"/>
            </a:spcAft>
          </a:pPr>
          <a:r>
            <a:rPr lang="en-US" sz="2100" kern="1200" dirty="0" smtClean="0"/>
            <a:t>Binds the type to a variable for its entire scope</a:t>
          </a:r>
          <a:endParaRPr lang="en-US" sz="2100" kern="1200" dirty="0"/>
        </a:p>
      </dsp:txBody>
      <dsp:txXfrm>
        <a:off x="2892551" y="1774641"/>
        <a:ext cx="8232648" cy="845025"/>
      </dsp:txXfrm>
    </dsp:sp>
    <dsp:sp modelId="{52863E8D-CCF3-40A9-AC3E-621149165FAF}">
      <dsp:nvSpPr>
        <dsp:cNvPr id="0" name=""/>
        <dsp:cNvSpPr/>
      </dsp:nvSpPr>
      <dsp:spPr>
        <a:xfrm>
          <a:off x="0" y="1774729"/>
          <a:ext cx="2892552" cy="845025"/>
        </a:xfrm>
        <a:prstGeom prst="round2SameRect">
          <a:avLst>
            <a:gd name="adj1" fmla="val 16670"/>
            <a:gd name="adj2" fmla="val 0"/>
          </a:avLst>
        </a:prstGeom>
        <a:solidFill>
          <a:schemeClr val="accent2">
            <a:lumMod val="60000"/>
            <a:lumOff val="4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kern="1200" dirty="0" smtClean="0"/>
            <a:t>Statically Typed</a:t>
          </a:r>
          <a:endParaRPr lang="en-US" sz="2800" kern="1200" dirty="0"/>
        </a:p>
      </dsp:txBody>
      <dsp:txXfrm>
        <a:off x="41258" y="1815987"/>
        <a:ext cx="2810036" cy="8037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42498-4560-461E-A0C0-FE13450F6D07}">
      <dsp:nvSpPr>
        <dsp:cNvPr id="0" name=""/>
        <dsp:cNvSpPr/>
      </dsp:nvSpPr>
      <dsp:spPr>
        <a:xfrm>
          <a:off x="0" y="1646064"/>
          <a:ext cx="11125200"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556E49-E131-4EF8-97DC-27230C0ADC3F}">
      <dsp:nvSpPr>
        <dsp:cNvPr id="0" name=""/>
        <dsp:cNvSpPr/>
      </dsp:nvSpPr>
      <dsp:spPr>
        <a:xfrm>
          <a:off x="0" y="961602"/>
          <a:ext cx="11125200"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523A8E-4000-4A77-B825-2C42A07E1EA0}">
      <dsp:nvSpPr>
        <dsp:cNvPr id="0" name=""/>
        <dsp:cNvSpPr/>
      </dsp:nvSpPr>
      <dsp:spPr>
        <a:xfrm>
          <a:off x="2892551" y="34549"/>
          <a:ext cx="8232648" cy="651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lvl="0" algn="l" defTabSz="933450">
            <a:lnSpc>
              <a:spcPct val="90000"/>
            </a:lnSpc>
            <a:spcBef>
              <a:spcPct val="0"/>
            </a:spcBef>
            <a:spcAft>
              <a:spcPct val="35000"/>
            </a:spcAft>
          </a:pPr>
          <a:r>
            <a:rPr lang="en-US" sz="2100" kern="1200" dirty="0" smtClean="0"/>
            <a:t> Every function is value, every value is an object, thus functions are object</a:t>
          </a:r>
          <a:endParaRPr lang="en-US" sz="2100" kern="1200" dirty="0"/>
        </a:p>
      </dsp:txBody>
      <dsp:txXfrm>
        <a:off x="2892551" y="34549"/>
        <a:ext cx="8232648" cy="651867"/>
      </dsp:txXfrm>
    </dsp:sp>
    <dsp:sp modelId="{9C127B8B-D470-4E71-A8E8-13ABE8EB65CD}">
      <dsp:nvSpPr>
        <dsp:cNvPr id="0" name=""/>
        <dsp:cNvSpPr/>
      </dsp:nvSpPr>
      <dsp:spPr>
        <a:xfrm>
          <a:off x="0" y="177796"/>
          <a:ext cx="2892552" cy="651867"/>
        </a:xfrm>
        <a:prstGeom prst="round2SameRect">
          <a:avLst>
            <a:gd name="adj1" fmla="val 16670"/>
            <a:gd name="adj2" fmla="val 0"/>
          </a:avLst>
        </a:prstGeom>
        <a:solidFill>
          <a:schemeClr val="accent2">
            <a:lumMod val="60000"/>
            <a:lumOff val="4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kern="1200" dirty="0" smtClean="0"/>
            <a:t>Functional</a:t>
          </a:r>
          <a:endParaRPr lang="en-US" sz="2800" kern="1200" dirty="0"/>
        </a:p>
      </dsp:txBody>
      <dsp:txXfrm>
        <a:off x="31827" y="209623"/>
        <a:ext cx="2828898" cy="620040"/>
      </dsp:txXfrm>
    </dsp:sp>
    <dsp:sp modelId="{C79BA959-E4CB-4D04-9516-F29BA35E7FF3}">
      <dsp:nvSpPr>
        <dsp:cNvPr id="0" name=""/>
        <dsp:cNvSpPr/>
      </dsp:nvSpPr>
      <dsp:spPr>
        <a:xfrm>
          <a:off x="2892551" y="740195"/>
          <a:ext cx="8232648" cy="651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lvl="0" algn="l" defTabSz="933450">
            <a:lnSpc>
              <a:spcPct val="90000"/>
            </a:lnSpc>
            <a:spcBef>
              <a:spcPct val="0"/>
            </a:spcBef>
            <a:spcAft>
              <a:spcPct val="35000"/>
            </a:spcAft>
          </a:pPr>
          <a:r>
            <a:rPr lang="en-US" sz="2100" kern="1200" dirty="0" smtClean="0"/>
            <a:t>Compiled into java byte code and executes on the JVM</a:t>
          </a:r>
          <a:endParaRPr lang="en-US" sz="2100" kern="1200" dirty="0"/>
        </a:p>
      </dsp:txBody>
      <dsp:txXfrm>
        <a:off x="2892551" y="740195"/>
        <a:ext cx="8232648" cy="651867"/>
      </dsp:txXfrm>
    </dsp:sp>
    <dsp:sp modelId="{BE1A043F-1869-4B55-84A6-E310D42F9BD8}">
      <dsp:nvSpPr>
        <dsp:cNvPr id="0" name=""/>
        <dsp:cNvSpPr/>
      </dsp:nvSpPr>
      <dsp:spPr>
        <a:xfrm>
          <a:off x="0" y="994196"/>
          <a:ext cx="2892552" cy="651867"/>
        </a:xfrm>
        <a:prstGeom prst="round2SameRect">
          <a:avLst>
            <a:gd name="adj1" fmla="val 16670"/>
            <a:gd name="adj2" fmla="val 0"/>
          </a:avLst>
        </a:prstGeom>
        <a:solidFill>
          <a:schemeClr val="accent2">
            <a:lumMod val="60000"/>
            <a:lumOff val="4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kern="1200" dirty="0" smtClean="0"/>
            <a:t>Interoperates</a:t>
          </a:r>
          <a:endParaRPr lang="en-US" sz="2800" kern="1200" dirty="0"/>
        </a:p>
      </dsp:txBody>
      <dsp:txXfrm>
        <a:off x="31827" y="1026023"/>
        <a:ext cx="2828898" cy="6200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12/24/2023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12/24/2023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12/24/2023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12/24/2023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SCALA</a:t>
            </a:r>
            <a:endParaRPr lang="en-IN" dirty="0"/>
          </a:p>
        </p:txBody>
      </p:sp>
    </p:spTree>
    <p:extLst>
      <p:ext uri="{BB962C8B-B14F-4D97-AF65-F5344CB8AC3E}">
        <p14:creationId xmlns:p14="http://schemas.microsoft.com/office/powerpoint/2010/main" val="1777338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operation in Scala</a:t>
            </a:r>
            <a:endParaRPr lang="en-IN" dirty="0"/>
          </a:p>
        </p:txBody>
      </p:sp>
    </p:spTree>
    <p:extLst>
      <p:ext uri="{BB962C8B-B14F-4D97-AF65-F5344CB8AC3E}">
        <p14:creationId xmlns:p14="http://schemas.microsoft.com/office/powerpoint/2010/main" val="570642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1431985" y="913142"/>
            <a:ext cx="7731125" cy="5729197"/>
          </a:xfrm>
        </p:spPr>
        <p:txBody>
          <a:bodyPr>
            <a:normAutofit/>
          </a:bodyPr>
          <a:lstStyle/>
          <a:p>
            <a:r>
              <a:rPr lang="en-US" dirty="0" smtClean="0"/>
              <a:t>Literals- A literal is a way to write a constant value directly in code</a:t>
            </a:r>
          </a:p>
          <a:p>
            <a:pPr lvl="1">
              <a:buFont typeface="Wingdings" panose="05000000000000000000" pitchFamily="2" charset="2"/>
              <a:buChar char="§"/>
            </a:pPr>
            <a:r>
              <a:rPr lang="en-US" dirty="0" smtClean="0"/>
              <a:t>Integer Literal</a:t>
            </a:r>
          </a:p>
          <a:p>
            <a:pPr lvl="1">
              <a:buFont typeface="Wingdings" panose="05000000000000000000" pitchFamily="2" charset="2"/>
              <a:buChar char="§"/>
            </a:pPr>
            <a:r>
              <a:rPr lang="en-US" dirty="0" smtClean="0"/>
              <a:t>Floating Point Literals</a:t>
            </a:r>
          </a:p>
          <a:p>
            <a:pPr lvl="1">
              <a:buFont typeface="Wingdings" panose="05000000000000000000" pitchFamily="2" charset="2"/>
              <a:buChar char="§"/>
            </a:pPr>
            <a:r>
              <a:rPr lang="en-US" dirty="0" smtClean="0"/>
              <a:t>Character literals</a:t>
            </a:r>
          </a:p>
          <a:p>
            <a:pPr lvl="1">
              <a:buFont typeface="Wingdings" panose="05000000000000000000" pitchFamily="2" charset="2"/>
              <a:buChar char="§"/>
            </a:pPr>
            <a:r>
              <a:rPr lang="en-US" dirty="0" smtClean="0"/>
              <a:t>String Literals</a:t>
            </a:r>
          </a:p>
          <a:p>
            <a:pPr lvl="1">
              <a:buFont typeface="Wingdings" panose="05000000000000000000" pitchFamily="2" charset="2"/>
              <a:buChar char="§"/>
            </a:pPr>
            <a:r>
              <a:rPr lang="en-US" dirty="0" smtClean="0"/>
              <a:t>Boolean Literals</a:t>
            </a:r>
          </a:p>
          <a:p>
            <a:pPr marL="0" indent="0">
              <a:buNone/>
            </a:pPr>
            <a:endParaRPr lang="en-US" dirty="0"/>
          </a:p>
          <a:p>
            <a:r>
              <a:rPr lang="en-US" dirty="0" smtClean="0"/>
              <a:t>Operators- operators are methods in Scala</a:t>
            </a:r>
          </a:p>
          <a:p>
            <a:pPr lvl="1">
              <a:buFont typeface="Wingdings" panose="05000000000000000000" pitchFamily="2" charset="2"/>
              <a:buChar char="§"/>
            </a:pPr>
            <a:r>
              <a:rPr lang="en-US" dirty="0" smtClean="0"/>
              <a:t>Arithmetic Operations</a:t>
            </a:r>
          </a:p>
          <a:p>
            <a:pPr lvl="1">
              <a:buFont typeface="Wingdings" panose="05000000000000000000" pitchFamily="2" charset="2"/>
              <a:buChar char="§"/>
            </a:pPr>
            <a:r>
              <a:rPr lang="en-US" dirty="0" smtClean="0"/>
              <a:t>Relational and logical operations</a:t>
            </a:r>
            <a:endParaRPr lang="en-IN" dirty="0"/>
          </a:p>
        </p:txBody>
      </p:sp>
      <p:pic>
        <p:nvPicPr>
          <p:cNvPr id="7" name="Picture 6"/>
          <p:cNvPicPr>
            <a:picLocks noChangeAspect="1"/>
          </p:cNvPicPr>
          <p:nvPr/>
        </p:nvPicPr>
        <p:blipFill>
          <a:blip r:embed="rId2"/>
          <a:stretch>
            <a:fillRect/>
          </a:stretch>
        </p:blipFill>
        <p:spPr>
          <a:xfrm>
            <a:off x="4876860" y="3977317"/>
            <a:ext cx="4286250" cy="2457450"/>
          </a:xfrm>
          <a:prstGeom prst="rect">
            <a:avLst/>
          </a:prstGeom>
        </p:spPr>
      </p:pic>
    </p:spTree>
    <p:extLst>
      <p:ext uri="{BB962C8B-B14F-4D97-AF65-F5344CB8AC3E}">
        <p14:creationId xmlns:p14="http://schemas.microsoft.com/office/powerpoint/2010/main" val="470989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5700" y="964692"/>
            <a:ext cx="9817100" cy="1003808"/>
          </a:xfrm>
        </p:spPr>
        <p:txBody>
          <a:bodyPr/>
          <a:lstStyle/>
          <a:p>
            <a:r>
              <a:rPr lang="en-US" dirty="0" smtClean="0"/>
              <a:t>Variable Types</a:t>
            </a:r>
            <a:endParaRPr lang="en-IN" dirty="0"/>
          </a:p>
        </p:txBody>
      </p:sp>
      <p:sp>
        <p:nvSpPr>
          <p:cNvPr id="5" name="Content Placeholder 4"/>
          <p:cNvSpPr>
            <a:spLocks noGrp="1"/>
          </p:cNvSpPr>
          <p:nvPr>
            <p:ph sz="half" idx="1"/>
          </p:nvPr>
        </p:nvSpPr>
        <p:spPr>
          <a:xfrm>
            <a:off x="1583438" y="2793754"/>
            <a:ext cx="4271771" cy="3101982"/>
          </a:xfrm>
        </p:spPr>
        <p:txBody>
          <a:bodyPr/>
          <a:lstStyle/>
          <a:p>
            <a:r>
              <a:rPr lang="en-US" dirty="0" smtClean="0"/>
              <a:t>Immutable:-  “val” (Read Only)</a:t>
            </a:r>
          </a:p>
          <a:p>
            <a:endParaRPr lang="en-US" dirty="0"/>
          </a:p>
          <a:p>
            <a:r>
              <a:rPr lang="en-US" dirty="0" smtClean="0"/>
              <a:t>Similar to java final variables</a:t>
            </a:r>
          </a:p>
          <a:p>
            <a:r>
              <a:rPr lang="en-US" dirty="0" smtClean="0"/>
              <a:t>Once Initialized, values can’t be reassigned</a:t>
            </a:r>
            <a:endParaRPr lang="en-IN" dirty="0"/>
          </a:p>
        </p:txBody>
      </p:sp>
      <p:sp>
        <p:nvSpPr>
          <p:cNvPr id="6" name="Content Placeholder 5"/>
          <p:cNvSpPr>
            <a:spLocks noGrp="1"/>
          </p:cNvSpPr>
          <p:nvPr>
            <p:ph sz="half" idx="2"/>
          </p:nvPr>
        </p:nvSpPr>
        <p:spPr>
          <a:xfrm>
            <a:off x="6338315" y="2793754"/>
            <a:ext cx="4270247" cy="3101982"/>
          </a:xfrm>
        </p:spPr>
        <p:txBody>
          <a:bodyPr/>
          <a:lstStyle/>
          <a:p>
            <a:r>
              <a:rPr lang="en-US" dirty="0" smtClean="0"/>
              <a:t>Mutable:- “var” (Read-Write)</a:t>
            </a:r>
          </a:p>
          <a:p>
            <a:endParaRPr lang="en-US" dirty="0"/>
          </a:p>
          <a:p>
            <a:r>
              <a:rPr lang="en-US" dirty="0" smtClean="0"/>
              <a:t>Similar to non-final variables in Java</a:t>
            </a:r>
          </a:p>
          <a:p>
            <a:r>
              <a:rPr lang="en-US" dirty="0" smtClean="0"/>
              <a:t>It allows to change the value after declaration of variable</a:t>
            </a:r>
            <a:endParaRPr lang="en-IN" dirty="0"/>
          </a:p>
        </p:txBody>
      </p:sp>
      <p:sp>
        <p:nvSpPr>
          <p:cNvPr id="7" name="TextBox 6"/>
          <p:cNvSpPr txBox="1"/>
          <p:nvPr/>
        </p:nvSpPr>
        <p:spPr>
          <a:xfrm>
            <a:off x="2231136" y="2196461"/>
            <a:ext cx="7729728" cy="369332"/>
          </a:xfrm>
          <a:prstGeom prst="rect">
            <a:avLst/>
          </a:prstGeom>
          <a:noFill/>
        </p:spPr>
        <p:txBody>
          <a:bodyPr wrap="square" rtlCol="0">
            <a:spAutoFit/>
          </a:bodyPr>
          <a:lstStyle/>
          <a:p>
            <a:r>
              <a:rPr lang="en-US" dirty="0" smtClean="0"/>
              <a:t>Variables are reserved memory locations for storing values</a:t>
            </a:r>
            <a:endParaRPr lang="en-IN" dirty="0"/>
          </a:p>
        </p:txBody>
      </p:sp>
    </p:spTree>
    <p:extLst>
      <p:ext uri="{BB962C8B-B14F-4D97-AF65-F5344CB8AC3E}">
        <p14:creationId xmlns:p14="http://schemas.microsoft.com/office/powerpoint/2010/main" val="754974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650" y="748792"/>
            <a:ext cx="10426700" cy="787908"/>
          </a:xfrm>
        </p:spPr>
        <p:txBody>
          <a:bodyPr/>
          <a:lstStyle/>
          <a:p>
            <a:r>
              <a:rPr lang="en-US" dirty="0" smtClean="0"/>
              <a:t>Type Inference</a:t>
            </a:r>
            <a:endParaRPr lang="en-IN" dirty="0"/>
          </a:p>
        </p:txBody>
      </p:sp>
      <p:sp>
        <p:nvSpPr>
          <p:cNvPr id="6" name="Content Placeholder 5"/>
          <p:cNvSpPr>
            <a:spLocks noGrp="1"/>
          </p:cNvSpPr>
          <p:nvPr>
            <p:ph idx="1"/>
          </p:nvPr>
        </p:nvSpPr>
        <p:spPr>
          <a:xfrm>
            <a:off x="2231136" y="2396744"/>
            <a:ext cx="7729728" cy="3101983"/>
          </a:xfrm>
        </p:spPr>
        <p:txBody>
          <a:bodyPr>
            <a:normAutofit/>
          </a:bodyPr>
          <a:lstStyle/>
          <a:p>
            <a:r>
              <a:rPr lang="en-US" dirty="0" smtClean="0"/>
              <a:t>Even if we do not declare the variable type, Scala infers it. This is called </a:t>
            </a:r>
            <a:r>
              <a:rPr lang="en-US" b="1" i="1" dirty="0" smtClean="0"/>
              <a:t>Type Inference.</a:t>
            </a:r>
          </a:p>
          <a:p>
            <a:r>
              <a:rPr lang="en-US" dirty="0" smtClean="0"/>
              <a:t>Once a type is assigned to a variable, it remains same for entire scope.</a:t>
            </a:r>
          </a:p>
          <a:p>
            <a:r>
              <a:rPr lang="en-US" dirty="0" smtClean="0"/>
              <a:t>Thus, Scala is </a:t>
            </a:r>
            <a:r>
              <a:rPr lang="en-US" b="1" i="1" dirty="0" smtClean="0"/>
              <a:t>Statically Typed </a:t>
            </a:r>
            <a:r>
              <a:rPr lang="en-US" dirty="0" smtClean="0"/>
              <a:t>language</a:t>
            </a:r>
          </a:p>
          <a:p>
            <a:r>
              <a:rPr lang="en-US" b="1" dirty="0" smtClean="0"/>
              <a:t>Block Expression</a:t>
            </a:r>
            <a:r>
              <a:rPr lang="en-US" dirty="0" smtClean="0"/>
              <a:t>: {} Block is a list of expression, and result is also a expression. The value of a block is the value of the last expression of it.</a:t>
            </a:r>
          </a:p>
          <a:p>
            <a:r>
              <a:rPr lang="en-US" dirty="0" smtClean="0"/>
              <a:t>In </a:t>
            </a:r>
            <a:r>
              <a:rPr lang="en-US" b="1" i="1" dirty="0" smtClean="0"/>
              <a:t>lazy Evaluation</a:t>
            </a:r>
            <a:r>
              <a:rPr lang="en-US" dirty="0" smtClean="0"/>
              <a:t>, the expression is not evaluated immediately, but once on first access.</a:t>
            </a:r>
          </a:p>
          <a:p>
            <a:endParaRPr lang="en-US" dirty="0"/>
          </a:p>
          <a:p>
            <a:pPr marL="0" indent="0">
              <a:buNone/>
            </a:pPr>
            <a:endParaRPr lang="en-IN" dirty="0"/>
          </a:p>
        </p:txBody>
      </p:sp>
    </p:spTree>
    <p:extLst>
      <p:ext uri="{BB962C8B-B14F-4D97-AF65-F5344CB8AC3E}">
        <p14:creationId xmlns:p14="http://schemas.microsoft.com/office/powerpoint/2010/main" val="1527661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367792"/>
            <a:ext cx="10769600" cy="1188720"/>
          </a:xfrm>
        </p:spPr>
        <p:txBody>
          <a:bodyPr/>
          <a:lstStyle/>
          <a:p>
            <a:r>
              <a:rPr lang="en-US" dirty="0" smtClean="0"/>
              <a:t>DATA TYPES IN SCALA</a:t>
            </a:r>
            <a:endParaRPr lang="en-IN" dirty="0"/>
          </a:p>
        </p:txBody>
      </p:sp>
      <p:pic>
        <p:nvPicPr>
          <p:cNvPr id="4" name="Content Placeholder 3"/>
          <p:cNvPicPr>
            <a:picLocks noGrp="1" noChangeAspect="1"/>
          </p:cNvPicPr>
          <p:nvPr>
            <p:ph idx="1"/>
          </p:nvPr>
        </p:nvPicPr>
        <p:blipFill>
          <a:blip r:embed="rId2"/>
          <a:stretch>
            <a:fillRect/>
          </a:stretch>
        </p:blipFill>
        <p:spPr>
          <a:xfrm>
            <a:off x="1438954" y="2384425"/>
            <a:ext cx="9013145" cy="3787775"/>
          </a:xfrm>
          <a:prstGeom prst="rect">
            <a:avLst/>
          </a:prstGeom>
        </p:spPr>
      </p:pic>
      <p:sp>
        <p:nvSpPr>
          <p:cNvPr id="5" name="TextBox 4"/>
          <p:cNvSpPr txBox="1"/>
          <p:nvPr/>
        </p:nvSpPr>
        <p:spPr>
          <a:xfrm>
            <a:off x="1438955" y="1702220"/>
            <a:ext cx="7028090" cy="369332"/>
          </a:xfrm>
          <a:prstGeom prst="rect">
            <a:avLst/>
          </a:prstGeom>
          <a:noFill/>
        </p:spPr>
        <p:txBody>
          <a:bodyPr wrap="square" rtlCol="0">
            <a:spAutoFit/>
          </a:bodyPr>
          <a:lstStyle/>
          <a:p>
            <a:r>
              <a:rPr lang="en-US" dirty="0" smtClean="0"/>
              <a:t>In Scala all values have a type, including numerical values and functions</a:t>
            </a:r>
            <a:endParaRPr lang="en-IN" dirty="0"/>
          </a:p>
        </p:txBody>
      </p:sp>
    </p:spTree>
    <p:extLst>
      <p:ext uri="{BB962C8B-B14F-4D97-AF65-F5344CB8AC3E}">
        <p14:creationId xmlns:p14="http://schemas.microsoft.com/office/powerpoint/2010/main" val="1098478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7792"/>
            <a:ext cx="11137900" cy="813308"/>
          </a:xfrm>
        </p:spPr>
        <p:txBody>
          <a:bodyPr/>
          <a:lstStyle/>
          <a:p>
            <a:r>
              <a:rPr lang="en-US" dirty="0" smtClean="0"/>
              <a:t>Data Types </a:t>
            </a:r>
            <a:r>
              <a:rPr lang="en-US" cap="none" dirty="0" smtClean="0"/>
              <a:t>(Contd.)</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6600908"/>
              </p:ext>
            </p:extLst>
          </p:nvPr>
        </p:nvGraphicFramePr>
        <p:xfrm>
          <a:off x="888999" y="1574800"/>
          <a:ext cx="10426701" cy="4891312"/>
        </p:xfrm>
        <a:graphic>
          <a:graphicData uri="http://schemas.openxmlformats.org/drawingml/2006/table">
            <a:tbl>
              <a:tblPr firstRow="1" bandRow="1">
                <a:tableStyleId>{5C22544A-7EE6-4342-B048-85BDC9FD1C3A}</a:tableStyleId>
              </a:tblPr>
              <a:tblGrid>
                <a:gridCol w="876301">
                  <a:extLst>
                    <a:ext uri="{9D8B030D-6E8A-4147-A177-3AD203B41FA5}">
                      <a16:colId xmlns:a16="http://schemas.microsoft.com/office/drawing/2014/main" val="368473709"/>
                    </a:ext>
                  </a:extLst>
                </a:gridCol>
                <a:gridCol w="2057400">
                  <a:extLst>
                    <a:ext uri="{9D8B030D-6E8A-4147-A177-3AD203B41FA5}">
                      <a16:colId xmlns:a16="http://schemas.microsoft.com/office/drawing/2014/main" val="296620438"/>
                    </a:ext>
                  </a:extLst>
                </a:gridCol>
                <a:gridCol w="7493000">
                  <a:extLst>
                    <a:ext uri="{9D8B030D-6E8A-4147-A177-3AD203B41FA5}">
                      <a16:colId xmlns:a16="http://schemas.microsoft.com/office/drawing/2014/main" val="2154896283"/>
                    </a:ext>
                  </a:extLst>
                </a:gridCol>
              </a:tblGrid>
              <a:tr h="611414">
                <a:tc>
                  <a:txBody>
                    <a:bodyPr/>
                    <a:lstStyle/>
                    <a:p>
                      <a:pPr algn="ctr"/>
                      <a:r>
                        <a:rPr lang="en-US" dirty="0" err="1" smtClean="0"/>
                        <a:t>SNo</a:t>
                      </a:r>
                      <a:endParaRPr lang="en-IN" dirty="0"/>
                    </a:p>
                  </a:txBody>
                  <a:tcPr>
                    <a:solidFill>
                      <a:schemeClr val="accent2">
                        <a:lumMod val="75000"/>
                      </a:schemeClr>
                    </a:solidFill>
                  </a:tcPr>
                </a:tc>
                <a:tc>
                  <a:txBody>
                    <a:bodyPr/>
                    <a:lstStyle/>
                    <a:p>
                      <a:pPr algn="ctr"/>
                      <a:r>
                        <a:rPr lang="en-US" dirty="0" smtClean="0"/>
                        <a:t>Data Type</a:t>
                      </a:r>
                      <a:endParaRPr lang="en-IN" dirty="0"/>
                    </a:p>
                  </a:txBody>
                  <a:tcPr>
                    <a:solidFill>
                      <a:schemeClr val="accent2">
                        <a:lumMod val="75000"/>
                      </a:schemeClr>
                    </a:solidFill>
                  </a:tcPr>
                </a:tc>
                <a:tc>
                  <a:txBody>
                    <a:bodyPr/>
                    <a:lstStyle/>
                    <a:p>
                      <a:pPr algn="ctr"/>
                      <a:r>
                        <a:rPr lang="en-US" dirty="0" smtClean="0"/>
                        <a:t> Description</a:t>
                      </a:r>
                      <a:endParaRPr lang="en-IN" dirty="0"/>
                    </a:p>
                  </a:txBody>
                  <a:tcPr>
                    <a:solidFill>
                      <a:schemeClr val="accent2">
                        <a:lumMod val="75000"/>
                      </a:schemeClr>
                    </a:solidFill>
                  </a:tcPr>
                </a:tc>
                <a:extLst>
                  <a:ext uri="{0D108BD9-81ED-4DB2-BD59-A6C34878D82A}">
                    <a16:rowId xmlns:a16="http://schemas.microsoft.com/office/drawing/2014/main" val="3874471674"/>
                  </a:ext>
                </a:extLst>
              </a:tr>
              <a:tr h="611414">
                <a:tc>
                  <a:txBody>
                    <a:bodyPr/>
                    <a:lstStyle/>
                    <a:p>
                      <a:pPr algn="ctr"/>
                      <a:r>
                        <a:rPr lang="en-US" dirty="0" smtClean="0"/>
                        <a:t>1</a:t>
                      </a:r>
                      <a:endParaRPr lang="en-IN" dirty="0"/>
                    </a:p>
                  </a:txBody>
                  <a:tcPr>
                    <a:solidFill>
                      <a:schemeClr val="accent2">
                        <a:lumMod val="40000"/>
                        <a:lumOff val="60000"/>
                      </a:schemeClr>
                    </a:solidFill>
                  </a:tcPr>
                </a:tc>
                <a:tc>
                  <a:txBody>
                    <a:bodyPr/>
                    <a:lstStyle/>
                    <a:p>
                      <a:pPr algn="ctr"/>
                      <a:r>
                        <a:rPr lang="en-US" dirty="0" smtClean="0"/>
                        <a:t>Any</a:t>
                      </a:r>
                      <a:endParaRPr lang="en-IN" dirty="0"/>
                    </a:p>
                  </a:txBody>
                  <a:tcPr>
                    <a:solidFill>
                      <a:schemeClr val="accent2">
                        <a:lumMod val="40000"/>
                        <a:lumOff val="60000"/>
                      </a:schemeClr>
                    </a:solidFill>
                  </a:tcPr>
                </a:tc>
                <a:tc>
                  <a:txBody>
                    <a:bodyPr/>
                    <a:lstStyle/>
                    <a:p>
                      <a:pPr algn="l"/>
                      <a:r>
                        <a:rPr lang="en-US" dirty="0" smtClean="0"/>
                        <a:t>Super type of all types,</a:t>
                      </a:r>
                      <a:r>
                        <a:rPr lang="en-US" baseline="0" dirty="0" smtClean="0"/>
                        <a:t> also known as top type</a:t>
                      </a:r>
                      <a:endParaRPr lang="en-IN" dirty="0"/>
                    </a:p>
                  </a:txBody>
                  <a:tcPr>
                    <a:solidFill>
                      <a:schemeClr val="accent2">
                        <a:lumMod val="40000"/>
                        <a:lumOff val="60000"/>
                      </a:schemeClr>
                    </a:solidFill>
                  </a:tcPr>
                </a:tc>
                <a:extLst>
                  <a:ext uri="{0D108BD9-81ED-4DB2-BD59-A6C34878D82A}">
                    <a16:rowId xmlns:a16="http://schemas.microsoft.com/office/drawing/2014/main" val="1953829651"/>
                  </a:ext>
                </a:extLst>
              </a:tr>
              <a:tr h="611414">
                <a:tc>
                  <a:txBody>
                    <a:bodyPr/>
                    <a:lstStyle/>
                    <a:p>
                      <a:pPr algn="ctr"/>
                      <a:r>
                        <a:rPr lang="en-US" dirty="0" smtClean="0"/>
                        <a:t>2</a:t>
                      </a:r>
                      <a:endParaRPr lang="en-IN" dirty="0"/>
                    </a:p>
                  </a:txBody>
                  <a:tcPr>
                    <a:solidFill>
                      <a:schemeClr val="accent2">
                        <a:lumMod val="40000"/>
                        <a:lumOff val="60000"/>
                      </a:schemeClr>
                    </a:solidFill>
                  </a:tcPr>
                </a:tc>
                <a:tc>
                  <a:txBody>
                    <a:bodyPr/>
                    <a:lstStyle/>
                    <a:p>
                      <a:pPr algn="ctr"/>
                      <a:r>
                        <a:rPr lang="en-US" dirty="0" smtClean="0"/>
                        <a:t>AnyVal</a:t>
                      </a:r>
                      <a:endParaRPr lang="en-IN" dirty="0"/>
                    </a:p>
                  </a:txBody>
                  <a:tcPr>
                    <a:solidFill>
                      <a:schemeClr val="accent2">
                        <a:lumMod val="40000"/>
                        <a:lumOff val="60000"/>
                      </a:schemeClr>
                    </a:solidFill>
                  </a:tcPr>
                </a:tc>
                <a:tc>
                  <a:txBody>
                    <a:bodyPr/>
                    <a:lstStyle/>
                    <a:p>
                      <a:pPr algn="l"/>
                      <a:r>
                        <a:rPr lang="en-US" dirty="0" smtClean="0"/>
                        <a:t>Represents value types</a:t>
                      </a:r>
                      <a:endParaRPr lang="en-IN" dirty="0"/>
                    </a:p>
                  </a:txBody>
                  <a:tcPr>
                    <a:solidFill>
                      <a:schemeClr val="accent2">
                        <a:lumMod val="40000"/>
                        <a:lumOff val="60000"/>
                      </a:schemeClr>
                    </a:solidFill>
                  </a:tcPr>
                </a:tc>
                <a:extLst>
                  <a:ext uri="{0D108BD9-81ED-4DB2-BD59-A6C34878D82A}">
                    <a16:rowId xmlns:a16="http://schemas.microsoft.com/office/drawing/2014/main" val="2212581417"/>
                  </a:ext>
                </a:extLst>
              </a:tr>
              <a:tr h="611414">
                <a:tc>
                  <a:txBody>
                    <a:bodyPr/>
                    <a:lstStyle/>
                    <a:p>
                      <a:pPr algn="ctr"/>
                      <a:r>
                        <a:rPr lang="en-US" dirty="0" smtClean="0"/>
                        <a:t>3</a:t>
                      </a:r>
                      <a:endParaRPr lang="en-IN" dirty="0"/>
                    </a:p>
                  </a:txBody>
                  <a:tcPr>
                    <a:solidFill>
                      <a:schemeClr val="accent2">
                        <a:lumMod val="40000"/>
                        <a:lumOff val="60000"/>
                      </a:schemeClr>
                    </a:solidFill>
                  </a:tcPr>
                </a:tc>
                <a:tc>
                  <a:txBody>
                    <a:bodyPr/>
                    <a:lstStyle/>
                    <a:p>
                      <a:pPr algn="ctr"/>
                      <a:r>
                        <a:rPr lang="en-US" dirty="0" smtClean="0"/>
                        <a:t>AnyRef</a:t>
                      </a:r>
                      <a:endParaRPr lang="en-IN" dirty="0"/>
                    </a:p>
                  </a:txBody>
                  <a:tcPr>
                    <a:solidFill>
                      <a:schemeClr val="accent2">
                        <a:lumMod val="40000"/>
                        <a:lumOff val="60000"/>
                      </a:schemeClr>
                    </a:solidFill>
                  </a:tcPr>
                </a:tc>
                <a:tc>
                  <a:txBody>
                    <a:bodyPr/>
                    <a:lstStyle/>
                    <a:p>
                      <a:pPr algn="l"/>
                      <a:r>
                        <a:rPr lang="en-US" dirty="0" smtClean="0"/>
                        <a:t>The super type of any</a:t>
                      </a:r>
                      <a:r>
                        <a:rPr lang="en-US" baseline="0" dirty="0" smtClean="0"/>
                        <a:t> reference type.</a:t>
                      </a:r>
                      <a:endParaRPr lang="en-IN" dirty="0"/>
                    </a:p>
                  </a:txBody>
                  <a:tcPr>
                    <a:solidFill>
                      <a:schemeClr val="accent2">
                        <a:lumMod val="40000"/>
                        <a:lumOff val="60000"/>
                      </a:schemeClr>
                    </a:solidFill>
                  </a:tcPr>
                </a:tc>
                <a:extLst>
                  <a:ext uri="{0D108BD9-81ED-4DB2-BD59-A6C34878D82A}">
                    <a16:rowId xmlns:a16="http://schemas.microsoft.com/office/drawing/2014/main" val="1225445119"/>
                  </a:ext>
                </a:extLst>
              </a:tr>
              <a:tr h="611414">
                <a:tc>
                  <a:txBody>
                    <a:bodyPr/>
                    <a:lstStyle/>
                    <a:p>
                      <a:pPr algn="ctr"/>
                      <a:r>
                        <a:rPr lang="en-US" dirty="0" smtClean="0"/>
                        <a:t>4</a:t>
                      </a:r>
                      <a:endParaRPr lang="en-IN" dirty="0"/>
                    </a:p>
                  </a:txBody>
                  <a:tcPr>
                    <a:solidFill>
                      <a:schemeClr val="accent2">
                        <a:lumMod val="40000"/>
                        <a:lumOff val="60000"/>
                      </a:schemeClr>
                    </a:solidFill>
                  </a:tcPr>
                </a:tc>
                <a:tc>
                  <a:txBody>
                    <a:bodyPr/>
                    <a:lstStyle/>
                    <a:p>
                      <a:pPr algn="ctr"/>
                      <a:r>
                        <a:rPr lang="en-US" dirty="0" smtClean="0"/>
                        <a:t>Double</a:t>
                      </a:r>
                      <a:endParaRPr lang="en-IN" dirty="0"/>
                    </a:p>
                  </a:txBody>
                  <a:tcPr>
                    <a:solidFill>
                      <a:schemeClr val="accent2">
                        <a:lumMod val="40000"/>
                        <a:lumOff val="60000"/>
                      </a:schemeClr>
                    </a:solidFill>
                  </a:tcPr>
                </a:tc>
                <a:tc>
                  <a:txBody>
                    <a:bodyPr/>
                    <a:lstStyle/>
                    <a:p>
                      <a:pPr algn="l"/>
                      <a:r>
                        <a:rPr lang="en-US" dirty="0" smtClean="0"/>
                        <a:t>64 bit IEEE 754 double-precision</a:t>
                      </a:r>
                      <a:r>
                        <a:rPr lang="en-US" baseline="0" dirty="0" smtClean="0"/>
                        <a:t> float</a:t>
                      </a:r>
                      <a:endParaRPr lang="en-IN" dirty="0"/>
                    </a:p>
                  </a:txBody>
                  <a:tcPr>
                    <a:solidFill>
                      <a:schemeClr val="accent2">
                        <a:lumMod val="40000"/>
                        <a:lumOff val="60000"/>
                      </a:schemeClr>
                    </a:solidFill>
                  </a:tcPr>
                </a:tc>
                <a:extLst>
                  <a:ext uri="{0D108BD9-81ED-4DB2-BD59-A6C34878D82A}">
                    <a16:rowId xmlns:a16="http://schemas.microsoft.com/office/drawing/2014/main" val="4005562275"/>
                  </a:ext>
                </a:extLst>
              </a:tr>
              <a:tr h="611414">
                <a:tc>
                  <a:txBody>
                    <a:bodyPr/>
                    <a:lstStyle/>
                    <a:p>
                      <a:pPr algn="ctr"/>
                      <a:r>
                        <a:rPr lang="en-US" dirty="0" smtClean="0"/>
                        <a:t>5</a:t>
                      </a:r>
                      <a:endParaRPr lang="en-IN" dirty="0"/>
                    </a:p>
                  </a:txBody>
                  <a:tcPr>
                    <a:solidFill>
                      <a:schemeClr val="accent2">
                        <a:lumMod val="40000"/>
                        <a:lumOff val="60000"/>
                      </a:schemeClr>
                    </a:solidFill>
                  </a:tcPr>
                </a:tc>
                <a:tc>
                  <a:txBody>
                    <a:bodyPr/>
                    <a:lstStyle/>
                    <a:p>
                      <a:pPr algn="ctr"/>
                      <a:r>
                        <a:rPr lang="en-US" dirty="0" smtClean="0"/>
                        <a:t>Float</a:t>
                      </a:r>
                      <a:endParaRPr lang="en-IN" dirty="0"/>
                    </a:p>
                  </a:txBody>
                  <a:tcPr>
                    <a:solidFill>
                      <a:schemeClr val="accent2">
                        <a:lumMod val="40000"/>
                        <a:lumOff val="60000"/>
                      </a:schemeClr>
                    </a:solidFill>
                  </a:tcPr>
                </a:tc>
                <a:tc>
                  <a:txBody>
                    <a:bodyPr/>
                    <a:lstStyle/>
                    <a:p>
                      <a:pPr algn="l"/>
                      <a:r>
                        <a:rPr lang="en-US" dirty="0" smtClean="0"/>
                        <a:t>34 bit IEEE 754 single-precision</a:t>
                      </a:r>
                      <a:r>
                        <a:rPr lang="en-US" baseline="0" dirty="0" smtClean="0"/>
                        <a:t> float</a:t>
                      </a:r>
                      <a:endParaRPr lang="en-IN" dirty="0"/>
                    </a:p>
                  </a:txBody>
                  <a:tcPr>
                    <a:solidFill>
                      <a:schemeClr val="accent2">
                        <a:lumMod val="40000"/>
                        <a:lumOff val="60000"/>
                      </a:schemeClr>
                    </a:solidFill>
                  </a:tcPr>
                </a:tc>
                <a:extLst>
                  <a:ext uri="{0D108BD9-81ED-4DB2-BD59-A6C34878D82A}">
                    <a16:rowId xmlns:a16="http://schemas.microsoft.com/office/drawing/2014/main" val="3624859968"/>
                  </a:ext>
                </a:extLst>
              </a:tr>
              <a:tr h="611414">
                <a:tc>
                  <a:txBody>
                    <a:bodyPr/>
                    <a:lstStyle/>
                    <a:p>
                      <a:pPr algn="ctr"/>
                      <a:r>
                        <a:rPr lang="en-US" dirty="0" smtClean="0"/>
                        <a:t>6</a:t>
                      </a:r>
                      <a:endParaRPr lang="en-IN" dirty="0"/>
                    </a:p>
                  </a:txBody>
                  <a:tcPr>
                    <a:solidFill>
                      <a:schemeClr val="accent2">
                        <a:lumMod val="40000"/>
                        <a:lumOff val="60000"/>
                      </a:schemeClr>
                    </a:solidFill>
                  </a:tcPr>
                </a:tc>
                <a:tc>
                  <a:txBody>
                    <a:bodyPr/>
                    <a:lstStyle/>
                    <a:p>
                      <a:pPr algn="ctr"/>
                      <a:r>
                        <a:rPr lang="en-US" dirty="0" smtClean="0"/>
                        <a:t>Long</a:t>
                      </a:r>
                      <a:endParaRPr lang="en-IN" dirty="0"/>
                    </a:p>
                  </a:txBody>
                  <a:tcPr>
                    <a:solidFill>
                      <a:schemeClr val="accent2">
                        <a:lumMod val="40000"/>
                        <a:lumOff val="60000"/>
                      </a:schemeClr>
                    </a:solidFill>
                  </a:tcPr>
                </a:tc>
                <a:tc>
                  <a:txBody>
                    <a:bodyPr/>
                    <a:lstStyle/>
                    <a:p>
                      <a:pPr algn="l"/>
                      <a:r>
                        <a:rPr lang="en-US" dirty="0" smtClean="0"/>
                        <a:t>64 bit signed value.</a:t>
                      </a:r>
                      <a:r>
                        <a:rPr lang="en-US" baseline="0" dirty="0" smtClean="0"/>
                        <a:t> -9223372036854775808 to 9223372036854775808</a:t>
                      </a:r>
                      <a:endParaRPr lang="en-IN" dirty="0"/>
                    </a:p>
                  </a:txBody>
                  <a:tcPr>
                    <a:solidFill>
                      <a:schemeClr val="accent2">
                        <a:lumMod val="40000"/>
                        <a:lumOff val="60000"/>
                      </a:schemeClr>
                    </a:solidFill>
                  </a:tcPr>
                </a:tc>
                <a:extLst>
                  <a:ext uri="{0D108BD9-81ED-4DB2-BD59-A6C34878D82A}">
                    <a16:rowId xmlns:a16="http://schemas.microsoft.com/office/drawing/2014/main" val="114411064"/>
                  </a:ext>
                </a:extLst>
              </a:tr>
              <a:tr h="611414">
                <a:tc>
                  <a:txBody>
                    <a:bodyPr/>
                    <a:lstStyle/>
                    <a:p>
                      <a:pPr algn="ctr"/>
                      <a:r>
                        <a:rPr lang="en-US" dirty="0" smtClean="0"/>
                        <a:t>7</a:t>
                      </a:r>
                      <a:endParaRPr lang="en-IN" dirty="0"/>
                    </a:p>
                  </a:txBody>
                  <a:tcPr>
                    <a:solidFill>
                      <a:schemeClr val="accent2">
                        <a:lumMod val="40000"/>
                        <a:lumOff val="60000"/>
                      </a:schemeClr>
                    </a:solidFill>
                  </a:tcPr>
                </a:tc>
                <a:tc>
                  <a:txBody>
                    <a:bodyPr/>
                    <a:lstStyle/>
                    <a:p>
                      <a:pPr algn="ctr"/>
                      <a:r>
                        <a:rPr lang="en-US" dirty="0" smtClean="0"/>
                        <a:t>Int </a:t>
                      </a:r>
                      <a:endParaRPr lang="en-IN" dirty="0"/>
                    </a:p>
                  </a:txBody>
                  <a:tcPr>
                    <a:solidFill>
                      <a:schemeClr val="accent2">
                        <a:lumMod val="40000"/>
                        <a:lumOff val="60000"/>
                      </a:schemeClr>
                    </a:solidFill>
                  </a:tcPr>
                </a:tc>
                <a:tc>
                  <a:txBody>
                    <a:bodyPr/>
                    <a:lstStyle/>
                    <a:p>
                      <a:pPr algn="l"/>
                      <a:r>
                        <a:rPr lang="en-US" dirty="0" smtClean="0"/>
                        <a:t>32 bit signed value,</a:t>
                      </a:r>
                      <a:r>
                        <a:rPr lang="en-US" baseline="0" dirty="0" smtClean="0"/>
                        <a:t> range -2147483648 to 2147483647</a:t>
                      </a:r>
                      <a:endParaRPr lang="en-IN" dirty="0"/>
                    </a:p>
                  </a:txBody>
                  <a:tcPr>
                    <a:solidFill>
                      <a:schemeClr val="accent2">
                        <a:lumMod val="40000"/>
                        <a:lumOff val="60000"/>
                      </a:schemeClr>
                    </a:solidFill>
                  </a:tcPr>
                </a:tc>
                <a:extLst>
                  <a:ext uri="{0D108BD9-81ED-4DB2-BD59-A6C34878D82A}">
                    <a16:rowId xmlns:a16="http://schemas.microsoft.com/office/drawing/2014/main" val="2649447960"/>
                  </a:ext>
                </a:extLst>
              </a:tr>
            </a:tbl>
          </a:graphicData>
        </a:graphic>
      </p:graphicFrame>
    </p:spTree>
    <p:extLst>
      <p:ext uri="{BB962C8B-B14F-4D97-AF65-F5344CB8AC3E}">
        <p14:creationId xmlns:p14="http://schemas.microsoft.com/office/powerpoint/2010/main" val="191435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7792"/>
            <a:ext cx="11137900" cy="813308"/>
          </a:xfrm>
        </p:spPr>
        <p:txBody>
          <a:bodyPr/>
          <a:lstStyle/>
          <a:p>
            <a:r>
              <a:rPr lang="en-US" dirty="0" smtClean="0"/>
              <a:t>Data Types </a:t>
            </a:r>
            <a:r>
              <a:rPr lang="en-US" cap="none" dirty="0" smtClean="0"/>
              <a:t>(Contd.)</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579496"/>
              </p:ext>
            </p:extLst>
          </p:nvPr>
        </p:nvGraphicFramePr>
        <p:xfrm>
          <a:off x="888999" y="1574800"/>
          <a:ext cx="10426701" cy="4891312"/>
        </p:xfrm>
        <a:graphic>
          <a:graphicData uri="http://schemas.openxmlformats.org/drawingml/2006/table">
            <a:tbl>
              <a:tblPr firstRow="1" bandRow="1">
                <a:tableStyleId>{5C22544A-7EE6-4342-B048-85BDC9FD1C3A}</a:tableStyleId>
              </a:tblPr>
              <a:tblGrid>
                <a:gridCol w="876301">
                  <a:extLst>
                    <a:ext uri="{9D8B030D-6E8A-4147-A177-3AD203B41FA5}">
                      <a16:colId xmlns:a16="http://schemas.microsoft.com/office/drawing/2014/main" val="368473709"/>
                    </a:ext>
                  </a:extLst>
                </a:gridCol>
                <a:gridCol w="2057400">
                  <a:extLst>
                    <a:ext uri="{9D8B030D-6E8A-4147-A177-3AD203B41FA5}">
                      <a16:colId xmlns:a16="http://schemas.microsoft.com/office/drawing/2014/main" val="296620438"/>
                    </a:ext>
                  </a:extLst>
                </a:gridCol>
                <a:gridCol w="7493000">
                  <a:extLst>
                    <a:ext uri="{9D8B030D-6E8A-4147-A177-3AD203B41FA5}">
                      <a16:colId xmlns:a16="http://schemas.microsoft.com/office/drawing/2014/main" val="2154896283"/>
                    </a:ext>
                  </a:extLst>
                </a:gridCol>
              </a:tblGrid>
              <a:tr h="611414">
                <a:tc>
                  <a:txBody>
                    <a:bodyPr/>
                    <a:lstStyle/>
                    <a:p>
                      <a:pPr algn="ctr"/>
                      <a:r>
                        <a:rPr lang="en-US" dirty="0" err="1" smtClean="0"/>
                        <a:t>SNo</a:t>
                      </a:r>
                      <a:endParaRPr lang="en-IN" dirty="0"/>
                    </a:p>
                  </a:txBody>
                  <a:tcPr>
                    <a:solidFill>
                      <a:schemeClr val="accent2">
                        <a:lumMod val="75000"/>
                      </a:schemeClr>
                    </a:solidFill>
                  </a:tcPr>
                </a:tc>
                <a:tc>
                  <a:txBody>
                    <a:bodyPr/>
                    <a:lstStyle/>
                    <a:p>
                      <a:pPr algn="ctr"/>
                      <a:r>
                        <a:rPr lang="en-US" dirty="0" smtClean="0"/>
                        <a:t>Data Type</a:t>
                      </a:r>
                      <a:endParaRPr lang="en-IN" dirty="0"/>
                    </a:p>
                  </a:txBody>
                  <a:tcPr>
                    <a:solidFill>
                      <a:schemeClr val="accent2">
                        <a:lumMod val="75000"/>
                      </a:schemeClr>
                    </a:solidFill>
                  </a:tcPr>
                </a:tc>
                <a:tc>
                  <a:txBody>
                    <a:bodyPr/>
                    <a:lstStyle/>
                    <a:p>
                      <a:pPr algn="ctr"/>
                      <a:r>
                        <a:rPr lang="en-US" dirty="0" smtClean="0"/>
                        <a:t> Description</a:t>
                      </a:r>
                      <a:endParaRPr lang="en-IN" dirty="0"/>
                    </a:p>
                  </a:txBody>
                  <a:tcPr>
                    <a:solidFill>
                      <a:schemeClr val="accent2">
                        <a:lumMod val="75000"/>
                      </a:schemeClr>
                    </a:solidFill>
                  </a:tcPr>
                </a:tc>
                <a:extLst>
                  <a:ext uri="{0D108BD9-81ED-4DB2-BD59-A6C34878D82A}">
                    <a16:rowId xmlns:a16="http://schemas.microsoft.com/office/drawing/2014/main" val="3874471674"/>
                  </a:ext>
                </a:extLst>
              </a:tr>
              <a:tr h="611414">
                <a:tc>
                  <a:txBody>
                    <a:bodyPr/>
                    <a:lstStyle/>
                    <a:p>
                      <a:pPr algn="ctr"/>
                      <a:r>
                        <a:rPr lang="en-US" dirty="0" smtClean="0"/>
                        <a:t>8</a:t>
                      </a:r>
                      <a:endParaRPr lang="en-IN" dirty="0"/>
                    </a:p>
                  </a:txBody>
                  <a:tcPr>
                    <a:solidFill>
                      <a:schemeClr val="accent2">
                        <a:lumMod val="40000"/>
                        <a:lumOff val="60000"/>
                      </a:schemeClr>
                    </a:solidFill>
                  </a:tcPr>
                </a:tc>
                <a:tc>
                  <a:txBody>
                    <a:bodyPr/>
                    <a:lstStyle/>
                    <a:p>
                      <a:pPr algn="ctr"/>
                      <a:r>
                        <a:rPr lang="en-US" dirty="0" smtClean="0"/>
                        <a:t>short</a:t>
                      </a:r>
                      <a:endParaRPr lang="en-IN" dirty="0"/>
                    </a:p>
                  </a:txBody>
                  <a:tcPr>
                    <a:solidFill>
                      <a:schemeClr val="accent2">
                        <a:lumMod val="40000"/>
                        <a:lumOff val="60000"/>
                      </a:schemeClr>
                    </a:solidFill>
                  </a:tcPr>
                </a:tc>
                <a:tc>
                  <a:txBody>
                    <a:bodyPr/>
                    <a:lstStyle/>
                    <a:p>
                      <a:pPr algn="l"/>
                      <a:r>
                        <a:rPr lang="en-US" dirty="0" smtClean="0"/>
                        <a:t>16</a:t>
                      </a:r>
                      <a:r>
                        <a:rPr lang="en-US" baseline="0" dirty="0" smtClean="0"/>
                        <a:t> bit signed value, range -32768 to 32767</a:t>
                      </a:r>
                      <a:endParaRPr lang="en-IN" dirty="0"/>
                    </a:p>
                  </a:txBody>
                  <a:tcPr>
                    <a:solidFill>
                      <a:schemeClr val="accent2">
                        <a:lumMod val="40000"/>
                        <a:lumOff val="60000"/>
                      </a:schemeClr>
                    </a:solidFill>
                  </a:tcPr>
                </a:tc>
                <a:extLst>
                  <a:ext uri="{0D108BD9-81ED-4DB2-BD59-A6C34878D82A}">
                    <a16:rowId xmlns:a16="http://schemas.microsoft.com/office/drawing/2014/main" val="1953829651"/>
                  </a:ext>
                </a:extLst>
              </a:tr>
              <a:tr h="611414">
                <a:tc>
                  <a:txBody>
                    <a:bodyPr/>
                    <a:lstStyle/>
                    <a:p>
                      <a:pPr algn="ctr"/>
                      <a:r>
                        <a:rPr lang="en-US" dirty="0" smtClean="0"/>
                        <a:t>9</a:t>
                      </a:r>
                      <a:endParaRPr lang="en-IN" dirty="0"/>
                    </a:p>
                  </a:txBody>
                  <a:tcPr>
                    <a:solidFill>
                      <a:schemeClr val="accent2">
                        <a:lumMod val="40000"/>
                        <a:lumOff val="60000"/>
                      </a:schemeClr>
                    </a:solidFill>
                  </a:tcPr>
                </a:tc>
                <a:tc>
                  <a:txBody>
                    <a:bodyPr/>
                    <a:lstStyle/>
                    <a:p>
                      <a:pPr algn="ctr"/>
                      <a:r>
                        <a:rPr lang="en-US" dirty="0" smtClean="0"/>
                        <a:t>Byte</a:t>
                      </a:r>
                      <a:endParaRPr lang="en-IN" dirty="0"/>
                    </a:p>
                  </a:txBody>
                  <a:tcPr>
                    <a:solidFill>
                      <a:schemeClr val="accent2">
                        <a:lumMod val="40000"/>
                        <a:lumOff val="60000"/>
                      </a:schemeClr>
                    </a:solidFill>
                  </a:tcPr>
                </a:tc>
                <a:tc>
                  <a:txBody>
                    <a:bodyPr/>
                    <a:lstStyle/>
                    <a:p>
                      <a:pPr algn="l"/>
                      <a:r>
                        <a:rPr lang="en-US" dirty="0" smtClean="0"/>
                        <a:t>8 bit signed value, range</a:t>
                      </a:r>
                      <a:r>
                        <a:rPr lang="en-US" baseline="0" dirty="0" smtClean="0"/>
                        <a:t> from -128 to 127</a:t>
                      </a:r>
                      <a:endParaRPr lang="en-IN" dirty="0"/>
                    </a:p>
                  </a:txBody>
                  <a:tcPr>
                    <a:solidFill>
                      <a:schemeClr val="accent2">
                        <a:lumMod val="40000"/>
                        <a:lumOff val="60000"/>
                      </a:schemeClr>
                    </a:solidFill>
                  </a:tcPr>
                </a:tc>
                <a:extLst>
                  <a:ext uri="{0D108BD9-81ED-4DB2-BD59-A6C34878D82A}">
                    <a16:rowId xmlns:a16="http://schemas.microsoft.com/office/drawing/2014/main" val="2212581417"/>
                  </a:ext>
                </a:extLst>
              </a:tr>
              <a:tr h="611414">
                <a:tc>
                  <a:txBody>
                    <a:bodyPr/>
                    <a:lstStyle/>
                    <a:p>
                      <a:pPr algn="ctr"/>
                      <a:r>
                        <a:rPr lang="en-US" dirty="0" smtClean="0"/>
                        <a:t>10</a:t>
                      </a:r>
                      <a:endParaRPr lang="en-IN" dirty="0"/>
                    </a:p>
                  </a:txBody>
                  <a:tcPr>
                    <a:solidFill>
                      <a:schemeClr val="accent2">
                        <a:lumMod val="40000"/>
                        <a:lumOff val="60000"/>
                      </a:schemeClr>
                    </a:solidFill>
                  </a:tcPr>
                </a:tc>
                <a:tc>
                  <a:txBody>
                    <a:bodyPr/>
                    <a:lstStyle/>
                    <a:p>
                      <a:pPr algn="ctr"/>
                      <a:r>
                        <a:rPr lang="en-US" dirty="0" smtClean="0"/>
                        <a:t>Unit</a:t>
                      </a:r>
                      <a:endParaRPr lang="en-IN" dirty="0"/>
                    </a:p>
                  </a:txBody>
                  <a:tcPr>
                    <a:solidFill>
                      <a:schemeClr val="accent2">
                        <a:lumMod val="40000"/>
                        <a:lumOff val="60000"/>
                      </a:schemeClr>
                    </a:solidFill>
                  </a:tcPr>
                </a:tc>
                <a:tc>
                  <a:txBody>
                    <a:bodyPr/>
                    <a:lstStyle/>
                    <a:p>
                      <a:pPr algn="l"/>
                      <a:r>
                        <a:rPr lang="en-US" dirty="0" smtClean="0"/>
                        <a:t>Corresponds to no value</a:t>
                      </a:r>
                      <a:endParaRPr lang="en-IN" dirty="0"/>
                    </a:p>
                  </a:txBody>
                  <a:tcPr>
                    <a:solidFill>
                      <a:schemeClr val="accent2">
                        <a:lumMod val="40000"/>
                        <a:lumOff val="60000"/>
                      </a:schemeClr>
                    </a:solidFill>
                  </a:tcPr>
                </a:tc>
                <a:extLst>
                  <a:ext uri="{0D108BD9-81ED-4DB2-BD59-A6C34878D82A}">
                    <a16:rowId xmlns:a16="http://schemas.microsoft.com/office/drawing/2014/main" val="1225445119"/>
                  </a:ext>
                </a:extLst>
              </a:tr>
              <a:tr h="611414">
                <a:tc>
                  <a:txBody>
                    <a:bodyPr/>
                    <a:lstStyle/>
                    <a:p>
                      <a:pPr algn="ctr"/>
                      <a:r>
                        <a:rPr lang="en-US" dirty="0" smtClean="0"/>
                        <a:t>11</a:t>
                      </a:r>
                      <a:endParaRPr lang="en-IN" dirty="0"/>
                    </a:p>
                  </a:txBody>
                  <a:tcPr>
                    <a:solidFill>
                      <a:schemeClr val="accent2">
                        <a:lumMod val="40000"/>
                        <a:lumOff val="60000"/>
                      </a:schemeClr>
                    </a:solidFill>
                  </a:tcPr>
                </a:tc>
                <a:tc>
                  <a:txBody>
                    <a:bodyPr/>
                    <a:lstStyle/>
                    <a:p>
                      <a:pPr algn="ctr"/>
                      <a:r>
                        <a:rPr lang="en-US" dirty="0" smtClean="0"/>
                        <a:t>Boolean</a:t>
                      </a:r>
                      <a:endParaRPr lang="en-IN" dirty="0"/>
                    </a:p>
                  </a:txBody>
                  <a:tcPr>
                    <a:solidFill>
                      <a:schemeClr val="accent2">
                        <a:lumMod val="40000"/>
                        <a:lumOff val="60000"/>
                      </a:schemeClr>
                    </a:solidFill>
                  </a:tcPr>
                </a:tc>
                <a:tc>
                  <a:txBody>
                    <a:bodyPr/>
                    <a:lstStyle/>
                    <a:p>
                      <a:pPr algn="l"/>
                      <a:r>
                        <a:rPr lang="en-US" dirty="0" smtClean="0"/>
                        <a:t>true/false</a:t>
                      </a:r>
                      <a:endParaRPr lang="en-IN" dirty="0"/>
                    </a:p>
                  </a:txBody>
                  <a:tcPr>
                    <a:solidFill>
                      <a:schemeClr val="accent2">
                        <a:lumMod val="40000"/>
                        <a:lumOff val="60000"/>
                      </a:schemeClr>
                    </a:solidFill>
                  </a:tcPr>
                </a:tc>
                <a:extLst>
                  <a:ext uri="{0D108BD9-81ED-4DB2-BD59-A6C34878D82A}">
                    <a16:rowId xmlns:a16="http://schemas.microsoft.com/office/drawing/2014/main" val="4005562275"/>
                  </a:ext>
                </a:extLst>
              </a:tr>
              <a:tr h="611414">
                <a:tc>
                  <a:txBody>
                    <a:bodyPr/>
                    <a:lstStyle/>
                    <a:p>
                      <a:pPr algn="ctr"/>
                      <a:r>
                        <a:rPr lang="en-US" dirty="0" smtClean="0"/>
                        <a:t>12</a:t>
                      </a:r>
                      <a:endParaRPr lang="en-IN" dirty="0"/>
                    </a:p>
                  </a:txBody>
                  <a:tcPr>
                    <a:solidFill>
                      <a:schemeClr val="accent2">
                        <a:lumMod val="40000"/>
                        <a:lumOff val="60000"/>
                      </a:schemeClr>
                    </a:solidFill>
                  </a:tcPr>
                </a:tc>
                <a:tc>
                  <a:txBody>
                    <a:bodyPr/>
                    <a:lstStyle/>
                    <a:p>
                      <a:pPr algn="ctr"/>
                      <a:r>
                        <a:rPr lang="en-US" dirty="0" smtClean="0"/>
                        <a:t>Char</a:t>
                      </a:r>
                      <a:endParaRPr lang="en-IN" dirty="0"/>
                    </a:p>
                  </a:txBody>
                  <a:tcPr>
                    <a:solidFill>
                      <a:schemeClr val="accent2">
                        <a:lumMod val="40000"/>
                        <a:lumOff val="60000"/>
                      </a:schemeClr>
                    </a:solidFill>
                  </a:tcPr>
                </a:tc>
                <a:tc>
                  <a:txBody>
                    <a:bodyPr/>
                    <a:lstStyle/>
                    <a:p>
                      <a:pPr algn="l"/>
                      <a:r>
                        <a:rPr lang="en-US" dirty="0" smtClean="0"/>
                        <a:t>16</a:t>
                      </a:r>
                      <a:r>
                        <a:rPr lang="en-US" baseline="0" dirty="0" smtClean="0"/>
                        <a:t> bit unsigned Unicode character, range from U+0000 to U+FFFF</a:t>
                      </a:r>
                      <a:endParaRPr lang="en-IN" dirty="0"/>
                    </a:p>
                  </a:txBody>
                  <a:tcPr>
                    <a:solidFill>
                      <a:schemeClr val="accent2">
                        <a:lumMod val="40000"/>
                        <a:lumOff val="60000"/>
                      </a:schemeClr>
                    </a:solidFill>
                  </a:tcPr>
                </a:tc>
                <a:extLst>
                  <a:ext uri="{0D108BD9-81ED-4DB2-BD59-A6C34878D82A}">
                    <a16:rowId xmlns:a16="http://schemas.microsoft.com/office/drawing/2014/main" val="3624859968"/>
                  </a:ext>
                </a:extLst>
              </a:tr>
              <a:tr h="611414">
                <a:tc>
                  <a:txBody>
                    <a:bodyPr/>
                    <a:lstStyle/>
                    <a:p>
                      <a:pPr algn="ctr"/>
                      <a:r>
                        <a:rPr lang="en-US" dirty="0" smtClean="0"/>
                        <a:t>13</a:t>
                      </a:r>
                      <a:endParaRPr lang="en-IN" dirty="0"/>
                    </a:p>
                  </a:txBody>
                  <a:tcPr>
                    <a:solidFill>
                      <a:schemeClr val="accent2">
                        <a:lumMod val="40000"/>
                        <a:lumOff val="60000"/>
                      </a:schemeClr>
                    </a:solidFill>
                  </a:tcPr>
                </a:tc>
                <a:tc>
                  <a:txBody>
                    <a:bodyPr/>
                    <a:lstStyle/>
                    <a:p>
                      <a:pPr algn="ctr"/>
                      <a:r>
                        <a:rPr lang="en-US" dirty="0" smtClean="0"/>
                        <a:t>Null</a:t>
                      </a:r>
                      <a:endParaRPr lang="en-IN" dirty="0"/>
                    </a:p>
                  </a:txBody>
                  <a:tcPr>
                    <a:solidFill>
                      <a:schemeClr val="accent2">
                        <a:lumMod val="40000"/>
                        <a:lumOff val="60000"/>
                      </a:schemeClr>
                    </a:solidFill>
                  </a:tcPr>
                </a:tc>
                <a:tc>
                  <a:txBody>
                    <a:bodyPr/>
                    <a:lstStyle/>
                    <a:p>
                      <a:pPr algn="l"/>
                      <a:r>
                        <a:rPr lang="en-US" dirty="0" smtClean="0"/>
                        <a:t>Null or empty reference</a:t>
                      </a:r>
                      <a:endParaRPr lang="en-IN" dirty="0"/>
                    </a:p>
                  </a:txBody>
                  <a:tcPr>
                    <a:solidFill>
                      <a:schemeClr val="accent2">
                        <a:lumMod val="40000"/>
                        <a:lumOff val="60000"/>
                      </a:schemeClr>
                    </a:solidFill>
                  </a:tcPr>
                </a:tc>
                <a:extLst>
                  <a:ext uri="{0D108BD9-81ED-4DB2-BD59-A6C34878D82A}">
                    <a16:rowId xmlns:a16="http://schemas.microsoft.com/office/drawing/2014/main" val="114411064"/>
                  </a:ext>
                </a:extLst>
              </a:tr>
              <a:tr h="611414">
                <a:tc>
                  <a:txBody>
                    <a:bodyPr/>
                    <a:lstStyle/>
                    <a:p>
                      <a:pPr algn="ctr"/>
                      <a:r>
                        <a:rPr lang="en-US" dirty="0" smtClean="0"/>
                        <a:t>14</a:t>
                      </a:r>
                      <a:endParaRPr lang="en-IN" dirty="0"/>
                    </a:p>
                  </a:txBody>
                  <a:tcPr>
                    <a:solidFill>
                      <a:schemeClr val="accent2">
                        <a:lumMod val="40000"/>
                        <a:lumOff val="60000"/>
                      </a:schemeClr>
                    </a:solidFill>
                  </a:tcPr>
                </a:tc>
                <a:tc>
                  <a:txBody>
                    <a:bodyPr/>
                    <a:lstStyle/>
                    <a:p>
                      <a:pPr algn="ctr"/>
                      <a:r>
                        <a:rPr lang="en-US" dirty="0" smtClean="0"/>
                        <a:t>Nothing </a:t>
                      </a:r>
                      <a:endParaRPr lang="en-IN" dirty="0"/>
                    </a:p>
                  </a:txBody>
                  <a:tcPr>
                    <a:solidFill>
                      <a:schemeClr val="accent2">
                        <a:lumMod val="40000"/>
                        <a:lumOff val="60000"/>
                      </a:schemeClr>
                    </a:solidFill>
                  </a:tcPr>
                </a:tc>
                <a:tc>
                  <a:txBody>
                    <a:bodyPr/>
                    <a:lstStyle/>
                    <a:p>
                      <a:pPr algn="l"/>
                      <a:r>
                        <a:rPr lang="en-US" dirty="0" smtClean="0"/>
                        <a:t>The subtype of every other type;</a:t>
                      </a:r>
                      <a:r>
                        <a:rPr lang="en-US" baseline="0" dirty="0" smtClean="0"/>
                        <a:t> includes no values.</a:t>
                      </a:r>
                      <a:endParaRPr lang="en-IN" dirty="0"/>
                    </a:p>
                  </a:txBody>
                  <a:tcPr>
                    <a:solidFill>
                      <a:schemeClr val="accent2">
                        <a:lumMod val="40000"/>
                        <a:lumOff val="60000"/>
                      </a:schemeClr>
                    </a:solidFill>
                  </a:tcPr>
                </a:tc>
                <a:extLst>
                  <a:ext uri="{0D108BD9-81ED-4DB2-BD59-A6C34878D82A}">
                    <a16:rowId xmlns:a16="http://schemas.microsoft.com/office/drawing/2014/main" val="2649447960"/>
                  </a:ext>
                </a:extLst>
              </a:tr>
            </a:tbl>
          </a:graphicData>
        </a:graphic>
      </p:graphicFrame>
    </p:spTree>
    <p:extLst>
      <p:ext uri="{BB962C8B-B14F-4D97-AF65-F5344CB8AC3E}">
        <p14:creationId xmlns:p14="http://schemas.microsoft.com/office/powerpoint/2010/main" val="19165471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650" y="748792"/>
            <a:ext cx="10426700" cy="787908"/>
          </a:xfrm>
        </p:spPr>
        <p:txBody>
          <a:bodyPr/>
          <a:lstStyle/>
          <a:p>
            <a:r>
              <a:rPr lang="en-US" dirty="0" smtClean="0"/>
              <a:t>Lazy evaluation</a:t>
            </a:r>
            <a:endParaRPr lang="en-IN" dirty="0"/>
          </a:p>
        </p:txBody>
      </p:sp>
      <p:sp>
        <p:nvSpPr>
          <p:cNvPr id="6" name="Content Placeholder 5"/>
          <p:cNvSpPr>
            <a:spLocks noGrp="1"/>
          </p:cNvSpPr>
          <p:nvPr>
            <p:ph idx="1"/>
          </p:nvPr>
        </p:nvSpPr>
        <p:spPr>
          <a:xfrm>
            <a:off x="2231136" y="2396744"/>
            <a:ext cx="7729728" cy="3101983"/>
          </a:xfrm>
        </p:spPr>
        <p:txBody>
          <a:bodyPr>
            <a:normAutofit/>
          </a:bodyPr>
          <a:lstStyle/>
          <a:p>
            <a:r>
              <a:rPr lang="en-US" dirty="0" smtClean="0"/>
              <a:t>In </a:t>
            </a:r>
            <a:r>
              <a:rPr lang="en-US" b="1" i="1" dirty="0" smtClean="0"/>
              <a:t>lazy Evaluation</a:t>
            </a:r>
            <a:r>
              <a:rPr lang="en-US" dirty="0" smtClean="0"/>
              <a:t>, the expression is not evaluated immediately, but once on first access.</a:t>
            </a:r>
          </a:p>
          <a:p>
            <a:endParaRPr lang="en-US" dirty="0"/>
          </a:p>
          <a:p>
            <a:pPr marL="0" indent="0">
              <a:buNone/>
            </a:pPr>
            <a:endParaRPr lang="en-IN" dirty="0"/>
          </a:p>
        </p:txBody>
      </p:sp>
    </p:spTree>
    <p:extLst>
      <p:ext uri="{BB962C8B-B14F-4D97-AF65-F5344CB8AC3E}">
        <p14:creationId xmlns:p14="http://schemas.microsoft.com/office/powerpoint/2010/main" val="35261412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Control Structures In Scala</a:t>
            </a:r>
            <a:endParaRPr lang="en-IN" dirty="0"/>
          </a:p>
        </p:txBody>
      </p:sp>
    </p:spTree>
    <p:extLst>
      <p:ext uri="{BB962C8B-B14F-4D97-AF65-F5344CB8AC3E}">
        <p14:creationId xmlns:p14="http://schemas.microsoft.com/office/powerpoint/2010/main" val="2937186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 </a:t>
            </a:r>
            <a:r>
              <a:rPr lang="en-US" cap="none" dirty="0" smtClean="0"/>
              <a:t>(Contd.)</a:t>
            </a:r>
            <a:endParaRPr lang="en-IN" dirty="0"/>
          </a:p>
        </p:txBody>
      </p:sp>
      <p:sp>
        <p:nvSpPr>
          <p:cNvPr id="5" name="Content Placeholder 4"/>
          <p:cNvSpPr>
            <a:spLocks noGrp="1"/>
          </p:cNvSpPr>
          <p:nvPr>
            <p:ph idx="1"/>
          </p:nvPr>
        </p:nvSpPr>
        <p:spPr/>
        <p:txBody>
          <a:bodyPr/>
          <a:lstStyle/>
          <a:p>
            <a:pPr>
              <a:buFont typeface="Wingdings" panose="05000000000000000000" pitchFamily="2" charset="2"/>
              <a:buChar char="§"/>
            </a:pPr>
            <a:r>
              <a:rPr lang="en-US" b="1" dirty="0"/>
              <a:t>i</a:t>
            </a:r>
            <a:r>
              <a:rPr lang="en-US" b="1" dirty="0" smtClean="0"/>
              <a:t>f/then/else</a:t>
            </a:r>
          </a:p>
          <a:p>
            <a:pPr>
              <a:buFont typeface="Wingdings" panose="05000000000000000000" pitchFamily="2" charset="2"/>
              <a:buChar char="§"/>
            </a:pPr>
            <a:r>
              <a:rPr lang="en-US" b="1" dirty="0"/>
              <a:t>f</a:t>
            </a:r>
            <a:r>
              <a:rPr lang="en-US" b="1" dirty="0" smtClean="0"/>
              <a:t>or loops</a:t>
            </a:r>
          </a:p>
          <a:p>
            <a:pPr>
              <a:buFont typeface="Wingdings" panose="05000000000000000000" pitchFamily="2" charset="2"/>
              <a:buChar char="§"/>
            </a:pPr>
            <a:r>
              <a:rPr lang="en-US" b="1" dirty="0" smtClean="0"/>
              <a:t>while loops</a:t>
            </a:r>
          </a:p>
          <a:p>
            <a:pPr>
              <a:buFont typeface="Wingdings" panose="05000000000000000000" pitchFamily="2" charset="2"/>
              <a:buChar char="§"/>
            </a:pPr>
            <a:r>
              <a:rPr lang="en-US" b="1" dirty="0" smtClean="0"/>
              <a:t>for expressions (also known as for comprehensions)</a:t>
            </a:r>
          </a:p>
          <a:p>
            <a:pPr>
              <a:buFont typeface="Wingdings" panose="05000000000000000000" pitchFamily="2" charset="2"/>
              <a:buChar char="§"/>
            </a:pPr>
            <a:endParaRPr lang="en-US" b="1" dirty="0" smtClean="0"/>
          </a:p>
          <a:p>
            <a:pPr>
              <a:buFont typeface="Wingdings" panose="05000000000000000000" pitchFamily="2" charset="2"/>
              <a:buChar char="§"/>
            </a:pPr>
            <a:r>
              <a:rPr lang="en-US" b="1" dirty="0" smtClean="0"/>
              <a:t>try/catch/finally</a:t>
            </a:r>
          </a:p>
          <a:p>
            <a:pPr>
              <a:buFont typeface="Wingdings" panose="05000000000000000000" pitchFamily="2" charset="2"/>
              <a:buChar char="§"/>
            </a:pPr>
            <a:r>
              <a:rPr lang="en-US" b="1" dirty="0"/>
              <a:t>m</a:t>
            </a:r>
            <a:r>
              <a:rPr lang="en-US" b="1" dirty="0" smtClean="0"/>
              <a:t>atch expressions</a:t>
            </a:r>
            <a:endParaRPr lang="en-IN" b="1" dirty="0"/>
          </a:p>
        </p:txBody>
      </p:sp>
    </p:spTree>
    <p:extLst>
      <p:ext uri="{BB962C8B-B14F-4D97-AF65-F5344CB8AC3E}">
        <p14:creationId xmlns:p14="http://schemas.microsoft.com/office/powerpoint/2010/main" val="2542103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1569050"/>
              </p:ext>
            </p:extLst>
          </p:nvPr>
        </p:nvGraphicFramePr>
        <p:xfrm>
          <a:off x="2231136" y="2485644"/>
          <a:ext cx="7729728" cy="310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3705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COLLECTIONS In Scala</a:t>
            </a:r>
            <a:endParaRPr lang="en-IN" dirty="0"/>
          </a:p>
        </p:txBody>
      </p:sp>
    </p:spTree>
    <p:extLst>
      <p:ext uri="{BB962C8B-B14F-4D97-AF65-F5344CB8AC3E}">
        <p14:creationId xmlns:p14="http://schemas.microsoft.com/office/powerpoint/2010/main" val="955115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in Scala</a:t>
            </a:r>
            <a:endParaRPr lang="en-IN" dirty="0"/>
          </a:p>
        </p:txBody>
      </p:sp>
      <p:sp>
        <p:nvSpPr>
          <p:cNvPr id="3" name="Content Placeholder 2"/>
          <p:cNvSpPr>
            <a:spLocks noGrp="1"/>
          </p:cNvSpPr>
          <p:nvPr>
            <p:ph idx="1"/>
          </p:nvPr>
        </p:nvSpPr>
        <p:spPr/>
        <p:txBody>
          <a:bodyPr>
            <a:normAutofit/>
          </a:bodyPr>
          <a:lstStyle/>
          <a:p>
            <a:r>
              <a:rPr lang="en-US" dirty="0" smtClean="0"/>
              <a:t>Scala Collections are the containers that hold sequenced linear set of items.</a:t>
            </a:r>
          </a:p>
          <a:p>
            <a:r>
              <a:rPr lang="en-US" dirty="0" smtClean="0"/>
              <a:t>Collections can be mutable and immutable</a:t>
            </a:r>
          </a:p>
          <a:p>
            <a:r>
              <a:rPr lang="en-US" dirty="0" smtClean="0"/>
              <a:t>Arrays &amp; Arraybuffers</a:t>
            </a:r>
          </a:p>
          <a:p>
            <a:r>
              <a:rPr lang="en-US" dirty="0" smtClean="0"/>
              <a:t>Lists</a:t>
            </a:r>
          </a:p>
          <a:p>
            <a:r>
              <a:rPr lang="en-US" dirty="0" smtClean="0"/>
              <a:t>Sets</a:t>
            </a:r>
          </a:p>
          <a:p>
            <a:r>
              <a:rPr lang="en-US" dirty="0" smtClean="0"/>
              <a:t>Maps</a:t>
            </a:r>
          </a:p>
          <a:p>
            <a:r>
              <a:rPr lang="en-US" dirty="0" smtClean="0"/>
              <a:t>Tuples</a:t>
            </a:r>
          </a:p>
        </p:txBody>
      </p:sp>
    </p:spTree>
    <p:extLst>
      <p:ext uri="{BB962C8B-B14F-4D97-AF65-F5344CB8AC3E}">
        <p14:creationId xmlns:p14="http://schemas.microsoft.com/office/powerpoint/2010/main" val="33413290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583436" y="2369482"/>
            <a:ext cx="4270248" cy="704087"/>
          </a:xfrm>
        </p:spPr>
        <p:txBody>
          <a:bodyPr/>
          <a:lstStyle/>
          <a:p>
            <a:r>
              <a:rPr lang="en-US" b="1" dirty="0" smtClean="0"/>
              <a:t>Immutable</a:t>
            </a:r>
            <a:endParaRPr lang="en-IN" b="1" dirty="0"/>
          </a:p>
        </p:txBody>
      </p:sp>
      <p:sp>
        <p:nvSpPr>
          <p:cNvPr id="6" name="Content Placeholder 5"/>
          <p:cNvSpPr>
            <a:spLocks noGrp="1"/>
          </p:cNvSpPr>
          <p:nvPr>
            <p:ph sz="half" idx="2"/>
          </p:nvPr>
        </p:nvSpPr>
        <p:spPr>
          <a:xfrm>
            <a:off x="901700" y="3295213"/>
            <a:ext cx="4951984" cy="2596776"/>
          </a:xfrm>
        </p:spPr>
        <p:txBody>
          <a:bodyPr/>
          <a:lstStyle/>
          <a:p>
            <a:r>
              <a:rPr lang="en-US" dirty="0" smtClean="0"/>
              <a:t>Package – </a:t>
            </a:r>
            <a:r>
              <a:rPr lang="en-US" dirty="0" err="1" smtClean="0">
                <a:solidFill>
                  <a:schemeClr val="accent4"/>
                </a:solidFill>
              </a:rPr>
              <a:t>scala.collection.immutable</a:t>
            </a:r>
            <a:endParaRPr lang="en-US" dirty="0" smtClean="0">
              <a:solidFill>
                <a:schemeClr val="accent4"/>
              </a:solidFill>
            </a:endParaRPr>
          </a:p>
          <a:p>
            <a:r>
              <a:rPr lang="en-US" dirty="0" smtClean="0"/>
              <a:t>By </a:t>
            </a:r>
            <a:r>
              <a:rPr lang="en-US" dirty="0"/>
              <a:t>default Scala Picks Immutable </a:t>
            </a:r>
            <a:r>
              <a:rPr lang="en-US" dirty="0" smtClean="0"/>
              <a:t>collection.</a:t>
            </a:r>
          </a:p>
          <a:p>
            <a:endParaRPr lang="en-IN" dirty="0"/>
          </a:p>
        </p:txBody>
      </p:sp>
      <p:sp>
        <p:nvSpPr>
          <p:cNvPr id="7" name="Content Placeholder 6"/>
          <p:cNvSpPr>
            <a:spLocks noGrp="1"/>
          </p:cNvSpPr>
          <p:nvPr>
            <p:ph sz="quarter" idx="4"/>
          </p:nvPr>
        </p:nvSpPr>
        <p:spPr>
          <a:xfrm>
            <a:off x="6439916" y="3295213"/>
            <a:ext cx="4888484" cy="2596776"/>
          </a:xfrm>
        </p:spPr>
        <p:txBody>
          <a:bodyPr/>
          <a:lstStyle/>
          <a:p>
            <a:r>
              <a:rPr lang="en-US" dirty="0" smtClean="0"/>
              <a:t>Package - </a:t>
            </a:r>
            <a:r>
              <a:rPr lang="en-US" dirty="0" err="1" smtClean="0">
                <a:solidFill>
                  <a:schemeClr val="accent4"/>
                </a:solidFill>
              </a:rPr>
              <a:t>scala.collection.mutable</a:t>
            </a:r>
            <a:endParaRPr lang="en-US" dirty="0" smtClean="0">
              <a:solidFill>
                <a:schemeClr val="accent4"/>
              </a:solidFill>
            </a:endParaRPr>
          </a:p>
          <a:p>
            <a:r>
              <a:rPr lang="en-US" dirty="0" smtClean="0">
                <a:solidFill>
                  <a:schemeClr val="tx1"/>
                </a:solidFill>
              </a:rPr>
              <a:t>Array is by default mutable</a:t>
            </a:r>
            <a:endParaRPr lang="en-IN" dirty="0">
              <a:solidFill>
                <a:schemeClr val="tx1"/>
              </a:solidFill>
            </a:endParaRPr>
          </a:p>
        </p:txBody>
      </p:sp>
      <p:sp>
        <p:nvSpPr>
          <p:cNvPr id="8" name="Text Placeholder 7"/>
          <p:cNvSpPr>
            <a:spLocks noGrp="1"/>
          </p:cNvSpPr>
          <p:nvPr>
            <p:ph type="body" sz="quarter" idx="13"/>
          </p:nvPr>
        </p:nvSpPr>
        <p:spPr>
          <a:xfrm>
            <a:off x="6439916" y="2369482"/>
            <a:ext cx="4270248" cy="704087"/>
          </a:xfrm>
        </p:spPr>
        <p:txBody>
          <a:bodyPr/>
          <a:lstStyle/>
          <a:p>
            <a:r>
              <a:rPr lang="en-US" b="1" dirty="0" smtClean="0"/>
              <a:t>Mutable</a:t>
            </a:r>
            <a:endParaRPr lang="en-IN" b="1" dirty="0"/>
          </a:p>
        </p:txBody>
      </p:sp>
      <p:sp>
        <p:nvSpPr>
          <p:cNvPr id="4" name="Title 3"/>
          <p:cNvSpPr>
            <a:spLocks noGrp="1"/>
          </p:cNvSpPr>
          <p:nvPr>
            <p:ph type="title"/>
          </p:nvPr>
        </p:nvSpPr>
        <p:spPr>
          <a:xfrm>
            <a:off x="520700" y="240792"/>
            <a:ext cx="11163300" cy="864108"/>
          </a:xfrm>
        </p:spPr>
        <p:txBody>
          <a:bodyPr/>
          <a:lstStyle/>
          <a:p>
            <a:r>
              <a:rPr lang="en-US" dirty="0" smtClean="0"/>
              <a:t>Collections In Scala</a:t>
            </a:r>
            <a:endParaRPr lang="en-IN" dirty="0"/>
          </a:p>
        </p:txBody>
      </p:sp>
      <p:sp>
        <p:nvSpPr>
          <p:cNvPr id="9" name="TextBox 8"/>
          <p:cNvSpPr txBox="1"/>
          <p:nvPr/>
        </p:nvSpPr>
        <p:spPr>
          <a:xfrm>
            <a:off x="901700" y="1384300"/>
            <a:ext cx="10426700" cy="923330"/>
          </a:xfrm>
          <a:prstGeom prst="rect">
            <a:avLst/>
          </a:prstGeom>
          <a:noFill/>
        </p:spPr>
        <p:txBody>
          <a:bodyPr wrap="square" rtlCol="0">
            <a:spAutoFit/>
          </a:bodyPr>
          <a:lstStyle/>
          <a:p>
            <a:r>
              <a:rPr lang="en-US" dirty="0"/>
              <a:t>Scala Collections are the containers that hold sequenced linear set of items</a:t>
            </a:r>
          </a:p>
          <a:p>
            <a:r>
              <a:rPr lang="en-US" dirty="0" smtClean="0"/>
              <a:t>All collections belongs to the package </a:t>
            </a:r>
            <a:r>
              <a:rPr lang="en-US" dirty="0" err="1" smtClean="0">
                <a:solidFill>
                  <a:schemeClr val="accent4"/>
                </a:solidFill>
              </a:rPr>
              <a:t>scala.collection</a:t>
            </a:r>
            <a:r>
              <a:rPr lang="en-US" dirty="0" smtClean="0">
                <a:solidFill>
                  <a:schemeClr val="accent4"/>
                </a:solidFill>
              </a:rPr>
              <a:t> </a:t>
            </a:r>
            <a:r>
              <a:rPr lang="en-US" dirty="0"/>
              <a:t>and can be either mutable or </a:t>
            </a:r>
            <a:r>
              <a:rPr lang="en-US" dirty="0" smtClean="0"/>
              <a:t>immutable.</a:t>
            </a:r>
          </a:p>
          <a:p>
            <a:endParaRPr lang="en-IN" dirty="0"/>
          </a:p>
        </p:txBody>
      </p:sp>
    </p:spTree>
    <p:extLst>
      <p:ext uri="{BB962C8B-B14F-4D97-AF65-F5344CB8AC3E}">
        <p14:creationId xmlns:p14="http://schemas.microsoft.com/office/powerpoint/2010/main" val="7969672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650" y="748792"/>
            <a:ext cx="10426700" cy="787908"/>
          </a:xfrm>
        </p:spPr>
        <p:txBody>
          <a:bodyPr/>
          <a:lstStyle/>
          <a:p>
            <a:r>
              <a:rPr lang="en-US" dirty="0" smtClean="0"/>
              <a:t>Collections in Scala</a:t>
            </a:r>
            <a:endParaRPr lang="en-IN" dirty="0"/>
          </a:p>
        </p:txBody>
      </p:sp>
      <p:sp>
        <p:nvSpPr>
          <p:cNvPr id="6" name="Content Placeholder 5"/>
          <p:cNvSpPr>
            <a:spLocks noGrp="1"/>
          </p:cNvSpPr>
          <p:nvPr>
            <p:ph idx="1"/>
          </p:nvPr>
        </p:nvSpPr>
        <p:spPr>
          <a:xfrm>
            <a:off x="2231136" y="2396744"/>
            <a:ext cx="7729728" cy="3101983"/>
          </a:xfrm>
        </p:spPr>
        <p:txBody>
          <a:bodyPr>
            <a:normAutofit/>
          </a:bodyPr>
          <a:lstStyle/>
          <a:p>
            <a:r>
              <a:rPr lang="en-US" dirty="0" smtClean="0"/>
              <a:t>Array is by default mutable . For using Immutable array – import </a:t>
            </a:r>
            <a:r>
              <a:rPr lang="en-US" dirty="0" err="1" smtClean="0"/>
              <a:t>scala.collection</a:t>
            </a:r>
            <a:r>
              <a:rPr lang="en-US" dirty="0" smtClean="0"/>
              <a:t> . Array Buffer</a:t>
            </a:r>
            <a:endParaRPr lang="en-US" b="1" i="1" dirty="0" smtClean="0"/>
          </a:p>
          <a:p>
            <a:endParaRPr lang="en-US" dirty="0"/>
          </a:p>
          <a:p>
            <a:pPr marL="0" indent="0">
              <a:buNone/>
            </a:pPr>
            <a:endParaRPr lang="en-IN" dirty="0"/>
          </a:p>
        </p:txBody>
      </p:sp>
    </p:spTree>
    <p:extLst>
      <p:ext uri="{BB962C8B-B14F-4D97-AF65-F5344CB8AC3E}">
        <p14:creationId xmlns:p14="http://schemas.microsoft.com/office/powerpoint/2010/main" val="19754375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Singleton object</a:t>
            </a:r>
            <a:endParaRPr lang="en-IN" dirty="0"/>
          </a:p>
        </p:txBody>
      </p:sp>
    </p:spTree>
    <p:extLst>
      <p:ext uri="{BB962C8B-B14F-4D97-AF65-F5344CB8AC3E}">
        <p14:creationId xmlns:p14="http://schemas.microsoft.com/office/powerpoint/2010/main" val="23656232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Functions In Scala</a:t>
            </a:r>
            <a:endParaRPr lang="en-IN" dirty="0"/>
          </a:p>
        </p:txBody>
      </p:sp>
    </p:spTree>
    <p:extLst>
      <p:ext uri="{BB962C8B-B14F-4D97-AF65-F5344CB8AC3E}">
        <p14:creationId xmlns:p14="http://schemas.microsoft.com/office/powerpoint/2010/main" val="13873003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126" y="156236"/>
            <a:ext cx="4497150" cy="1034210"/>
          </a:xfrm>
        </p:spPr>
        <p:txBody>
          <a:bodyPr>
            <a:normAutofit/>
          </a:bodyPr>
          <a:lstStyle/>
          <a:p>
            <a:r>
              <a:rPr lang="en-US" dirty="0" smtClean="0"/>
              <a:t>Functions</a:t>
            </a:r>
            <a:endParaRPr lang="en-IN" dirty="0"/>
          </a:p>
        </p:txBody>
      </p:sp>
      <p:pic>
        <p:nvPicPr>
          <p:cNvPr id="4" name="Content Placeholder 3"/>
          <p:cNvPicPr>
            <a:picLocks noGrp="1" noChangeAspect="1"/>
          </p:cNvPicPr>
          <p:nvPr>
            <p:ph idx="1"/>
          </p:nvPr>
        </p:nvPicPr>
        <p:blipFill>
          <a:blip r:embed="rId2"/>
          <a:stretch>
            <a:fillRect/>
          </a:stretch>
        </p:blipFill>
        <p:spPr>
          <a:xfrm>
            <a:off x="6353484" y="318151"/>
            <a:ext cx="5367504" cy="1744590"/>
          </a:xfrm>
          <a:prstGeom prst="rect">
            <a:avLst/>
          </a:prstGeom>
        </p:spPr>
      </p:pic>
      <p:sp>
        <p:nvSpPr>
          <p:cNvPr id="6" name="TextBox 5"/>
          <p:cNvSpPr txBox="1"/>
          <p:nvPr/>
        </p:nvSpPr>
        <p:spPr>
          <a:xfrm>
            <a:off x="759126" y="1734707"/>
            <a:ext cx="5408763"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Declaring a function</a:t>
            </a:r>
          </a:p>
          <a:p>
            <a:pPr marL="285750" indent="-285750">
              <a:buFont typeface="Arial" panose="020B0604020202020204" pitchFamily="34" charset="0"/>
              <a:buChar char="•"/>
            </a:pPr>
            <a:r>
              <a:rPr lang="en-US" dirty="0"/>
              <a:t>Recursive Function</a:t>
            </a:r>
          </a:p>
          <a:p>
            <a:pPr marL="742950" lvl="1" indent="-285750">
              <a:buFont typeface="Arial" panose="020B0604020202020204" pitchFamily="34" charset="0"/>
              <a:buChar char="•"/>
            </a:pPr>
            <a:r>
              <a:rPr lang="en-US" dirty="0"/>
              <a:t>Tail Recursive Function</a:t>
            </a:r>
            <a:endParaRPr lang="en-IN" dirty="0"/>
          </a:p>
          <a:p>
            <a:endParaRPr lang="en-US" dirty="0" smtClean="0"/>
          </a:p>
          <a:p>
            <a:pPr marL="285750" indent="-285750">
              <a:buFont typeface="Arial" panose="020B0604020202020204" pitchFamily="34" charset="0"/>
              <a:buChar char="•"/>
            </a:pPr>
            <a:r>
              <a:rPr lang="en-US" dirty="0" smtClean="0"/>
              <a:t>Anonymous Function/Function literal</a:t>
            </a:r>
          </a:p>
          <a:p>
            <a:pPr marL="742950" lvl="1" indent="-285750">
              <a:buFont typeface="Arial" panose="020B0604020202020204" pitchFamily="34" charset="0"/>
              <a:buChar char="•"/>
            </a:pPr>
            <a:r>
              <a:rPr lang="en-US" dirty="0"/>
              <a:t>Higher Order </a:t>
            </a:r>
            <a:r>
              <a:rPr lang="en-US" dirty="0" smtClean="0"/>
              <a:t>Function</a:t>
            </a:r>
          </a:p>
          <a:p>
            <a:pPr marL="742950" lvl="1" indent="-285750">
              <a:buFont typeface="Arial" panose="020B0604020202020204" pitchFamily="34" charset="0"/>
              <a:buChar char="•"/>
            </a:pPr>
            <a:r>
              <a:rPr lang="en-US" dirty="0" smtClean="0"/>
              <a:t>Built in Functions – </a:t>
            </a:r>
          </a:p>
          <a:p>
            <a:pPr marL="742950" lvl="1" indent="-285750">
              <a:buFont typeface="Arial" panose="020B0604020202020204" pitchFamily="34" charset="0"/>
              <a:buChar char="•"/>
            </a:pPr>
            <a:r>
              <a:rPr lang="en-US" dirty="0" smtClean="0"/>
              <a:t>foreach, </a:t>
            </a:r>
          </a:p>
          <a:p>
            <a:pPr marL="742950" lvl="1" indent="-285750">
              <a:buFont typeface="Arial" panose="020B0604020202020204" pitchFamily="34" charset="0"/>
              <a:buChar char="•"/>
            </a:pPr>
            <a:r>
              <a:rPr lang="en-US" dirty="0" smtClean="0"/>
              <a:t>map, </a:t>
            </a:r>
          </a:p>
          <a:p>
            <a:pPr marL="742950" lvl="1" indent="-285750">
              <a:buFont typeface="Arial" panose="020B0604020202020204" pitchFamily="34" charset="0"/>
              <a:buChar char="•"/>
            </a:pPr>
            <a:r>
              <a:rPr lang="en-US" dirty="0" smtClean="0"/>
              <a:t>filter</a:t>
            </a:r>
          </a:p>
          <a:p>
            <a:pPr marL="742950" lvl="1" indent="-285750">
              <a:buFont typeface="Arial" panose="020B0604020202020204" pitchFamily="34" charset="0"/>
              <a:buChar char="•"/>
            </a:pPr>
            <a:r>
              <a:rPr lang="en-US" dirty="0" smtClean="0"/>
              <a:t>flatMap</a:t>
            </a:r>
            <a:endParaRPr lang="en-US" dirty="0"/>
          </a:p>
          <a:p>
            <a:pPr marL="742950" lvl="1" indent="-285750">
              <a:buFont typeface="Arial" panose="020B0604020202020204" pitchFamily="34" charset="0"/>
              <a:buChar char="•"/>
            </a:pPr>
            <a:r>
              <a:rPr lang="en-US" dirty="0" smtClean="0"/>
              <a:t>FoldLeft</a:t>
            </a:r>
          </a:p>
          <a:p>
            <a:pPr marL="742950" lvl="1" indent="-285750">
              <a:buFont typeface="Arial" panose="020B0604020202020204" pitchFamily="34" charset="0"/>
              <a:buChar char="•"/>
            </a:pPr>
            <a:r>
              <a:rPr lang="en-US" dirty="0" smtClean="0"/>
              <a:t>FoldRight</a:t>
            </a:r>
          </a:p>
        </p:txBody>
      </p:sp>
      <p:pic>
        <p:nvPicPr>
          <p:cNvPr id="7" name="Picture 6"/>
          <p:cNvPicPr>
            <a:picLocks noChangeAspect="1"/>
          </p:cNvPicPr>
          <p:nvPr/>
        </p:nvPicPr>
        <p:blipFill>
          <a:blip r:embed="rId3"/>
          <a:stretch>
            <a:fillRect/>
          </a:stretch>
        </p:blipFill>
        <p:spPr>
          <a:xfrm>
            <a:off x="6718457" y="4456206"/>
            <a:ext cx="4305300" cy="1000125"/>
          </a:xfrm>
          <a:prstGeom prst="rect">
            <a:avLst/>
          </a:prstGeom>
        </p:spPr>
      </p:pic>
      <p:cxnSp>
        <p:nvCxnSpPr>
          <p:cNvPr id="9" name="Straight Arrow Connector 8"/>
          <p:cNvCxnSpPr/>
          <p:nvPr/>
        </p:nvCxnSpPr>
        <p:spPr>
          <a:xfrm flipH="1" flipV="1">
            <a:off x="8281359" y="3838754"/>
            <a:ext cx="8626" cy="7119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flipV="1">
            <a:off x="9489055" y="4022320"/>
            <a:ext cx="914400" cy="634312"/>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42733" y="3442867"/>
            <a:ext cx="1494503" cy="461665"/>
          </a:xfrm>
          <a:prstGeom prst="rect">
            <a:avLst/>
          </a:prstGeom>
          <a:noFill/>
        </p:spPr>
        <p:txBody>
          <a:bodyPr wrap="square" rtlCol="0">
            <a:spAutoFit/>
          </a:bodyPr>
          <a:lstStyle/>
          <a:p>
            <a:r>
              <a:rPr lang="en-US" sz="1200" dirty="0" smtClean="0"/>
              <a:t>Input parameter (x,y) and type (Int)</a:t>
            </a:r>
            <a:endParaRPr lang="en-IN" sz="1200" dirty="0"/>
          </a:p>
        </p:txBody>
      </p:sp>
      <p:sp>
        <p:nvSpPr>
          <p:cNvPr id="13" name="TextBox 12"/>
          <p:cNvSpPr txBox="1"/>
          <p:nvPr/>
        </p:nvSpPr>
        <p:spPr>
          <a:xfrm>
            <a:off x="10412080" y="3881302"/>
            <a:ext cx="1494503" cy="276999"/>
          </a:xfrm>
          <a:prstGeom prst="rect">
            <a:avLst/>
          </a:prstGeom>
          <a:noFill/>
        </p:spPr>
        <p:txBody>
          <a:bodyPr wrap="square" rtlCol="0">
            <a:spAutoFit/>
          </a:bodyPr>
          <a:lstStyle/>
          <a:p>
            <a:r>
              <a:rPr lang="en-US" sz="1200" dirty="0" smtClean="0"/>
              <a:t>Return expression</a:t>
            </a:r>
            <a:endParaRPr lang="en-IN" sz="1200" dirty="0"/>
          </a:p>
        </p:txBody>
      </p:sp>
      <p:sp>
        <p:nvSpPr>
          <p:cNvPr id="14" name="TextBox 13"/>
          <p:cNvSpPr txBox="1"/>
          <p:nvPr/>
        </p:nvSpPr>
        <p:spPr>
          <a:xfrm>
            <a:off x="6921910" y="5699304"/>
            <a:ext cx="4061313" cy="1231106"/>
          </a:xfrm>
          <a:prstGeom prst="rect">
            <a:avLst/>
          </a:prstGeom>
          <a:noFill/>
        </p:spPr>
        <p:txBody>
          <a:bodyPr wrap="square" rtlCol="0">
            <a:spAutoFit/>
          </a:bodyPr>
          <a:lstStyle/>
          <a:p>
            <a:r>
              <a:rPr lang="en-US" sz="1200" dirty="0"/>
              <a:t>The =&gt; designates that this function converts the thing on the left (any integer</a:t>
            </a:r>
            <a:br>
              <a:rPr lang="en-US" sz="1200" dirty="0"/>
            </a:br>
            <a:r>
              <a:rPr lang="en-US" sz="1200" dirty="0" smtClean="0"/>
              <a:t>x and y) </a:t>
            </a:r>
            <a:r>
              <a:rPr lang="en-US" sz="1200" dirty="0"/>
              <a:t>to the thing on the right (x + </a:t>
            </a:r>
            <a:r>
              <a:rPr lang="en-US" sz="1200" dirty="0" smtClean="0"/>
              <a:t>y). </a:t>
            </a:r>
            <a:r>
              <a:rPr lang="en-US" sz="1200" dirty="0"/>
              <a:t>So, this is a function mapping any integer</a:t>
            </a:r>
            <a:br>
              <a:rPr lang="en-US" sz="1200" dirty="0"/>
            </a:br>
            <a:r>
              <a:rPr lang="en-US" sz="1200" dirty="0" smtClean="0"/>
              <a:t>x,y  </a:t>
            </a:r>
            <a:r>
              <a:rPr lang="en-US" sz="1200" dirty="0"/>
              <a:t>to x + y</a:t>
            </a:r>
            <a:r>
              <a:rPr lang="en-US" sz="1400" dirty="0"/>
              <a:t/>
            </a:r>
            <a:br>
              <a:rPr lang="en-US" sz="1400" dirty="0"/>
            </a:br>
            <a:endParaRPr lang="en-IN" sz="1400" dirty="0"/>
          </a:p>
        </p:txBody>
      </p:sp>
    </p:spTree>
    <p:extLst>
      <p:ext uri="{BB962C8B-B14F-4D97-AF65-F5344CB8AC3E}">
        <p14:creationId xmlns:p14="http://schemas.microsoft.com/office/powerpoint/2010/main" val="29230365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441274" y="2386744"/>
            <a:ext cx="7591247" cy="977558"/>
          </a:xfrm>
        </p:spPr>
        <p:txBody>
          <a:bodyPr/>
          <a:lstStyle/>
          <a:p>
            <a:r>
              <a:rPr lang="en-US" dirty="0" smtClean="0"/>
              <a:t>Strings Operations</a:t>
            </a:r>
            <a:endParaRPr lang="en-IN" dirty="0"/>
          </a:p>
        </p:txBody>
      </p:sp>
      <p:sp>
        <p:nvSpPr>
          <p:cNvPr id="7" name="Subtitle 6"/>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25015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935053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1194380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 y="351528"/>
            <a:ext cx="5842000" cy="1134640"/>
          </a:xfrm>
        </p:spPr>
        <p:txBody>
          <a:bodyPr/>
          <a:lstStyle/>
          <a:p>
            <a:r>
              <a:rPr lang="en-US" dirty="0" smtClean="0"/>
              <a:t>What is Scala</a:t>
            </a:r>
            <a:endParaRPr lang="en-IN" dirty="0"/>
          </a:p>
        </p:txBody>
      </p:sp>
      <p:sp>
        <p:nvSpPr>
          <p:cNvPr id="4" name="Picture Placeholder 3"/>
          <p:cNvSpPr>
            <a:spLocks noGrp="1"/>
          </p:cNvSpPr>
          <p:nvPr>
            <p:ph type="pic" idx="1"/>
          </p:nvPr>
        </p:nvSpPr>
        <p:spPr/>
      </p:sp>
      <p:sp>
        <p:nvSpPr>
          <p:cNvPr id="3" name="Content Placeholder 2"/>
          <p:cNvSpPr>
            <a:spLocks noGrp="1"/>
          </p:cNvSpPr>
          <p:nvPr>
            <p:ph type="body" sz="half" idx="2"/>
          </p:nvPr>
        </p:nvSpPr>
        <p:spPr>
          <a:xfrm>
            <a:off x="139700" y="1771919"/>
            <a:ext cx="5842000" cy="971281"/>
          </a:xfrm>
        </p:spPr>
        <p:txBody>
          <a:bodyPr>
            <a:normAutofit/>
          </a:bodyPr>
          <a:lstStyle/>
          <a:p>
            <a:r>
              <a:rPr lang="en-US" sz="1600" dirty="0" smtClean="0"/>
              <a:t>Scala </a:t>
            </a:r>
            <a:r>
              <a:rPr lang="en-US" sz="1600" dirty="0"/>
              <a:t>is a general-purpose, high-level, statically-typed programming language that incorporates object-oriented and functional programming</a:t>
            </a:r>
            <a:r>
              <a:rPr lang="en-US" sz="1600" dirty="0" smtClean="0"/>
              <a:t>..</a:t>
            </a:r>
            <a:endParaRPr lang="en-IN" sz="1600" dirty="0"/>
          </a:p>
        </p:txBody>
      </p:sp>
      <p:sp>
        <p:nvSpPr>
          <p:cNvPr id="5" name="TextBox 4"/>
          <p:cNvSpPr txBox="1"/>
          <p:nvPr/>
        </p:nvSpPr>
        <p:spPr>
          <a:xfrm>
            <a:off x="139700" y="2743200"/>
            <a:ext cx="5842000"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name Scala is Scalable Language.</a:t>
            </a:r>
          </a:p>
          <a:p>
            <a:endParaRPr lang="en-US" dirty="0" smtClean="0"/>
          </a:p>
          <a:p>
            <a:pPr marL="285750" indent="-285750">
              <a:buFont typeface="Arial" panose="020B0604020202020204" pitchFamily="34" charset="0"/>
              <a:buChar char="•"/>
            </a:pPr>
            <a:r>
              <a:rPr lang="en-US" dirty="0"/>
              <a:t>We are going to learn Spark Version 2.12</a:t>
            </a:r>
          </a:p>
          <a:p>
            <a:endParaRPr lang="en-US" dirty="0" smtClean="0"/>
          </a:p>
          <a:p>
            <a:pPr marL="285750" indent="-285750">
              <a:buFont typeface="Arial" panose="020B0604020202020204" pitchFamily="34" charset="0"/>
              <a:buChar char="•"/>
            </a:pPr>
            <a:r>
              <a:rPr lang="en-US" dirty="0" smtClean="0"/>
              <a:t>Created by Martin Odersky in 2003 to </a:t>
            </a:r>
            <a:r>
              <a:rPr lang="en-US" dirty="0" smtClean="0"/>
              <a:t>provide </a:t>
            </a:r>
            <a:r>
              <a:rPr lang="en-US" dirty="0" smtClean="0"/>
              <a:t>a high performance &amp; concurrent-ready environment.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Scala is a statically typed language that is based on </a:t>
            </a:r>
            <a:r>
              <a:rPr lang="en-US" dirty="0" smtClean="0"/>
              <a:t>Java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Scala runs on Java Platform.</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It is purely Object Oriented and functional programming.</a:t>
            </a:r>
          </a:p>
          <a:p>
            <a:endParaRPr lang="en-IN" dirty="0"/>
          </a:p>
        </p:txBody>
      </p:sp>
      <p:pic>
        <p:nvPicPr>
          <p:cNvPr id="6" name="Picture 5"/>
          <p:cNvPicPr>
            <a:picLocks noChangeAspect="1"/>
          </p:cNvPicPr>
          <p:nvPr/>
        </p:nvPicPr>
        <p:blipFill>
          <a:blip r:embed="rId2"/>
          <a:stretch>
            <a:fillRect/>
          </a:stretch>
        </p:blipFill>
        <p:spPr>
          <a:xfrm>
            <a:off x="6172199" y="1486168"/>
            <a:ext cx="5629275" cy="4029075"/>
          </a:xfrm>
          <a:prstGeom prst="rect">
            <a:avLst/>
          </a:prstGeom>
        </p:spPr>
      </p:pic>
    </p:spTree>
    <p:extLst>
      <p:ext uri="{BB962C8B-B14F-4D97-AF65-F5344CB8AC3E}">
        <p14:creationId xmlns:p14="http://schemas.microsoft.com/office/powerpoint/2010/main" val="2335059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641600"/>
            <a:ext cx="12192000" cy="4114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0"/>
            <a:ext cx="12192000" cy="774700"/>
          </a:xfrm>
        </p:spPr>
        <p:txBody>
          <a:bodyPr>
            <a:normAutofit/>
          </a:bodyPr>
          <a:lstStyle/>
          <a:p>
            <a:r>
              <a:rPr lang="en-US" cap="small" dirty="0" smtClean="0"/>
              <a:t>Scala runs on </a:t>
            </a:r>
            <a:r>
              <a:rPr lang="en-US" cap="small" dirty="0" err="1" smtClean="0"/>
              <a:t>Jvm</a:t>
            </a:r>
            <a:endParaRPr lang="en-IN" cap="small" dirty="0"/>
          </a:p>
        </p:txBody>
      </p:sp>
      <p:sp>
        <p:nvSpPr>
          <p:cNvPr id="3" name="Content Placeholder 2"/>
          <p:cNvSpPr>
            <a:spLocks noGrp="1"/>
          </p:cNvSpPr>
          <p:nvPr>
            <p:ph idx="1"/>
          </p:nvPr>
        </p:nvSpPr>
        <p:spPr>
          <a:xfrm>
            <a:off x="25400" y="901700"/>
            <a:ext cx="12166600" cy="1739900"/>
          </a:xfrm>
        </p:spPr>
        <p:txBody>
          <a:bodyPr>
            <a:normAutofit/>
          </a:bodyPr>
          <a:lstStyle/>
          <a:p>
            <a:r>
              <a:rPr lang="en-US" dirty="0" smtClean="0"/>
              <a:t>The optimizations performed by today’s JVM are extraordinary, allowing byte code to outperform natively compiled code in many cases.</a:t>
            </a:r>
            <a:endParaRPr lang="en-US" dirty="0"/>
          </a:p>
          <a:p>
            <a:r>
              <a:rPr lang="en-IN" dirty="0"/>
              <a:t>Both Scala and Java run on JVM. So their code must be compiled into bytecode before running on JVM. But Scala compiler supports an optimization technique called tail call recursion. The optimization makes the Scala code compile faster than Java code</a:t>
            </a:r>
          </a:p>
        </p:txBody>
      </p:sp>
      <p:pic>
        <p:nvPicPr>
          <p:cNvPr id="4" name="Picture 3"/>
          <p:cNvPicPr>
            <a:picLocks noChangeAspect="1"/>
          </p:cNvPicPr>
          <p:nvPr/>
        </p:nvPicPr>
        <p:blipFill>
          <a:blip r:embed="rId2"/>
          <a:stretch>
            <a:fillRect/>
          </a:stretch>
        </p:blipFill>
        <p:spPr>
          <a:xfrm>
            <a:off x="50800" y="2675890"/>
            <a:ext cx="12090400" cy="4080510"/>
          </a:xfrm>
          <a:prstGeom prst="rect">
            <a:avLst/>
          </a:prstGeom>
        </p:spPr>
      </p:pic>
    </p:spTree>
    <p:extLst>
      <p:ext uri="{BB962C8B-B14F-4D97-AF65-F5344CB8AC3E}">
        <p14:creationId xmlns:p14="http://schemas.microsoft.com/office/powerpoint/2010/main" val="2850031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342392"/>
            <a:ext cx="9325864" cy="787908"/>
          </a:xfrm>
        </p:spPr>
        <p:txBody>
          <a:bodyPr/>
          <a:lstStyle/>
          <a:p>
            <a:r>
              <a:rPr lang="en-US" dirty="0" smtClean="0"/>
              <a:t>Why </a:t>
            </a:r>
            <a:r>
              <a:rPr lang="en-US" dirty="0" smtClean="0"/>
              <a:t>Scala?</a:t>
            </a:r>
            <a:endParaRPr lang="en-IN" dirty="0"/>
          </a:p>
        </p:txBody>
      </p:sp>
      <p:sp>
        <p:nvSpPr>
          <p:cNvPr id="3" name="Content Placeholder 2"/>
          <p:cNvSpPr>
            <a:spLocks noGrp="1"/>
          </p:cNvSpPr>
          <p:nvPr>
            <p:ph idx="1"/>
          </p:nvPr>
        </p:nvSpPr>
        <p:spPr>
          <a:xfrm>
            <a:off x="965200" y="1596644"/>
            <a:ext cx="9325864" cy="4588256"/>
          </a:xfrm>
        </p:spPr>
        <p:txBody>
          <a:bodyPr>
            <a:normAutofit/>
          </a:bodyPr>
          <a:lstStyle/>
          <a:p>
            <a:r>
              <a:rPr lang="en-IN" b="1" dirty="0" smtClean="0"/>
              <a:t>Conciseness</a:t>
            </a:r>
            <a:r>
              <a:rPr lang="en-IN" dirty="0"/>
              <a:t>:-  </a:t>
            </a:r>
            <a:r>
              <a:rPr lang="en-US" dirty="0"/>
              <a:t>Programs written in </a:t>
            </a:r>
            <a:r>
              <a:rPr lang="en-US" dirty="0" err="1"/>
              <a:t>scala</a:t>
            </a:r>
            <a:r>
              <a:rPr lang="en-US" dirty="0"/>
              <a:t> require less code than similar programs written in </a:t>
            </a:r>
            <a:r>
              <a:rPr lang="en-US" dirty="0" smtClean="0"/>
              <a:t>Java.  </a:t>
            </a:r>
            <a:r>
              <a:rPr lang="en-US" dirty="0"/>
              <a:t>Thus, Scala coding takes up less time, and the obtained results turn out to be easier to read and edit. At the same time, Java is well known for the “heaviness” of code structures, and the presence of a large number of bugs in such code is a typical situation.</a:t>
            </a:r>
            <a:endParaRPr lang="en-US" dirty="0" smtClean="0"/>
          </a:p>
          <a:p>
            <a:r>
              <a:rPr lang="en-IN" b="1" dirty="0"/>
              <a:t>High </a:t>
            </a:r>
            <a:r>
              <a:rPr lang="en-IN" b="1" dirty="0" smtClean="0"/>
              <a:t>performance: </a:t>
            </a:r>
            <a:r>
              <a:rPr lang="en-US" dirty="0" smtClean="0"/>
              <a:t>Scala </a:t>
            </a:r>
            <a:r>
              <a:rPr lang="en-US" dirty="0"/>
              <a:t>has an exact syntax, eliminating boilerplate code. Scala is considered a very fast language and according to comparative Scala vs Java performance tests, projects based on Scala run, on average, 20% faster than their Java-based analogs.</a:t>
            </a:r>
            <a:endParaRPr lang="en-US" dirty="0" smtClean="0"/>
          </a:p>
          <a:p>
            <a:r>
              <a:rPr lang="en-US" b="1" dirty="0" smtClean="0"/>
              <a:t>Flexibility</a:t>
            </a:r>
            <a:r>
              <a:rPr lang="en-US" dirty="0" smtClean="0"/>
              <a:t>: It </a:t>
            </a:r>
            <a:r>
              <a:rPr lang="en-US" dirty="0"/>
              <a:t>is both an object-oriented language and a functional language. This combination makes Scala the right choice for web development</a:t>
            </a:r>
          </a:p>
          <a:p>
            <a:r>
              <a:rPr lang="en-IN" b="1" dirty="0"/>
              <a:t>Full compatibility with </a:t>
            </a:r>
            <a:r>
              <a:rPr lang="en-IN" b="1" dirty="0" smtClean="0"/>
              <a:t>Java -  </a:t>
            </a:r>
            <a:r>
              <a:rPr lang="en-US" dirty="0" smtClean="0"/>
              <a:t>You </a:t>
            </a:r>
            <a:r>
              <a:rPr lang="en-US" dirty="0"/>
              <a:t>can use Scala to </a:t>
            </a:r>
            <a:r>
              <a:rPr lang="en-US" dirty="0" smtClean="0"/>
              <a:t>execute </a:t>
            </a:r>
            <a:r>
              <a:rPr lang="en-US" dirty="0"/>
              <a:t>J</a:t>
            </a:r>
            <a:r>
              <a:rPr lang="en-US" dirty="0" smtClean="0"/>
              <a:t>ava code, can use and import java libraries</a:t>
            </a:r>
          </a:p>
          <a:p>
            <a:r>
              <a:rPr lang="en-IN" b="1" dirty="0"/>
              <a:t>Advanced </a:t>
            </a:r>
            <a:r>
              <a:rPr lang="en-IN" b="1" dirty="0" smtClean="0"/>
              <a:t>frameworks:  </a:t>
            </a:r>
            <a:r>
              <a:rPr lang="en-US" dirty="0" smtClean="0"/>
              <a:t>It’s </a:t>
            </a:r>
            <a:r>
              <a:rPr lang="en-US" dirty="0"/>
              <a:t>ideal for data analytics when supported by tools like Apache Spark</a:t>
            </a:r>
          </a:p>
          <a:p>
            <a:endParaRPr lang="en-US" dirty="0"/>
          </a:p>
          <a:p>
            <a:endParaRPr lang="en-IN" dirty="0"/>
          </a:p>
        </p:txBody>
      </p:sp>
    </p:spTree>
    <p:extLst>
      <p:ext uri="{BB962C8B-B14F-4D97-AF65-F5344CB8AC3E}">
        <p14:creationId xmlns:p14="http://schemas.microsoft.com/office/powerpoint/2010/main" val="264410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700" y="964692"/>
            <a:ext cx="9004300" cy="1188720"/>
          </a:xfrm>
        </p:spPr>
        <p:txBody>
          <a:bodyPr/>
          <a:lstStyle/>
          <a:p>
            <a:r>
              <a:rPr lang="en-US" dirty="0" smtClean="0"/>
              <a:t>Moreover …….</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536700" y="2638043"/>
            <a:ext cx="9004300" cy="3101983"/>
          </a:xfrm>
          <a:prstGeom prst="rect">
            <a:avLst/>
          </a:prstGeom>
        </p:spPr>
      </p:pic>
    </p:spTree>
    <p:extLst>
      <p:ext uri="{BB962C8B-B14F-4D97-AF65-F5344CB8AC3E}">
        <p14:creationId xmlns:p14="http://schemas.microsoft.com/office/powerpoint/2010/main" val="1384385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850" y="177292"/>
            <a:ext cx="11798300" cy="1054608"/>
          </a:xfrm>
        </p:spPr>
        <p:txBody>
          <a:bodyPr/>
          <a:lstStyle/>
          <a:p>
            <a:r>
              <a:rPr lang="en-US" dirty="0" smtClean="0"/>
              <a:t>Features Of Scala</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46399617"/>
              </p:ext>
            </p:extLst>
          </p:nvPr>
        </p:nvGraphicFramePr>
        <p:xfrm>
          <a:off x="869950" y="1583945"/>
          <a:ext cx="11125200" cy="2619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Content Placeholder 5"/>
          <p:cNvGraphicFramePr>
            <a:graphicFrameLocks/>
          </p:cNvGraphicFramePr>
          <p:nvPr>
            <p:extLst>
              <p:ext uri="{D42A27DB-BD31-4B8C-83A1-F6EECF244321}">
                <p14:modId xmlns:p14="http://schemas.microsoft.com/office/powerpoint/2010/main" val="3072869540"/>
              </p:ext>
            </p:extLst>
          </p:nvPr>
        </p:nvGraphicFramePr>
        <p:xfrm>
          <a:off x="869950" y="4203700"/>
          <a:ext cx="11125200" cy="19557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96754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In different framework</a:t>
            </a:r>
            <a:endParaRPr lang="en-IN" dirty="0"/>
          </a:p>
        </p:txBody>
      </p:sp>
      <p:sp>
        <p:nvSpPr>
          <p:cNvPr id="5" name="Content Placeholder 4"/>
          <p:cNvSpPr>
            <a:spLocks noGrp="1"/>
          </p:cNvSpPr>
          <p:nvPr>
            <p:ph idx="1"/>
          </p:nvPr>
        </p:nvSpPr>
        <p:spPr/>
        <p:txBody>
          <a:bodyPr/>
          <a:lstStyle/>
          <a:p>
            <a:endParaRPr lang="en-IN"/>
          </a:p>
        </p:txBody>
      </p:sp>
      <p:pic>
        <p:nvPicPr>
          <p:cNvPr id="6" name="Picture 5"/>
          <p:cNvPicPr>
            <a:picLocks noChangeAspect="1"/>
          </p:cNvPicPr>
          <p:nvPr/>
        </p:nvPicPr>
        <p:blipFill>
          <a:blip r:embed="rId2"/>
          <a:stretch>
            <a:fillRect/>
          </a:stretch>
        </p:blipFill>
        <p:spPr>
          <a:xfrm>
            <a:off x="2237587" y="2638044"/>
            <a:ext cx="7723277" cy="3607920"/>
          </a:xfrm>
          <a:prstGeom prst="rect">
            <a:avLst/>
          </a:prstGeom>
        </p:spPr>
      </p:pic>
    </p:spTree>
    <p:extLst>
      <p:ext uri="{BB962C8B-B14F-4D97-AF65-F5344CB8AC3E}">
        <p14:creationId xmlns:p14="http://schemas.microsoft.com/office/powerpoint/2010/main" val="3224828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Scala REPL</a:t>
            </a:r>
            <a:endParaRPr lang="en-IN" dirty="0"/>
          </a:p>
        </p:txBody>
      </p:sp>
      <p:sp>
        <p:nvSpPr>
          <p:cNvPr id="5" name="Content Placeholder 4"/>
          <p:cNvSpPr>
            <a:spLocks noGrp="1"/>
          </p:cNvSpPr>
          <p:nvPr>
            <p:ph idx="1"/>
          </p:nvPr>
        </p:nvSpPr>
        <p:spPr/>
        <p:txBody>
          <a:bodyPr/>
          <a:lstStyle/>
          <a:p>
            <a:r>
              <a:rPr lang="en-US" dirty="0" smtClean="0"/>
              <a:t>: All Scala basic Operations in REPL</a:t>
            </a:r>
            <a:endParaRPr lang="en-IN" dirty="0"/>
          </a:p>
        </p:txBody>
      </p:sp>
    </p:spTree>
    <p:extLst>
      <p:ext uri="{BB962C8B-B14F-4D97-AF65-F5344CB8AC3E}">
        <p14:creationId xmlns:p14="http://schemas.microsoft.com/office/powerpoint/2010/main" val="3652598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2181</TotalTime>
  <Words>812</Words>
  <Application>Microsoft Office PowerPoint</Application>
  <PresentationFormat>Widescreen</PresentationFormat>
  <Paragraphs>173</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Gill Sans MT</vt:lpstr>
      <vt:lpstr>Wingdings</vt:lpstr>
      <vt:lpstr>Parcel</vt:lpstr>
      <vt:lpstr>SCALA</vt:lpstr>
      <vt:lpstr>Reference</vt:lpstr>
      <vt:lpstr>What is Scala</vt:lpstr>
      <vt:lpstr>Scala runs on Jvm</vt:lpstr>
      <vt:lpstr>Why Scala?</vt:lpstr>
      <vt:lpstr>Moreover …….</vt:lpstr>
      <vt:lpstr>Features Of Scala</vt:lpstr>
      <vt:lpstr>Scala In different framework</vt:lpstr>
      <vt:lpstr>Scala REPL</vt:lpstr>
      <vt:lpstr>Basic operation in Scala</vt:lpstr>
      <vt:lpstr>PowerPoint Presentation</vt:lpstr>
      <vt:lpstr>Variable Types</vt:lpstr>
      <vt:lpstr>Type Inference</vt:lpstr>
      <vt:lpstr>DATA TYPES IN SCALA</vt:lpstr>
      <vt:lpstr>Data Types (Contd.)</vt:lpstr>
      <vt:lpstr>Data Types (Contd.)</vt:lpstr>
      <vt:lpstr>Lazy evaluation</vt:lpstr>
      <vt:lpstr>Control Structures In Scala</vt:lpstr>
      <vt:lpstr>Control Structures (Contd.)</vt:lpstr>
      <vt:lpstr>COLLECTIONS In Scala</vt:lpstr>
      <vt:lpstr>Collections in Scala</vt:lpstr>
      <vt:lpstr>Collections In Scala</vt:lpstr>
      <vt:lpstr>Collections in Scala</vt:lpstr>
      <vt:lpstr>Singleton object</vt:lpstr>
      <vt:lpstr>Functions In Scala</vt:lpstr>
      <vt:lpstr>Functions</vt:lpstr>
      <vt:lpstr>Strings Operations</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dc:title>
  <dc:creator>Ashish</dc:creator>
  <cp:lastModifiedBy>Ashish</cp:lastModifiedBy>
  <cp:revision>64</cp:revision>
  <dcterms:created xsi:type="dcterms:W3CDTF">2023-12-17T13:32:12Z</dcterms:created>
  <dcterms:modified xsi:type="dcterms:W3CDTF">2023-12-24T07:50:49Z</dcterms:modified>
</cp:coreProperties>
</file>