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70" r:id="rId11"/>
    <p:sldId id="265" r:id="rId12"/>
    <p:sldId id="269" r:id="rId13"/>
    <p:sldId id="266" r:id="rId14"/>
    <p:sldId id="267" r:id="rId15"/>
    <p:sldId id="268" r:id="rId16"/>
    <p:sldId id="271" r:id="rId17"/>
    <p:sldId id="272" r:id="rId18"/>
    <p:sldId id="273" r:id="rId19"/>
    <p:sldId id="274" r:id="rId20"/>
    <p:sldId id="281" r:id="rId21"/>
    <p:sldId id="275" r:id="rId22"/>
    <p:sldId id="276" r:id="rId23"/>
    <p:sldId id="277" r:id="rId24"/>
    <p:sldId id="278" r:id="rId25"/>
    <p:sldId id="279" r:id="rId26"/>
    <p:sldId id="283" r:id="rId27"/>
    <p:sldId id="280" r:id="rId28"/>
    <p:sldId id="282"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AFF0"/>
    <a:srgbClr val="08D6D6"/>
    <a:srgbClr val="66CCFF"/>
    <a:srgbClr val="77B4FD"/>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43" y="6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DA29-67B4-4EFD-97A9-4FCBC83DFB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302342-65EA-4D76-9614-DE66010AA6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6D4B65-669A-492E-BE5C-BA3E50B97FAD}"/>
              </a:ext>
            </a:extLst>
          </p:cNvPr>
          <p:cNvSpPr>
            <a:spLocks noGrp="1"/>
          </p:cNvSpPr>
          <p:nvPr>
            <p:ph type="dt" sz="half" idx="10"/>
          </p:nvPr>
        </p:nvSpPr>
        <p:spPr/>
        <p:txBody>
          <a:bodyPr/>
          <a:lstStyle/>
          <a:p>
            <a:fld id="{FB2246D6-0126-4A11-A8BC-B5588AC81473}" type="datetimeFigureOut">
              <a:rPr lang="en-IN" smtClean="0"/>
              <a:t>12-02-2022</a:t>
            </a:fld>
            <a:endParaRPr lang="en-IN"/>
          </a:p>
        </p:txBody>
      </p:sp>
      <p:sp>
        <p:nvSpPr>
          <p:cNvPr id="5" name="Footer Placeholder 4">
            <a:extLst>
              <a:ext uri="{FF2B5EF4-FFF2-40B4-BE49-F238E27FC236}">
                <a16:creationId xmlns:a16="http://schemas.microsoft.com/office/drawing/2014/main" id="{D3073AFA-8961-4AA8-ACFA-77557AE77F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78684F-57FB-4184-9FAF-0AB1C9433A5F}"/>
              </a:ext>
            </a:extLst>
          </p:cNvPr>
          <p:cNvSpPr>
            <a:spLocks noGrp="1"/>
          </p:cNvSpPr>
          <p:nvPr>
            <p:ph type="sldNum" sz="quarter" idx="12"/>
          </p:nvPr>
        </p:nvSpPr>
        <p:spPr/>
        <p:txBody>
          <a:bodyPr/>
          <a:lstStyle/>
          <a:p>
            <a:fld id="{F8E1C036-9855-4B18-A2F8-DDCD196F9461}" type="slidenum">
              <a:rPr lang="en-IN" smtClean="0"/>
              <a:t>‹#›</a:t>
            </a:fld>
            <a:endParaRPr lang="en-IN"/>
          </a:p>
        </p:txBody>
      </p:sp>
    </p:spTree>
    <p:extLst>
      <p:ext uri="{BB962C8B-B14F-4D97-AF65-F5344CB8AC3E}">
        <p14:creationId xmlns:p14="http://schemas.microsoft.com/office/powerpoint/2010/main" val="314281104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7374-8A0E-419D-B8F0-299B67F146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C5C6A7-19E6-48B4-A825-8771C5DF27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11BA5F-B570-465B-B17C-D19D3DBB8A42}"/>
              </a:ext>
            </a:extLst>
          </p:cNvPr>
          <p:cNvSpPr>
            <a:spLocks noGrp="1"/>
          </p:cNvSpPr>
          <p:nvPr>
            <p:ph type="dt" sz="half" idx="10"/>
          </p:nvPr>
        </p:nvSpPr>
        <p:spPr/>
        <p:txBody>
          <a:bodyPr/>
          <a:lstStyle/>
          <a:p>
            <a:fld id="{FB2246D6-0126-4A11-A8BC-B5588AC81473}" type="datetimeFigureOut">
              <a:rPr lang="en-IN" smtClean="0"/>
              <a:t>12-02-2022</a:t>
            </a:fld>
            <a:endParaRPr lang="en-IN"/>
          </a:p>
        </p:txBody>
      </p:sp>
      <p:sp>
        <p:nvSpPr>
          <p:cNvPr id="5" name="Footer Placeholder 4">
            <a:extLst>
              <a:ext uri="{FF2B5EF4-FFF2-40B4-BE49-F238E27FC236}">
                <a16:creationId xmlns:a16="http://schemas.microsoft.com/office/drawing/2014/main" id="{77354876-DE7C-4B63-9741-402A5008CE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99988D-0B39-41B2-8274-0691240BF81D}"/>
              </a:ext>
            </a:extLst>
          </p:cNvPr>
          <p:cNvSpPr>
            <a:spLocks noGrp="1"/>
          </p:cNvSpPr>
          <p:nvPr>
            <p:ph type="sldNum" sz="quarter" idx="12"/>
          </p:nvPr>
        </p:nvSpPr>
        <p:spPr/>
        <p:txBody>
          <a:bodyPr/>
          <a:lstStyle/>
          <a:p>
            <a:fld id="{F8E1C036-9855-4B18-A2F8-DDCD196F9461}" type="slidenum">
              <a:rPr lang="en-IN" smtClean="0"/>
              <a:t>‹#›</a:t>
            </a:fld>
            <a:endParaRPr lang="en-IN"/>
          </a:p>
        </p:txBody>
      </p:sp>
    </p:spTree>
    <p:extLst>
      <p:ext uri="{BB962C8B-B14F-4D97-AF65-F5344CB8AC3E}">
        <p14:creationId xmlns:p14="http://schemas.microsoft.com/office/powerpoint/2010/main" val="47075834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22577E-1FB3-470B-A003-0235C8712A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001C57-B650-4C64-8472-8F655EF32E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137771-A9E2-430D-827F-0FEF94D718C5}"/>
              </a:ext>
            </a:extLst>
          </p:cNvPr>
          <p:cNvSpPr>
            <a:spLocks noGrp="1"/>
          </p:cNvSpPr>
          <p:nvPr>
            <p:ph type="dt" sz="half" idx="10"/>
          </p:nvPr>
        </p:nvSpPr>
        <p:spPr/>
        <p:txBody>
          <a:bodyPr/>
          <a:lstStyle/>
          <a:p>
            <a:fld id="{FB2246D6-0126-4A11-A8BC-B5588AC81473}" type="datetimeFigureOut">
              <a:rPr lang="en-IN" smtClean="0"/>
              <a:t>12-02-2022</a:t>
            </a:fld>
            <a:endParaRPr lang="en-IN"/>
          </a:p>
        </p:txBody>
      </p:sp>
      <p:sp>
        <p:nvSpPr>
          <p:cNvPr id="5" name="Footer Placeholder 4">
            <a:extLst>
              <a:ext uri="{FF2B5EF4-FFF2-40B4-BE49-F238E27FC236}">
                <a16:creationId xmlns:a16="http://schemas.microsoft.com/office/drawing/2014/main" id="{0A3A9AA3-E847-41E2-B46D-8ACAFAF70B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BFB62-489F-488C-9F30-1A2B398F4F98}"/>
              </a:ext>
            </a:extLst>
          </p:cNvPr>
          <p:cNvSpPr>
            <a:spLocks noGrp="1"/>
          </p:cNvSpPr>
          <p:nvPr>
            <p:ph type="sldNum" sz="quarter" idx="12"/>
          </p:nvPr>
        </p:nvSpPr>
        <p:spPr/>
        <p:txBody>
          <a:bodyPr/>
          <a:lstStyle/>
          <a:p>
            <a:fld id="{F8E1C036-9855-4B18-A2F8-DDCD196F9461}" type="slidenum">
              <a:rPr lang="en-IN" smtClean="0"/>
              <a:t>‹#›</a:t>
            </a:fld>
            <a:endParaRPr lang="en-IN"/>
          </a:p>
        </p:txBody>
      </p:sp>
    </p:spTree>
    <p:extLst>
      <p:ext uri="{BB962C8B-B14F-4D97-AF65-F5344CB8AC3E}">
        <p14:creationId xmlns:p14="http://schemas.microsoft.com/office/powerpoint/2010/main" val="120976003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8B8C5-C2F9-4CD0-9370-D2397B8913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518908-8AA5-4DAF-8FDA-7065EEB7E0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09DEFE-8AEF-401C-AE91-5ABC9007C011}"/>
              </a:ext>
            </a:extLst>
          </p:cNvPr>
          <p:cNvSpPr>
            <a:spLocks noGrp="1"/>
          </p:cNvSpPr>
          <p:nvPr>
            <p:ph type="dt" sz="half" idx="10"/>
          </p:nvPr>
        </p:nvSpPr>
        <p:spPr/>
        <p:txBody>
          <a:bodyPr/>
          <a:lstStyle/>
          <a:p>
            <a:fld id="{FB2246D6-0126-4A11-A8BC-B5588AC81473}" type="datetimeFigureOut">
              <a:rPr lang="en-IN" smtClean="0"/>
              <a:t>12-02-2022</a:t>
            </a:fld>
            <a:endParaRPr lang="en-IN"/>
          </a:p>
        </p:txBody>
      </p:sp>
      <p:sp>
        <p:nvSpPr>
          <p:cNvPr id="5" name="Footer Placeholder 4">
            <a:extLst>
              <a:ext uri="{FF2B5EF4-FFF2-40B4-BE49-F238E27FC236}">
                <a16:creationId xmlns:a16="http://schemas.microsoft.com/office/drawing/2014/main" id="{5F91F4A5-C613-4A0C-A6B8-9B04F838B6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D55165-E342-487D-A911-7D68BCD1022F}"/>
              </a:ext>
            </a:extLst>
          </p:cNvPr>
          <p:cNvSpPr>
            <a:spLocks noGrp="1"/>
          </p:cNvSpPr>
          <p:nvPr>
            <p:ph type="sldNum" sz="quarter" idx="12"/>
          </p:nvPr>
        </p:nvSpPr>
        <p:spPr/>
        <p:txBody>
          <a:bodyPr/>
          <a:lstStyle/>
          <a:p>
            <a:fld id="{F8E1C036-9855-4B18-A2F8-DDCD196F9461}" type="slidenum">
              <a:rPr lang="en-IN" smtClean="0"/>
              <a:t>‹#›</a:t>
            </a:fld>
            <a:endParaRPr lang="en-IN"/>
          </a:p>
        </p:txBody>
      </p:sp>
    </p:spTree>
    <p:extLst>
      <p:ext uri="{BB962C8B-B14F-4D97-AF65-F5344CB8AC3E}">
        <p14:creationId xmlns:p14="http://schemas.microsoft.com/office/powerpoint/2010/main" val="34737490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76C09-CAE6-4402-A106-0E3AA59AD3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96C4D4-05C1-4AF2-9218-D324446B42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654F1C-690C-4B55-AEDC-2CFBD4181B7E}"/>
              </a:ext>
            </a:extLst>
          </p:cNvPr>
          <p:cNvSpPr>
            <a:spLocks noGrp="1"/>
          </p:cNvSpPr>
          <p:nvPr>
            <p:ph type="dt" sz="half" idx="10"/>
          </p:nvPr>
        </p:nvSpPr>
        <p:spPr/>
        <p:txBody>
          <a:bodyPr/>
          <a:lstStyle/>
          <a:p>
            <a:fld id="{FB2246D6-0126-4A11-A8BC-B5588AC81473}" type="datetimeFigureOut">
              <a:rPr lang="en-IN" smtClean="0"/>
              <a:t>12-02-2022</a:t>
            </a:fld>
            <a:endParaRPr lang="en-IN"/>
          </a:p>
        </p:txBody>
      </p:sp>
      <p:sp>
        <p:nvSpPr>
          <p:cNvPr id="5" name="Footer Placeholder 4">
            <a:extLst>
              <a:ext uri="{FF2B5EF4-FFF2-40B4-BE49-F238E27FC236}">
                <a16:creationId xmlns:a16="http://schemas.microsoft.com/office/drawing/2014/main" id="{1E0CA618-CAB5-4925-99EF-DA6316EC23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F30CCC-14A7-4EF7-B56E-E846C7550216}"/>
              </a:ext>
            </a:extLst>
          </p:cNvPr>
          <p:cNvSpPr>
            <a:spLocks noGrp="1"/>
          </p:cNvSpPr>
          <p:nvPr>
            <p:ph type="sldNum" sz="quarter" idx="12"/>
          </p:nvPr>
        </p:nvSpPr>
        <p:spPr/>
        <p:txBody>
          <a:bodyPr/>
          <a:lstStyle/>
          <a:p>
            <a:fld id="{F8E1C036-9855-4B18-A2F8-DDCD196F9461}" type="slidenum">
              <a:rPr lang="en-IN" smtClean="0"/>
              <a:t>‹#›</a:t>
            </a:fld>
            <a:endParaRPr lang="en-IN"/>
          </a:p>
        </p:txBody>
      </p:sp>
    </p:spTree>
    <p:extLst>
      <p:ext uri="{BB962C8B-B14F-4D97-AF65-F5344CB8AC3E}">
        <p14:creationId xmlns:p14="http://schemas.microsoft.com/office/powerpoint/2010/main" val="142154936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314F-1725-4A10-BDE2-DF583D8C37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8A378D-8CEB-4443-B86B-1111090735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881F77-6561-4CCC-BE45-04B1547511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797160-B31E-418B-8A7E-A39ECBD7E272}"/>
              </a:ext>
            </a:extLst>
          </p:cNvPr>
          <p:cNvSpPr>
            <a:spLocks noGrp="1"/>
          </p:cNvSpPr>
          <p:nvPr>
            <p:ph type="dt" sz="half" idx="10"/>
          </p:nvPr>
        </p:nvSpPr>
        <p:spPr/>
        <p:txBody>
          <a:bodyPr/>
          <a:lstStyle/>
          <a:p>
            <a:fld id="{FB2246D6-0126-4A11-A8BC-B5588AC81473}" type="datetimeFigureOut">
              <a:rPr lang="en-IN" smtClean="0"/>
              <a:t>12-02-2022</a:t>
            </a:fld>
            <a:endParaRPr lang="en-IN"/>
          </a:p>
        </p:txBody>
      </p:sp>
      <p:sp>
        <p:nvSpPr>
          <p:cNvPr id="6" name="Footer Placeholder 5">
            <a:extLst>
              <a:ext uri="{FF2B5EF4-FFF2-40B4-BE49-F238E27FC236}">
                <a16:creationId xmlns:a16="http://schemas.microsoft.com/office/drawing/2014/main" id="{C54E350B-832E-4B90-ADAB-012C620D7E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CCD8C2-75FD-4B30-B36C-8AFE679AE68F}"/>
              </a:ext>
            </a:extLst>
          </p:cNvPr>
          <p:cNvSpPr>
            <a:spLocks noGrp="1"/>
          </p:cNvSpPr>
          <p:nvPr>
            <p:ph type="sldNum" sz="quarter" idx="12"/>
          </p:nvPr>
        </p:nvSpPr>
        <p:spPr/>
        <p:txBody>
          <a:bodyPr/>
          <a:lstStyle/>
          <a:p>
            <a:fld id="{F8E1C036-9855-4B18-A2F8-DDCD196F9461}" type="slidenum">
              <a:rPr lang="en-IN" smtClean="0"/>
              <a:t>‹#›</a:t>
            </a:fld>
            <a:endParaRPr lang="en-IN"/>
          </a:p>
        </p:txBody>
      </p:sp>
    </p:spTree>
    <p:extLst>
      <p:ext uri="{BB962C8B-B14F-4D97-AF65-F5344CB8AC3E}">
        <p14:creationId xmlns:p14="http://schemas.microsoft.com/office/powerpoint/2010/main" val="55322243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80E9-5EF7-47B8-88F9-89D808BC92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B65E36-042D-42B4-9F65-6FB4885695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F85A92-BAF0-4919-B7B1-42470C5113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152CB5-2CE3-4A64-A5E9-6EDBE0C5C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C35651-273A-4AEF-A730-832806D5DE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625D50-E4C9-49E3-8DE8-2BA5E3073C6F}"/>
              </a:ext>
            </a:extLst>
          </p:cNvPr>
          <p:cNvSpPr>
            <a:spLocks noGrp="1"/>
          </p:cNvSpPr>
          <p:nvPr>
            <p:ph type="dt" sz="half" idx="10"/>
          </p:nvPr>
        </p:nvSpPr>
        <p:spPr/>
        <p:txBody>
          <a:bodyPr/>
          <a:lstStyle/>
          <a:p>
            <a:fld id="{FB2246D6-0126-4A11-A8BC-B5588AC81473}" type="datetimeFigureOut">
              <a:rPr lang="en-IN" smtClean="0"/>
              <a:t>12-02-2022</a:t>
            </a:fld>
            <a:endParaRPr lang="en-IN"/>
          </a:p>
        </p:txBody>
      </p:sp>
      <p:sp>
        <p:nvSpPr>
          <p:cNvPr id="8" name="Footer Placeholder 7">
            <a:extLst>
              <a:ext uri="{FF2B5EF4-FFF2-40B4-BE49-F238E27FC236}">
                <a16:creationId xmlns:a16="http://schemas.microsoft.com/office/drawing/2014/main" id="{0818B055-679B-4F15-9A7E-909286F0AF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3D2D88-5F4A-4CB5-AC22-17F170DE2D59}"/>
              </a:ext>
            </a:extLst>
          </p:cNvPr>
          <p:cNvSpPr>
            <a:spLocks noGrp="1"/>
          </p:cNvSpPr>
          <p:nvPr>
            <p:ph type="sldNum" sz="quarter" idx="12"/>
          </p:nvPr>
        </p:nvSpPr>
        <p:spPr/>
        <p:txBody>
          <a:bodyPr/>
          <a:lstStyle/>
          <a:p>
            <a:fld id="{F8E1C036-9855-4B18-A2F8-DDCD196F9461}" type="slidenum">
              <a:rPr lang="en-IN" smtClean="0"/>
              <a:t>‹#›</a:t>
            </a:fld>
            <a:endParaRPr lang="en-IN"/>
          </a:p>
        </p:txBody>
      </p:sp>
    </p:spTree>
    <p:extLst>
      <p:ext uri="{BB962C8B-B14F-4D97-AF65-F5344CB8AC3E}">
        <p14:creationId xmlns:p14="http://schemas.microsoft.com/office/powerpoint/2010/main" val="50854374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ABEB-E677-4D2C-8233-39F5FB1EB6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E8703F-8D16-465A-8ACA-0837142BF983}"/>
              </a:ext>
            </a:extLst>
          </p:cNvPr>
          <p:cNvSpPr>
            <a:spLocks noGrp="1"/>
          </p:cNvSpPr>
          <p:nvPr>
            <p:ph type="dt" sz="half" idx="10"/>
          </p:nvPr>
        </p:nvSpPr>
        <p:spPr/>
        <p:txBody>
          <a:bodyPr/>
          <a:lstStyle/>
          <a:p>
            <a:fld id="{FB2246D6-0126-4A11-A8BC-B5588AC81473}" type="datetimeFigureOut">
              <a:rPr lang="en-IN" smtClean="0"/>
              <a:t>12-02-2022</a:t>
            </a:fld>
            <a:endParaRPr lang="en-IN"/>
          </a:p>
        </p:txBody>
      </p:sp>
      <p:sp>
        <p:nvSpPr>
          <p:cNvPr id="4" name="Footer Placeholder 3">
            <a:extLst>
              <a:ext uri="{FF2B5EF4-FFF2-40B4-BE49-F238E27FC236}">
                <a16:creationId xmlns:a16="http://schemas.microsoft.com/office/drawing/2014/main" id="{28DC723D-9476-44B0-9C44-09BE07AA84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5902A1-3D0C-428B-862F-3FB0E2075E24}"/>
              </a:ext>
            </a:extLst>
          </p:cNvPr>
          <p:cNvSpPr>
            <a:spLocks noGrp="1"/>
          </p:cNvSpPr>
          <p:nvPr>
            <p:ph type="sldNum" sz="quarter" idx="12"/>
          </p:nvPr>
        </p:nvSpPr>
        <p:spPr/>
        <p:txBody>
          <a:bodyPr/>
          <a:lstStyle/>
          <a:p>
            <a:fld id="{F8E1C036-9855-4B18-A2F8-DDCD196F9461}" type="slidenum">
              <a:rPr lang="en-IN" smtClean="0"/>
              <a:t>‹#›</a:t>
            </a:fld>
            <a:endParaRPr lang="en-IN"/>
          </a:p>
        </p:txBody>
      </p:sp>
    </p:spTree>
    <p:extLst>
      <p:ext uri="{BB962C8B-B14F-4D97-AF65-F5344CB8AC3E}">
        <p14:creationId xmlns:p14="http://schemas.microsoft.com/office/powerpoint/2010/main" val="282979759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FE4A3-8C03-46F9-B175-68BB1C09C66D}"/>
              </a:ext>
            </a:extLst>
          </p:cNvPr>
          <p:cNvSpPr>
            <a:spLocks noGrp="1"/>
          </p:cNvSpPr>
          <p:nvPr>
            <p:ph type="dt" sz="half" idx="10"/>
          </p:nvPr>
        </p:nvSpPr>
        <p:spPr/>
        <p:txBody>
          <a:bodyPr/>
          <a:lstStyle/>
          <a:p>
            <a:fld id="{FB2246D6-0126-4A11-A8BC-B5588AC81473}" type="datetimeFigureOut">
              <a:rPr lang="en-IN" smtClean="0"/>
              <a:t>12-02-2022</a:t>
            </a:fld>
            <a:endParaRPr lang="en-IN"/>
          </a:p>
        </p:txBody>
      </p:sp>
      <p:sp>
        <p:nvSpPr>
          <p:cNvPr id="3" name="Footer Placeholder 2">
            <a:extLst>
              <a:ext uri="{FF2B5EF4-FFF2-40B4-BE49-F238E27FC236}">
                <a16:creationId xmlns:a16="http://schemas.microsoft.com/office/drawing/2014/main" id="{B5CE0775-0512-481E-BB26-44B941F8C0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902ECD-87B8-4A88-8FEF-85B0BCB9751F}"/>
              </a:ext>
            </a:extLst>
          </p:cNvPr>
          <p:cNvSpPr>
            <a:spLocks noGrp="1"/>
          </p:cNvSpPr>
          <p:nvPr>
            <p:ph type="sldNum" sz="quarter" idx="12"/>
          </p:nvPr>
        </p:nvSpPr>
        <p:spPr/>
        <p:txBody>
          <a:bodyPr/>
          <a:lstStyle/>
          <a:p>
            <a:fld id="{F8E1C036-9855-4B18-A2F8-DDCD196F9461}" type="slidenum">
              <a:rPr lang="en-IN" smtClean="0"/>
              <a:t>‹#›</a:t>
            </a:fld>
            <a:endParaRPr lang="en-IN"/>
          </a:p>
        </p:txBody>
      </p:sp>
    </p:spTree>
    <p:extLst>
      <p:ext uri="{BB962C8B-B14F-4D97-AF65-F5344CB8AC3E}">
        <p14:creationId xmlns:p14="http://schemas.microsoft.com/office/powerpoint/2010/main" val="411054475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6B00-FF07-459C-9D8F-568884C08E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2F69B9-547C-41AD-8DD7-BFEB83211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343754-7895-4AE0-B06D-BFCD7DB55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340339-0B4C-4395-B7F2-5E7DD2D331EA}"/>
              </a:ext>
            </a:extLst>
          </p:cNvPr>
          <p:cNvSpPr>
            <a:spLocks noGrp="1"/>
          </p:cNvSpPr>
          <p:nvPr>
            <p:ph type="dt" sz="half" idx="10"/>
          </p:nvPr>
        </p:nvSpPr>
        <p:spPr/>
        <p:txBody>
          <a:bodyPr/>
          <a:lstStyle/>
          <a:p>
            <a:fld id="{FB2246D6-0126-4A11-A8BC-B5588AC81473}" type="datetimeFigureOut">
              <a:rPr lang="en-IN" smtClean="0"/>
              <a:t>12-02-2022</a:t>
            </a:fld>
            <a:endParaRPr lang="en-IN"/>
          </a:p>
        </p:txBody>
      </p:sp>
      <p:sp>
        <p:nvSpPr>
          <p:cNvPr id="6" name="Footer Placeholder 5">
            <a:extLst>
              <a:ext uri="{FF2B5EF4-FFF2-40B4-BE49-F238E27FC236}">
                <a16:creationId xmlns:a16="http://schemas.microsoft.com/office/drawing/2014/main" id="{91139FE0-213D-4AF4-A5F4-392314F7E2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0203A8-397A-4ABB-92B5-1104CB5A1659}"/>
              </a:ext>
            </a:extLst>
          </p:cNvPr>
          <p:cNvSpPr>
            <a:spLocks noGrp="1"/>
          </p:cNvSpPr>
          <p:nvPr>
            <p:ph type="sldNum" sz="quarter" idx="12"/>
          </p:nvPr>
        </p:nvSpPr>
        <p:spPr/>
        <p:txBody>
          <a:bodyPr/>
          <a:lstStyle/>
          <a:p>
            <a:fld id="{F8E1C036-9855-4B18-A2F8-DDCD196F9461}" type="slidenum">
              <a:rPr lang="en-IN" smtClean="0"/>
              <a:t>‹#›</a:t>
            </a:fld>
            <a:endParaRPr lang="en-IN"/>
          </a:p>
        </p:txBody>
      </p:sp>
    </p:spTree>
    <p:extLst>
      <p:ext uri="{BB962C8B-B14F-4D97-AF65-F5344CB8AC3E}">
        <p14:creationId xmlns:p14="http://schemas.microsoft.com/office/powerpoint/2010/main" val="334152227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E9FC-EB53-400C-B6C6-A8DB792DA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DCDEA3-4E35-46F9-9176-F1D45662C2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081AF1-F88D-4E32-BF37-21B133FB9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8F55F0-8909-4259-88AE-50614A40CDE3}"/>
              </a:ext>
            </a:extLst>
          </p:cNvPr>
          <p:cNvSpPr>
            <a:spLocks noGrp="1"/>
          </p:cNvSpPr>
          <p:nvPr>
            <p:ph type="dt" sz="half" idx="10"/>
          </p:nvPr>
        </p:nvSpPr>
        <p:spPr/>
        <p:txBody>
          <a:bodyPr/>
          <a:lstStyle/>
          <a:p>
            <a:fld id="{FB2246D6-0126-4A11-A8BC-B5588AC81473}" type="datetimeFigureOut">
              <a:rPr lang="en-IN" smtClean="0"/>
              <a:t>12-02-2022</a:t>
            </a:fld>
            <a:endParaRPr lang="en-IN"/>
          </a:p>
        </p:txBody>
      </p:sp>
      <p:sp>
        <p:nvSpPr>
          <p:cNvPr id="6" name="Footer Placeholder 5">
            <a:extLst>
              <a:ext uri="{FF2B5EF4-FFF2-40B4-BE49-F238E27FC236}">
                <a16:creationId xmlns:a16="http://schemas.microsoft.com/office/drawing/2014/main" id="{94690495-DCA0-44C7-A97C-9E798C193B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8268BA-AA85-4E11-8729-7C6223792581}"/>
              </a:ext>
            </a:extLst>
          </p:cNvPr>
          <p:cNvSpPr>
            <a:spLocks noGrp="1"/>
          </p:cNvSpPr>
          <p:nvPr>
            <p:ph type="sldNum" sz="quarter" idx="12"/>
          </p:nvPr>
        </p:nvSpPr>
        <p:spPr/>
        <p:txBody>
          <a:bodyPr/>
          <a:lstStyle/>
          <a:p>
            <a:fld id="{F8E1C036-9855-4B18-A2F8-DDCD196F9461}" type="slidenum">
              <a:rPr lang="en-IN" smtClean="0"/>
              <a:t>‹#›</a:t>
            </a:fld>
            <a:endParaRPr lang="en-IN"/>
          </a:p>
        </p:txBody>
      </p:sp>
    </p:spTree>
    <p:extLst>
      <p:ext uri="{BB962C8B-B14F-4D97-AF65-F5344CB8AC3E}">
        <p14:creationId xmlns:p14="http://schemas.microsoft.com/office/powerpoint/2010/main" val="235059955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108317-6B3F-4A46-8B6E-064518AA7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A2B7AD-6133-45C2-A25D-C0B916A99C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FD97F1-544D-445B-8BE1-C6E2B09A71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46D6-0126-4A11-A8BC-B5588AC81473}" type="datetimeFigureOut">
              <a:rPr lang="en-IN" smtClean="0"/>
              <a:t>12-02-2022</a:t>
            </a:fld>
            <a:endParaRPr lang="en-IN"/>
          </a:p>
        </p:txBody>
      </p:sp>
      <p:sp>
        <p:nvSpPr>
          <p:cNvPr id="5" name="Footer Placeholder 4">
            <a:extLst>
              <a:ext uri="{FF2B5EF4-FFF2-40B4-BE49-F238E27FC236}">
                <a16:creationId xmlns:a16="http://schemas.microsoft.com/office/drawing/2014/main" id="{E690DED7-3DFD-4C0D-BBD9-A4395C6628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C95AC1-827D-4BD0-9109-DF07A6D3E4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1C036-9855-4B18-A2F8-DDCD196F9461}" type="slidenum">
              <a:rPr lang="en-IN" smtClean="0"/>
              <a:t>‹#›</a:t>
            </a:fld>
            <a:endParaRPr lang="en-IN"/>
          </a:p>
        </p:txBody>
      </p:sp>
    </p:spTree>
    <p:extLst>
      <p:ext uri="{BB962C8B-B14F-4D97-AF65-F5344CB8AC3E}">
        <p14:creationId xmlns:p14="http://schemas.microsoft.com/office/powerpoint/2010/main" val="2630087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6" name="AutoShape 6">
            <a:extLst>
              <a:ext uri="{FF2B5EF4-FFF2-40B4-BE49-F238E27FC236}">
                <a16:creationId xmlns:a16="http://schemas.microsoft.com/office/drawing/2014/main" id="{B49D6569-9505-4FE4-A6A7-96C0F3C96C0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E670EC17-E1D4-4A2F-939F-04905D6BE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 y="0"/>
            <a:ext cx="12190335" cy="68580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9" name="TextBox 8">
            <a:extLst>
              <a:ext uri="{FF2B5EF4-FFF2-40B4-BE49-F238E27FC236}">
                <a16:creationId xmlns:a16="http://schemas.microsoft.com/office/drawing/2014/main" id="{86D2001F-5B36-4081-8627-77BFB6FA83BC}"/>
              </a:ext>
            </a:extLst>
          </p:cNvPr>
          <p:cNvSpPr txBox="1"/>
          <p:nvPr/>
        </p:nvSpPr>
        <p:spPr>
          <a:xfrm>
            <a:off x="7823199" y="2182505"/>
            <a:ext cx="3496841" cy="2923877"/>
          </a:xfrm>
          <a:prstGeom prst="rect">
            <a:avLst/>
          </a:prstGeom>
          <a:solidFill>
            <a:srgbClr val="00B0F0"/>
          </a:solidFill>
        </p:spPr>
        <p:txBody>
          <a:bodyPr wrap="square" rtlCol="0">
            <a:spAutoFit/>
          </a:bodyPr>
          <a:lstStyle/>
          <a:p>
            <a:pPr algn="ctr"/>
            <a:r>
              <a:rPr lang="en-US" sz="2000" b="0" i="0" u="none" strike="noStrike" baseline="0" dirty="0">
                <a:solidFill>
                  <a:srgbClr val="000000"/>
                </a:solidFill>
                <a:effectLst>
                  <a:outerShdw blurRad="50800" dist="38100" algn="l" rotWithShape="0">
                    <a:prstClr val="black">
                      <a:alpha val="40000"/>
                    </a:prstClr>
                  </a:outerShdw>
                </a:effectLst>
                <a:latin typeface="Century Gothic" panose="020B0502020202020204" pitchFamily="34" charset="0"/>
              </a:rPr>
              <a:t> </a:t>
            </a:r>
            <a:r>
              <a:rPr lang="en-US" sz="2800" b="1" i="0" u="none" strike="noStrike" baseline="0" dirty="0">
                <a:solidFill>
                  <a:schemeClr val="bg1"/>
                </a:solidFill>
                <a:effectLst>
                  <a:outerShdw blurRad="50800" dist="38100" algn="l" rotWithShape="0">
                    <a:prstClr val="black">
                      <a:alpha val="40000"/>
                    </a:prstClr>
                  </a:outerShdw>
                </a:effectLst>
                <a:latin typeface="Century Gothic" panose="020B0502020202020204" pitchFamily="34" charset="0"/>
              </a:rPr>
              <a:t>Customer Retention Case Study Report </a:t>
            </a:r>
            <a:endParaRPr lang="en-US" sz="2800" b="0" i="0" u="none" strike="noStrike" baseline="0" dirty="0">
              <a:solidFill>
                <a:schemeClr val="bg1"/>
              </a:solidFill>
              <a:effectLst>
                <a:outerShdw blurRad="50800" dist="38100" algn="l" rotWithShape="0">
                  <a:prstClr val="black">
                    <a:alpha val="40000"/>
                  </a:prstClr>
                </a:outerShdw>
              </a:effectLst>
              <a:latin typeface="Century Gothic" panose="020B0502020202020204" pitchFamily="34" charset="0"/>
            </a:endParaRPr>
          </a:p>
          <a:p>
            <a:pPr algn="ctr"/>
            <a:r>
              <a:rPr lang="en-US" sz="2000" b="1" i="0" u="none" strike="noStrike" baseline="0" dirty="0">
                <a:solidFill>
                  <a:schemeClr val="bg1"/>
                </a:solidFill>
                <a:effectLst>
                  <a:outerShdw blurRad="50800" dist="38100" algn="l" rotWithShape="0">
                    <a:prstClr val="black">
                      <a:alpha val="40000"/>
                    </a:prstClr>
                  </a:outerShdw>
                </a:effectLst>
                <a:latin typeface="Century Gothic" panose="020B0502020202020204" pitchFamily="34" charset="0"/>
              </a:rPr>
              <a:t>(E-retail factors for customer activation and retention: A case study from Indian e-commerce customers) </a:t>
            </a:r>
            <a:r>
              <a:rPr lang="en-IN" sz="2000" b="0" i="0" u="none" strike="noStrike" baseline="0" dirty="0">
                <a:solidFill>
                  <a:srgbClr val="1F3863"/>
                </a:solidFill>
                <a:effectLst>
                  <a:outerShdw blurRad="50800" dist="38100" algn="l" rotWithShape="0">
                    <a:prstClr val="black">
                      <a:alpha val="40000"/>
                    </a:prstClr>
                  </a:outerShdw>
                </a:effectLst>
                <a:latin typeface="Century Gothic" panose="020B0502020202020204" pitchFamily="34" charset="0"/>
              </a:rPr>
              <a:t>  </a:t>
            </a:r>
          </a:p>
        </p:txBody>
      </p:sp>
      <p:sp>
        <p:nvSpPr>
          <p:cNvPr id="14" name="TextBox 13">
            <a:extLst>
              <a:ext uri="{FF2B5EF4-FFF2-40B4-BE49-F238E27FC236}">
                <a16:creationId xmlns:a16="http://schemas.microsoft.com/office/drawing/2014/main" id="{73A7E5F1-C698-42C5-8ECE-C1C74A819154}"/>
              </a:ext>
            </a:extLst>
          </p:cNvPr>
          <p:cNvSpPr txBox="1"/>
          <p:nvPr/>
        </p:nvSpPr>
        <p:spPr>
          <a:xfrm>
            <a:off x="10929620" y="304800"/>
            <a:ext cx="1234440" cy="369332"/>
          </a:xfrm>
          <a:prstGeom prst="rect">
            <a:avLst/>
          </a:prstGeom>
          <a:noFill/>
        </p:spPr>
        <p:txBody>
          <a:bodyPr wrap="square" rtlCol="0">
            <a:spAutoFit/>
          </a:bodyPr>
          <a:lstStyle/>
          <a:p>
            <a:r>
              <a:rPr lang="en-IN" b="1" dirty="0">
                <a:solidFill>
                  <a:schemeClr val="bg1"/>
                </a:solidFill>
              </a:rPr>
              <a:t>FLIP ROBO</a:t>
            </a:r>
          </a:p>
        </p:txBody>
      </p:sp>
      <p:sp>
        <p:nvSpPr>
          <p:cNvPr id="16" name="TextBox 15">
            <a:extLst>
              <a:ext uri="{FF2B5EF4-FFF2-40B4-BE49-F238E27FC236}">
                <a16:creationId xmlns:a16="http://schemas.microsoft.com/office/drawing/2014/main" id="{0C07E8E1-7373-420A-8B7B-DA9C709F11DE}"/>
              </a:ext>
            </a:extLst>
          </p:cNvPr>
          <p:cNvSpPr txBox="1"/>
          <p:nvPr/>
        </p:nvSpPr>
        <p:spPr>
          <a:xfrm>
            <a:off x="9286194" y="5106382"/>
            <a:ext cx="2482963" cy="1231106"/>
          </a:xfrm>
          <a:prstGeom prst="rect">
            <a:avLst/>
          </a:prstGeom>
          <a:noFill/>
        </p:spPr>
        <p:txBody>
          <a:bodyPr wrap="square" rtlCol="0">
            <a:spAutoFit/>
          </a:bodyPr>
          <a:lstStyle/>
          <a:p>
            <a:pPr algn="l"/>
            <a:endParaRPr lang="en-IN" b="0" i="0" u="none" strike="noStrike" baseline="0" dirty="0">
              <a:solidFill>
                <a:schemeClr val="bg1"/>
              </a:solidFill>
              <a:effectLst>
                <a:outerShdw blurRad="50800" dist="38100" algn="l" rotWithShape="0">
                  <a:prstClr val="black">
                    <a:alpha val="40000"/>
                  </a:prstClr>
                </a:outerShdw>
              </a:effectLst>
              <a:latin typeface="Georgia" panose="02040502050405020303" pitchFamily="18" charset="0"/>
            </a:endParaRPr>
          </a:p>
          <a:p>
            <a:r>
              <a:rPr lang="en-US" b="0" i="0" u="none" strike="noStrike" baseline="0" dirty="0">
                <a:solidFill>
                  <a:schemeClr val="bg1"/>
                </a:solidFill>
                <a:effectLst>
                  <a:outerShdw blurRad="50800" dist="38100" algn="l" rotWithShape="0">
                    <a:prstClr val="black">
                      <a:alpha val="40000"/>
                    </a:prstClr>
                  </a:outerShdw>
                </a:effectLst>
                <a:latin typeface="Georgia" panose="02040502050405020303" pitchFamily="18" charset="0"/>
              </a:rPr>
              <a:t> </a:t>
            </a:r>
            <a:r>
              <a:rPr lang="en-US" b="1" i="0" u="none" strike="noStrike" baseline="0" dirty="0">
                <a:solidFill>
                  <a:schemeClr val="bg1"/>
                </a:solidFill>
                <a:effectLst>
                  <a:outerShdw blurRad="50800" dist="38100" algn="l" rotWithShape="0">
                    <a:prstClr val="black">
                      <a:alpha val="40000"/>
                    </a:prstClr>
                  </a:outerShdw>
                </a:effectLst>
                <a:latin typeface="Georgia" panose="02040502050405020303" pitchFamily="18" charset="0"/>
              </a:rPr>
              <a:t>Prepared by :</a:t>
            </a:r>
          </a:p>
          <a:p>
            <a:r>
              <a:rPr lang="en-US" b="1" i="0" u="none" strike="noStrike" baseline="0" dirty="0">
                <a:solidFill>
                  <a:schemeClr val="bg1"/>
                </a:solidFill>
                <a:effectLst>
                  <a:outerShdw blurRad="50800" dist="38100" algn="l" rotWithShape="0">
                    <a:prstClr val="black">
                      <a:alpha val="40000"/>
                    </a:prstClr>
                  </a:outerShdw>
                </a:effectLst>
                <a:latin typeface="Georgia" panose="02040502050405020303" pitchFamily="18" charset="0"/>
              </a:rPr>
              <a:t>Abhimanyu Varpe.</a:t>
            </a:r>
            <a:r>
              <a:rPr lang="en-US" sz="2000" b="0" i="0" u="none" strike="noStrike" baseline="0" dirty="0">
                <a:solidFill>
                  <a:srgbClr val="000000"/>
                </a:solidFill>
                <a:effectLst>
                  <a:outerShdw blurRad="50800" dist="38100" algn="l" rotWithShape="0">
                    <a:prstClr val="black">
                      <a:alpha val="40000"/>
                    </a:prstClr>
                  </a:outerShdw>
                </a:effectLst>
                <a:latin typeface="Georgia" panose="02040502050405020303" pitchFamily="18" charset="0"/>
              </a:rPr>
              <a:t>	</a:t>
            </a:r>
          </a:p>
        </p:txBody>
      </p:sp>
    </p:spTree>
    <p:extLst>
      <p:ext uri="{BB962C8B-B14F-4D97-AF65-F5344CB8AC3E}">
        <p14:creationId xmlns:p14="http://schemas.microsoft.com/office/powerpoint/2010/main" val="228738086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EB7DDA-5C20-40B7-B146-D21EBBB838F6}"/>
              </a:ext>
            </a:extLst>
          </p:cNvPr>
          <p:cNvSpPr txBox="1"/>
          <p:nvPr/>
        </p:nvSpPr>
        <p:spPr>
          <a:xfrm>
            <a:off x="535023" y="515566"/>
            <a:ext cx="4717913" cy="707886"/>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ctr"/>
            <a:r>
              <a:rPr lang="en-US" sz="4000" b="1" dirty="0">
                <a:solidFill>
                  <a:schemeClr val="tx1">
                    <a:lumMod val="95000"/>
                    <a:lumOff val="5000"/>
                  </a:schemeClr>
                </a:solidFill>
                <a:effectLst>
                  <a:outerShdw blurRad="38100" dist="38100" dir="2700000" algn="tl">
                    <a:srgbClr val="000000">
                      <a:alpha val="43137"/>
                    </a:srgbClr>
                  </a:outerShdw>
                </a:effectLst>
              </a:rPr>
              <a:t>Data Analysis Steps</a:t>
            </a:r>
            <a:endParaRPr lang="en-IN" sz="3600" b="1" dirty="0">
              <a:effectLst>
                <a:outerShdw blurRad="38100" dist="38100" dir="2700000" algn="tl">
                  <a:srgbClr val="000000">
                    <a:alpha val="43137"/>
                  </a:srgbClr>
                </a:outerShdw>
              </a:effectLst>
            </a:endParaRPr>
          </a:p>
        </p:txBody>
      </p:sp>
      <p:sp>
        <p:nvSpPr>
          <p:cNvPr id="3" name="Rectangle: Rounded Corners 2">
            <a:extLst>
              <a:ext uri="{FF2B5EF4-FFF2-40B4-BE49-F238E27FC236}">
                <a16:creationId xmlns:a16="http://schemas.microsoft.com/office/drawing/2014/main" id="{E2D914F3-DD4F-4E31-B760-24BF74EECB0A}"/>
              </a:ext>
            </a:extLst>
          </p:cNvPr>
          <p:cNvSpPr/>
          <p:nvPr/>
        </p:nvSpPr>
        <p:spPr>
          <a:xfrm>
            <a:off x="1546698" y="1692606"/>
            <a:ext cx="2426241" cy="564205"/>
          </a:xfrm>
          <a:prstGeom prst="roundRect">
            <a:avLst/>
          </a:prstGeom>
          <a:solidFill>
            <a:srgbClr val="08D6D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effectLst>
                  <a:outerShdw blurRad="38100" dist="38100" dir="2700000" algn="tl">
                    <a:srgbClr val="000000">
                      <a:alpha val="43137"/>
                    </a:srgbClr>
                  </a:outerShdw>
                </a:effectLst>
                <a:latin typeface="Century" panose="02040604050505020304" pitchFamily="18" charset="0"/>
              </a:rPr>
              <a:t>Import Libraries</a:t>
            </a:r>
            <a:endParaRPr lang="en-IN" sz="2000" b="1" dirty="0">
              <a:solidFill>
                <a:schemeClr val="bg1"/>
              </a:solidFill>
              <a:effectLst>
                <a:outerShdw blurRad="38100" dist="38100" dir="2700000" algn="tl">
                  <a:srgbClr val="000000">
                    <a:alpha val="43137"/>
                  </a:srgbClr>
                </a:outerShdw>
              </a:effectLst>
              <a:latin typeface="Century" panose="02040604050505020304" pitchFamily="18" charset="0"/>
            </a:endParaRPr>
          </a:p>
        </p:txBody>
      </p:sp>
      <p:sp>
        <p:nvSpPr>
          <p:cNvPr id="4" name="Rectangle: Rounded Corners 3">
            <a:extLst>
              <a:ext uri="{FF2B5EF4-FFF2-40B4-BE49-F238E27FC236}">
                <a16:creationId xmlns:a16="http://schemas.microsoft.com/office/drawing/2014/main" id="{E58BBBF8-32A2-4F84-B1FB-C5F188B637E8}"/>
              </a:ext>
            </a:extLst>
          </p:cNvPr>
          <p:cNvSpPr/>
          <p:nvPr/>
        </p:nvSpPr>
        <p:spPr>
          <a:xfrm>
            <a:off x="1546698" y="2445387"/>
            <a:ext cx="2380439" cy="564206"/>
          </a:xfrm>
          <a:prstGeom prst="roundRect">
            <a:avLst/>
          </a:prstGeom>
          <a:solidFill>
            <a:srgbClr val="08D6D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effectLst>
                  <a:outerShdw blurRad="38100" dist="38100" dir="2700000" algn="tl">
                    <a:srgbClr val="000000">
                      <a:alpha val="43137"/>
                    </a:srgbClr>
                  </a:outerShdw>
                </a:effectLst>
                <a:latin typeface="Century" panose="02040604050505020304" pitchFamily="18" charset="0"/>
              </a:rPr>
              <a:t>Import Dataset</a:t>
            </a:r>
            <a:endParaRPr lang="en-IN" sz="2000" b="1" dirty="0">
              <a:solidFill>
                <a:schemeClr val="bg1"/>
              </a:solidFill>
              <a:effectLst>
                <a:outerShdw blurRad="38100" dist="38100" dir="2700000" algn="tl">
                  <a:srgbClr val="000000">
                    <a:alpha val="43137"/>
                  </a:srgbClr>
                </a:outerShdw>
              </a:effectLst>
              <a:latin typeface="Century" panose="02040604050505020304" pitchFamily="18" charset="0"/>
            </a:endParaRPr>
          </a:p>
        </p:txBody>
      </p:sp>
      <p:sp>
        <p:nvSpPr>
          <p:cNvPr id="5" name="Rectangle: Rounded Corners 4">
            <a:extLst>
              <a:ext uri="{FF2B5EF4-FFF2-40B4-BE49-F238E27FC236}">
                <a16:creationId xmlns:a16="http://schemas.microsoft.com/office/drawing/2014/main" id="{B3A00CE2-B66A-465E-8960-63891CA16830}"/>
              </a:ext>
            </a:extLst>
          </p:cNvPr>
          <p:cNvSpPr/>
          <p:nvPr/>
        </p:nvSpPr>
        <p:spPr>
          <a:xfrm>
            <a:off x="1546698" y="3240423"/>
            <a:ext cx="2694562" cy="564206"/>
          </a:xfrm>
          <a:prstGeom prst="roundRect">
            <a:avLst/>
          </a:prstGeom>
          <a:solidFill>
            <a:srgbClr val="08D6D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effectLst>
                  <a:outerShdw blurRad="38100" dist="38100" dir="2700000" algn="tl">
                    <a:srgbClr val="000000">
                      <a:alpha val="43137"/>
                    </a:srgbClr>
                  </a:outerShdw>
                </a:effectLst>
                <a:latin typeface="Century" panose="02040604050505020304" pitchFamily="18" charset="0"/>
              </a:rPr>
              <a:t>Data Preprocessing</a:t>
            </a:r>
            <a:endParaRPr lang="en-IN" sz="2000" b="1" dirty="0">
              <a:solidFill>
                <a:schemeClr val="bg1"/>
              </a:solidFill>
              <a:effectLst>
                <a:outerShdw blurRad="38100" dist="38100" dir="2700000" algn="tl">
                  <a:srgbClr val="000000">
                    <a:alpha val="43137"/>
                  </a:srgbClr>
                </a:outerShdw>
              </a:effectLst>
              <a:latin typeface="Century" panose="02040604050505020304" pitchFamily="18" charset="0"/>
            </a:endParaRPr>
          </a:p>
        </p:txBody>
      </p:sp>
      <p:sp>
        <p:nvSpPr>
          <p:cNvPr id="11" name="Rectangle: Rounded Corners 10">
            <a:extLst>
              <a:ext uri="{FF2B5EF4-FFF2-40B4-BE49-F238E27FC236}">
                <a16:creationId xmlns:a16="http://schemas.microsoft.com/office/drawing/2014/main" id="{ABB02758-A169-42A3-94EE-47D7FDA2B4CB}"/>
              </a:ext>
            </a:extLst>
          </p:cNvPr>
          <p:cNvSpPr/>
          <p:nvPr/>
        </p:nvSpPr>
        <p:spPr>
          <a:xfrm>
            <a:off x="1546699" y="3998070"/>
            <a:ext cx="2694562" cy="564205"/>
          </a:xfrm>
          <a:prstGeom prst="roundRect">
            <a:avLst/>
          </a:prstGeom>
          <a:solidFill>
            <a:srgbClr val="08D6D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effectLst>
                  <a:outerShdw blurRad="38100" dist="38100" dir="2700000" algn="tl">
                    <a:srgbClr val="000000">
                      <a:alpha val="43137"/>
                    </a:srgbClr>
                  </a:outerShdw>
                </a:effectLst>
                <a:latin typeface="Century" panose="02040604050505020304" pitchFamily="18" charset="0"/>
              </a:rPr>
              <a:t>Finding null values</a:t>
            </a:r>
            <a:endParaRPr lang="en-IN" sz="2000" b="1" dirty="0">
              <a:solidFill>
                <a:schemeClr val="bg1"/>
              </a:solidFill>
              <a:effectLst>
                <a:outerShdw blurRad="38100" dist="38100" dir="2700000" algn="tl">
                  <a:srgbClr val="000000">
                    <a:alpha val="43137"/>
                  </a:srgbClr>
                </a:outerShdw>
              </a:effectLst>
              <a:latin typeface="Century" panose="02040604050505020304" pitchFamily="18" charset="0"/>
            </a:endParaRPr>
          </a:p>
        </p:txBody>
      </p:sp>
      <p:sp>
        <p:nvSpPr>
          <p:cNvPr id="14" name="Rectangle: Rounded Corners 13">
            <a:extLst>
              <a:ext uri="{FF2B5EF4-FFF2-40B4-BE49-F238E27FC236}">
                <a16:creationId xmlns:a16="http://schemas.microsoft.com/office/drawing/2014/main" id="{230BA29A-6071-4BDC-823B-7C7A7658AADA}"/>
              </a:ext>
            </a:extLst>
          </p:cNvPr>
          <p:cNvSpPr/>
          <p:nvPr/>
        </p:nvSpPr>
        <p:spPr>
          <a:xfrm>
            <a:off x="1546698" y="4783789"/>
            <a:ext cx="2616740" cy="564204"/>
          </a:xfrm>
          <a:prstGeom prst="roundRect">
            <a:avLst/>
          </a:prstGeom>
          <a:solidFill>
            <a:srgbClr val="08D6D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effectLst>
                  <a:outerShdw blurRad="38100" dist="38100" dir="2700000" algn="tl">
                    <a:srgbClr val="000000">
                      <a:alpha val="43137"/>
                    </a:srgbClr>
                  </a:outerShdw>
                </a:effectLst>
                <a:latin typeface="Century" panose="02040604050505020304" pitchFamily="18" charset="0"/>
              </a:rPr>
              <a:t>Data visualization</a:t>
            </a:r>
            <a:endParaRPr lang="en-IN" sz="2000" b="1" dirty="0">
              <a:solidFill>
                <a:schemeClr val="bg1"/>
              </a:solidFill>
              <a:effectLst>
                <a:outerShdw blurRad="38100" dist="38100" dir="2700000" algn="tl">
                  <a:srgbClr val="000000">
                    <a:alpha val="43137"/>
                  </a:srgbClr>
                </a:outerShdw>
              </a:effectLst>
              <a:latin typeface="Century" panose="02040604050505020304" pitchFamily="18" charset="0"/>
            </a:endParaRPr>
          </a:p>
        </p:txBody>
      </p:sp>
      <p:sp>
        <p:nvSpPr>
          <p:cNvPr id="15" name="Rectangle: Rounded Corners 14">
            <a:extLst>
              <a:ext uri="{FF2B5EF4-FFF2-40B4-BE49-F238E27FC236}">
                <a16:creationId xmlns:a16="http://schemas.microsoft.com/office/drawing/2014/main" id="{010A7DF1-D7C5-4956-B038-C74972552D10}"/>
              </a:ext>
            </a:extLst>
          </p:cNvPr>
          <p:cNvSpPr/>
          <p:nvPr/>
        </p:nvSpPr>
        <p:spPr>
          <a:xfrm>
            <a:off x="1546698" y="5545887"/>
            <a:ext cx="3861881" cy="564204"/>
          </a:xfrm>
          <a:prstGeom prst="roundRect">
            <a:avLst/>
          </a:prstGeom>
          <a:solidFill>
            <a:srgbClr val="08D6D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effectLst>
                  <a:outerShdw blurRad="38100" dist="38100" dir="2700000" algn="tl">
                    <a:srgbClr val="000000">
                      <a:alpha val="43137"/>
                    </a:srgbClr>
                  </a:outerShdw>
                </a:effectLst>
                <a:latin typeface="Century" panose="02040604050505020304" pitchFamily="18" charset="0"/>
              </a:rPr>
              <a:t>Label Encoding &amp;  Correlation</a:t>
            </a:r>
          </a:p>
        </p:txBody>
      </p:sp>
      <p:pic>
        <p:nvPicPr>
          <p:cNvPr id="1032" name="Picture 8" descr="Improves the user experience and helps marketeers with best insights on various areas of website.">
            <a:extLst>
              <a:ext uri="{FF2B5EF4-FFF2-40B4-BE49-F238E27FC236}">
                <a16:creationId xmlns:a16="http://schemas.microsoft.com/office/drawing/2014/main" id="{2FF43749-36BC-4BFB-81D5-25C0FE5E9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1021" y="1223452"/>
            <a:ext cx="4638757" cy="4164213"/>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2947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9BA368-CE0D-4E28-A98E-E7B326296231}"/>
              </a:ext>
            </a:extLst>
          </p:cNvPr>
          <p:cNvSpPr txBox="1"/>
          <p:nvPr/>
        </p:nvSpPr>
        <p:spPr>
          <a:xfrm>
            <a:off x="778398" y="666072"/>
            <a:ext cx="6094070" cy="553998"/>
          </a:xfrm>
          <a:prstGeom prst="rect">
            <a:avLst/>
          </a:prstGeom>
          <a:noFill/>
        </p:spPr>
        <p:txBody>
          <a:bodyPr wrap="square">
            <a:spAutoFit/>
          </a:bodyPr>
          <a:lstStyle/>
          <a:p>
            <a:pPr marL="457200" indent="-457200">
              <a:buFont typeface="Wingdings" panose="05000000000000000000" pitchFamily="2" charset="2"/>
              <a:buChar char="v"/>
            </a:pPr>
            <a:r>
              <a:rPr lang="en-US" sz="3000" b="1" dirty="0">
                <a:solidFill>
                  <a:schemeClr val="bg1"/>
                </a:solidFill>
                <a:effectLst>
                  <a:outerShdw blurRad="38100" dist="38100" dir="2700000" algn="tl">
                    <a:srgbClr val="000000">
                      <a:alpha val="43137"/>
                    </a:srgbClr>
                  </a:outerShdw>
                </a:effectLst>
              </a:rPr>
              <a:t>Analysis of gender of customer </a:t>
            </a:r>
          </a:p>
        </p:txBody>
      </p:sp>
      <p:sp>
        <p:nvSpPr>
          <p:cNvPr id="9" name="TextBox 8">
            <a:extLst>
              <a:ext uri="{FF2B5EF4-FFF2-40B4-BE49-F238E27FC236}">
                <a16:creationId xmlns:a16="http://schemas.microsoft.com/office/drawing/2014/main" id="{6B968601-B695-4B32-A030-0AE6A4DEFEB0}"/>
              </a:ext>
            </a:extLst>
          </p:cNvPr>
          <p:cNvSpPr txBox="1"/>
          <p:nvPr/>
        </p:nvSpPr>
        <p:spPr>
          <a:xfrm>
            <a:off x="2176041" y="5446682"/>
            <a:ext cx="10150996" cy="707886"/>
          </a:xfrm>
          <a:prstGeom prst="rect">
            <a:avLst/>
          </a:prstGeom>
          <a:noFill/>
        </p:spPr>
        <p:txBody>
          <a:bodyPr wrap="square">
            <a:spAutoFit/>
          </a:bodyPr>
          <a:lstStyle/>
          <a:p>
            <a:pPr marL="285750" indent="-285750">
              <a:buFont typeface="Arial" panose="020B0604020202020204" pitchFamily="34" charset="0"/>
              <a:buChar char="•"/>
            </a:pPr>
            <a:r>
              <a:rPr lang="en-US" sz="2000" b="1" dirty="0">
                <a:solidFill>
                  <a:schemeClr val="bg1"/>
                </a:solidFill>
                <a:effectLst>
                  <a:outerShdw blurRad="38100" dist="38100" dir="2700000" algn="tl">
                    <a:srgbClr val="000000">
                      <a:alpha val="43137"/>
                    </a:srgbClr>
                  </a:outerShdw>
                </a:effectLst>
              </a:rPr>
              <a:t>Analysis shows that 68 % of the customers are females and only 33 % are the males.</a:t>
            </a:r>
          </a:p>
          <a:p>
            <a:pPr marL="285750" indent="-285750">
              <a:buFont typeface="Arial" panose="020B0604020202020204" pitchFamily="34" charset="0"/>
              <a:buChar char="•"/>
            </a:pPr>
            <a:r>
              <a:rPr lang="en-US" sz="2000" b="1" dirty="0">
                <a:solidFill>
                  <a:schemeClr val="bg1"/>
                </a:solidFill>
                <a:effectLst>
                  <a:outerShdw blurRad="38100" dist="38100" dir="2700000" algn="tl">
                    <a:srgbClr val="000000">
                      <a:alpha val="43137"/>
                    </a:srgbClr>
                  </a:outerShdw>
                </a:effectLst>
              </a:rPr>
              <a:t>W</a:t>
            </a:r>
            <a:r>
              <a:rPr lang="en-US" sz="2000" b="1" i="0" u="none" strike="noStrike" baseline="0" dirty="0">
                <a:solidFill>
                  <a:schemeClr val="bg1"/>
                </a:solidFill>
                <a:effectLst>
                  <a:outerShdw blurRad="38100" dist="38100" dir="2700000" algn="tl">
                    <a:srgbClr val="000000">
                      <a:alpha val="43137"/>
                    </a:srgbClr>
                  </a:outerShdw>
                </a:effectLst>
              </a:rPr>
              <a:t>hich means Females are more likely to shopping online than Males.</a:t>
            </a:r>
          </a:p>
        </p:txBody>
      </p:sp>
      <p:pic>
        <p:nvPicPr>
          <p:cNvPr id="7172" name="Picture 4">
            <a:extLst>
              <a:ext uri="{FF2B5EF4-FFF2-40B4-BE49-F238E27FC236}">
                <a16:creationId xmlns:a16="http://schemas.microsoft.com/office/drawing/2014/main" id="{DD422EFE-ADE8-4DA9-BF80-AF027F86D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39288"/>
            <a:ext cx="2291787" cy="229178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ED9AA888-9B7A-4EE5-AB97-64796EE66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796" y="1464269"/>
            <a:ext cx="9484468" cy="3738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14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04C168-D4B9-4032-AC75-8C0231D72319}"/>
              </a:ext>
            </a:extLst>
          </p:cNvPr>
          <p:cNvSpPr txBox="1"/>
          <p:nvPr/>
        </p:nvSpPr>
        <p:spPr>
          <a:xfrm>
            <a:off x="687729" y="559272"/>
            <a:ext cx="6094070" cy="553998"/>
          </a:xfrm>
          <a:prstGeom prst="rect">
            <a:avLst/>
          </a:prstGeom>
          <a:noFill/>
        </p:spPr>
        <p:txBody>
          <a:bodyPr wrap="square">
            <a:spAutoFit/>
          </a:bodyPr>
          <a:lstStyle/>
          <a:p>
            <a:pPr marL="457200" indent="-457200">
              <a:buFont typeface="Wingdings" panose="05000000000000000000" pitchFamily="2" charset="2"/>
              <a:buChar char="v"/>
            </a:pPr>
            <a:r>
              <a:rPr lang="en-US" sz="3000" b="1" i="0" u="none" strike="noStrike" baseline="0" dirty="0">
                <a:solidFill>
                  <a:schemeClr val="bg1"/>
                </a:solidFill>
                <a:effectLst>
                  <a:outerShdw blurRad="38100" dist="38100" dir="2700000" algn="tl">
                    <a:srgbClr val="000000">
                      <a:alpha val="43137"/>
                    </a:srgbClr>
                  </a:outerShdw>
                </a:effectLst>
                <a:latin typeface="Calibri" panose="020F0502020204030204" pitchFamily="34" charset="0"/>
              </a:rPr>
              <a:t> Analysis of Customer Age </a:t>
            </a:r>
            <a:endParaRPr lang="en-US" sz="3000" b="0" i="0" u="none" strike="noStrike" baseline="0" dirty="0">
              <a:solidFill>
                <a:schemeClr val="bg1"/>
              </a:solidFill>
              <a:effectLst>
                <a:outerShdw blurRad="38100" dist="38100" dir="2700000" algn="tl">
                  <a:srgbClr val="000000">
                    <a:alpha val="43137"/>
                  </a:srgbClr>
                </a:outerShdw>
              </a:effectLst>
              <a:latin typeface="Calibri" panose="020F0502020204030204" pitchFamily="34" charset="0"/>
            </a:endParaRPr>
          </a:p>
        </p:txBody>
      </p:sp>
      <p:pic>
        <p:nvPicPr>
          <p:cNvPr id="9218" name="Picture 2">
            <a:extLst>
              <a:ext uri="{FF2B5EF4-FFF2-40B4-BE49-F238E27FC236}">
                <a16:creationId xmlns:a16="http://schemas.microsoft.com/office/drawing/2014/main" id="{87B9C6B9-073C-4031-8A13-6B93FC51A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1630" y="4409954"/>
            <a:ext cx="1955157" cy="19551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DC0A8D-7FF4-487B-A22C-2F3DF724ABD9}"/>
              </a:ext>
            </a:extLst>
          </p:cNvPr>
          <p:cNvSpPr txBox="1"/>
          <p:nvPr/>
        </p:nvSpPr>
        <p:spPr>
          <a:xfrm>
            <a:off x="741744" y="5387532"/>
            <a:ext cx="8597096" cy="707886"/>
          </a:xfrm>
          <a:prstGeom prst="rect">
            <a:avLst/>
          </a:prstGeom>
          <a:noFill/>
        </p:spPr>
        <p:txBody>
          <a:bodyPr wrap="square">
            <a:spAutoFit/>
          </a:bodyPr>
          <a:lstStyle/>
          <a:p>
            <a:pPr marL="342900" indent="-342900">
              <a:buFont typeface="Arial" panose="020B0604020202020204" pitchFamily="34" charset="0"/>
              <a:buChar char="•"/>
            </a:pPr>
            <a:r>
              <a:rPr lang="en-US" sz="2000" b="1" i="0" u="none" strike="noStrike" baseline="0" dirty="0">
                <a:solidFill>
                  <a:schemeClr val="bg1"/>
                </a:solidFill>
                <a:effectLst>
                  <a:outerShdw blurRad="38100" dist="38100" dir="2700000" algn="tl">
                    <a:srgbClr val="000000">
                      <a:alpha val="43137"/>
                    </a:srgbClr>
                  </a:outerShdw>
                </a:effectLst>
                <a:latin typeface="Calibri" panose="020F0502020204030204" pitchFamily="34" charset="0"/>
              </a:rPr>
              <a:t>The population which does the online shopping regularly belongs in 20 to 50 age-group.</a:t>
            </a:r>
          </a:p>
        </p:txBody>
      </p:sp>
      <p:pic>
        <p:nvPicPr>
          <p:cNvPr id="3074" name="Picture 2">
            <a:extLst>
              <a:ext uri="{FF2B5EF4-FFF2-40B4-BE49-F238E27FC236}">
                <a16:creationId xmlns:a16="http://schemas.microsoft.com/office/drawing/2014/main" id="{375189DE-99F2-4DA1-8658-6D45973B7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268" y="1241817"/>
            <a:ext cx="9377464" cy="4017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00177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9FD37D-E276-4318-BCDF-D43E3284012C}"/>
              </a:ext>
            </a:extLst>
          </p:cNvPr>
          <p:cNvSpPr txBox="1"/>
          <p:nvPr/>
        </p:nvSpPr>
        <p:spPr>
          <a:xfrm>
            <a:off x="986742" y="589261"/>
            <a:ext cx="6094070" cy="553998"/>
          </a:xfrm>
          <a:prstGeom prst="rect">
            <a:avLst/>
          </a:prstGeom>
          <a:noFill/>
        </p:spPr>
        <p:txBody>
          <a:bodyPr wrap="square">
            <a:spAutoFit/>
          </a:bodyPr>
          <a:lstStyle/>
          <a:p>
            <a:pPr marL="457200" indent="-457200">
              <a:buFont typeface="Wingdings" panose="05000000000000000000" pitchFamily="2" charset="2"/>
              <a:buChar char="v"/>
            </a:pPr>
            <a:r>
              <a:rPr lang="en-US" sz="3000" b="1" i="0" u="none" strike="noStrike" baseline="0" dirty="0">
                <a:solidFill>
                  <a:schemeClr val="bg1"/>
                </a:solidFill>
                <a:effectLst>
                  <a:outerShdw blurRad="38100" dist="38100" dir="2700000" algn="tl">
                    <a:srgbClr val="000000">
                      <a:alpha val="43137"/>
                    </a:srgbClr>
                  </a:outerShdw>
                </a:effectLst>
                <a:latin typeface="Calibri" panose="020F0502020204030204" pitchFamily="34" charset="0"/>
              </a:rPr>
              <a:t> Analysis of Customers Cities: </a:t>
            </a:r>
            <a:endParaRPr lang="en-US" sz="3000" b="0" i="0" u="none" strike="noStrike" baseline="0" dirty="0">
              <a:solidFill>
                <a:schemeClr val="bg1"/>
              </a:solidFill>
              <a:effectLst>
                <a:outerShdw blurRad="38100" dist="38100" dir="2700000" algn="tl">
                  <a:srgbClr val="000000">
                    <a:alpha val="43137"/>
                  </a:srgbClr>
                </a:outerShdw>
              </a:effectLst>
              <a:latin typeface="Calibri" panose="020F0502020204030204" pitchFamily="34" charset="0"/>
            </a:endParaRPr>
          </a:p>
        </p:txBody>
      </p:sp>
      <p:sp>
        <p:nvSpPr>
          <p:cNvPr id="6" name="TextBox 5">
            <a:extLst>
              <a:ext uri="{FF2B5EF4-FFF2-40B4-BE49-F238E27FC236}">
                <a16:creationId xmlns:a16="http://schemas.microsoft.com/office/drawing/2014/main" id="{4F6ECBF7-C6D9-4BAC-B3EB-8CD5C432A4B9}"/>
              </a:ext>
            </a:extLst>
          </p:cNvPr>
          <p:cNvSpPr txBox="1"/>
          <p:nvPr/>
        </p:nvSpPr>
        <p:spPr>
          <a:xfrm>
            <a:off x="2815542" y="5273165"/>
            <a:ext cx="8886463" cy="1323439"/>
          </a:xfrm>
          <a:prstGeom prst="rect">
            <a:avLst/>
          </a:prstGeom>
          <a:noFill/>
        </p:spPr>
        <p:txBody>
          <a:bodyPr wrap="square">
            <a:spAutoFit/>
          </a:bodyPr>
          <a:lstStyle/>
          <a:p>
            <a:pPr marL="285750" indent="-285750">
              <a:buFont typeface="Arial" panose="020B0604020202020204" pitchFamily="34" charset="0"/>
              <a:buChar char="•"/>
            </a:pPr>
            <a:r>
              <a:rPr lang="en-US" sz="2000" b="1" i="0" u="none" strike="noStrike" baseline="0" dirty="0">
                <a:solidFill>
                  <a:schemeClr val="bg1"/>
                </a:solidFill>
                <a:effectLst>
                  <a:outerShdw blurRad="38100" dist="38100" dir="2700000" algn="tl">
                    <a:srgbClr val="000000">
                      <a:alpha val="43137"/>
                    </a:srgbClr>
                  </a:outerShdw>
                </a:effectLst>
                <a:latin typeface="Calibri" panose="020F0502020204030204" pitchFamily="34" charset="0"/>
              </a:rPr>
              <a:t>We can see a greater number of customers are from Delhi followed by Noida, Greater Noida and Bangalore and then </a:t>
            </a:r>
            <a:r>
              <a:rPr lang="en-US" sz="2000" b="1" i="0" u="none" strike="noStrike" baseline="0" dirty="0" err="1">
                <a:solidFill>
                  <a:schemeClr val="bg1"/>
                </a:solidFill>
                <a:effectLst>
                  <a:outerShdw blurRad="38100" dist="38100" dir="2700000" algn="tl">
                    <a:srgbClr val="000000">
                      <a:alpha val="43137"/>
                    </a:srgbClr>
                  </a:outerShdw>
                </a:effectLst>
                <a:latin typeface="Calibri" panose="020F0502020204030204" pitchFamily="34" charset="0"/>
              </a:rPr>
              <a:t>karnal</a:t>
            </a:r>
            <a:r>
              <a:rPr lang="en-US" sz="2000" b="1" i="0" u="none" strike="noStrike" baseline="0" dirty="0">
                <a:solidFill>
                  <a:schemeClr val="bg1"/>
                </a:solidFill>
                <a:effectLst>
                  <a:outerShdw blurRad="38100" dist="38100" dir="2700000" algn="tl">
                    <a:srgbClr val="000000">
                      <a:alpha val="43137"/>
                    </a:srgbClr>
                  </a:outerShdw>
                </a:effectLst>
                <a:latin typeface="Calibri" panose="020F0502020204030204" pitchFamily="34" charset="0"/>
              </a:rPr>
              <a:t>.</a:t>
            </a:r>
          </a:p>
          <a:p>
            <a:pPr marL="285750" indent="-285750">
              <a:buFont typeface="Arial" panose="020B0604020202020204" pitchFamily="34" charset="0"/>
              <a:buChar char="•"/>
            </a:pPr>
            <a:r>
              <a:rPr lang="en-US" sz="2000" b="1" i="0" u="none" strike="noStrike" baseline="0" dirty="0">
                <a:solidFill>
                  <a:schemeClr val="bg1"/>
                </a:solidFill>
                <a:effectLst>
                  <a:outerShdw blurRad="38100" dist="38100" dir="2700000" algn="tl">
                    <a:srgbClr val="000000">
                      <a:alpha val="43137"/>
                    </a:srgbClr>
                  </a:outerShdw>
                </a:effectLst>
                <a:latin typeface="Calibri" panose="020F0502020204030204" pitchFamily="34" charset="0"/>
              </a:rPr>
              <a:t>It would be beneficial, if companies consider to develop a business strategies for small cities also. </a:t>
            </a:r>
          </a:p>
        </p:txBody>
      </p:sp>
      <p:pic>
        <p:nvPicPr>
          <p:cNvPr id="7" name="Picture 2" descr="City ">
            <a:extLst>
              <a:ext uri="{FF2B5EF4-FFF2-40B4-BE49-F238E27FC236}">
                <a16:creationId xmlns:a16="http://schemas.microsoft.com/office/drawing/2014/main" id="{12557983-DA8B-44DC-8EE1-2EB97F27B2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995" y="4671349"/>
            <a:ext cx="1809508" cy="180950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79803B7F-68A0-4B26-A778-DF7D032127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345" y="1166568"/>
            <a:ext cx="9727660" cy="401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40387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4A0D13-F46D-448E-86C2-7D4DB19F1CCB}"/>
              </a:ext>
            </a:extLst>
          </p:cNvPr>
          <p:cNvSpPr txBox="1"/>
          <p:nvPr/>
        </p:nvSpPr>
        <p:spPr>
          <a:xfrm>
            <a:off x="595818" y="491407"/>
            <a:ext cx="6378913" cy="553998"/>
          </a:xfrm>
          <a:prstGeom prst="rect">
            <a:avLst/>
          </a:prstGeom>
          <a:noFill/>
        </p:spPr>
        <p:txBody>
          <a:bodyPr wrap="square">
            <a:spAutoFit/>
          </a:bodyPr>
          <a:lstStyle/>
          <a:p>
            <a:pPr marL="457200" indent="-457200">
              <a:buFont typeface="Wingdings" panose="05000000000000000000" pitchFamily="2" charset="2"/>
              <a:buChar char="v"/>
            </a:pPr>
            <a:r>
              <a:rPr lang="en-US" sz="3000" b="1" i="0" u="none" strike="noStrike" baseline="0" dirty="0">
                <a:solidFill>
                  <a:schemeClr val="bg1"/>
                </a:solidFill>
                <a:effectLst>
                  <a:outerShdw blurRad="38100" dist="38100" dir="2700000" algn="tl">
                    <a:srgbClr val="000000">
                      <a:alpha val="43137"/>
                    </a:srgbClr>
                  </a:outerShdw>
                </a:effectLst>
                <a:latin typeface="Calibri" panose="020F0502020204030204" pitchFamily="34" charset="0"/>
              </a:rPr>
              <a:t> Analysis of Customers City pin code </a:t>
            </a:r>
            <a:endParaRPr lang="en-US" sz="3000" b="0" i="0" u="none" strike="noStrike" baseline="0" dirty="0">
              <a:solidFill>
                <a:schemeClr val="bg1"/>
              </a:solidFill>
              <a:effectLst>
                <a:outerShdw blurRad="38100" dist="38100" dir="2700000" algn="tl">
                  <a:srgbClr val="000000">
                    <a:alpha val="43137"/>
                  </a:srgbClr>
                </a:outerShdw>
              </a:effectLst>
              <a:latin typeface="Calibri" panose="020F0502020204030204" pitchFamily="34" charset="0"/>
            </a:endParaRPr>
          </a:p>
        </p:txBody>
      </p:sp>
      <p:pic>
        <p:nvPicPr>
          <p:cNvPr id="5122" name="Picture 2">
            <a:extLst>
              <a:ext uri="{FF2B5EF4-FFF2-40B4-BE49-F238E27FC236}">
                <a16:creationId xmlns:a16="http://schemas.microsoft.com/office/drawing/2014/main" id="{B0274B24-6C61-456D-B175-222A48073D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53" y="1293213"/>
            <a:ext cx="10858095" cy="4001824"/>
          </a:xfrm>
          <a:prstGeom prst="rect">
            <a:avLst/>
          </a:prstGeom>
          <a:noFill/>
          <a:effectLst>
            <a:outerShdw blurRad="50800" dist="50800" dir="5400000" algn="ctr" rotWithShape="0">
              <a:srgbClr val="06AFF0"/>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150EC0F-AAE1-4583-8ABA-DE645E60DBBB}"/>
              </a:ext>
            </a:extLst>
          </p:cNvPr>
          <p:cNvSpPr txBox="1"/>
          <p:nvPr/>
        </p:nvSpPr>
        <p:spPr>
          <a:xfrm>
            <a:off x="666952" y="5516852"/>
            <a:ext cx="10858095" cy="1200329"/>
          </a:xfrm>
          <a:prstGeom prst="rect">
            <a:avLst/>
          </a:prstGeom>
          <a:noFill/>
        </p:spPr>
        <p:txBody>
          <a:bodyPr wrap="square">
            <a:spAutoFit/>
          </a:bodyPr>
          <a:lstStyle/>
          <a:p>
            <a:pPr marL="285750" indent="-285750">
              <a:buFont typeface="Arial" panose="020B0604020202020204" pitchFamily="34" charset="0"/>
              <a:buChar char="•"/>
            </a:pPr>
            <a:r>
              <a:rPr lang="en-IN" b="1" dirty="0">
                <a:solidFill>
                  <a:schemeClr val="bg1"/>
                </a:solidFill>
                <a:effectLst>
                  <a:outerShdw blurRad="38100" dist="38100" dir="2700000" algn="tl">
                    <a:srgbClr val="000000">
                      <a:alpha val="43137"/>
                    </a:srgbClr>
                  </a:outerShdw>
                </a:effectLst>
              </a:rPr>
              <a:t>IN above analysis it can be predicted that in metro cities there are certain regions where a company can have more delivery focus</a:t>
            </a:r>
          </a:p>
          <a:p>
            <a:pPr marL="285750" indent="-285750">
              <a:buFont typeface="Arial" panose="020B0604020202020204" pitchFamily="34" charset="0"/>
              <a:buChar char="•"/>
            </a:pPr>
            <a:r>
              <a:rPr lang="en-IN" b="1" dirty="0">
                <a:solidFill>
                  <a:schemeClr val="bg1"/>
                </a:solidFill>
                <a:effectLst>
                  <a:outerShdw blurRad="38100" dist="38100" dir="2700000" algn="tl">
                    <a:srgbClr val="000000">
                      <a:alpha val="43137"/>
                    </a:srgbClr>
                  </a:outerShdw>
                </a:effectLst>
              </a:rPr>
              <a:t>Above plot shows that our data has very large number of Peoples who are doing inline shopping from past 2 to 1 years.</a:t>
            </a:r>
          </a:p>
        </p:txBody>
      </p:sp>
    </p:spTree>
    <p:extLst>
      <p:ext uri="{BB962C8B-B14F-4D97-AF65-F5344CB8AC3E}">
        <p14:creationId xmlns:p14="http://schemas.microsoft.com/office/powerpoint/2010/main" val="415138391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B24695-47CE-46D4-9148-25F77820808F}"/>
              </a:ext>
            </a:extLst>
          </p:cNvPr>
          <p:cNvSpPr txBox="1"/>
          <p:nvPr/>
        </p:nvSpPr>
        <p:spPr>
          <a:xfrm>
            <a:off x="469359" y="491406"/>
            <a:ext cx="11845857" cy="553998"/>
          </a:xfrm>
          <a:prstGeom prst="rect">
            <a:avLst/>
          </a:prstGeom>
          <a:noFill/>
        </p:spPr>
        <p:txBody>
          <a:bodyPr wrap="square">
            <a:spAutoFit/>
          </a:bodyPr>
          <a:lstStyle/>
          <a:p>
            <a:pPr marL="457200" indent="-457200">
              <a:buFont typeface="Wingdings" panose="05000000000000000000" pitchFamily="2" charset="2"/>
              <a:buChar char="v"/>
            </a:pPr>
            <a:r>
              <a:rPr lang="en-US" sz="3000" b="1" i="0" u="none" strike="noStrike" baseline="0" dirty="0">
                <a:solidFill>
                  <a:schemeClr val="bg1"/>
                </a:solidFill>
                <a:effectLst>
                  <a:outerShdw blurRad="38100" dist="38100" dir="2700000" algn="tl">
                    <a:srgbClr val="000000">
                      <a:alpha val="43137"/>
                    </a:srgbClr>
                  </a:outerShdw>
                </a:effectLst>
              </a:rPr>
              <a:t> Analysis of </a:t>
            </a:r>
            <a:r>
              <a:rPr lang="en-US" sz="3000" b="1" i="0" u="none" strike="noStrike" cap="all" dirty="0">
                <a:solidFill>
                  <a:schemeClr val="bg1"/>
                </a:solidFill>
                <a:effectLst>
                  <a:outerShdw blurRad="38100" dist="38100" dir="2700000" algn="tl">
                    <a:srgbClr val="000000">
                      <a:alpha val="43137"/>
                    </a:srgbClr>
                  </a:outerShdw>
                </a:effectLst>
                <a:ea typeface="+mj-ea"/>
                <a:cs typeface="+mj-cs"/>
              </a:rPr>
              <a:t>online shopping experience of </a:t>
            </a:r>
            <a:r>
              <a:rPr lang="en-US" sz="3000" b="1" kern="1200" cap="all" baseline="0" dirty="0">
                <a:solidFill>
                  <a:schemeClr val="bg1"/>
                </a:solidFill>
                <a:effectLst>
                  <a:outerShdw blurRad="38100" dist="38100" dir="2700000" algn="tl">
                    <a:srgbClr val="000000">
                      <a:alpha val="43137"/>
                    </a:srgbClr>
                  </a:outerShdw>
                </a:effectLst>
                <a:ea typeface="+mj-ea"/>
                <a:cs typeface="+mj-cs"/>
              </a:rPr>
              <a:t>customers:</a:t>
            </a:r>
            <a:endParaRPr lang="en-US" sz="3000" b="1" i="0" u="none" strike="noStrike" baseline="0" dirty="0">
              <a:solidFill>
                <a:schemeClr val="bg1"/>
              </a:solidFill>
              <a:effectLst>
                <a:outerShdw blurRad="38100" dist="38100" dir="2700000" algn="tl">
                  <a:srgbClr val="000000">
                    <a:alpha val="43137"/>
                  </a:srgbClr>
                </a:outerShdw>
              </a:effectLst>
            </a:endParaRPr>
          </a:p>
        </p:txBody>
      </p:sp>
      <p:pic>
        <p:nvPicPr>
          <p:cNvPr id="6146" name="Picture 2">
            <a:extLst>
              <a:ext uri="{FF2B5EF4-FFF2-40B4-BE49-F238E27FC236}">
                <a16:creationId xmlns:a16="http://schemas.microsoft.com/office/drawing/2014/main" id="{A0586597-0180-4230-8003-323F360AF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1447" y="1251371"/>
            <a:ext cx="9143999" cy="396716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Experience ">
            <a:extLst>
              <a:ext uri="{FF2B5EF4-FFF2-40B4-BE49-F238E27FC236}">
                <a16:creationId xmlns:a16="http://schemas.microsoft.com/office/drawing/2014/main" id="{045814BC-9E06-4E2E-9F0A-6378C8206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359" y="5147394"/>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D2A3083-22A2-4190-A146-92E8E49A739E}"/>
              </a:ext>
            </a:extLst>
          </p:cNvPr>
          <p:cNvSpPr txBox="1"/>
          <p:nvPr/>
        </p:nvSpPr>
        <p:spPr>
          <a:xfrm>
            <a:off x="2310318" y="5355130"/>
            <a:ext cx="9143999" cy="1200329"/>
          </a:xfrm>
          <a:prstGeom prst="rect">
            <a:avLst/>
          </a:prstGeom>
          <a:noFill/>
        </p:spPr>
        <p:txBody>
          <a:bodyPr wrap="square">
            <a:spAutoFit/>
          </a:bodyPr>
          <a:lstStyle/>
          <a:p>
            <a:pPr marL="285750" indent="-285750">
              <a:buFont typeface="Arial" panose="020B0604020202020204" pitchFamily="34" charset="0"/>
              <a:buChar char="•"/>
            </a:pPr>
            <a:r>
              <a:rPr lang="en-US" b="1" i="0" u="none" strike="noStrike" baseline="0" dirty="0">
                <a:solidFill>
                  <a:schemeClr val="bg1"/>
                </a:solidFill>
                <a:effectLst>
                  <a:outerShdw blurRad="38100" dist="38100" dir="2700000" algn="tl">
                    <a:srgbClr val="000000">
                      <a:alpha val="43137"/>
                    </a:srgbClr>
                  </a:outerShdw>
                </a:effectLst>
              </a:rPr>
              <a:t>Above plot shows that 37 % of customers are using online shopping for more than 4 years whereas 25 % of customers says that they have been doing online shopping since 2 to 3 years and then the percentage keep on decreasing with years. This confirms our earlier fact thar 95 % customers are likely to shop again after there first purchase.</a:t>
            </a:r>
            <a:endParaRPr lang="en-IN"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7493813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00D5048E-4001-4658-B796-80D338117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396" y="1322445"/>
            <a:ext cx="10437778" cy="55355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839B46-033D-4030-AD5C-2B8EA235D5C1}"/>
              </a:ext>
            </a:extLst>
          </p:cNvPr>
          <p:cNvSpPr txBox="1"/>
          <p:nvPr/>
        </p:nvSpPr>
        <p:spPr>
          <a:xfrm>
            <a:off x="573932" y="413585"/>
            <a:ext cx="6634264" cy="553998"/>
          </a:xfrm>
          <a:prstGeom prst="rect">
            <a:avLst/>
          </a:prstGeom>
          <a:noFill/>
        </p:spPr>
        <p:txBody>
          <a:bodyPr wrap="square">
            <a:spAutoFit/>
          </a:bodyPr>
          <a:lstStyle/>
          <a:p>
            <a:pPr marL="457200" indent="-457200">
              <a:buFont typeface="Wingdings" panose="05000000000000000000" pitchFamily="2" charset="2"/>
              <a:buChar char="v"/>
            </a:pPr>
            <a:r>
              <a:rPr lang="en-US" sz="3000" b="1" dirty="0">
                <a:solidFill>
                  <a:schemeClr val="bg1"/>
                </a:solidFill>
                <a:effectLst>
                  <a:outerShdw blurRad="38100" dist="38100" dir="2700000" algn="tl">
                    <a:srgbClr val="000000">
                      <a:alpha val="43137"/>
                    </a:srgbClr>
                  </a:outerShdw>
                </a:effectLst>
              </a:rPr>
              <a:t> Analysis of Verity of products offered</a:t>
            </a:r>
            <a:endParaRPr lang="en-IN" sz="3000" b="1" dirty="0">
              <a:solidFill>
                <a:schemeClr val="bg1"/>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14443DD2-2C9D-4BA7-B581-534371BFC497}"/>
              </a:ext>
            </a:extLst>
          </p:cNvPr>
          <p:cNvSpPr txBox="1"/>
          <p:nvPr/>
        </p:nvSpPr>
        <p:spPr>
          <a:xfrm>
            <a:off x="5449921" y="4935390"/>
            <a:ext cx="6094378" cy="1200329"/>
          </a:xfrm>
          <a:prstGeom prst="rect">
            <a:avLst/>
          </a:prstGeom>
          <a:noFill/>
        </p:spPr>
        <p:txBody>
          <a:bodyPr wrap="square">
            <a:spAutoFit/>
          </a:bodyPr>
          <a:lstStyle/>
          <a:p>
            <a:pPr marL="285750" indent="-285750">
              <a:buFont typeface="Arial" panose="020B0604020202020204" pitchFamily="34" charset="0"/>
              <a:buChar char="•"/>
            </a:pPr>
            <a:r>
              <a:rPr lang="en-US" sz="1800" b="1" i="0" u="none" strike="noStrike" baseline="0" dirty="0">
                <a:solidFill>
                  <a:schemeClr val="bg1"/>
                </a:solidFill>
                <a:effectLst>
                  <a:outerShdw blurRad="38100" dist="38100" dir="2700000" algn="tl">
                    <a:srgbClr val="000000">
                      <a:alpha val="43137"/>
                    </a:srgbClr>
                  </a:outerShdw>
                </a:effectLst>
                <a:latin typeface="Calibri" panose="020F0502020204030204" pitchFamily="34" charset="0"/>
              </a:rPr>
              <a:t>It is found that 48 % of customers thinks that Amazon and Flip Cart offers a wide range of products. Also, Myntra is third rated in case of product verity and flowed by Paytm. Snapdeal has limited verity of products. </a:t>
            </a:r>
            <a:endParaRPr lang="en-IN"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2826701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8C5AC4-5606-4043-99D0-563D39E6B4AB}"/>
              </a:ext>
            </a:extLst>
          </p:cNvPr>
          <p:cNvSpPr txBox="1"/>
          <p:nvPr/>
        </p:nvSpPr>
        <p:spPr>
          <a:xfrm>
            <a:off x="527724" y="433040"/>
            <a:ext cx="7341951" cy="553998"/>
          </a:xfrm>
          <a:prstGeom prst="rect">
            <a:avLst/>
          </a:prstGeom>
          <a:noFill/>
        </p:spPr>
        <p:txBody>
          <a:bodyPr wrap="square">
            <a:spAutoFit/>
          </a:bodyPr>
          <a:lstStyle/>
          <a:p>
            <a:pPr marL="285750" indent="-285750">
              <a:buFont typeface="Wingdings" panose="05000000000000000000" pitchFamily="2" charset="2"/>
              <a:buChar char="v"/>
            </a:pPr>
            <a:r>
              <a:rPr lang="en-US" sz="3000" b="1" dirty="0">
                <a:solidFill>
                  <a:schemeClr val="bg1"/>
                </a:solidFill>
                <a:effectLst>
                  <a:outerShdw blurRad="38100" dist="38100" dir="2700000" algn="tl">
                    <a:srgbClr val="000000">
                      <a:alpha val="43137"/>
                    </a:srgbClr>
                  </a:outerShdw>
                </a:effectLst>
              </a:rPr>
              <a:t> Analysis of Loading Speed of the website</a:t>
            </a:r>
            <a:endParaRPr lang="en-IN" sz="3000" b="1" dirty="0">
              <a:solidFill>
                <a:schemeClr val="bg1"/>
              </a:solidFill>
              <a:effectLst>
                <a:outerShdw blurRad="38100" dist="38100" dir="2700000" algn="tl">
                  <a:srgbClr val="000000">
                    <a:alpha val="43137"/>
                  </a:srgbClr>
                </a:outerShdw>
              </a:effectLst>
            </a:endParaRPr>
          </a:p>
        </p:txBody>
      </p:sp>
      <p:pic>
        <p:nvPicPr>
          <p:cNvPr id="8194" name="Picture 2">
            <a:extLst>
              <a:ext uri="{FF2B5EF4-FFF2-40B4-BE49-F238E27FC236}">
                <a16:creationId xmlns:a16="http://schemas.microsoft.com/office/drawing/2014/main" id="{66D3DCBC-C212-44D6-BE19-338BCB0E5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723" y="935960"/>
            <a:ext cx="10882821" cy="56931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EB1A99F-FD37-4FD1-97CE-EC3313A720AC}"/>
              </a:ext>
            </a:extLst>
          </p:cNvPr>
          <p:cNvSpPr txBox="1"/>
          <p:nvPr/>
        </p:nvSpPr>
        <p:spPr>
          <a:xfrm>
            <a:off x="5569898" y="3839637"/>
            <a:ext cx="6094378" cy="2862322"/>
          </a:xfrm>
          <a:prstGeom prst="rect">
            <a:avLst/>
          </a:prstGeom>
          <a:noFill/>
        </p:spPr>
        <p:txBody>
          <a:bodyPr wrap="square">
            <a:spAutoFit/>
          </a:bodyPr>
          <a:lstStyle/>
          <a:p>
            <a:pPr marL="342900" indent="-342900">
              <a:buFont typeface="Arial" panose="020B0604020202020204" pitchFamily="34" charset="0"/>
              <a:buChar char="•"/>
            </a:pPr>
            <a:r>
              <a:rPr lang="en-US" sz="2000" b="1" dirty="0">
                <a:solidFill>
                  <a:schemeClr val="bg1"/>
                </a:solidFill>
                <a:effectLst>
                  <a:outerShdw blurRad="38100" dist="38100" dir="2700000" algn="tl">
                    <a:srgbClr val="000000">
                      <a:alpha val="43137"/>
                    </a:srgbClr>
                  </a:outerShdw>
                </a:effectLst>
              </a:rPr>
              <a:t>Most People voted for the Amazon for the fastest loading website.</a:t>
            </a:r>
          </a:p>
          <a:p>
            <a:pPr marL="342900" indent="-342900">
              <a:buFont typeface="Arial" panose="020B0604020202020204" pitchFamily="34" charset="0"/>
              <a:buChar char="•"/>
            </a:pPr>
            <a:r>
              <a:rPr lang="en-US" sz="2000" b="1" dirty="0">
                <a:solidFill>
                  <a:schemeClr val="bg1"/>
                </a:solidFill>
                <a:effectLst>
                  <a:outerShdw blurRad="38100" dist="38100" dir="2700000" algn="tl">
                    <a:srgbClr val="000000">
                      <a:alpha val="43137"/>
                    </a:srgbClr>
                  </a:outerShdw>
                </a:effectLst>
              </a:rPr>
              <a:t>We have listed the website name according to their loading speed:-</a:t>
            </a:r>
          </a:p>
          <a:p>
            <a:r>
              <a:rPr lang="en-US" sz="2000" b="1" dirty="0">
                <a:solidFill>
                  <a:schemeClr val="bg1"/>
                </a:solidFill>
                <a:effectLst>
                  <a:outerShdw blurRad="38100" dist="38100" dir="2700000" algn="tl">
                    <a:srgbClr val="000000">
                      <a:alpha val="43137"/>
                    </a:srgbClr>
                  </a:outerShdw>
                </a:effectLst>
              </a:rPr>
              <a:t>         1.Amazon.in</a:t>
            </a:r>
          </a:p>
          <a:p>
            <a:r>
              <a:rPr lang="en-US" sz="2000" b="1" dirty="0">
                <a:solidFill>
                  <a:schemeClr val="bg1"/>
                </a:solidFill>
                <a:effectLst>
                  <a:outerShdw blurRad="38100" dist="38100" dir="2700000" algn="tl">
                    <a:srgbClr val="000000">
                      <a:alpha val="43137"/>
                    </a:srgbClr>
                  </a:outerShdw>
                </a:effectLst>
              </a:rPr>
              <a:t>         2.Paytm.com</a:t>
            </a:r>
          </a:p>
          <a:p>
            <a:r>
              <a:rPr lang="en-US" sz="2000" b="1" dirty="0">
                <a:solidFill>
                  <a:schemeClr val="bg1"/>
                </a:solidFill>
                <a:effectLst>
                  <a:outerShdw blurRad="38100" dist="38100" dir="2700000" algn="tl">
                    <a:srgbClr val="000000">
                      <a:alpha val="43137"/>
                    </a:srgbClr>
                  </a:outerShdw>
                </a:effectLst>
              </a:rPr>
              <a:t>         3.Flipkart.com</a:t>
            </a:r>
          </a:p>
          <a:p>
            <a:r>
              <a:rPr lang="en-US" sz="2000" b="1" dirty="0">
                <a:solidFill>
                  <a:schemeClr val="bg1"/>
                </a:solidFill>
                <a:effectLst>
                  <a:outerShdw blurRad="38100" dist="38100" dir="2700000" algn="tl">
                    <a:srgbClr val="000000">
                      <a:alpha val="43137"/>
                    </a:srgbClr>
                  </a:outerShdw>
                </a:effectLst>
              </a:rPr>
              <a:t>         4.Myntra.com</a:t>
            </a:r>
          </a:p>
          <a:p>
            <a:r>
              <a:rPr lang="en-US" sz="2000" b="1" dirty="0">
                <a:solidFill>
                  <a:schemeClr val="bg1"/>
                </a:solidFill>
                <a:effectLst>
                  <a:outerShdw blurRad="38100" dist="38100" dir="2700000" algn="tl">
                    <a:srgbClr val="000000">
                      <a:alpha val="43137"/>
                    </a:srgbClr>
                  </a:outerShdw>
                </a:effectLst>
              </a:rPr>
              <a:t>         5.Snapdeal.com</a:t>
            </a:r>
          </a:p>
        </p:txBody>
      </p:sp>
    </p:spTree>
    <p:extLst>
      <p:ext uri="{BB962C8B-B14F-4D97-AF65-F5344CB8AC3E}">
        <p14:creationId xmlns:p14="http://schemas.microsoft.com/office/powerpoint/2010/main" val="340979881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36E61E-E45B-48B0-B03E-1A572ADAD33B}"/>
              </a:ext>
            </a:extLst>
          </p:cNvPr>
          <p:cNvSpPr txBox="1"/>
          <p:nvPr/>
        </p:nvSpPr>
        <p:spPr>
          <a:xfrm>
            <a:off x="342900" y="306580"/>
            <a:ext cx="6223270" cy="553998"/>
          </a:xfrm>
          <a:prstGeom prst="rect">
            <a:avLst/>
          </a:prstGeom>
          <a:noFill/>
        </p:spPr>
        <p:txBody>
          <a:bodyPr wrap="square">
            <a:spAutoFit/>
          </a:bodyPr>
          <a:lstStyle/>
          <a:p>
            <a:pPr marL="285750" indent="-285750">
              <a:buFont typeface="Wingdings" panose="05000000000000000000" pitchFamily="2" charset="2"/>
              <a:buChar char="v"/>
            </a:pPr>
            <a:r>
              <a:rPr lang="en-US" sz="3000" b="1" dirty="0">
                <a:solidFill>
                  <a:schemeClr val="bg1"/>
                </a:solidFill>
                <a:effectLst>
                  <a:outerShdw blurRad="38100" dist="38100" dir="2700000" algn="tl">
                    <a:srgbClr val="000000">
                      <a:alpha val="43137"/>
                    </a:srgbClr>
                  </a:outerShdw>
                </a:effectLst>
              </a:rPr>
              <a:t> Analysis of Longer Delivery Periods</a:t>
            </a:r>
            <a:endParaRPr lang="en-IN" sz="3000" b="1" dirty="0">
              <a:solidFill>
                <a:schemeClr val="bg1"/>
              </a:solidFill>
              <a:effectLst>
                <a:outerShdw blurRad="38100" dist="38100" dir="2700000" algn="tl">
                  <a:srgbClr val="000000">
                    <a:alpha val="43137"/>
                  </a:srgbClr>
                </a:outerShdw>
              </a:effectLst>
            </a:endParaRPr>
          </a:p>
        </p:txBody>
      </p:sp>
      <p:pic>
        <p:nvPicPr>
          <p:cNvPr id="9218" name="Picture 2">
            <a:extLst>
              <a:ext uri="{FF2B5EF4-FFF2-40B4-BE49-F238E27FC236}">
                <a16:creationId xmlns:a16="http://schemas.microsoft.com/office/drawing/2014/main" id="{914202CB-3AF0-41DA-976A-CE9AB57D9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329" y="1043914"/>
            <a:ext cx="9770216" cy="43073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9303577-6065-453F-A775-931BC7D0C7E9}"/>
              </a:ext>
            </a:extLst>
          </p:cNvPr>
          <p:cNvSpPr txBox="1"/>
          <p:nvPr/>
        </p:nvSpPr>
        <p:spPr>
          <a:xfrm>
            <a:off x="1217985" y="5351224"/>
            <a:ext cx="10974015" cy="1323439"/>
          </a:xfrm>
          <a:prstGeom prst="rect">
            <a:avLst/>
          </a:prstGeom>
          <a:noFill/>
        </p:spPr>
        <p:txBody>
          <a:bodyPr wrap="square">
            <a:spAutoFit/>
          </a:bodyPr>
          <a:lstStyle/>
          <a:p>
            <a:r>
              <a:rPr lang="en-US" sz="2000" b="1" dirty="0">
                <a:solidFill>
                  <a:schemeClr val="bg1"/>
                </a:solidFill>
                <a:effectLst>
                  <a:outerShdw blurRad="38100" dist="38100" dir="2700000" algn="tl">
                    <a:srgbClr val="000000">
                      <a:alpha val="43137"/>
                    </a:srgbClr>
                  </a:outerShdw>
                </a:effectLst>
                <a:latin typeface="Arial" panose="020B0604020202020204" pitchFamily="34" charset="0"/>
              </a:rPr>
              <a:t>Most lately delivering online retail store is “Paytm.com”.</a:t>
            </a:r>
          </a:p>
          <a:p>
            <a:r>
              <a:rPr lang="en-US" sz="2000" b="1" dirty="0">
                <a:solidFill>
                  <a:schemeClr val="bg1"/>
                </a:solidFill>
                <a:effectLst>
                  <a:outerShdw blurRad="38100" dist="38100" dir="2700000" algn="tl">
                    <a:srgbClr val="000000">
                      <a:alpha val="43137"/>
                    </a:srgbClr>
                  </a:outerShdw>
                </a:effectLst>
                <a:latin typeface="Arial" panose="020B0604020202020204" pitchFamily="34" charset="0"/>
              </a:rPr>
              <a:t>We are giving the list of the online retail store according to their longer delivery periods:-</a:t>
            </a:r>
          </a:p>
          <a:p>
            <a:r>
              <a:rPr lang="en-US" sz="2000" b="1" dirty="0">
                <a:solidFill>
                  <a:schemeClr val="bg1"/>
                </a:solidFill>
                <a:effectLst>
                  <a:outerShdw blurRad="38100" dist="38100" dir="2700000" algn="tl">
                    <a:srgbClr val="000000">
                      <a:alpha val="43137"/>
                    </a:srgbClr>
                  </a:outerShdw>
                </a:effectLst>
                <a:latin typeface="Arial" panose="020B0604020202020204" pitchFamily="34" charset="0"/>
              </a:rPr>
              <a:t>            1.Paytm.com           2.Snapdeal.com</a:t>
            </a:r>
          </a:p>
          <a:p>
            <a:r>
              <a:rPr lang="en-US" sz="2000" b="1" dirty="0">
                <a:solidFill>
                  <a:schemeClr val="bg1"/>
                </a:solidFill>
                <a:effectLst>
                  <a:outerShdw blurRad="38100" dist="38100" dir="2700000" algn="tl">
                    <a:srgbClr val="000000">
                      <a:alpha val="43137"/>
                    </a:srgbClr>
                  </a:outerShdw>
                </a:effectLst>
                <a:latin typeface="Arial" panose="020B0604020202020204" pitchFamily="34" charset="0"/>
              </a:rPr>
              <a:t>            3.Flipkart.com         4.Amazon.in</a:t>
            </a:r>
          </a:p>
        </p:txBody>
      </p:sp>
      <p:pic>
        <p:nvPicPr>
          <p:cNvPr id="9220" name="Picture 4" descr="Wait ">
            <a:extLst>
              <a:ext uri="{FF2B5EF4-FFF2-40B4-BE49-F238E27FC236}">
                <a16:creationId xmlns:a16="http://schemas.microsoft.com/office/drawing/2014/main" id="{F3A14612-928F-4E11-A8FD-97AE3D7CD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39" y="5165416"/>
            <a:ext cx="1110946" cy="1110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48966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E71380-0C04-4393-9726-2388FAE565BB}"/>
              </a:ext>
            </a:extLst>
          </p:cNvPr>
          <p:cNvSpPr txBox="1"/>
          <p:nvPr/>
        </p:nvSpPr>
        <p:spPr>
          <a:xfrm>
            <a:off x="265078" y="374675"/>
            <a:ext cx="7721330" cy="553998"/>
          </a:xfrm>
          <a:prstGeom prst="rect">
            <a:avLst/>
          </a:prstGeom>
          <a:noFill/>
        </p:spPr>
        <p:txBody>
          <a:bodyPr wrap="square">
            <a:spAutoFit/>
          </a:bodyPr>
          <a:lstStyle/>
          <a:p>
            <a:pPr marL="457200" indent="-457200">
              <a:buFont typeface="Wingdings" panose="05000000000000000000" pitchFamily="2" charset="2"/>
              <a:buChar char="v"/>
            </a:pPr>
            <a:r>
              <a:rPr lang="en-US" sz="3000" b="1" dirty="0">
                <a:solidFill>
                  <a:schemeClr val="bg1"/>
                </a:solidFill>
                <a:effectLst>
                  <a:outerShdw blurRad="38100" dist="38100" dir="2700000" algn="tl">
                    <a:srgbClr val="000000">
                      <a:alpha val="43137"/>
                    </a:srgbClr>
                  </a:outerShdw>
                </a:effectLst>
              </a:rPr>
              <a:t>Analysis of Fastest Order Delivering Store</a:t>
            </a:r>
            <a:endParaRPr lang="en-IN" sz="3000" b="1" dirty="0">
              <a:solidFill>
                <a:schemeClr val="bg1"/>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C48CD1A3-7AA8-4AF8-B01B-FC47A9CD581C}"/>
              </a:ext>
            </a:extLst>
          </p:cNvPr>
          <p:cNvPicPr>
            <a:picLocks noChangeAspect="1"/>
          </p:cNvPicPr>
          <p:nvPr/>
        </p:nvPicPr>
        <p:blipFill>
          <a:blip r:embed="rId2"/>
          <a:stretch>
            <a:fillRect/>
          </a:stretch>
        </p:blipFill>
        <p:spPr>
          <a:xfrm>
            <a:off x="431124" y="1296051"/>
            <a:ext cx="7234272" cy="4283306"/>
          </a:xfrm>
          <a:prstGeom prst="rect">
            <a:avLst/>
          </a:prstGeom>
        </p:spPr>
      </p:pic>
      <p:sp>
        <p:nvSpPr>
          <p:cNvPr id="7" name="TextBox 6">
            <a:extLst>
              <a:ext uri="{FF2B5EF4-FFF2-40B4-BE49-F238E27FC236}">
                <a16:creationId xmlns:a16="http://schemas.microsoft.com/office/drawing/2014/main" id="{4305D953-8F4E-40B5-9CAA-A600F835CC73}"/>
              </a:ext>
            </a:extLst>
          </p:cNvPr>
          <p:cNvSpPr txBox="1"/>
          <p:nvPr/>
        </p:nvSpPr>
        <p:spPr>
          <a:xfrm>
            <a:off x="1254868" y="5708887"/>
            <a:ext cx="10048673" cy="707886"/>
          </a:xfrm>
          <a:prstGeom prst="rect">
            <a:avLst/>
          </a:prstGeom>
          <a:noFill/>
        </p:spPr>
        <p:txBody>
          <a:bodyPr wrap="square">
            <a:spAutoFit/>
          </a:bodyPr>
          <a:lstStyle/>
          <a:p>
            <a:pPr marL="342900" indent="-342900">
              <a:buFont typeface="Arial" panose="020B0604020202020204" pitchFamily="34" charset="0"/>
              <a:buChar char="•"/>
            </a:pPr>
            <a:r>
              <a:rPr lang="en-US" sz="2000" b="1" dirty="0">
                <a:solidFill>
                  <a:schemeClr val="bg1"/>
                </a:solidFill>
                <a:effectLst>
                  <a:outerShdw blurRad="38100" dist="38100" dir="2700000" algn="tl">
                    <a:srgbClr val="000000">
                      <a:alpha val="43137"/>
                    </a:srgbClr>
                  </a:outerShdw>
                </a:effectLst>
              </a:rPr>
              <a:t>Fastest order delivering website is the “Amazon.in” followed by the “Flipkart.com”.</a:t>
            </a:r>
          </a:p>
          <a:p>
            <a:pPr marL="342900" indent="-342900">
              <a:buFont typeface="Arial" panose="020B0604020202020204" pitchFamily="34" charset="0"/>
              <a:buChar char="•"/>
            </a:pPr>
            <a:r>
              <a:rPr lang="en-US" sz="2000" b="1" dirty="0">
                <a:solidFill>
                  <a:schemeClr val="bg1"/>
                </a:solidFill>
                <a:effectLst>
                  <a:outerShdw blurRad="38100" dist="38100" dir="2700000" algn="tl">
                    <a:srgbClr val="000000">
                      <a:alpha val="43137"/>
                    </a:srgbClr>
                  </a:outerShdw>
                </a:effectLst>
              </a:rPr>
              <a:t>Slowest order delivering website is the “Snapdeal.com” followed by the “Myntra.com”.</a:t>
            </a:r>
            <a:endParaRPr lang="en-IN" sz="2000" b="1" dirty="0">
              <a:solidFill>
                <a:schemeClr val="bg1"/>
              </a:solidFill>
              <a:effectLst>
                <a:outerShdw blurRad="38100" dist="38100" dir="2700000" algn="tl">
                  <a:srgbClr val="000000">
                    <a:alpha val="43137"/>
                  </a:srgbClr>
                </a:outerShdw>
              </a:effectLst>
            </a:endParaRPr>
          </a:p>
        </p:txBody>
      </p:sp>
      <p:pic>
        <p:nvPicPr>
          <p:cNvPr id="10242" name="Picture 2">
            <a:extLst>
              <a:ext uri="{FF2B5EF4-FFF2-40B4-BE49-F238E27FC236}">
                <a16:creationId xmlns:a16="http://schemas.microsoft.com/office/drawing/2014/main" id="{6DFCA5D3-A57E-4DAE-BEA1-2853AE738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9944" y="2100576"/>
            <a:ext cx="3240932" cy="3240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32054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682DD7-DF01-4006-9F66-69F7194E2006}"/>
              </a:ext>
            </a:extLst>
          </p:cNvPr>
          <p:cNvSpPr/>
          <p:nvPr/>
        </p:nvSpPr>
        <p:spPr>
          <a:xfrm>
            <a:off x="601884" y="433357"/>
            <a:ext cx="2282194" cy="707886"/>
          </a:xfrm>
          <a:prstGeom prst="rect">
            <a:avLst/>
          </a:prstGeom>
          <a:solidFill>
            <a:schemeClr val="bg1"/>
          </a:solidFill>
          <a:effectLst>
            <a:outerShdw blurRad="50800" dist="38100" dir="2700000" algn="tl" rotWithShape="0">
              <a:prstClr val="black">
                <a:alpha val="40000"/>
              </a:prstClr>
            </a:outerShdw>
            <a:softEdge rad="12700"/>
          </a:effectLst>
        </p:spPr>
        <p:txBody>
          <a:bodyPr wrap="square" lIns="91440" tIns="45720" rIns="91440" bIns="45720">
            <a:spAutoFit/>
          </a:bodyPr>
          <a:lstStyle/>
          <a:p>
            <a:pPr algn="ctr"/>
            <a:r>
              <a:rPr lang="en-US" sz="4000" b="1" cap="none" spc="0" dirty="0">
                <a:ln w="10160">
                  <a:solidFill>
                    <a:schemeClr val="accent5"/>
                  </a:solidFill>
                  <a:prstDash val="solid"/>
                </a:ln>
                <a:effectLst>
                  <a:outerShdw blurRad="38100" dist="22860" dir="5400000" algn="tl" rotWithShape="0">
                    <a:srgbClr val="000000">
                      <a:alpha val="30000"/>
                    </a:srgbClr>
                  </a:outerShdw>
                </a:effectLst>
                <a:latin typeface="Calibri" panose="020F0502020204030204" pitchFamily="34" charset="0"/>
                <a:cs typeface="Calibri" panose="020F0502020204030204" pitchFamily="34" charset="0"/>
              </a:rPr>
              <a:t>AGENDA</a:t>
            </a:r>
            <a:endParaRPr lang="en-IN" sz="4800" b="1" cap="none" spc="0" dirty="0">
              <a:ln w="10160">
                <a:solidFill>
                  <a:schemeClr val="accent5"/>
                </a:solidFill>
                <a:prstDash val="solid"/>
              </a:ln>
              <a:effectLst>
                <a:outerShdw blurRad="38100" dist="22860" dir="5400000" algn="tl" rotWithShape="0">
                  <a:srgbClr val="000000">
                    <a:alpha val="30000"/>
                  </a:srgbClr>
                </a:outerShdw>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8C69247-E25F-4EE9-8443-388E9B0E6AD5}"/>
              </a:ext>
            </a:extLst>
          </p:cNvPr>
          <p:cNvSpPr txBox="1"/>
          <p:nvPr/>
        </p:nvSpPr>
        <p:spPr>
          <a:xfrm>
            <a:off x="1119312" y="1260409"/>
            <a:ext cx="8544560" cy="5690019"/>
          </a:xfrm>
          <a:prstGeom prst="rect">
            <a:avLst/>
          </a:prstGeom>
          <a:noFill/>
        </p:spPr>
        <p:txBody>
          <a:bodyPr wrap="square" rtlCol="0">
            <a:spAutoFit/>
          </a:bodyPr>
          <a:lstStyle/>
          <a:p>
            <a:pPr marL="457200" indent="-457200">
              <a:lnSpc>
                <a:spcPts val="2880"/>
              </a:lnSpc>
              <a:spcBef>
                <a:spcPts val="600"/>
              </a:spcBef>
              <a:spcAft>
                <a:spcPts val="600"/>
              </a:spcAft>
              <a:buFont typeface="Wingdings" panose="05000000000000000000" pitchFamily="2" charset="2"/>
              <a:buChar char="ü"/>
            </a:pPr>
            <a:r>
              <a:rPr lang="en-US" sz="2400" b="1" dirty="0">
                <a:solidFill>
                  <a:schemeClr val="bg1"/>
                </a:solidFill>
                <a:effectLst>
                  <a:outerShdw blurRad="38100" dist="38100" dir="2700000" algn="tl">
                    <a:srgbClr val="000000">
                      <a:alpha val="43137"/>
                    </a:srgbClr>
                  </a:outerShdw>
                </a:effectLst>
              </a:rPr>
              <a:t>Introduction</a:t>
            </a:r>
          </a:p>
          <a:p>
            <a:pPr marL="457200" indent="-457200">
              <a:lnSpc>
                <a:spcPts val="2880"/>
              </a:lnSpc>
              <a:spcBef>
                <a:spcPts val="600"/>
              </a:spcBef>
              <a:spcAft>
                <a:spcPts val="600"/>
              </a:spcAft>
              <a:buFont typeface="Wingdings" panose="05000000000000000000" pitchFamily="2" charset="2"/>
              <a:buChar char="ü"/>
            </a:pPr>
            <a:r>
              <a:rPr lang="en-US" sz="2400" b="1" dirty="0">
                <a:solidFill>
                  <a:schemeClr val="bg1"/>
                </a:solidFill>
                <a:effectLst>
                  <a:outerShdw blurRad="38100" dist="38100" dir="2700000" algn="tl">
                    <a:srgbClr val="000000">
                      <a:alpha val="43137"/>
                    </a:srgbClr>
                  </a:outerShdw>
                </a:effectLst>
              </a:rPr>
              <a:t>Problem Statement</a:t>
            </a:r>
          </a:p>
          <a:p>
            <a:pPr marL="457200" indent="-457200">
              <a:lnSpc>
                <a:spcPts val="2880"/>
              </a:lnSpc>
              <a:spcBef>
                <a:spcPts val="600"/>
              </a:spcBef>
              <a:spcAft>
                <a:spcPts val="600"/>
              </a:spcAft>
              <a:buFont typeface="Wingdings" panose="05000000000000000000" pitchFamily="2" charset="2"/>
              <a:buChar char="ü"/>
            </a:pPr>
            <a:r>
              <a:rPr lang="en-US" sz="2400" b="1" dirty="0">
                <a:solidFill>
                  <a:schemeClr val="bg1"/>
                </a:solidFill>
                <a:effectLst>
                  <a:outerShdw blurRad="38100" dist="38100" dir="2700000" algn="tl">
                    <a:srgbClr val="000000">
                      <a:alpha val="43137"/>
                    </a:srgbClr>
                  </a:outerShdw>
                </a:effectLst>
              </a:rPr>
              <a:t>Problem Understanding</a:t>
            </a:r>
          </a:p>
          <a:p>
            <a:pPr marL="457200" indent="-457200">
              <a:lnSpc>
                <a:spcPts val="2880"/>
              </a:lnSpc>
              <a:spcBef>
                <a:spcPts val="600"/>
              </a:spcBef>
              <a:spcAft>
                <a:spcPts val="600"/>
              </a:spcAft>
              <a:buFont typeface="Wingdings" panose="05000000000000000000" pitchFamily="2" charset="2"/>
              <a:buChar char="ü"/>
            </a:pPr>
            <a:r>
              <a:rPr lang="en-US" sz="2400" b="1" dirty="0">
                <a:solidFill>
                  <a:schemeClr val="bg1"/>
                </a:solidFill>
                <a:effectLst>
                  <a:outerShdw blurRad="38100" dist="38100" dir="2700000" algn="tl">
                    <a:srgbClr val="000000">
                      <a:alpha val="43137"/>
                    </a:srgbClr>
                  </a:outerShdw>
                </a:effectLst>
              </a:rPr>
              <a:t>What is Customer Retention?</a:t>
            </a:r>
          </a:p>
          <a:p>
            <a:pPr marL="457200" indent="-457200">
              <a:lnSpc>
                <a:spcPts val="2880"/>
              </a:lnSpc>
              <a:spcBef>
                <a:spcPts val="600"/>
              </a:spcBef>
              <a:spcAft>
                <a:spcPts val="600"/>
              </a:spcAft>
              <a:buFont typeface="Wingdings" panose="05000000000000000000" pitchFamily="2" charset="2"/>
              <a:buChar char="ü"/>
            </a:pPr>
            <a:r>
              <a:rPr lang="en-US" sz="2400" b="1" dirty="0">
                <a:solidFill>
                  <a:schemeClr val="bg1"/>
                </a:solidFill>
                <a:effectLst>
                  <a:outerShdw blurRad="38100" dist="38100" dir="2700000" algn="tl">
                    <a:srgbClr val="000000">
                      <a:alpha val="43137"/>
                    </a:srgbClr>
                  </a:outerShdw>
                </a:effectLst>
              </a:rPr>
              <a:t>Benefits of Customer Retention</a:t>
            </a:r>
          </a:p>
          <a:p>
            <a:pPr marL="457200" indent="-457200">
              <a:lnSpc>
                <a:spcPts val="2880"/>
              </a:lnSpc>
              <a:spcBef>
                <a:spcPts val="600"/>
              </a:spcBef>
              <a:spcAft>
                <a:spcPts val="600"/>
              </a:spcAft>
              <a:buFont typeface="Wingdings" panose="05000000000000000000" pitchFamily="2" charset="2"/>
              <a:buChar char="ü"/>
            </a:pPr>
            <a:r>
              <a:rPr lang="en-US" sz="2400" b="1" dirty="0">
                <a:solidFill>
                  <a:schemeClr val="bg1"/>
                </a:solidFill>
                <a:effectLst>
                  <a:outerShdw blurRad="38100" dist="38100" dir="2700000" algn="tl">
                    <a:srgbClr val="000000">
                      <a:alpha val="43137"/>
                    </a:srgbClr>
                  </a:outerShdw>
                </a:effectLst>
              </a:rPr>
              <a:t>Details of Dataset</a:t>
            </a:r>
          </a:p>
          <a:p>
            <a:pPr marL="457200" indent="-457200">
              <a:lnSpc>
                <a:spcPts val="2880"/>
              </a:lnSpc>
              <a:spcBef>
                <a:spcPts val="600"/>
              </a:spcBef>
              <a:spcAft>
                <a:spcPts val="600"/>
              </a:spcAft>
              <a:buFont typeface="Wingdings" panose="05000000000000000000" pitchFamily="2" charset="2"/>
              <a:buChar char="ü"/>
            </a:pPr>
            <a:r>
              <a:rPr lang="en-US" sz="2400" b="1" dirty="0">
                <a:solidFill>
                  <a:schemeClr val="bg1"/>
                </a:solidFill>
                <a:effectLst>
                  <a:outerShdw blurRad="38100" dist="38100" dir="2700000" algn="tl">
                    <a:srgbClr val="000000">
                      <a:alpha val="43137"/>
                    </a:srgbClr>
                  </a:outerShdw>
                </a:effectLst>
              </a:rPr>
              <a:t>Data Analysis Steps</a:t>
            </a:r>
          </a:p>
          <a:p>
            <a:pPr marL="457200" indent="-457200">
              <a:lnSpc>
                <a:spcPts val="2880"/>
              </a:lnSpc>
              <a:spcBef>
                <a:spcPts val="600"/>
              </a:spcBef>
              <a:spcAft>
                <a:spcPts val="600"/>
              </a:spcAft>
              <a:buFont typeface="Wingdings" panose="05000000000000000000" pitchFamily="2" charset="2"/>
              <a:buChar char="ü"/>
            </a:pPr>
            <a:r>
              <a:rPr lang="en-US" sz="2400" b="1" dirty="0">
                <a:solidFill>
                  <a:schemeClr val="bg1"/>
                </a:solidFill>
                <a:effectLst>
                  <a:outerShdw blurRad="38100" dist="38100" dir="2700000" algn="tl">
                    <a:srgbClr val="000000">
                      <a:alpha val="43137"/>
                    </a:srgbClr>
                  </a:outerShdw>
                </a:effectLst>
              </a:rPr>
              <a:t>Actual data visualization</a:t>
            </a:r>
          </a:p>
          <a:p>
            <a:pPr marL="457200" indent="-457200">
              <a:lnSpc>
                <a:spcPts val="2880"/>
              </a:lnSpc>
              <a:spcBef>
                <a:spcPts val="600"/>
              </a:spcBef>
              <a:spcAft>
                <a:spcPts val="600"/>
              </a:spcAft>
              <a:buFont typeface="Wingdings" panose="05000000000000000000" pitchFamily="2" charset="2"/>
              <a:buChar char="ü"/>
            </a:pPr>
            <a:r>
              <a:rPr lang="en-US" sz="2400" b="1" dirty="0">
                <a:solidFill>
                  <a:schemeClr val="bg1"/>
                </a:solidFill>
                <a:effectLst>
                  <a:outerShdw blurRad="38100" dist="38100" dir="2700000" algn="tl">
                    <a:srgbClr val="000000">
                      <a:alpha val="43137"/>
                    </a:srgbClr>
                  </a:outerShdw>
                </a:effectLst>
              </a:rPr>
              <a:t>Assumptions </a:t>
            </a:r>
          </a:p>
          <a:p>
            <a:pPr marL="457200" indent="-457200">
              <a:lnSpc>
                <a:spcPts val="2880"/>
              </a:lnSpc>
              <a:spcBef>
                <a:spcPts val="600"/>
              </a:spcBef>
              <a:spcAft>
                <a:spcPts val="600"/>
              </a:spcAft>
              <a:buFont typeface="Wingdings" panose="05000000000000000000" pitchFamily="2" charset="2"/>
              <a:buChar char="ü"/>
            </a:pPr>
            <a:r>
              <a:rPr lang="en-US" sz="2400" b="1" dirty="0">
                <a:solidFill>
                  <a:schemeClr val="bg1"/>
                </a:solidFill>
                <a:effectLst>
                  <a:outerShdw blurRad="38100" dist="38100" dir="2700000" algn="tl">
                    <a:srgbClr val="000000">
                      <a:alpha val="43137"/>
                    </a:srgbClr>
                  </a:outerShdw>
                </a:effectLst>
              </a:rPr>
              <a:t>Conclusion</a:t>
            </a:r>
            <a:endParaRPr lang="en-IN" sz="2400" b="1" dirty="0">
              <a:solidFill>
                <a:schemeClr val="bg1"/>
              </a:solidFill>
              <a:effectLst>
                <a:outerShdw blurRad="38100" dist="38100" dir="2700000" algn="tl">
                  <a:srgbClr val="000000">
                    <a:alpha val="43137"/>
                  </a:srgbClr>
                </a:outerShdw>
              </a:effectLst>
            </a:endParaRPr>
          </a:p>
          <a:p>
            <a:pPr>
              <a:lnSpc>
                <a:spcPts val="2880"/>
              </a:lnSpc>
              <a:spcBef>
                <a:spcPts val="600"/>
              </a:spcBef>
              <a:spcAft>
                <a:spcPts val="600"/>
              </a:spcAft>
            </a:pPr>
            <a:endParaRPr lang="en-IN"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22FF2493-5EA5-4A73-82F8-BFAA46061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4162" y="1141243"/>
            <a:ext cx="2710598" cy="4534455"/>
          </a:xfrm>
          <a:prstGeom prst="rect">
            <a:avLst/>
          </a:prstGeom>
          <a:effectLst>
            <a:outerShdw blurRad="88900" dist="139700" dir="21540000" sx="94000" sy="94000" algn="ctr" rotWithShape="0">
              <a:srgbClr val="000000">
                <a:alpha val="43137"/>
              </a:srgbClr>
            </a:outerShdw>
          </a:effectLst>
        </p:spPr>
      </p:pic>
    </p:spTree>
    <p:extLst>
      <p:ext uri="{BB962C8B-B14F-4D97-AF65-F5344CB8AC3E}">
        <p14:creationId xmlns:p14="http://schemas.microsoft.com/office/powerpoint/2010/main" val="269624827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01B621-D049-4F4F-824D-2408B6F34045}"/>
              </a:ext>
            </a:extLst>
          </p:cNvPr>
          <p:cNvSpPr txBox="1"/>
          <p:nvPr/>
        </p:nvSpPr>
        <p:spPr>
          <a:xfrm>
            <a:off x="352627" y="491406"/>
            <a:ext cx="6094378" cy="553998"/>
          </a:xfrm>
          <a:prstGeom prst="rect">
            <a:avLst/>
          </a:prstGeom>
          <a:noFill/>
        </p:spPr>
        <p:txBody>
          <a:bodyPr wrap="square">
            <a:spAutoFit/>
          </a:bodyPr>
          <a:lstStyle/>
          <a:p>
            <a:pPr marL="457200" indent="-457200">
              <a:buFont typeface="Wingdings" panose="05000000000000000000" pitchFamily="2" charset="2"/>
              <a:buChar char="v"/>
            </a:pPr>
            <a:r>
              <a:rPr lang="en-US" sz="3000" b="1" dirty="0">
                <a:solidFill>
                  <a:schemeClr val="bg1"/>
                </a:solidFill>
                <a:effectLst>
                  <a:outerShdw blurRad="38100" dist="38100" dir="2700000" algn="tl">
                    <a:srgbClr val="000000">
                      <a:alpha val="43137"/>
                    </a:srgbClr>
                  </a:outerShdw>
                </a:effectLst>
              </a:rPr>
              <a:t>Analysis of Payment modes used</a:t>
            </a:r>
            <a:endParaRPr lang="en-IN" sz="3000" b="1" dirty="0">
              <a:solidFill>
                <a:schemeClr val="bg1"/>
              </a:solidFill>
              <a:effectLst>
                <a:outerShdw blurRad="38100" dist="38100" dir="2700000" algn="tl">
                  <a:srgbClr val="000000">
                    <a:alpha val="43137"/>
                  </a:srgbClr>
                </a:outerShdw>
              </a:effectLst>
            </a:endParaRPr>
          </a:p>
        </p:txBody>
      </p:sp>
      <p:pic>
        <p:nvPicPr>
          <p:cNvPr id="12290" name="Picture 2">
            <a:extLst>
              <a:ext uri="{FF2B5EF4-FFF2-40B4-BE49-F238E27FC236}">
                <a16:creationId xmlns:a16="http://schemas.microsoft.com/office/drawing/2014/main" id="{7B8AF25B-5B8F-474D-8630-CC0C32998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595" y="1045404"/>
            <a:ext cx="10843098" cy="494884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32A499C-BA0E-44AE-B7DC-E00CA656983A}"/>
              </a:ext>
            </a:extLst>
          </p:cNvPr>
          <p:cNvSpPr txBox="1"/>
          <p:nvPr/>
        </p:nvSpPr>
        <p:spPr>
          <a:xfrm>
            <a:off x="6097622" y="5150876"/>
            <a:ext cx="6094378" cy="1323439"/>
          </a:xfrm>
          <a:prstGeom prst="rect">
            <a:avLst/>
          </a:prstGeom>
          <a:noFill/>
        </p:spPr>
        <p:txBody>
          <a:bodyPr wrap="square">
            <a:spAutoFit/>
          </a:bodyPr>
          <a:lstStyle/>
          <a:p>
            <a:pPr marL="342900" indent="-342900">
              <a:buFont typeface="Arial" panose="020B0604020202020204" pitchFamily="34" charset="0"/>
              <a:buChar char="•"/>
            </a:pPr>
            <a:r>
              <a:rPr lang="en-US" sz="2000" b="1" i="0" u="none" strike="noStrike" baseline="0" dirty="0">
                <a:solidFill>
                  <a:schemeClr val="bg1"/>
                </a:solidFill>
                <a:effectLst>
                  <a:outerShdw blurRad="38100" dist="38100" dir="2700000" algn="tl">
                    <a:srgbClr val="000000">
                      <a:alpha val="43137"/>
                    </a:srgbClr>
                  </a:outerShdw>
                </a:effectLst>
                <a:latin typeface="Calibri" panose="020F0502020204030204" pitchFamily="34" charset="0"/>
              </a:rPr>
              <a:t>Above plot shows that more than 72 % of times online payments were used by the customers. Also 28 % of the users use cash on delivery as their Payment option. </a:t>
            </a:r>
            <a:endParaRPr lang="en-IN" sz="2000" b="1" dirty="0">
              <a:solidFill>
                <a:schemeClr val="bg1"/>
              </a:solidFill>
              <a:effectLst>
                <a:outerShdw blurRad="38100" dist="38100" dir="2700000" algn="tl">
                  <a:srgbClr val="000000">
                    <a:alpha val="43137"/>
                  </a:srgbClr>
                </a:outerShdw>
              </a:effectLst>
            </a:endParaRPr>
          </a:p>
        </p:txBody>
      </p:sp>
      <p:pic>
        <p:nvPicPr>
          <p:cNvPr id="12292" name="Picture 4" descr="Payment method ">
            <a:extLst>
              <a:ext uri="{FF2B5EF4-FFF2-40B4-BE49-F238E27FC236}">
                <a16:creationId xmlns:a16="http://schemas.microsoft.com/office/drawing/2014/main" id="{39EBEB90-A6E5-4573-AAD7-81F09F815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509" y="5147394"/>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2316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326D60-09F3-419A-B37F-76805A2E79AC}"/>
              </a:ext>
            </a:extLst>
          </p:cNvPr>
          <p:cNvPicPr>
            <a:picLocks noChangeAspect="1"/>
          </p:cNvPicPr>
          <p:nvPr/>
        </p:nvPicPr>
        <p:blipFill>
          <a:blip r:embed="rId2"/>
          <a:stretch>
            <a:fillRect/>
          </a:stretch>
        </p:blipFill>
        <p:spPr>
          <a:xfrm>
            <a:off x="706590" y="1233570"/>
            <a:ext cx="5908219" cy="4390860"/>
          </a:xfrm>
          <a:prstGeom prst="rect">
            <a:avLst/>
          </a:prstGeom>
        </p:spPr>
      </p:pic>
      <p:sp>
        <p:nvSpPr>
          <p:cNvPr id="5" name="TextBox 4">
            <a:extLst>
              <a:ext uri="{FF2B5EF4-FFF2-40B4-BE49-F238E27FC236}">
                <a16:creationId xmlns:a16="http://schemas.microsoft.com/office/drawing/2014/main" id="{D09456EB-261C-4B98-8551-1F38EEABCE86}"/>
              </a:ext>
            </a:extLst>
          </p:cNvPr>
          <p:cNvSpPr txBox="1"/>
          <p:nvPr/>
        </p:nvSpPr>
        <p:spPr>
          <a:xfrm>
            <a:off x="333172" y="374674"/>
            <a:ext cx="8518998" cy="553998"/>
          </a:xfrm>
          <a:prstGeom prst="rect">
            <a:avLst/>
          </a:prstGeom>
          <a:noFill/>
        </p:spPr>
        <p:txBody>
          <a:bodyPr wrap="square">
            <a:spAutoFit/>
          </a:bodyPr>
          <a:lstStyle/>
          <a:p>
            <a:pPr marL="285750" indent="-285750">
              <a:buFont typeface="Wingdings" panose="05000000000000000000" pitchFamily="2" charset="2"/>
              <a:buChar char="v"/>
            </a:pPr>
            <a:r>
              <a:rPr lang="en-US" sz="3000" b="1" dirty="0">
                <a:solidFill>
                  <a:schemeClr val="bg1"/>
                </a:solidFill>
                <a:effectLst>
                  <a:outerShdw blurRad="38100" dist="38100" dir="2700000" algn="tl">
                    <a:srgbClr val="000000">
                      <a:alpha val="43137"/>
                    </a:srgbClr>
                  </a:outerShdw>
                </a:effectLst>
              </a:rPr>
              <a:t> Analysis of Restricted Payment method Options </a:t>
            </a:r>
            <a:endParaRPr lang="en-IN" sz="30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B4BCD563-1B6B-4019-89FF-44977B701C7D}"/>
              </a:ext>
            </a:extLst>
          </p:cNvPr>
          <p:cNvSpPr txBox="1"/>
          <p:nvPr/>
        </p:nvSpPr>
        <p:spPr>
          <a:xfrm>
            <a:off x="6614809" y="1997839"/>
            <a:ext cx="5441006" cy="2862322"/>
          </a:xfrm>
          <a:prstGeom prst="rect">
            <a:avLst/>
          </a:prstGeom>
          <a:noFill/>
        </p:spPr>
        <p:txBody>
          <a:bodyPr wrap="square">
            <a:spAutoFit/>
          </a:bodyPr>
          <a:lstStyle/>
          <a:p>
            <a:pPr marL="342900" indent="-342900">
              <a:buFont typeface="Arial" panose="020B0604020202020204" pitchFamily="34" charset="0"/>
              <a:buChar char="•"/>
            </a:pPr>
            <a:r>
              <a:rPr lang="en-US" sz="2000" b="1" dirty="0">
                <a:solidFill>
                  <a:schemeClr val="bg1"/>
                </a:solidFill>
                <a:effectLst>
                  <a:outerShdw blurRad="38100" dist="38100" dir="2700000" algn="tl">
                    <a:srgbClr val="000000">
                      <a:alpha val="43137"/>
                    </a:srgbClr>
                  </a:outerShdw>
                </a:effectLst>
              </a:rPr>
              <a:t>Website which offers many payment method restrictions  on most of the products are in the following order.</a:t>
            </a:r>
          </a:p>
          <a:p>
            <a:r>
              <a:rPr lang="en-US" sz="2000" b="1" dirty="0">
                <a:solidFill>
                  <a:schemeClr val="bg1"/>
                </a:solidFill>
                <a:effectLst>
                  <a:outerShdw blurRad="38100" dist="38100" dir="2700000" algn="tl">
                    <a:srgbClr val="000000">
                      <a:alpha val="43137"/>
                    </a:srgbClr>
                  </a:outerShdw>
                </a:effectLst>
              </a:rPr>
              <a:t>   </a:t>
            </a:r>
          </a:p>
          <a:p>
            <a:r>
              <a:rPr lang="en-US" sz="2000" b="1" dirty="0">
                <a:solidFill>
                  <a:schemeClr val="bg1"/>
                </a:solidFill>
                <a:effectLst>
                  <a:outerShdw blurRad="38100" dist="38100" dir="2700000" algn="tl">
                    <a:srgbClr val="000000">
                      <a:alpha val="43137"/>
                    </a:srgbClr>
                  </a:outerShdw>
                </a:effectLst>
              </a:rPr>
              <a:t>    1.Snapdeal.com</a:t>
            </a:r>
          </a:p>
          <a:p>
            <a:r>
              <a:rPr lang="en-US" sz="2000" b="1" dirty="0">
                <a:solidFill>
                  <a:schemeClr val="bg1"/>
                </a:solidFill>
                <a:effectLst>
                  <a:outerShdw blurRad="38100" dist="38100" dir="2700000" algn="tl">
                    <a:srgbClr val="000000">
                      <a:alpha val="43137"/>
                    </a:srgbClr>
                  </a:outerShdw>
                </a:effectLst>
              </a:rPr>
              <a:t>    2.Amazon.in</a:t>
            </a:r>
          </a:p>
          <a:p>
            <a:r>
              <a:rPr lang="en-US" sz="2000" b="1" dirty="0">
                <a:solidFill>
                  <a:schemeClr val="bg1"/>
                </a:solidFill>
                <a:effectLst>
                  <a:outerShdw blurRad="38100" dist="38100" dir="2700000" algn="tl">
                    <a:srgbClr val="000000">
                      <a:alpha val="43137"/>
                    </a:srgbClr>
                  </a:outerShdw>
                </a:effectLst>
              </a:rPr>
              <a:t>    3.Flipkart.com</a:t>
            </a:r>
          </a:p>
          <a:p>
            <a:r>
              <a:rPr lang="en-US" sz="2000" b="1" dirty="0">
                <a:solidFill>
                  <a:schemeClr val="bg1"/>
                </a:solidFill>
                <a:effectLst>
                  <a:outerShdw blurRad="38100" dist="38100" dir="2700000" algn="tl">
                    <a:srgbClr val="000000">
                      <a:alpha val="43137"/>
                    </a:srgbClr>
                  </a:outerShdw>
                </a:effectLst>
              </a:rPr>
              <a:t>    4.Paytm.com</a:t>
            </a:r>
          </a:p>
          <a:p>
            <a:r>
              <a:rPr lang="en-US" sz="2000" b="1" dirty="0">
                <a:solidFill>
                  <a:schemeClr val="bg1"/>
                </a:solidFill>
                <a:effectLst>
                  <a:outerShdw blurRad="38100" dist="38100" dir="2700000" algn="tl">
                    <a:srgbClr val="000000">
                      <a:alpha val="43137"/>
                    </a:srgbClr>
                  </a:outerShdw>
                </a:effectLst>
              </a:rPr>
              <a:t>    5.Myntra.com</a:t>
            </a:r>
          </a:p>
        </p:txBody>
      </p:sp>
      <p:pic>
        <p:nvPicPr>
          <p:cNvPr id="11270" name="Picture 6" descr="No credit card">
            <a:extLst>
              <a:ext uri="{FF2B5EF4-FFF2-40B4-BE49-F238E27FC236}">
                <a16:creationId xmlns:a16="http://schemas.microsoft.com/office/drawing/2014/main" id="{503AC182-6B98-4F39-926B-3CEDAFC46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1706" y="3738664"/>
            <a:ext cx="1418839" cy="1418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81536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8344CF-EEA5-41A0-A83B-AE5C2D736A3D}"/>
              </a:ext>
            </a:extLst>
          </p:cNvPr>
          <p:cNvSpPr txBox="1"/>
          <p:nvPr/>
        </p:nvSpPr>
        <p:spPr>
          <a:xfrm>
            <a:off x="362355" y="452496"/>
            <a:ext cx="9910054" cy="553998"/>
          </a:xfrm>
          <a:prstGeom prst="rect">
            <a:avLst/>
          </a:prstGeom>
          <a:noFill/>
        </p:spPr>
        <p:txBody>
          <a:bodyPr wrap="square">
            <a:spAutoFit/>
          </a:bodyPr>
          <a:lstStyle/>
          <a:p>
            <a:pPr marL="285750" indent="-285750">
              <a:buFont typeface="Wingdings" panose="05000000000000000000" pitchFamily="2" charset="2"/>
              <a:buChar char="v"/>
            </a:pPr>
            <a:r>
              <a:rPr lang="en-US" sz="3000" b="1" dirty="0">
                <a:solidFill>
                  <a:schemeClr val="bg1"/>
                </a:solidFill>
                <a:effectLst>
                  <a:outerShdw blurRad="38100" dist="38100" dir="2700000" algn="tl">
                    <a:srgbClr val="000000">
                      <a:alpha val="43137"/>
                    </a:srgbClr>
                  </a:outerShdw>
                </a:effectLst>
              </a:rPr>
              <a:t> Analysis of Reasons of Product abandoned by customer</a:t>
            </a:r>
            <a:endParaRPr lang="en-IN" sz="3000" b="1" dirty="0">
              <a:solidFill>
                <a:schemeClr val="bg1"/>
              </a:solidFill>
              <a:effectLst>
                <a:outerShdw blurRad="38100" dist="38100" dir="2700000" algn="tl">
                  <a:srgbClr val="000000">
                    <a:alpha val="43137"/>
                  </a:srgbClr>
                </a:outerShdw>
              </a:effectLst>
            </a:endParaRPr>
          </a:p>
        </p:txBody>
      </p:sp>
      <p:pic>
        <p:nvPicPr>
          <p:cNvPr id="13314" name="Picture 2" descr="Closed ">
            <a:extLst>
              <a:ext uri="{FF2B5EF4-FFF2-40B4-BE49-F238E27FC236}">
                <a16:creationId xmlns:a16="http://schemas.microsoft.com/office/drawing/2014/main" id="{B5329EB4-F0F3-4B5E-894E-9635072AD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06" y="3962842"/>
            <a:ext cx="1680821" cy="16808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442DDB4-7514-4A22-BEF5-94DDD7B2423B}"/>
              </a:ext>
            </a:extLst>
          </p:cNvPr>
          <p:cNvSpPr txBox="1"/>
          <p:nvPr/>
        </p:nvSpPr>
        <p:spPr>
          <a:xfrm>
            <a:off x="1585607" y="5341629"/>
            <a:ext cx="10723123" cy="1323439"/>
          </a:xfrm>
          <a:prstGeom prst="rect">
            <a:avLst/>
          </a:prstGeom>
          <a:noFill/>
        </p:spPr>
        <p:txBody>
          <a:bodyPr wrap="square">
            <a:spAutoFit/>
          </a:bodyPr>
          <a:lstStyle/>
          <a:p>
            <a:pPr marL="342900" indent="-342900">
              <a:buFont typeface="Arial" panose="020B0604020202020204" pitchFamily="34" charset="0"/>
              <a:buChar char="•"/>
            </a:pPr>
            <a:r>
              <a:rPr lang="en-US" sz="2000" b="1" i="0" u="none" strike="noStrike" baseline="0" dirty="0">
                <a:solidFill>
                  <a:schemeClr val="bg1"/>
                </a:solidFill>
                <a:effectLst>
                  <a:outerShdw blurRad="38100" dist="38100" dir="2700000" algn="tl">
                    <a:srgbClr val="000000">
                      <a:alpha val="43137"/>
                    </a:srgbClr>
                  </a:outerShdw>
                </a:effectLst>
                <a:latin typeface="Calibri" panose="020F0502020204030204" pitchFamily="34" charset="0"/>
              </a:rPr>
              <a:t>It was found that more than 50 % of users abalone the product because they get a better alternative offer on the other store or with the different seller. Also 21 % of users says that they don’t found promocode applicable that is they didn’t get offer od their choice for the selected product nearly 14 % of peoples say that price was changed </a:t>
            </a:r>
            <a:endParaRPr lang="en-IN" sz="2000" b="1" dirty="0">
              <a:solidFill>
                <a:schemeClr val="bg1"/>
              </a:solidFill>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72F2C50A-080E-42CE-99DC-D9D1C0140691}"/>
              </a:ext>
            </a:extLst>
          </p:cNvPr>
          <p:cNvPicPr>
            <a:picLocks noChangeAspect="1"/>
          </p:cNvPicPr>
          <p:nvPr/>
        </p:nvPicPr>
        <p:blipFill>
          <a:blip r:embed="rId3"/>
          <a:stretch>
            <a:fillRect/>
          </a:stretch>
        </p:blipFill>
        <p:spPr>
          <a:xfrm>
            <a:off x="2109723" y="929347"/>
            <a:ext cx="8353995" cy="4412282"/>
          </a:xfrm>
          <a:prstGeom prst="rect">
            <a:avLst/>
          </a:prstGeom>
        </p:spPr>
      </p:pic>
    </p:spTree>
    <p:extLst>
      <p:ext uri="{BB962C8B-B14F-4D97-AF65-F5344CB8AC3E}">
        <p14:creationId xmlns:p14="http://schemas.microsoft.com/office/powerpoint/2010/main" val="56870527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1A3754-6F09-449A-BF9B-420D7F6897EB}"/>
              </a:ext>
            </a:extLst>
          </p:cNvPr>
          <p:cNvSpPr txBox="1"/>
          <p:nvPr/>
        </p:nvSpPr>
        <p:spPr>
          <a:xfrm>
            <a:off x="165371" y="306581"/>
            <a:ext cx="9465012" cy="553998"/>
          </a:xfrm>
          <a:prstGeom prst="rect">
            <a:avLst/>
          </a:prstGeom>
          <a:noFill/>
        </p:spPr>
        <p:txBody>
          <a:bodyPr wrap="square">
            <a:spAutoFit/>
          </a:bodyPr>
          <a:lstStyle/>
          <a:p>
            <a:pPr marL="457200" indent="-457200">
              <a:buFont typeface="Wingdings" panose="05000000000000000000" pitchFamily="2" charset="2"/>
              <a:buChar char="v"/>
            </a:pPr>
            <a:r>
              <a:rPr lang="en-US" sz="3000" b="1" dirty="0">
                <a:solidFill>
                  <a:schemeClr val="bg1"/>
                </a:solidFill>
                <a:effectLst>
                  <a:outerShdw blurRad="38100" dist="38100" dir="2700000" algn="tl">
                    <a:srgbClr val="000000">
                      <a:alpha val="43137"/>
                    </a:srgbClr>
                  </a:outerShdw>
                </a:effectLst>
              </a:rPr>
              <a:t>Analysis of Hedonic/Utilitarian values for the Customer</a:t>
            </a:r>
            <a:endParaRPr lang="en-IN" sz="3000" b="1" dirty="0">
              <a:solidFill>
                <a:schemeClr val="bg1"/>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DFECE7EA-BA8F-4E8C-8B4B-A154FC8A99C9}"/>
              </a:ext>
            </a:extLst>
          </p:cNvPr>
          <p:cNvPicPr>
            <a:picLocks noChangeAspect="1"/>
          </p:cNvPicPr>
          <p:nvPr/>
        </p:nvPicPr>
        <p:blipFill>
          <a:blip r:embed="rId2"/>
          <a:stretch>
            <a:fillRect/>
          </a:stretch>
        </p:blipFill>
        <p:spPr>
          <a:xfrm>
            <a:off x="165371" y="1011675"/>
            <a:ext cx="3880071" cy="3328239"/>
          </a:xfrm>
          <a:prstGeom prst="rect">
            <a:avLst/>
          </a:prstGeom>
        </p:spPr>
      </p:pic>
      <p:pic>
        <p:nvPicPr>
          <p:cNvPr id="7" name="Picture 6">
            <a:extLst>
              <a:ext uri="{FF2B5EF4-FFF2-40B4-BE49-F238E27FC236}">
                <a16:creationId xmlns:a16="http://schemas.microsoft.com/office/drawing/2014/main" id="{8C436456-B24A-41D9-8CF6-BCD02D24C98D}"/>
              </a:ext>
            </a:extLst>
          </p:cNvPr>
          <p:cNvPicPr>
            <a:picLocks noChangeAspect="1"/>
          </p:cNvPicPr>
          <p:nvPr/>
        </p:nvPicPr>
        <p:blipFill>
          <a:blip r:embed="rId3"/>
          <a:stretch>
            <a:fillRect/>
          </a:stretch>
        </p:blipFill>
        <p:spPr>
          <a:xfrm>
            <a:off x="3902391" y="1961564"/>
            <a:ext cx="4244169" cy="2934871"/>
          </a:xfrm>
          <a:prstGeom prst="rect">
            <a:avLst/>
          </a:prstGeom>
        </p:spPr>
      </p:pic>
      <p:pic>
        <p:nvPicPr>
          <p:cNvPr id="9" name="Picture 8">
            <a:extLst>
              <a:ext uri="{FF2B5EF4-FFF2-40B4-BE49-F238E27FC236}">
                <a16:creationId xmlns:a16="http://schemas.microsoft.com/office/drawing/2014/main" id="{3AF6667D-3BA7-4996-83FD-B738DE5AEB12}"/>
              </a:ext>
            </a:extLst>
          </p:cNvPr>
          <p:cNvPicPr>
            <a:picLocks noChangeAspect="1"/>
          </p:cNvPicPr>
          <p:nvPr/>
        </p:nvPicPr>
        <p:blipFill>
          <a:blip r:embed="rId4"/>
          <a:stretch>
            <a:fillRect/>
          </a:stretch>
        </p:blipFill>
        <p:spPr>
          <a:xfrm>
            <a:off x="8238747" y="1022254"/>
            <a:ext cx="3953253" cy="3338818"/>
          </a:xfrm>
          <a:prstGeom prst="rect">
            <a:avLst/>
          </a:prstGeom>
        </p:spPr>
      </p:pic>
      <p:sp>
        <p:nvSpPr>
          <p:cNvPr id="14" name="TextBox 13">
            <a:extLst>
              <a:ext uri="{FF2B5EF4-FFF2-40B4-BE49-F238E27FC236}">
                <a16:creationId xmlns:a16="http://schemas.microsoft.com/office/drawing/2014/main" id="{157ED49D-1E3D-4E99-89DA-85A970F86094}"/>
              </a:ext>
            </a:extLst>
          </p:cNvPr>
          <p:cNvSpPr txBox="1"/>
          <p:nvPr/>
        </p:nvSpPr>
        <p:spPr>
          <a:xfrm>
            <a:off x="2376791" y="5030716"/>
            <a:ext cx="9815209" cy="1631216"/>
          </a:xfrm>
          <a:prstGeom prst="rect">
            <a:avLst/>
          </a:prstGeom>
          <a:noFill/>
        </p:spPr>
        <p:txBody>
          <a:bodyPr wrap="square">
            <a:spAutoFit/>
          </a:bodyPr>
          <a:lstStyle/>
          <a:p>
            <a:pPr marL="342900" indent="-342900">
              <a:buFont typeface="Arial" panose="020B0604020202020204" pitchFamily="34" charset="0"/>
              <a:buChar char="•"/>
            </a:pPr>
            <a:r>
              <a:rPr lang="en-US" sz="2000" b="1" dirty="0">
                <a:solidFill>
                  <a:schemeClr val="bg1"/>
                </a:solidFill>
                <a:effectLst>
                  <a:outerShdw blurRad="38100" dist="38100" dir="2700000" algn="tl">
                    <a:srgbClr val="000000">
                      <a:alpha val="43137"/>
                    </a:srgbClr>
                  </a:outerShdw>
                </a:effectLst>
              </a:rPr>
              <a:t>Similar information displayed for comparison helps to buy</a:t>
            </a:r>
          </a:p>
          <a:p>
            <a:pPr marL="342900" indent="-342900">
              <a:buFont typeface="Arial" panose="020B0604020202020204" pitchFamily="34" charset="0"/>
              <a:buChar char="•"/>
            </a:pPr>
            <a:r>
              <a:rPr lang="en-US" sz="2000" b="1" dirty="0">
                <a:solidFill>
                  <a:schemeClr val="bg1"/>
                </a:solidFill>
                <a:effectLst>
                  <a:outerShdw blurRad="38100" dist="38100" dir="2700000" algn="tl">
                    <a:srgbClr val="000000">
                      <a:alpha val="43137"/>
                    </a:srgbClr>
                  </a:outerShdw>
                </a:effectLst>
              </a:rPr>
              <a:t>Almost 90% customers thinks that loading speed affects the purchase</a:t>
            </a:r>
          </a:p>
          <a:p>
            <a:pPr marL="342900" indent="-342900">
              <a:buFont typeface="Arial" panose="020B0604020202020204" pitchFamily="34" charset="0"/>
              <a:buChar char="•"/>
            </a:pPr>
            <a:r>
              <a:rPr lang="en-US" sz="2000" b="1" dirty="0">
                <a:solidFill>
                  <a:schemeClr val="bg1"/>
                </a:solidFill>
                <a:effectLst>
                  <a:outerShdw blurRad="38100" dist="38100" dir="2700000" algn="tl">
                    <a:srgbClr val="000000">
                      <a:alpha val="43137"/>
                    </a:srgbClr>
                  </a:outerShdw>
                </a:effectLst>
              </a:rPr>
              <a:t>Almost 80% of customers found that they find shopping more exiting , enjoyable .</a:t>
            </a:r>
          </a:p>
          <a:p>
            <a:pPr marL="342900" indent="-342900">
              <a:buFont typeface="Arial" panose="020B0604020202020204" pitchFamily="34" charset="0"/>
              <a:buChar char="•"/>
            </a:pPr>
            <a:r>
              <a:rPr lang="en-US" sz="2000" b="1" dirty="0">
                <a:solidFill>
                  <a:schemeClr val="bg1"/>
                </a:solidFill>
                <a:effectLst>
                  <a:outerShdw blurRad="38100" dist="38100" dir="2700000" algn="tl">
                    <a:srgbClr val="000000">
                      <a:alpha val="43137"/>
                    </a:srgbClr>
                  </a:outerShdw>
                </a:effectLst>
              </a:rPr>
              <a:t>more ever 70 % of users thinks that shopping online increases their social status and finds adventure in it. </a:t>
            </a:r>
          </a:p>
        </p:txBody>
      </p:sp>
      <p:pic>
        <p:nvPicPr>
          <p:cNvPr id="14344" name="Picture 8" descr="Problem ">
            <a:extLst>
              <a:ext uri="{FF2B5EF4-FFF2-40B4-BE49-F238E27FC236}">
                <a16:creationId xmlns:a16="http://schemas.microsoft.com/office/drawing/2014/main" id="{D3A454DD-CFDB-4F49-987C-ACEB248AA3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49" y="4742074"/>
            <a:ext cx="1809345" cy="1809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76268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BF918F-08C0-49A7-9A26-75A64D8DEE2E}"/>
              </a:ext>
            </a:extLst>
          </p:cNvPr>
          <p:cNvSpPr txBox="1"/>
          <p:nvPr/>
        </p:nvSpPr>
        <p:spPr>
          <a:xfrm>
            <a:off x="440176" y="498822"/>
            <a:ext cx="6094378" cy="1015663"/>
          </a:xfrm>
          <a:prstGeom prst="rect">
            <a:avLst/>
          </a:prstGeom>
          <a:noFill/>
        </p:spPr>
        <p:txBody>
          <a:bodyPr wrap="square">
            <a:spAutoFit/>
          </a:bodyPr>
          <a:lstStyle/>
          <a:p>
            <a:pPr marL="457200" indent="-457200">
              <a:buFont typeface="Wingdings" panose="05000000000000000000" pitchFamily="2" charset="2"/>
              <a:buChar char="v"/>
            </a:pPr>
            <a:r>
              <a:rPr lang="en-US" sz="3000" b="1" dirty="0">
                <a:solidFill>
                  <a:schemeClr val="bg1"/>
                </a:solidFill>
                <a:effectLst>
                  <a:outerShdw blurRad="38100" dist="38100" dir="2700000" algn="tl">
                    <a:srgbClr val="000000">
                      <a:alpha val="43137"/>
                    </a:srgbClr>
                  </a:outerShdw>
                </a:effectLst>
              </a:rPr>
              <a:t>Analysis of Efficient Website </a:t>
            </a:r>
            <a:br>
              <a:rPr lang="en-US" sz="3000" b="1" dirty="0">
                <a:solidFill>
                  <a:schemeClr val="bg1"/>
                </a:solidFill>
                <a:effectLst>
                  <a:outerShdw blurRad="38100" dist="38100" dir="2700000" algn="tl">
                    <a:srgbClr val="000000">
                      <a:alpha val="43137"/>
                    </a:srgbClr>
                  </a:outerShdw>
                </a:effectLst>
              </a:rPr>
            </a:br>
            <a:endParaRPr lang="en-IN" sz="3000" b="1" dirty="0">
              <a:solidFill>
                <a:schemeClr val="bg1"/>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A1F38639-5776-4991-915F-DE897ECF196D}"/>
              </a:ext>
            </a:extLst>
          </p:cNvPr>
          <p:cNvSpPr txBox="1"/>
          <p:nvPr/>
        </p:nvSpPr>
        <p:spPr>
          <a:xfrm>
            <a:off x="5673656" y="5087965"/>
            <a:ext cx="6447007" cy="1015663"/>
          </a:xfrm>
          <a:prstGeom prst="rect">
            <a:avLst/>
          </a:prstGeom>
          <a:noFill/>
        </p:spPr>
        <p:txBody>
          <a:bodyPr wrap="square">
            <a:spAutoFit/>
          </a:bodyPr>
          <a:lstStyle/>
          <a:p>
            <a:pPr marL="342900" indent="-342900">
              <a:buFont typeface="Arial" panose="020B0604020202020204" pitchFamily="34" charset="0"/>
              <a:buChar char="•"/>
            </a:pPr>
            <a:r>
              <a:rPr lang="en-US" sz="2000" b="1" dirty="0">
                <a:solidFill>
                  <a:schemeClr val="bg1"/>
                </a:solidFill>
                <a:effectLst>
                  <a:outerShdw blurRad="38100" dist="38100" dir="2700000" algn="tl">
                    <a:srgbClr val="000000">
                      <a:alpha val="43137"/>
                    </a:srgbClr>
                  </a:outerShdw>
                </a:effectLst>
              </a:rPr>
              <a:t>Data says most Efficient Website is “Amazon.in”</a:t>
            </a:r>
          </a:p>
          <a:p>
            <a:pPr marL="342900" indent="-342900">
              <a:buFont typeface="Arial" panose="020B0604020202020204" pitchFamily="34" charset="0"/>
              <a:buChar char="•"/>
            </a:pPr>
            <a:r>
              <a:rPr lang="en-US" sz="2000" b="1" dirty="0">
                <a:solidFill>
                  <a:schemeClr val="bg1"/>
                </a:solidFill>
                <a:effectLst>
                  <a:outerShdw blurRad="38100" dist="38100" dir="2700000" algn="tl">
                    <a:srgbClr val="000000">
                      <a:alpha val="43137"/>
                    </a:srgbClr>
                  </a:outerShdw>
                </a:effectLst>
              </a:rPr>
              <a:t>After Amazon its “Flipkart.com”</a:t>
            </a:r>
          </a:p>
          <a:p>
            <a:pPr marL="342900" indent="-342900">
              <a:buFont typeface="Arial" panose="020B0604020202020204" pitchFamily="34" charset="0"/>
              <a:buChar char="•"/>
            </a:pPr>
            <a:r>
              <a:rPr lang="en-US" sz="2000" b="1" dirty="0">
                <a:solidFill>
                  <a:schemeClr val="bg1"/>
                </a:solidFill>
                <a:effectLst>
                  <a:outerShdw blurRad="38100" dist="38100" dir="2700000" algn="tl">
                    <a:srgbClr val="000000">
                      <a:alpha val="43137"/>
                    </a:srgbClr>
                  </a:outerShdw>
                </a:effectLst>
              </a:rPr>
              <a:t>Least efficient website is “Snapdeal.com”.</a:t>
            </a:r>
            <a:endParaRPr lang="en-IN" sz="2000" b="1" dirty="0">
              <a:solidFill>
                <a:schemeClr val="bg1"/>
              </a:solidFill>
              <a:effectLst>
                <a:outerShdw blurRad="38100" dist="38100" dir="2700000" algn="tl">
                  <a:srgbClr val="000000">
                    <a:alpha val="43137"/>
                  </a:srgbClr>
                </a:outerShdw>
              </a:effectLst>
            </a:endParaRPr>
          </a:p>
        </p:txBody>
      </p:sp>
      <p:pic>
        <p:nvPicPr>
          <p:cNvPr id="15362" name="Picture 2">
            <a:extLst>
              <a:ext uri="{FF2B5EF4-FFF2-40B4-BE49-F238E27FC236}">
                <a16:creationId xmlns:a16="http://schemas.microsoft.com/office/drawing/2014/main" id="{151B5A48-A2C4-4AE2-8A77-9A00558C1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544" y="1191773"/>
            <a:ext cx="11308894" cy="5666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7445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CAC3C9-99D6-4E9A-98A5-D329EE86F3A5}"/>
              </a:ext>
            </a:extLst>
          </p:cNvPr>
          <p:cNvSpPr txBox="1"/>
          <p:nvPr/>
        </p:nvSpPr>
        <p:spPr>
          <a:xfrm>
            <a:off x="333171" y="403857"/>
            <a:ext cx="8110437" cy="553998"/>
          </a:xfrm>
          <a:prstGeom prst="rect">
            <a:avLst/>
          </a:prstGeom>
          <a:noFill/>
        </p:spPr>
        <p:txBody>
          <a:bodyPr wrap="square">
            <a:spAutoFit/>
          </a:bodyPr>
          <a:lstStyle/>
          <a:p>
            <a:pPr marL="457200" indent="-457200">
              <a:buFont typeface="Wingdings" panose="05000000000000000000" pitchFamily="2" charset="2"/>
              <a:buChar char="v"/>
            </a:pPr>
            <a:r>
              <a:rPr lang="en-US" sz="3000" b="1" dirty="0">
                <a:solidFill>
                  <a:schemeClr val="bg1"/>
                </a:solidFill>
                <a:effectLst>
                  <a:outerShdw blurRad="38100" dist="38100" dir="2700000" algn="tl">
                    <a:srgbClr val="000000">
                      <a:alpha val="43137"/>
                    </a:srgbClr>
                  </a:outerShdw>
                </a:effectLst>
              </a:rPr>
              <a:t>Analysis of Online Retailer Recommendation.</a:t>
            </a:r>
            <a:endParaRPr lang="en-IN" sz="3000" b="1" dirty="0">
              <a:solidFill>
                <a:schemeClr val="bg1"/>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2D94E5BA-CE7D-4FD8-B4DE-056152613DAE}"/>
              </a:ext>
            </a:extLst>
          </p:cNvPr>
          <p:cNvPicPr>
            <a:picLocks noChangeAspect="1"/>
          </p:cNvPicPr>
          <p:nvPr/>
        </p:nvPicPr>
        <p:blipFill>
          <a:blip r:embed="rId2"/>
          <a:stretch>
            <a:fillRect/>
          </a:stretch>
        </p:blipFill>
        <p:spPr>
          <a:xfrm>
            <a:off x="2324911" y="952991"/>
            <a:ext cx="8405588" cy="4756825"/>
          </a:xfrm>
          <a:prstGeom prst="rect">
            <a:avLst/>
          </a:prstGeom>
        </p:spPr>
      </p:pic>
      <p:sp>
        <p:nvSpPr>
          <p:cNvPr id="8" name="TextBox 7">
            <a:extLst>
              <a:ext uri="{FF2B5EF4-FFF2-40B4-BE49-F238E27FC236}">
                <a16:creationId xmlns:a16="http://schemas.microsoft.com/office/drawing/2014/main" id="{9DDF3EED-2334-447F-8D99-600EA632CB88}"/>
              </a:ext>
            </a:extLst>
          </p:cNvPr>
          <p:cNvSpPr txBox="1"/>
          <p:nvPr/>
        </p:nvSpPr>
        <p:spPr>
          <a:xfrm>
            <a:off x="3488867" y="5510799"/>
            <a:ext cx="8703133" cy="1015663"/>
          </a:xfrm>
          <a:prstGeom prst="rect">
            <a:avLst/>
          </a:prstGeom>
          <a:noFill/>
        </p:spPr>
        <p:txBody>
          <a:bodyPr wrap="square">
            <a:spAutoFit/>
          </a:bodyPr>
          <a:lstStyle/>
          <a:p>
            <a:pPr marL="57150" indent="-342900">
              <a:buFont typeface="Arial" panose="020B0604020202020204" pitchFamily="34" charset="0"/>
              <a:buChar char="•"/>
            </a:pPr>
            <a:r>
              <a:rPr lang="en-US" sz="2000" b="1" dirty="0">
                <a:solidFill>
                  <a:schemeClr val="bg1"/>
                </a:solidFill>
                <a:effectLst>
                  <a:outerShdw blurRad="38100" dist="38100" dir="2700000" algn="tl">
                    <a:srgbClr val="000000">
                      <a:alpha val="43137"/>
                    </a:srgbClr>
                  </a:outerShdw>
                </a:effectLst>
                <a:latin typeface="Calibri" panose="020F0502020204030204" pitchFamily="34" charset="0"/>
              </a:rPr>
              <a:t>Most people are recommending the “AMAZON.IN” to others.</a:t>
            </a:r>
          </a:p>
          <a:p>
            <a:pPr marL="57150" indent="-342900">
              <a:buFont typeface="Arial" panose="020B0604020202020204" pitchFamily="34" charset="0"/>
              <a:buChar char="•"/>
            </a:pPr>
            <a:r>
              <a:rPr lang="en-US" sz="2000" b="1" dirty="0">
                <a:solidFill>
                  <a:schemeClr val="bg1"/>
                </a:solidFill>
                <a:effectLst>
                  <a:outerShdw blurRad="38100" dist="38100" dir="2700000" algn="tl">
                    <a:srgbClr val="000000">
                      <a:alpha val="43137"/>
                    </a:srgbClr>
                  </a:outerShdw>
                </a:effectLst>
                <a:latin typeface="Calibri" panose="020F0502020204030204" pitchFamily="34" charset="0"/>
              </a:rPr>
              <a:t>After Amazon people’s favorite is “FLIPKART.COM”.</a:t>
            </a:r>
          </a:p>
          <a:p>
            <a:pPr marL="57150" indent="-342900">
              <a:buFont typeface="Arial" panose="020B0604020202020204" pitchFamily="34" charset="0"/>
              <a:buChar char="•"/>
            </a:pPr>
            <a:r>
              <a:rPr lang="en-US" sz="2000" b="1" dirty="0">
                <a:solidFill>
                  <a:schemeClr val="bg1"/>
                </a:solidFill>
                <a:effectLst>
                  <a:outerShdw blurRad="38100" dist="38100" dir="2700000" algn="tl">
                    <a:srgbClr val="000000">
                      <a:alpha val="43137"/>
                    </a:srgbClr>
                  </a:outerShdw>
                </a:effectLst>
                <a:latin typeface="Calibri" panose="020F0502020204030204" pitchFamily="34" charset="0"/>
              </a:rPr>
              <a:t>Least recommended website is “SNAPDEAL.COM”.</a:t>
            </a:r>
          </a:p>
        </p:txBody>
      </p:sp>
      <p:pic>
        <p:nvPicPr>
          <p:cNvPr id="16388" name="Picture 4" descr="Online shop ">
            <a:extLst>
              <a:ext uri="{FF2B5EF4-FFF2-40B4-BE49-F238E27FC236}">
                <a16:creationId xmlns:a16="http://schemas.microsoft.com/office/drawing/2014/main" id="{64BB126E-68BA-4AD2-A413-A0D4126CB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830" y="4729062"/>
            <a:ext cx="1725081" cy="1725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01262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2FF17A-0C6B-4D73-BA4C-7324111ABC34}"/>
              </a:ext>
            </a:extLst>
          </p:cNvPr>
          <p:cNvSpPr txBox="1"/>
          <p:nvPr/>
        </p:nvSpPr>
        <p:spPr>
          <a:xfrm>
            <a:off x="488815" y="394130"/>
            <a:ext cx="2351662" cy="553998"/>
          </a:xfrm>
          <a:prstGeom prst="rect">
            <a:avLst/>
          </a:prstGeom>
          <a:noFill/>
        </p:spPr>
        <p:txBody>
          <a:bodyPr wrap="square">
            <a:spAutoFit/>
          </a:bodyPr>
          <a:lstStyle/>
          <a:p>
            <a:r>
              <a:rPr lang="en-US" sz="3000" b="1" dirty="0">
                <a:solidFill>
                  <a:schemeClr val="bg1"/>
                </a:solidFill>
                <a:effectLst>
                  <a:outerShdw blurRad="38100" dist="38100" dir="2700000" algn="tl">
                    <a:srgbClr val="000000">
                      <a:alpha val="43137"/>
                    </a:srgbClr>
                  </a:outerShdw>
                </a:effectLst>
              </a:rPr>
              <a:t>CONCLUSION</a:t>
            </a:r>
            <a:endParaRPr lang="en-IN" sz="3000" b="1" dirty="0">
              <a:solidFill>
                <a:schemeClr val="bg1"/>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19F5ABB8-78B8-4C21-B929-43661EC3571B}"/>
              </a:ext>
            </a:extLst>
          </p:cNvPr>
          <p:cNvSpPr txBox="1"/>
          <p:nvPr/>
        </p:nvSpPr>
        <p:spPr>
          <a:xfrm>
            <a:off x="2735569" y="1277835"/>
            <a:ext cx="9082391" cy="5186035"/>
          </a:xfrm>
          <a:prstGeom prst="rect">
            <a:avLst/>
          </a:prstGeom>
          <a:noFill/>
        </p:spPr>
        <p:txBody>
          <a:bodyPr wrap="square">
            <a:spAutoFit/>
          </a:bodyPr>
          <a:lstStyle/>
          <a:p>
            <a:pPr marL="285750" indent="-285750">
              <a:buFont typeface="Wingdings" panose="05000000000000000000" pitchFamily="2" charset="2"/>
              <a:buChar char="ü"/>
            </a:pPr>
            <a:r>
              <a:rPr lang="en-US" b="1" i="0" u="none" strike="noStrike" baseline="0" dirty="0">
                <a:solidFill>
                  <a:schemeClr val="bg1"/>
                </a:solidFill>
                <a:effectLst>
                  <a:outerShdw blurRad="38100" dist="38100" dir="2700000" algn="tl">
                    <a:srgbClr val="000000">
                      <a:alpha val="43137"/>
                    </a:srgbClr>
                  </a:outerShdw>
                </a:effectLst>
              </a:rPr>
              <a:t>Study shows that Amazon is most popular brand among the customers due to following reasons</a:t>
            </a:r>
          </a:p>
          <a:p>
            <a:pPr marL="1200150" lvl="2" indent="-285750">
              <a:buFont typeface="Arial" panose="020B0604020202020204" pitchFamily="34" charset="0"/>
              <a:buChar char="•"/>
            </a:pPr>
            <a:r>
              <a:rPr lang="en-US" b="1" i="0" u="none" strike="noStrike" baseline="0" dirty="0">
                <a:solidFill>
                  <a:schemeClr val="bg1"/>
                </a:solidFill>
                <a:effectLst>
                  <a:outerShdw blurRad="38100" dist="38100" dir="2700000" algn="tl">
                    <a:srgbClr val="000000">
                      <a:alpha val="43137"/>
                    </a:srgbClr>
                  </a:outerShdw>
                </a:effectLst>
              </a:rPr>
              <a:t> Faster loading speed of website </a:t>
            </a:r>
          </a:p>
          <a:p>
            <a:pPr marL="1200150" lvl="2" indent="-285750">
              <a:buFont typeface="Arial" panose="020B0604020202020204" pitchFamily="34" charset="0"/>
              <a:buChar char="•"/>
            </a:pPr>
            <a:r>
              <a:rPr lang="en-US" b="1" i="0" u="none" strike="noStrike" baseline="0" dirty="0">
                <a:solidFill>
                  <a:schemeClr val="bg1"/>
                </a:solidFill>
                <a:effectLst>
                  <a:outerShdw blurRad="38100" dist="38100" dir="2700000" algn="tl">
                    <a:srgbClr val="000000">
                      <a:alpha val="43137"/>
                    </a:srgbClr>
                  </a:outerShdw>
                </a:effectLst>
              </a:rPr>
              <a:t> Better design and visual appearance of the website </a:t>
            </a:r>
          </a:p>
          <a:p>
            <a:pPr marL="1200150" lvl="2" indent="-285750">
              <a:buFont typeface="Arial" panose="020B0604020202020204" pitchFamily="34" charset="0"/>
              <a:buChar char="•"/>
            </a:pPr>
            <a:r>
              <a:rPr lang="en-US" b="1" i="0" u="none" strike="noStrike" baseline="0" dirty="0">
                <a:solidFill>
                  <a:schemeClr val="bg1"/>
                </a:solidFill>
                <a:effectLst>
                  <a:outerShdw blurRad="38100" dist="38100" dir="2700000" algn="tl">
                    <a:srgbClr val="000000">
                      <a:alpha val="43137"/>
                    </a:srgbClr>
                  </a:outerShdw>
                </a:effectLst>
              </a:rPr>
              <a:t> Verity of product categories offered </a:t>
            </a:r>
          </a:p>
          <a:p>
            <a:pPr marL="1200150" lvl="2" indent="-285750">
              <a:buFont typeface="Arial" panose="020B0604020202020204" pitchFamily="34" charset="0"/>
              <a:buChar char="•"/>
            </a:pPr>
            <a:r>
              <a:rPr lang="en-US" b="1" i="0" u="none" strike="noStrike" baseline="0" dirty="0">
                <a:solidFill>
                  <a:schemeClr val="bg1"/>
                </a:solidFill>
                <a:effectLst>
                  <a:outerShdw blurRad="38100" dist="38100" dir="2700000" algn="tl">
                    <a:srgbClr val="000000">
                      <a:alpha val="43137"/>
                    </a:srgbClr>
                  </a:outerShdw>
                </a:effectLst>
              </a:rPr>
              <a:t> Relevant information about the product is displayed </a:t>
            </a:r>
          </a:p>
          <a:p>
            <a:pPr marL="1200150" lvl="2" indent="-285750">
              <a:buFont typeface="Arial" panose="020B0604020202020204" pitchFamily="34" charset="0"/>
              <a:buChar char="•"/>
            </a:pPr>
            <a:r>
              <a:rPr lang="en-US" b="1" i="0" u="none" strike="noStrike" baseline="0" dirty="0">
                <a:solidFill>
                  <a:schemeClr val="bg1"/>
                </a:solidFill>
                <a:effectLst>
                  <a:outerShdw blurRad="38100" dist="38100" dir="2700000" algn="tl">
                    <a:srgbClr val="000000">
                      <a:alpha val="43137"/>
                    </a:srgbClr>
                  </a:outerShdw>
                </a:effectLst>
              </a:rPr>
              <a:t> Faster checkouts / more payment options available </a:t>
            </a:r>
          </a:p>
          <a:p>
            <a:pPr marL="1200150" lvl="2" indent="-285750">
              <a:buFont typeface="Arial" panose="020B0604020202020204" pitchFamily="34" charset="0"/>
              <a:buChar char="•"/>
            </a:pPr>
            <a:r>
              <a:rPr lang="en-US" b="1" i="0" u="none" strike="noStrike" baseline="0" dirty="0">
                <a:solidFill>
                  <a:schemeClr val="bg1"/>
                </a:solidFill>
                <a:effectLst>
                  <a:outerShdw blurRad="38100" dist="38100" dir="2700000" algn="tl">
                    <a:srgbClr val="000000">
                      <a:alpha val="43137"/>
                    </a:srgbClr>
                  </a:outerShdw>
                </a:effectLst>
              </a:rPr>
              <a:t> Faster speed of delivery/less delivery period. </a:t>
            </a:r>
          </a:p>
          <a:p>
            <a:pPr marL="1200150" lvl="2" indent="-285750">
              <a:spcBef>
                <a:spcPts val="600"/>
              </a:spcBef>
              <a:buFont typeface="Arial" panose="020B0604020202020204" pitchFamily="34" charset="0"/>
              <a:buChar char="•"/>
            </a:pPr>
            <a:r>
              <a:rPr lang="en-IN" b="1" i="0" u="none" strike="noStrike" baseline="0" dirty="0">
                <a:solidFill>
                  <a:schemeClr val="bg1"/>
                </a:solidFill>
                <a:effectLst>
                  <a:outerShdw blurRad="38100" dist="38100" dir="2700000" algn="tl">
                    <a:srgbClr val="000000">
                      <a:alpha val="43137"/>
                    </a:srgbClr>
                  </a:outerShdw>
                </a:effectLst>
              </a:rPr>
              <a:t> Amazon maintains customer privacy </a:t>
            </a:r>
          </a:p>
          <a:p>
            <a:pPr marL="285750" indent="-285750">
              <a:buFont typeface="Wingdings" panose="05000000000000000000" pitchFamily="2" charset="2"/>
              <a:buChar char="ü"/>
            </a:pPr>
            <a:r>
              <a:rPr lang="en-US" b="1" i="0" u="none" strike="noStrike" baseline="0" dirty="0">
                <a:solidFill>
                  <a:schemeClr val="bg1"/>
                </a:solidFill>
                <a:effectLst>
                  <a:outerShdw blurRad="38100" dist="38100" dir="2700000" algn="tl">
                    <a:srgbClr val="000000">
                      <a:alpha val="43137"/>
                    </a:srgbClr>
                  </a:outerShdw>
                </a:effectLst>
              </a:rPr>
              <a:t>Flip Kart is second favorite brand after Amazon for the customers as it is being following Amazon in almost every above listed quality. </a:t>
            </a:r>
          </a:p>
          <a:p>
            <a:pPr marL="285750" indent="-285750">
              <a:spcBef>
                <a:spcPts val="600"/>
              </a:spcBef>
              <a:buFont typeface="Wingdings" panose="05000000000000000000" pitchFamily="2" charset="2"/>
              <a:buChar char="ü"/>
            </a:pPr>
            <a:r>
              <a:rPr lang="en-US" b="1" i="0" u="none" strike="noStrike" baseline="0" dirty="0">
                <a:solidFill>
                  <a:schemeClr val="bg1"/>
                </a:solidFill>
                <a:effectLst>
                  <a:outerShdw blurRad="38100" dist="38100" dir="2700000" algn="tl">
                    <a:srgbClr val="000000">
                      <a:alpha val="43137"/>
                    </a:srgbClr>
                  </a:outerShdw>
                </a:effectLst>
              </a:rPr>
              <a:t>Myntra is third favorite brand for the customers as it is lagging behind in delivery speed, website loading speed and verity of products. </a:t>
            </a:r>
          </a:p>
          <a:p>
            <a:pPr marL="285750" indent="-285750">
              <a:spcBef>
                <a:spcPts val="600"/>
              </a:spcBef>
              <a:buFont typeface="Wingdings" panose="05000000000000000000" pitchFamily="2" charset="2"/>
              <a:buChar char="ü"/>
            </a:pPr>
            <a:r>
              <a:rPr lang="en-US" b="1" i="0" u="none" strike="noStrike" baseline="0" dirty="0">
                <a:solidFill>
                  <a:schemeClr val="bg1"/>
                </a:solidFill>
                <a:effectLst>
                  <a:outerShdw blurRad="38100" dist="38100" dir="2700000" algn="tl">
                    <a:srgbClr val="000000">
                      <a:alpha val="43137"/>
                    </a:srgbClr>
                  </a:outerShdw>
                </a:effectLst>
              </a:rPr>
              <a:t>Paytm is has been being fourth preferred brand due to slower delivery speeds and least verity of product Paytm even outperforms Myntra in serval aspects like availability of several payment options but it has father scope to improve. </a:t>
            </a:r>
          </a:p>
          <a:p>
            <a:pPr marL="285750" indent="-285750">
              <a:spcBef>
                <a:spcPts val="600"/>
              </a:spcBef>
              <a:buFont typeface="Wingdings" panose="05000000000000000000" pitchFamily="2" charset="2"/>
              <a:buChar char="ü"/>
            </a:pPr>
            <a:r>
              <a:rPr lang="en-US" b="1" i="0" u="none" strike="noStrike" baseline="0" dirty="0">
                <a:solidFill>
                  <a:schemeClr val="bg1"/>
                </a:solidFill>
                <a:effectLst>
                  <a:outerShdw blurRad="38100" dist="38100" dir="2700000" algn="tl">
                    <a:srgbClr val="000000">
                      <a:alpha val="43137"/>
                    </a:srgbClr>
                  </a:outerShdw>
                </a:effectLst>
              </a:rPr>
              <a:t>Snapdeal is lagging behind in almost all of the aspect among all other brands.</a:t>
            </a:r>
            <a:endParaRPr lang="en-IN" b="1" i="0" u="none" strike="noStrike" baseline="0" dirty="0">
              <a:solidFill>
                <a:schemeClr val="bg1"/>
              </a:solidFill>
              <a:effectLst>
                <a:outerShdw blurRad="38100" dist="38100" dir="2700000" algn="tl">
                  <a:srgbClr val="000000">
                    <a:alpha val="43137"/>
                  </a:srgbClr>
                </a:outerShdw>
              </a:effectLst>
            </a:endParaRPr>
          </a:p>
        </p:txBody>
      </p:sp>
      <p:pic>
        <p:nvPicPr>
          <p:cNvPr id="19460" name="Picture 4" descr="Task ">
            <a:extLst>
              <a:ext uri="{FF2B5EF4-FFF2-40B4-BE49-F238E27FC236}">
                <a16:creationId xmlns:a16="http://schemas.microsoft.com/office/drawing/2014/main" id="{395D4CA7-144C-42EE-8352-4B0337DBF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369" y="2100364"/>
            <a:ext cx="2443741" cy="2657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26198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25CA39-6EF1-4B0F-94A4-4E10326B6999}"/>
              </a:ext>
            </a:extLst>
          </p:cNvPr>
          <p:cNvSpPr txBox="1"/>
          <p:nvPr/>
        </p:nvSpPr>
        <p:spPr>
          <a:xfrm>
            <a:off x="148345" y="257942"/>
            <a:ext cx="7594871" cy="553998"/>
          </a:xfrm>
          <a:prstGeom prst="rect">
            <a:avLst/>
          </a:prstGeom>
          <a:noFill/>
        </p:spPr>
        <p:txBody>
          <a:bodyPr wrap="square">
            <a:spAutoFit/>
          </a:bodyPr>
          <a:lstStyle/>
          <a:p>
            <a:pPr marL="457200" indent="-457200">
              <a:buFont typeface="Wingdings" panose="05000000000000000000" pitchFamily="2" charset="2"/>
              <a:buChar char="v"/>
            </a:pPr>
            <a:r>
              <a:rPr lang="en-IN" sz="3000" b="1" dirty="0">
                <a:solidFill>
                  <a:schemeClr val="bg1"/>
                </a:solidFill>
                <a:effectLst>
                  <a:outerShdw blurRad="38100" dist="38100" dir="2700000" algn="tl">
                    <a:srgbClr val="000000">
                      <a:alpha val="43137"/>
                    </a:srgbClr>
                  </a:outerShdw>
                </a:effectLst>
              </a:rPr>
              <a:t>What is to be improved in a company</a:t>
            </a:r>
          </a:p>
        </p:txBody>
      </p:sp>
      <p:sp>
        <p:nvSpPr>
          <p:cNvPr id="5" name="Rectangle: Rounded Corners 4">
            <a:extLst>
              <a:ext uri="{FF2B5EF4-FFF2-40B4-BE49-F238E27FC236}">
                <a16:creationId xmlns:a16="http://schemas.microsoft.com/office/drawing/2014/main" id="{303496F6-57B8-4DAE-8864-087AD81A8F68}"/>
              </a:ext>
            </a:extLst>
          </p:cNvPr>
          <p:cNvSpPr/>
          <p:nvPr/>
        </p:nvSpPr>
        <p:spPr>
          <a:xfrm>
            <a:off x="6439711" y="1212050"/>
            <a:ext cx="4338536" cy="1877438"/>
          </a:xfrm>
          <a:prstGeom prst="roundRect">
            <a:avLst>
              <a:gd name="adj" fmla="val 10393"/>
            </a:avLst>
          </a:prstGeom>
          <a:solidFill>
            <a:schemeClr val="bg1"/>
          </a:solidFill>
          <a:effectLst>
            <a:outerShdw blurRad="292100" dist="317500" dir="2400000" sx="95000" sy="95000" algn="ctr" rotWithShape="0">
              <a:srgbClr val="000000">
                <a:alpha val="7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IN" sz="1700" b="0" i="0" u="none" strike="noStrike" baseline="0" dirty="0">
              <a:latin typeface="Calibri" panose="020F0502020204030204" pitchFamily="34" charset="0"/>
            </a:endParaRPr>
          </a:p>
          <a:p>
            <a:pPr marL="285750" indent="-285750">
              <a:buFont typeface="Arial" panose="020B0604020202020204" pitchFamily="34" charset="0"/>
              <a:buChar char="•"/>
            </a:pPr>
            <a:r>
              <a:rPr lang="en-US" sz="1700" b="0" i="0" u="none" strike="noStrike" baseline="0" dirty="0">
                <a:solidFill>
                  <a:srgbClr val="000000"/>
                </a:solidFill>
                <a:latin typeface="Calibri" panose="020F0502020204030204" pitchFamily="34" charset="0"/>
              </a:rPr>
              <a:t>During promotions, try to give a disturbance free shopping experience to customers.</a:t>
            </a:r>
          </a:p>
          <a:p>
            <a:pPr marL="285750" indent="-285750">
              <a:buFont typeface="Arial" panose="020B0604020202020204" pitchFamily="34" charset="0"/>
              <a:buChar char="•"/>
            </a:pPr>
            <a:r>
              <a:rPr lang="en-US" sz="1700" b="0" i="0" u="none" strike="noStrike" baseline="0" dirty="0">
                <a:solidFill>
                  <a:srgbClr val="000000"/>
                </a:solidFill>
                <a:latin typeface="Calibri" panose="020F0502020204030204" pitchFamily="34" charset="0"/>
              </a:rPr>
              <a:t>Give more payment options to customers.</a:t>
            </a:r>
          </a:p>
          <a:p>
            <a:pPr marL="285750" indent="-285750">
              <a:buFont typeface="Arial" panose="020B0604020202020204" pitchFamily="34" charset="0"/>
              <a:buChar char="•"/>
            </a:pPr>
            <a:r>
              <a:rPr lang="en-US" sz="1700" b="0" i="0" u="none" strike="noStrike" baseline="0" dirty="0">
                <a:solidFill>
                  <a:srgbClr val="000000"/>
                </a:solidFill>
                <a:latin typeface="Calibri" panose="020F0502020204030204" pitchFamily="34" charset="0"/>
              </a:rPr>
              <a:t>Try to show price early during promotion.</a:t>
            </a:r>
          </a:p>
          <a:p>
            <a:pPr marL="285750" indent="-285750">
              <a:buFont typeface="Arial" panose="020B0604020202020204" pitchFamily="34" charset="0"/>
              <a:buChar char="•"/>
            </a:pPr>
            <a:r>
              <a:rPr lang="en-US" sz="1700" b="0" i="0" u="none" strike="noStrike" baseline="0" dirty="0">
                <a:solidFill>
                  <a:srgbClr val="000000"/>
                </a:solidFill>
                <a:latin typeface="Calibri" panose="020F0502020204030204" pitchFamily="34" charset="0"/>
              </a:rPr>
              <a:t>Reduce the delivery time of the products.</a:t>
            </a:r>
            <a:r>
              <a:rPr lang="en-IN" sz="1700" b="0" i="0" u="none" strike="noStrike" baseline="0" dirty="0">
                <a:solidFill>
                  <a:srgbClr val="000000"/>
                </a:solidFill>
                <a:latin typeface="Calibri" panose="020F0502020204030204" pitchFamily="34" charset="0"/>
              </a:rPr>
              <a:t>	</a:t>
            </a:r>
          </a:p>
        </p:txBody>
      </p:sp>
      <p:sp>
        <p:nvSpPr>
          <p:cNvPr id="7" name="TextBox 6">
            <a:extLst>
              <a:ext uri="{FF2B5EF4-FFF2-40B4-BE49-F238E27FC236}">
                <a16:creationId xmlns:a16="http://schemas.microsoft.com/office/drawing/2014/main" id="{7318DE91-2152-4675-93EA-DCFEEBFB2F77}"/>
              </a:ext>
            </a:extLst>
          </p:cNvPr>
          <p:cNvSpPr txBox="1"/>
          <p:nvPr/>
        </p:nvSpPr>
        <p:spPr>
          <a:xfrm>
            <a:off x="7520089" y="686835"/>
            <a:ext cx="1963772" cy="461665"/>
          </a:xfrm>
          <a:prstGeom prst="rect">
            <a:avLst/>
          </a:prstGeom>
          <a:noFill/>
        </p:spPr>
        <p:txBody>
          <a:bodyPr wrap="square">
            <a:spAutoFit/>
          </a:bodyPr>
          <a:lstStyle/>
          <a:p>
            <a:r>
              <a:rPr lang="en-IN" sz="2400" b="1" i="0" u="none" strike="noStrike" baseline="0" dirty="0">
                <a:solidFill>
                  <a:schemeClr val="bg1"/>
                </a:solidFill>
                <a:effectLst>
                  <a:outerShdw blurRad="38100" dist="38100" dir="2700000" algn="tl">
                    <a:srgbClr val="000000">
                      <a:alpha val="43137"/>
                    </a:srgbClr>
                  </a:outerShdw>
                </a:effectLst>
              </a:rPr>
              <a:t>Amazon.com</a:t>
            </a:r>
          </a:p>
        </p:txBody>
      </p:sp>
      <p:sp>
        <p:nvSpPr>
          <p:cNvPr id="8" name="Rectangle: Rounded Corners 7">
            <a:extLst>
              <a:ext uri="{FF2B5EF4-FFF2-40B4-BE49-F238E27FC236}">
                <a16:creationId xmlns:a16="http://schemas.microsoft.com/office/drawing/2014/main" id="{EA6F650C-39C9-4761-BB1E-F023102B6000}"/>
              </a:ext>
            </a:extLst>
          </p:cNvPr>
          <p:cNvSpPr/>
          <p:nvPr/>
        </p:nvSpPr>
        <p:spPr>
          <a:xfrm>
            <a:off x="756631" y="3547964"/>
            <a:ext cx="4996772" cy="2568102"/>
          </a:xfrm>
          <a:prstGeom prst="roundRect">
            <a:avLst>
              <a:gd name="adj" fmla="val 10393"/>
            </a:avLst>
          </a:prstGeom>
          <a:solidFill>
            <a:schemeClr val="bg1"/>
          </a:solidFill>
          <a:effectLst>
            <a:outerShdw blurRad="292100" dist="317500" dir="2580000" sx="95000" sy="95000" algn="ctr" rotWithShape="0">
              <a:srgbClr val="000000">
                <a:alpha val="7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nSpc>
                <a:spcPct val="107000"/>
              </a:lnSpc>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During promotions, try to give a disturbance free shopping experience to customers.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Give more payment options to customers.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Try to give the price early during promotion.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Reduce the delivery time of the products.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Flipkart and Amazon almost share the same feedbacks with varying percentages as the only difference.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C383C297-E6C5-4F75-AB48-244E7AEAFCBB}"/>
              </a:ext>
            </a:extLst>
          </p:cNvPr>
          <p:cNvSpPr txBox="1"/>
          <p:nvPr/>
        </p:nvSpPr>
        <p:spPr>
          <a:xfrm>
            <a:off x="2171498" y="2967335"/>
            <a:ext cx="2167038" cy="461665"/>
          </a:xfrm>
          <a:prstGeom prst="rect">
            <a:avLst/>
          </a:prstGeom>
          <a:noFill/>
        </p:spPr>
        <p:txBody>
          <a:bodyPr wrap="square">
            <a:spAutoFit/>
          </a:bodyPr>
          <a:lstStyle/>
          <a:p>
            <a:r>
              <a:rPr lang="en-IN" sz="24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Flipkart.com</a:t>
            </a:r>
            <a:endParaRPr lang="en-IN" sz="3200" b="1" i="0" u="none" strike="noStrike" baseline="0" dirty="0">
              <a:solidFill>
                <a:schemeClr val="bg1"/>
              </a:solidFill>
              <a:effectLst>
                <a:outerShdw blurRad="38100" dist="38100" dir="2700000" algn="tl">
                  <a:srgbClr val="000000">
                    <a:alpha val="43137"/>
                  </a:srgbClr>
                </a:outerShdw>
              </a:effectLst>
            </a:endParaRPr>
          </a:p>
        </p:txBody>
      </p:sp>
      <p:pic>
        <p:nvPicPr>
          <p:cNvPr id="17412" name="Picture 4">
            <a:extLst>
              <a:ext uri="{FF2B5EF4-FFF2-40B4-BE49-F238E27FC236}">
                <a16:creationId xmlns:a16="http://schemas.microsoft.com/office/drawing/2014/main" id="{24E2BF70-B863-4A5F-A48C-F1BAEB40F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0089" y="3429000"/>
            <a:ext cx="3408733" cy="3031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80356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997F873-B44E-4A18-A315-FE2C3C6CA1BE}"/>
              </a:ext>
            </a:extLst>
          </p:cNvPr>
          <p:cNvSpPr/>
          <p:nvPr/>
        </p:nvSpPr>
        <p:spPr>
          <a:xfrm>
            <a:off x="633964" y="353377"/>
            <a:ext cx="6284069" cy="1483347"/>
          </a:xfrm>
          <a:prstGeom prst="roundRect">
            <a:avLst>
              <a:gd name="adj" fmla="val 10393"/>
            </a:avLst>
          </a:prstGeom>
          <a:solidFill>
            <a:schemeClr val="bg1"/>
          </a:solidFill>
          <a:effectLst>
            <a:outerShdw blurRad="292100" dist="317500" dir="2580000" sx="95000" sy="95000" algn="ctr" rotWithShape="0">
              <a:srgbClr val="000000">
                <a:alpha val="7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nSpc>
                <a:spcPct val="107000"/>
              </a:lnSpc>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During promotions, try to give a disturbance free shopping experience to customers.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Try to give the price early during promotions.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Reduce the delivery time of the products during promotions.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76193452-BB2B-4CF1-8CD5-CDD4A63CAD3C}"/>
              </a:ext>
            </a:extLst>
          </p:cNvPr>
          <p:cNvSpPr/>
          <p:nvPr/>
        </p:nvSpPr>
        <p:spPr>
          <a:xfrm>
            <a:off x="2623227" y="2412458"/>
            <a:ext cx="6394315" cy="1483347"/>
          </a:xfrm>
          <a:prstGeom prst="roundRect">
            <a:avLst>
              <a:gd name="adj" fmla="val 10393"/>
            </a:avLst>
          </a:prstGeom>
          <a:solidFill>
            <a:schemeClr val="bg1"/>
          </a:solidFill>
          <a:effectLst>
            <a:outerShdw blurRad="292100" dist="317500" dir="2580000" sx="95000" sy="95000" algn="ctr" rotWithShape="0">
              <a:srgbClr val="000000">
                <a:alpha val="7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entury Gothic" panose="020B0502020202020204" pitchFamily="34" charset="0"/>
              </a:rPr>
              <a:t>Reduce the delivery time of the products during promotions. </a:t>
            </a:r>
            <a:endParaRPr lang="en-IN" sz="1800" dirty="0">
              <a:solidFill>
                <a:srgbClr val="000000"/>
              </a:solidFill>
              <a:effectLst/>
              <a:latin typeface="Century Gothic" panose="020B0502020202020204" pitchFamily="34" charset="0"/>
              <a:ea typeface="Calibri" panose="020F0502020204030204" pitchFamily="34" charset="0"/>
              <a:cs typeface="Century Gothic" panose="020B0502020202020204" pitchFamily="34" charset="0"/>
            </a:endParaRPr>
          </a:p>
          <a:p>
            <a:pPr marL="285750" lvl="0" indent="-285750">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entury Gothic" panose="020B0502020202020204" pitchFamily="34" charset="0"/>
              </a:rPr>
              <a:t>Try to give the price early during promotion. </a:t>
            </a:r>
            <a:endParaRPr lang="en-IN" sz="1800" dirty="0">
              <a:solidFill>
                <a:srgbClr val="000000"/>
              </a:solidFill>
              <a:effectLst/>
              <a:latin typeface="Century Gothic" panose="020B0502020202020204" pitchFamily="34" charset="0"/>
              <a:ea typeface="Calibri" panose="020F0502020204030204" pitchFamily="34" charset="0"/>
              <a:cs typeface="Century Gothic" panose="020B0502020202020204" pitchFamily="34" charset="0"/>
            </a:endParaRPr>
          </a:p>
          <a:p>
            <a:pPr marL="285750" lvl="0" indent="-285750">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entury Gothic" panose="020B0502020202020204" pitchFamily="34" charset="0"/>
              </a:rPr>
              <a:t>During promotions, try to give a disturbance free shopping experience to customers. </a:t>
            </a:r>
            <a:endParaRPr lang="en-IN" sz="1800" dirty="0">
              <a:solidFill>
                <a:srgbClr val="000000"/>
              </a:solidFill>
              <a:effectLst/>
              <a:latin typeface="Century Gothic" panose="020B0502020202020204" pitchFamily="34" charset="0"/>
              <a:ea typeface="Calibri" panose="020F0502020204030204" pitchFamily="34" charset="0"/>
              <a:cs typeface="Century Gothic" panose="020B0502020202020204" pitchFamily="34" charset="0"/>
            </a:endParaRPr>
          </a:p>
          <a:p>
            <a:pPr marL="285750" lvl="0" indent="-285750">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entury Gothic" panose="020B0502020202020204" pitchFamily="34" charset="0"/>
              </a:rPr>
              <a:t>Late declaration of price and discounts. </a:t>
            </a:r>
            <a:endParaRPr lang="en-IN" sz="1800" dirty="0">
              <a:solidFill>
                <a:srgbClr val="000000"/>
              </a:solidFill>
              <a:effectLst/>
              <a:latin typeface="Century Gothic" panose="020B0502020202020204" pitchFamily="34" charset="0"/>
              <a:ea typeface="Calibri" panose="020F0502020204030204" pitchFamily="34" charset="0"/>
              <a:cs typeface="Century Gothic" panose="020B0502020202020204" pitchFamily="34" charset="0"/>
            </a:endParaRPr>
          </a:p>
        </p:txBody>
      </p:sp>
      <p:sp>
        <p:nvSpPr>
          <p:cNvPr id="10" name="Rectangle: Rounded Corners 9">
            <a:extLst>
              <a:ext uri="{FF2B5EF4-FFF2-40B4-BE49-F238E27FC236}">
                <a16:creationId xmlns:a16="http://schemas.microsoft.com/office/drawing/2014/main" id="{62D70406-5175-4389-80BD-70885A201241}"/>
              </a:ext>
            </a:extLst>
          </p:cNvPr>
          <p:cNvSpPr/>
          <p:nvPr/>
        </p:nvSpPr>
        <p:spPr>
          <a:xfrm>
            <a:off x="5249694" y="4452085"/>
            <a:ext cx="6631020" cy="2033082"/>
          </a:xfrm>
          <a:prstGeom prst="roundRect">
            <a:avLst>
              <a:gd name="adj" fmla="val 10393"/>
            </a:avLst>
          </a:prstGeom>
          <a:solidFill>
            <a:schemeClr val="bg1"/>
          </a:solidFill>
          <a:effectLst>
            <a:outerShdw blurRad="292100" dist="317500" dir="2580000" sx="95000" sy="95000" algn="ctr" rotWithShape="0">
              <a:srgbClr val="000000">
                <a:alpha val="7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r>
              <a:rPr lang="en-IN" sz="1800" dirty="0">
                <a:solidFill>
                  <a:schemeClr val="tx1"/>
                </a:solidFill>
                <a:effectLst/>
                <a:ea typeface="Calibri" panose="020F0502020204030204" pitchFamily="34" charset="0"/>
                <a:cs typeface="Century Gothic" panose="020B0502020202020204" pitchFamily="34" charset="0"/>
              </a:rPr>
              <a:t>Reduce the delivery time of the products during promotions. </a:t>
            </a:r>
          </a:p>
          <a:p>
            <a:pPr marL="285750" lvl="0" indent="-285750">
              <a:buFont typeface="Arial" panose="020B0604020202020204" pitchFamily="34" charset="0"/>
              <a:buChar char="•"/>
            </a:pPr>
            <a:r>
              <a:rPr lang="en-IN" sz="1800" dirty="0">
                <a:solidFill>
                  <a:schemeClr val="tx1"/>
                </a:solidFill>
                <a:effectLst/>
                <a:ea typeface="Calibri" panose="020F0502020204030204" pitchFamily="34" charset="0"/>
                <a:cs typeface="Century Gothic" panose="020B0502020202020204" pitchFamily="34" charset="0"/>
              </a:rPr>
              <a:t>Try to give the price early during promotion. </a:t>
            </a:r>
          </a:p>
          <a:p>
            <a:pPr marL="285750" lvl="0" indent="-285750">
              <a:buFont typeface="Arial" panose="020B0604020202020204" pitchFamily="34" charset="0"/>
              <a:buChar char="•"/>
            </a:pPr>
            <a:r>
              <a:rPr lang="en-IN" sz="1800" dirty="0">
                <a:solidFill>
                  <a:schemeClr val="tx1"/>
                </a:solidFill>
                <a:effectLst/>
                <a:ea typeface="Calibri" panose="020F0502020204030204" pitchFamily="34" charset="0"/>
                <a:cs typeface="Century Gothic" panose="020B0502020202020204" pitchFamily="34" charset="0"/>
              </a:rPr>
              <a:t>During promotions, try to give a disturbance free shopping experience to customers. </a:t>
            </a:r>
          </a:p>
          <a:p>
            <a:pPr marL="285750" lvl="0" indent="-285750">
              <a:buFont typeface="Arial" panose="020B0604020202020204" pitchFamily="34" charset="0"/>
              <a:buChar char="•"/>
            </a:pPr>
            <a:r>
              <a:rPr lang="en-IN" sz="1800" dirty="0">
                <a:solidFill>
                  <a:schemeClr val="tx1"/>
                </a:solidFill>
                <a:effectLst/>
                <a:ea typeface="Calibri" panose="020F0502020204030204" pitchFamily="34" charset="0"/>
                <a:cs typeface="Century Gothic" panose="020B0502020202020204" pitchFamily="34" charset="0"/>
              </a:rPr>
              <a:t>Late declaration of price and discounts. </a:t>
            </a:r>
          </a:p>
          <a:p>
            <a:pPr marL="285750" indent="-285750">
              <a:buFont typeface="Arial" panose="020B0604020202020204" pitchFamily="34" charset="0"/>
              <a:buChar char="•"/>
            </a:pPr>
            <a:r>
              <a:rPr lang="en-IN" sz="1800" dirty="0">
                <a:solidFill>
                  <a:schemeClr val="tx1"/>
                </a:solidFill>
                <a:effectLst/>
                <a:ea typeface="Calibri" panose="020F0502020204030204" pitchFamily="34" charset="0"/>
              </a:rPr>
              <a:t>No one has expressed to recommend Snapdeal to a contact as it has the most negative feedbacks among all other websites.</a:t>
            </a:r>
            <a:endParaRPr lang="en-IN" sz="1800" dirty="0">
              <a:solidFill>
                <a:schemeClr val="tx1"/>
              </a:solidFill>
              <a:effectLst/>
              <a:ea typeface="Calibri" panose="020F0502020204030204" pitchFamily="34" charset="0"/>
              <a:cs typeface="Century Gothic" panose="020B0502020202020204" pitchFamily="34" charset="0"/>
            </a:endParaRPr>
          </a:p>
        </p:txBody>
      </p:sp>
      <p:sp>
        <p:nvSpPr>
          <p:cNvPr id="12" name="TextBox 11">
            <a:extLst>
              <a:ext uri="{FF2B5EF4-FFF2-40B4-BE49-F238E27FC236}">
                <a16:creationId xmlns:a16="http://schemas.microsoft.com/office/drawing/2014/main" id="{A115CDE6-9ED1-40A4-85D3-B7AAF6669283}"/>
              </a:ext>
            </a:extLst>
          </p:cNvPr>
          <p:cNvSpPr txBox="1"/>
          <p:nvPr/>
        </p:nvSpPr>
        <p:spPr>
          <a:xfrm rot="16200000">
            <a:off x="-525164" y="766949"/>
            <a:ext cx="1848255" cy="470000"/>
          </a:xfrm>
          <a:prstGeom prst="rect">
            <a:avLst/>
          </a:prstGeom>
          <a:noFill/>
        </p:spPr>
        <p:txBody>
          <a:bodyPr wrap="square">
            <a:spAutoFit/>
          </a:bodyPr>
          <a:lstStyle/>
          <a:p>
            <a:pPr lvl="0">
              <a:lnSpc>
                <a:spcPct val="107000"/>
              </a:lnSpc>
              <a:spcAft>
                <a:spcPts val="800"/>
              </a:spcAft>
              <a:buClr>
                <a:srgbClr val="000000"/>
              </a:buClr>
            </a:pPr>
            <a:r>
              <a:rPr lang="en-IN" sz="24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Myntra.com</a:t>
            </a:r>
            <a:endParaRPr lang="en-IN" sz="20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9794EF19-A6BF-4497-AE1A-1C46B3131981}"/>
              </a:ext>
            </a:extLst>
          </p:cNvPr>
          <p:cNvSpPr txBox="1"/>
          <p:nvPr/>
        </p:nvSpPr>
        <p:spPr>
          <a:xfrm rot="16200000">
            <a:off x="1513662" y="2923298"/>
            <a:ext cx="1757465" cy="461665"/>
          </a:xfrm>
          <a:prstGeom prst="rect">
            <a:avLst/>
          </a:prstGeom>
          <a:noFill/>
        </p:spPr>
        <p:txBody>
          <a:bodyPr wrap="square">
            <a:spAutoFit/>
          </a:bodyPr>
          <a:lstStyle/>
          <a:p>
            <a:pPr lvl="0">
              <a:buClr>
                <a:srgbClr val="000000"/>
              </a:buClr>
            </a:pPr>
            <a:r>
              <a:rPr lang="en-IN" sz="24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entury Gothic" panose="020B0502020202020204" pitchFamily="34" charset="0"/>
              </a:rPr>
              <a:t>Paytm.com </a:t>
            </a:r>
            <a:endParaRPr lang="en-IN" sz="2400" dirty="0">
              <a:solidFill>
                <a:schemeClr val="bg1"/>
              </a:solidFill>
              <a:effectLst>
                <a:outerShdw blurRad="38100" dist="38100" dir="2700000" algn="tl">
                  <a:srgbClr val="000000">
                    <a:alpha val="43137"/>
                  </a:srgbClr>
                </a:outerShdw>
              </a:effectLst>
              <a:latin typeface="Century Gothic" panose="020B0502020202020204" pitchFamily="34" charset="0"/>
              <a:ea typeface="Calibri" panose="020F0502020204030204" pitchFamily="34" charset="0"/>
              <a:cs typeface="Century Gothic" panose="020B0502020202020204" pitchFamily="34" charset="0"/>
            </a:endParaRPr>
          </a:p>
        </p:txBody>
      </p:sp>
      <p:sp>
        <p:nvSpPr>
          <p:cNvPr id="16" name="TextBox 15">
            <a:extLst>
              <a:ext uri="{FF2B5EF4-FFF2-40B4-BE49-F238E27FC236}">
                <a16:creationId xmlns:a16="http://schemas.microsoft.com/office/drawing/2014/main" id="{087360C7-B9D2-4ED6-91A0-8E96EEB5F02E}"/>
              </a:ext>
            </a:extLst>
          </p:cNvPr>
          <p:cNvSpPr txBox="1"/>
          <p:nvPr/>
        </p:nvSpPr>
        <p:spPr>
          <a:xfrm rot="16200000">
            <a:off x="3973138" y="5208611"/>
            <a:ext cx="2091447" cy="461665"/>
          </a:xfrm>
          <a:prstGeom prst="rect">
            <a:avLst/>
          </a:prstGeom>
          <a:noFill/>
        </p:spPr>
        <p:txBody>
          <a:bodyPr wrap="square">
            <a:spAutoFit/>
          </a:bodyPr>
          <a:lstStyle/>
          <a:p>
            <a:pPr lvl="0">
              <a:buClr>
                <a:srgbClr val="000000"/>
              </a:buClr>
            </a:pPr>
            <a:r>
              <a:rPr lang="en-IN" sz="2400" b="1" dirty="0">
                <a:solidFill>
                  <a:schemeClr val="bg1"/>
                </a:solidFill>
                <a:effectLst/>
                <a:latin typeface="Calibri" panose="020F0502020204030204" pitchFamily="34" charset="0"/>
                <a:ea typeface="Calibri" panose="020F0502020204030204" pitchFamily="34" charset="0"/>
                <a:cs typeface="Century Gothic" panose="020B0502020202020204" pitchFamily="34" charset="0"/>
              </a:rPr>
              <a:t>Snapdeal.com </a:t>
            </a:r>
            <a:endParaRPr lang="en-IN" sz="2400" dirty="0">
              <a:solidFill>
                <a:schemeClr val="bg1"/>
              </a:solidFill>
              <a:effectLst/>
              <a:latin typeface="Century Gothic" panose="020B0502020202020204" pitchFamily="34" charset="0"/>
              <a:ea typeface="Calibri" panose="020F0502020204030204" pitchFamily="34" charset="0"/>
              <a:cs typeface="Century Gothic" panose="020B0502020202020204" pitchFamily="34" charset="0"/>
            </a:endParaRPr>
          </a:p>
        </p:txBody>
      </p:sp>
      <p:pic>
        <p:nvPicPr>
          <p:cNvPr id="18434" name="Picture 2">
            <a:extLst>
              <a:ext uri="{FF2B5EF4-FFF2-40B4-BE49-F238E27FC236}">
                <a16:creationId xmlns:a16="http://schemas.microsoft.com/office/drawing/2014/main" id="{D75FE472-1C19-4A4D-A0AA-CBA64945E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6881" y="836966"/>
            <a:ext cx="2885119" cy="297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23912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pic>
        <p:nvPicPr>
          <p:cNvPr id="20482" name="Picture 2" descr="Signboard ">
            <a:extLst>
              <a:ext uri="{FF2B5EF4-FFF2-40B4-BE49-F238E27FC236}">
                <a16:creationId xmlns:a16="http://schemas.microsoft.com/office/drawing/2014/main" id="{0A497BB8-4845-4591-8510-E18264610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5603" y="1225686"/>
            <a:ext cx="3853774" cy="4291518"/>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Delivery man">
            <a:extLst>
              <a:ext uri="{FF2B5EF4-FFF2-40B4-BE49-F238E27FC236}">
                <a16:creationId xmlns:a16="http://schemas.microsoft.com/office/drawing/2014/main" id="{060038DC-3162-437A-957E-0B277108D2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9642" y="4407440"/>
            <a:ext cx="1078330" cy="1042481"/>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a:extLst>
              <a:ext uri="{FF2B5EF4-FFF2-40B4-BE49-F238E27FC236}">
                <a16:creationId xmlns:a16="http://schemas.microsoft.com/office/drawing/2014/main" id="{3D28CF86-6405-4213-82BE-22F8CB8821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0445" y="3297677"/>
            <a:ext cx="2219527" cy="2219527"/>
          </a:xfrm>
          <a:prstGeom prst="rect">
            <a:avLst/>
          </a:prstGeom>
          <a:noFill/>
          <a:extLst>
            <a:ext uri="{909E8E84-426E-40DD-AFC4-6F175D3DCCD1}">
              <a14:hiddenFill xmlns:a14="http://schemas.microsoft.com/office/drawing/2010/main">
                <a:solidFill>
                  <a:srgbClr val="FFFFFF"/>
                </a:solidFill>
              </a14:hiddenFill>
            </a:ext>
          </a:extLst>
        </p:spPr>
      </p:pic>
      <p:pic>
        <p:nvPicPr>
          <p:cNvPr id="20488" name="Picture 8" descr="Apple tree">
            <a:extLst>
              <a:ext uri="{FF2B5EF4-FFF2-40B4-BE49-F238E27FC236}">
                <a16:creationId xmlns:a16="http://schemas.microsoft.com/office/drawing/2014/main" id="{55F7ECC9-0995-4AB2-8FAC-211E680A8E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1774" y="2714017"/>
            <a:ext cx="2088204" cy="2803187"/>
          </a:xfrm>
          <a:prstGeom prst="rect">
            <a:avLst/>
          </a:prstGeom>
          <a:noFill/>
          <a:extLst>
            <a:ext uri="{909E8E84-426E-40DD-AFC4-6F175D3DCCD1}">
              <a14:hiddenFill xmlns:a14="http://schemas.microsoft.com/office/drawing/2010/main">
                <a:solidFill>
                  <a:srgbClr val="FFFFFF"/>
                </a:solidFill>
              </a14:hiddenFill>
            </a:ext>
          </a:extLst>
        </p:spPr>
      </p:pic>
      <p:pic>
        <p:nvPicPr>
          <p:cNvPr id="20490" name="Picture 10" descr="House">
            <a:extLst>
              <a:ext uri="{FF2B5EF4-FFF2-40B4-BE49-F238E27FC236}">
                <a16:creationId xmlns:a16="http://schemas.microsoft.com/office/drawing/2014/main" id="{1EBBB215-9C2D-4DB1-B4AC-28FE4DE9E1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3813243"/>
            <a:ext cx="1799617" cy="1799617"/>
          </a:xfrm>
          <a:prstGeom prst="rect">
            <a:avLst/>
          </a:prstGeom>
          <a:noFill/>
          <a:extLst>
            <a:ext uri="{909E8E84-426E-40DD-AFC4-6F175D3DCCD1}">
              <a14:hiddenFill xmlns:a14="http://schemas.microsoft.com/office/drawing/2010/main">
                <a:solidFill>
                  <a:srgbClr val="FFFFFF"/>
                </a:solidFill>
              </a14:hiddenFill>
            </a:ext>
          </a:extLst>
        </p:spPr>
      </p:pic>
      <p:pic>
        <p:nvPicPr>
          <p:cNvPr id="20494" name="Picture 14" descr="Line ">
            <a:extLst>
              <a:ext uri="{FF2B5EF4-FFF2-40B4-BE49-F238E27FC236}">
                <a16:creationId xmlns:a16="http://schemas.microsoft.com/office/drawing/2014/main" id="{98BB7AC7-F684-4115-A8BF-A32F98FFAA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6180714" y="3554201"/>
            <a:ext cx="1662619" cy="3801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88685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E9F6F98-41B7-4043-BF28-227BF6E6925F}"/>
              </a:ext>
            </a:extLst>
          </p:cNvPr>
          <p:cNvSpPr/>
          <p:nvPr/>
        </p:nvSpPr>
        <p:spPr>
          <a:xfrm>
            <a:off x="202799" y="180044"/>
            <a:ext cx="4943133" cy="769441"/>
          </a:xfrm>
          <a:prstGeom prst="rect">
            <a:avLst/>
          </a:prstGeom>
          <a:solidFill>
            <a:schemeClr val="bg1"/>
          </a:solidFill>
          <a:effectLst>
            <a:outerShdw blurRad="50800" dist="38100" dir="2700000" algn="tl" rotWithShape="0">
              <a:prstClr val="black">
                <a:alpha val="40000"/>
              </a:prstClr>
            </a:outerShdw>
            <a:softEdge rad="12700"/>
          </a:effectLst>
        </p:spPr>
        <p:txBody>
          <a:bodyPr wrap="square" lIns="91440" tIns="45720" rIns="91440" bIns="45720">
            <a:spAutoFit/>
          </a:bodyPr>
          <a:lstStyle/>
          <a:p>
            <a:pPr algn="ctr"/>
            <a:r>
              <a:rPr lang="en-US" sz="4000" b="1" cap="none" spc="0" dirty="0">
                <a:ln w="10160">
                  <a:solidFill>
                    <a:schemeClr val="accent5"/>
                  </a:solidFill>
                  <a:prstDash val="solid"/>
                </a:ln>
                <a:effectLst>
                  <a:outerShdw blurRad="38100" dist="22860" dir="5400000" algn="tl" rotWithShape="0">
                    <a:srgbClr val="000000">
                      <a:alpha val="30000"/>
                    </a:srgbClr>
                  </a:outerShdw>
                </a:effectLst>
              </a:rPr>
              <a:t>Problem</a:t>
            </a:r>
            <a:r>
              <a:rPr lang="en-US" sz="4400" b="1" cap="none" spc="0" dirty="0">
                <a:ln w="10160">
                  <a:solidFill>
                    <a:schemeClr val="accent5"/>
                  </a:solidFill>
                  <a:prstDash val="solid"/>
                </a:ln>
                <a:effectLst>
                  <a:outerShdw blurRad="38100" dist="22860" dir="5400000" algn="tl" rotWithShape="0">
                    <a:srgbClr val="000000">
                      <a:alpha val="30000"/>
                    </a:srgbClr>
                  </a:outerShdw>
                </a:effectLst>
              </a:rPr>
              <a:t> Statement</a:t>
            </a:r>
            <a:endParaRPr lang="en-IN" sz="4400" b="1" cap="none" spc="0" dirty="0">
              <a:ln w="10160">
                <a:solidFill>
                  <a:schemeClr val="accent5"/>
                </a:solidFill>
                <a:prstDash val="solid"/>
              </a:ln>
              <a:effectLst>
                <a:outerShdw blurRad="38100" dist="22860" dir="5400000" algn="tl" rotWithShape="0">
                  <a:srgbClr val="000000">
                    <a:alpha val="30000"/>
                  </a:srgbClr>
                </a:outerShdw>
              </a:effectLst>
            </a:endParaRPr>
          </a:p>
        </p:txBody>
      </p:sp>
      <p:sp>
        <p:nvSpPr>
          <p:cNvPr id="15" name="TextBox 14">
            <a:extLst>
              <a:ext uri="{FF2B5EF4-FFF2-40B4-BE49-F238E27FC236}">
                <a16:creationId xmlns:a16="http://schemas.microsoft.com/office/drawing/2014/main" id="{6C9BB679-A629-475B-9221-DE09F5858A96}"/>
              </a:ext>
            </a:extLst>
          </p:cNvPr>
          <p:cNvSpPr txBox="1"/>
          <p:nvPr/>
        </p:nvSpPr>
        <p:spPr>
          <a:xfrm>
            <a:off x="2170245" y="1103374"/>
            <a:ext cx="10021755" cy="5909310"/>
          </a:xfrm>
          <a:prstGeom prst="rect">
            <a:avLst/>
          </a:prstGeom>
          <a:noFill/>
        </p:spPr>
        <p:txBody>
          <a:bodyPr wrap="square" rtlCol="0">
            <a:spAutoFit/>
          </a:bodyPr>
          <a:lstStyle/>
          <a:p>
            <a:pPr marL="342900" indent="-342900">
              <a:buFont typeface="Wingdings" panose="05000000000000000000" pitchFamily="2" charset="2"/>
              <a:buChar char="ü"/>
            </a:pPr>
            <a:r>
              <a:rPr lang="en-US" sz="2000" b="1" i="0" u="none" strike="noStrike" baseline="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Customer retention refers to the activities and actions companies and organizations take to reduce the number of customer defections .The goal of customer retention study is to help companies retain as many customers as possible, often through customer loyalty and brand loyalty initiatives. </a:t>
            </a:r>
          </a:p>
          <a:p>
            <a:endParaRPr lang="en-IN" sz="2000" b="1" i="0" u="none" strike="noStrike" baseline="0" dirty="0">
              <a:solidFill>
                <a:srgbClr val="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Customer retention is the collection of activities a business uses to increase the number of repeat customers and to increase the profitability of each existing customer.</a:t>
            </a:r>
          </a:p>
          <a:p>
            <a:endParaRPr lang="en-IN"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Customer retention strategies enable you to both provide and extract more value from your existing customer base. You want to ensure the customers you worked so hard to acquire stay with you, have a great customer experience, and continue to get value from your products.</a:t>
            </a:r>
          </a:p>
          <a:p>
            <a:endParaRPr lang="en-IN"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IN"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 short, acquisition creates a foundation of customers while your retention strategy is how you build customer relationships and maximize revenue for each one. But how much time and resources should you devote to your retention program.</a:t>
            </a:r>
          </a:p>
          <a:p>
            <a:endParaRPr lang="en-IN" dirty="0">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1F046849-F88D-4E9D-BDCD-B4C16DF5E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0225"/>
            <a:ext cx="2000250" cy="2857549"/>
          </a:xfrm>
          <a:prstGeom prst="rect">
            <a:avLst/>
          </a:prstGeom>
          <a:effectLst>
            <a:outerShdw blurRad="177800" dist="203200" dir="21540000" sx="89000" sy="89000" algn="ctr" rotWithShape="0">
              <a:schemeClr val="tx1">
                <a:alpha val="90000"/>
              </a:schemeClr>
            </a:outerShdw>
          </a:effectLst>
        </p:spPr>
      </p:pic>
    </p:spTree>
    <p:extLst>
      <p:ext uri="{BB962C8B-B14F-4D97-AF65-F5344CB8AC3E}">
        <p14:creationId xmlns:p14="http://schemas.microsoft.com/office/powerpoint/2010/main" val="227260711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A9B4D5-DFB2-43A0-B2F2-0A0D97D7B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7E0988B-B896-428A-926B-0A1D5BE0FAB7}"/>
              </a:ext>
            </a:extLst>
          </p:cNvPr>
          <p:cNvSpPr txBox="1"/>
          <p:nvPr/>
        </p:nvSpPr>
        <p:spPr>
          <a:xfrm>
            <a:off x="5335929" y="4363656"/>
            <a:ext cx="1481560" cy="439838"/>
          </a:xfrm>
          <a:prstGeom prst="rect">
            <a:avLst/>
          </a:prstGeom>
          <a:solidFill>
            <a:schemeClr val="bg1"/>
          </a:solidFill>
        </p:spPr>
        <p:txBody>
          <a:bodyPr wrap="square" rtlCol="0">
            <a:spAutoFit/>
          </a:bodyPr>
          <a:lstStyle/>
          <a:p>
            <a:endParaRPr lang="en-IN" dirty="0"/>
          </a:p>
        </p:txBody>
      </p:sp>
      <p:sp>
        <p:nvSpPr>
          <p:cNvPr id="6" name="Arrow: Left-Right 5">
            <a:extLst>
              <a:ext uri="{FF2B5EF4-FFF2-40B4-BE49-F238E27FC236}">
                <a16:creationId xmlns:a16="http://schemas.microsoft.com/office/drawing/2014/main" id="{EA978763-A029-49BE-A8E1-F17ABBAB03BE}"/>
              </a:ext>
            </a:extLst>
          </p:cNvPr>
          <p:cNvSpPr/>
          <p:nvPr/>
        </p:nvSpPr>
        <p:spPr>
          <a:xfrm>
            <a:off x="5509549" y="4363656"/>
            <a:ext cx="1111170" cy="439838"/>
          </a:xfrm>
          <a:prstGeom prst="leftRightArrow">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7029094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59AB5D-B439-406C-AA68-72B42DA6AA03}"/>
              </a:ext>
            </a:extLst>
          </p:cNvPr>
          <p:cNvSpPr txBox="1"/>
          <p:nvPr/>
        </p:nvSpPr>
        <p:spPr>
          <a:xfrm>
            <a:off x="373958" y="416688"/>
            <a:ext cx="6489829" cy="707886"/>
          </a:xfrm>
          <a:prstGeom prst="rect">
            <a:avLst/>
          </a:prstGeom>
          <a:solidFill>
            <a:schemeClr val="bg1"/>
          </a:solidFill>
          <a:effectLst>
            <a:outerShdw blurRad="50800" dist="38100" dir="2700000" algn="tl" rotWithShape="0">
              <a:prstClr val="black">
                <a:alpha val="40000"/>
              </a:prstClr>
            </a:outerShdw>
            <a:softEdge rad="12700"/>
          </a:effectLst>
        </p:spPr>
        <p:txBody>
          <a:bodyPr wrap="square" rtlCol="0">
            <a:spAutoFit/>
          </a:bodyPr>
          <a:lstStyle/>
          <a:p>
            <a:r>
              <a:rPr lang="en-IN" sz="4000" b="1" i="0" u="none" strike="noStrike" baseline="0" dirty="0">
                <a:solidFill>
                  <a:srgbClr val="000000"/>
                </a:solidFill>
                <a:effectLst>
                  <a:outerShdw blurRad="38100" dist="38100" dir="2700000" algn="tl">
                    <a:srgbClr val="000000">
                      <a:alpha val="43137"/>
                    </a:srgbClr>
                  </a:outerShdw>
                </a:effectLst>
                <a:latin typeface="Calibri" panose="020F0502020204030204" pitchFamily="34" charset="0"/>
              </a:rPr>
              <a:t>Customer Retention Benefits</a:t>
            </a:r>
            <a:endParaRPr lang="en-IN"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429AB322-72C3-487D-B5BF-D9B5F4C76A27}"/>
              </a:ext>
            </a:extLst>
          </p:cNvPr>
          <p:cNvSpPr txBox="1"/>
          <p:nvPr/>
        </p:nvSpPr>
        <p:spPr>
          <a:xfrm>
            <a:off x="520861" y="1469985"/>
            <a:ext cx="9502815" cy="5324535"/>
          </a:xfrm>
          <a:prstGeom prst="rect">
            <a:avLst/>
          </a:prstGeom>
          <a:noFill/>
        </p:spPr>
        <p:txBody>
          <a:bodyPr wrap="square" rtlCol="0">
            <a:spAutoFit/>
          </a:bodyPr>
          <a:lstStyle/>
          <a:p>
            <a:pPr marL="342900" indent="-342900">
              <a:buFont typeface="Wingdings" panose="05000000000000000000" pitchFamily="2" charset="2"/>
              <a:buChar char="ü"/>
            </a:pPr>
            <a:r>
              <a:rPr lang="en-US" sz="2000" b="1" i="0" u="none" strike="noStrike" baseline="0" dirty="0">
                <a:solidFill>
                  <a:schemeClr val="bg1"/>
                </a:solidFill>
                <a:effectLst>
                  <a:outerShdw blurRad="38100" dist="38100" dir="2700000" algn="tl">
                    <a:srgbClr val="000000">
                      <a:alpha val="43137"/>
                    </a:srgbClr>
                  </a:outerShdw>
                </a:effectLst>
                <a:latin typeface="Arial" panose="020B0604020202020204" pitchFamily="34" charset="0"/>
              </a:rPr>
              <a:t>Retaining customers is less expensive than attracting new customers, and to retain customers retailers must give them reasons to be loyal.</a:t>
            </a:r>
          </a:p>
          <a:p>
            <a:pPr marL="342900" indent="-342900">
              <a:buFont typeface="Wingdings" panose="05000000000000000000" pitchFamily="2" charset="2"/>
              <a:buChar char="ü"/>
            </a:pPr>
            <a:endParaRPr lang="en-US" sz="2000" b="1" dirty="0">
              <a:solidFill>
                <a:schemeClr val="bg1"/>
              </a:solidFill>
              <a:effectLst>
                <a:outerShdw blurRad="38100" dist="38100" dir="2700000" algn="tl">
                  <a:srgbClr val="000000">
                    <a:alpha val="43137"/>
                  </a:srgbClr>
                </a:outerShdw>
              </a:effectLst>
              <a:latin typeface="Arial" panose="020B0604020202020204" pitchFamily="34" charset="0"/>
            </a:endParaRPr>
          </a:p>
          <a:p>
            <a:pPr marL="342900" indent="-342900">
              <a:buFont typeface="Wingdings" panose="05000000000000000000" pitchFamily="2" charset="2"/>
              <a:buChar char="ü"/>
            </a:pPr>
            <a:r>
              <a:rPr lang="en-US" sz="2000" b="1" i="0" u="none" strike="noStrike" baseline="0" dirty="0">
                <a:solidFill>
                  <a:schemeClr val="bg1"/>
                </a:solidFill>
                <a:effectLst>
                  <a:outerShdw blurRad="38100" dist="38100" dir="2700000" algn="tl">
                    <a:srgbClr val="000000">
                      <a:alpha val="43137"/>
                    </a:srgbClr>
                  </a:outerShdw>
                </a:effectLst>
                <a:latin typeface="Arial" panose="020B0604020202020204" pitchFamily="34" charset="0"/>
              </a:rPr>
              <a:t>A study from Harvard Business School showed that an increase in customer retention rates of 5% can increase profits by 25–95%.</a:t>
            </a:r>
          </a:p>
          <a:p>
            <a:endParaRPr lang="en-US" sz="2000" b="1" i="0" u="none" strike="noStrike" baseline="0" dirty="0">
              <a:solidFill>
                <a:schemeClr val="bg1"/>
              </a:solidFill>
              <a:effectLst>
                <a:outerShdw blurRad="38100" dist="38100" dir="2700000" algn="tl">
                  <a:srgbClr val="000000">
                    <a:alpha val="43137"/>
                  </a:srgbClr>
                </a:outerShdw>
              </a:effectLst>
              <a:latin typeface="Arial" panose="020B0604020202020204" pitchFamily="34" charset="0"/>
            </a:endParaRPr>
          </a:p>
          <a:p>
            <a:pPr marL="342900" indent="-342900">
              <a:buFont typeface="Wingdings" panose="05000000000000000000" pitchFamily="2" charset="2"/>
              <a:buChar char="ü"/>
            </a:pPr>
            <a:r>
              <a:rPr lang="en-US" sz="2000" b="1" dirty="0">
                <a:solidFill>
                  <a:schemeClr val="bg1"/>
                </a:solidFill>
                <a:effectLst>
                  <a:outerShdw blurRad="38100" dist="38100" dir="2700000" algn="tl">
                    <a:srgbClr val="000000">
                      <a:alpha val="43137"/>
                    </a:srgbClr>
                  </a:outerShdw>
                </a:effectLst>
                <a:latin typeface="Arial" panose="020B0604020202020204" pitchFamily="34" charset="0"/>
              </a:rPr>
              <a:t>Customer Retention in e-commerce - </a:t>
            </a:r>
            <a:r>
              <a:rPr lang="en-US" sz="2000" b="1" i="0" u="none" strike="noStrike" baseline="0" dirty="0">
                <a:solidFill>
                  <a:schemeClr val="bg1"/>
                </a:solidFill>
                <a:effectLst>
                  <a:outerShdw blurRad="38100" dist="38100" dir="2700000" algn="tl">
                    <a:srgbClr val="000000">
                      <a:alpha val="43137"/>
                    </a:srgbClr>
                  </a:outerShdw>
                </a:effectLst>
                <a:latin typeface="Arial" panose="020B0604020202020204" pitchFamily="34" charset="0"/>
              </a:rPr>
              <a:t> </a:t>
            </a:r>
          </a:p>
          <a:p>
            <a:pPr marL="342900" indent="-342900" algn="l">
              <a:buFont typeface="Wingdings" panose="05000000000000000000" pitchFamily="2" charset="2"/>
              <a:buChar char="ü"/>
            </a:pPr>
            <a:endParaRPr lang="en-IN" sz="2000" b="1" i="0" u="none" strike="noStrike" baseline="0" dirty="0">
              <a:solidFill>
                <a:schemeClr val="bg1"/>
              </a:solidFill>
              <a:effectLst>
                <a:outerShdw blurRad="38100" dist="38100" dir="2700000" algn="tl">
                  <a:srgbClr val="000000">
                    <a:alpha val="43137"/>
                  </a:srgbClr>
                </a:outerShdw>
              </a:effectLst>
              <a:latin typeface="Wingdings" panose="05000000000000000000" pitchFamily="2" charset="2"/>
            </a:endParaRPr>
          </a:p>
          <a:p>
            <a:pPr marL="800100" lvl="1" indent="-342900">
              <a:buFont typeface="Arial" panose="020B0604020202020204" pitchFamily="34" charset="0"/>
              <a:buChar char="•"/>
            </a:pPr>
            <a:r>
              <a:rPr lang="en-US" sz="2000" b="1" i="0" u="none" strike="noStrike" baseline="0" dirty="0">
                <a:solidFill>
                  <a:schemeClr val="bg1"/>
                </a:solidFill>
                <a:effectLst>
                  <a:outerShdw blurRad="38100" dist="38100" dir="2700000" algn="tl">
                    <a:srgbClr val="000000">
                      <a:alpha val="43137"/>
                    </a:srgbClr>
                  </a:outerShdw>
                </a:effectLst>
                <a:latin typeface="Arial" panose="020B0604020202020204" pitchFamily="34" charset="0"/>
              </a:rPr>
              <a:t>91 Percent of the customers are likely to purchase from the brands that recognize them and send them personalized &amp; contextual offers. </a:t>
            </a:r>
            <a:endParaRPr lang="en-US" sz="2000" b="1" i="0" u="none" strike="noStrike" baseline="0" dirty="0">
              <a:solidFill>
                <a:schemeClr val="bg1"/>
              </a:solidFill>
              <a:effectLst>
                <a:outerShdw blurRad="38100" dist="38100" dir="2700000" algn="tl">
                  <a:srgbClr val="000000">
                    <a:alpha val="43137"/>
                  </a:srgbClr>
                </a:outerShdw>
              </a:effectLst>
              <a:latin typeface="Wingdings" panose="05000000000000000000" pitchFamily="2" charset="2"/>
            </a:endParaRPr>
          </a:p>
          <a:p>
            <a:pPr marL="800100" lvl="1" indent="-342900">
              <a:buFont typeface="Arial" panose="020B0604020202020204" pitchFamily="34" charset="0"/>
              <a:buChar char="•"/>
            </a:pPr>
            <a:r>
              <a:rPr lang="en-US" sz="2000" b="1" i="0" u="none" strike="noStrike" baseline="0" dirty="0">
                <a:solidFill>
                  <a:schemeClr val="bg1"/>
                </a:solidFill>
                <a:effectLst>
                  <a:outerShdw blurRad="38100" dist="38100" dir="2700000" algn="tl">
                    <a:srgbClr val="000000">
                      <a:alpha val="43137"/>
                    </a:srgbClr>
                  </a:outerShdw>
                </a:effectLst>
                <a:latin typeface="Arial" panose="020B0604020202020204" pitchFamily="34" charset="0"/>
              </a:rPr>
              <a:t>On average, 65 percent of the e-commerce revenue comes from repeat customers. </a:t>
            </a:r>
            <a:endParaRPr lang="en-US" sz="2000" b="1" i="0" u="none" strike="noStrike" baseline="0" dirty="0">
              <a:solidFill>
                <a:schemeClr val="bg1"/>
              </a:solidFill>
              <a:effectLst>
                <a:outerShdw blurRad="38100" dist="38100" dir="2700000" algn="tl">
                  <a:srgbClr val="000000">
                    <a:alpha val="43137"/>
                  </a:srgbClr>
                </a:outerShdw>
              </a:effectLst>
              <a:latin typeface="Wingdings" panose="05000000000000000000" pitchFamily="2" charset="2"/>
            </a:endParaRPr>
          </a:p>
          <a:p>
            <a:pPr marL="800100" lvl="1" indent="-342900">
              <a:buFont typeface="Arial" panose="020B0604020202020204" pitchFamily="34" charset="0"/>
              <a:buChar char="•"/>
            </a:pPr>
            <a:r>
              <a:rPr lang="en-US" sz="2000" b="1" i="0" u="none" strike="noStrike" baseline="0" dirty="0">
                <a:solidFill>
                  <a:schemeClr val="bg1"/>
                </a:solidFill>
                <a:effectLst>
                  <a:outerShdw blurRad="38100" dist="38100" dir="2700000" algn="tl">
                    <a:srgbClr val="000000">
                      <a:alpha val="43137"/>
                    </a:srgbClr>
                  </a:outerShdw>
                </a:effectLst>
                <a:latin typeface="Arial" panose="020B0604020202020204" pitchFamily="34" charset="0"/>
              </a:rPr>
              <a:t>New customer acquisitions can cost five times more than that of retaining the existing customer base. </a:t>
            </a:r>
            <a:endParaRPr lang="en-US" sz="2000" b="1" i="0" u="none" strike="noStrike" baseline="0" dirty="0">
              <a:solidFill>
                <a:schemeClr val="bg1"/>
              </a:solidFill>
              <a:effectLst>
                <a:outerShdw blurRad="38100" dist="38100" dir="2700000" algn="tl">
                  <a:srgbClr val="000000">
                    <a:alpha val="43137"/>
                  </a:srgbClr>
                </a:outerShdw>
              </a:effectLst>
              <a:latin typeface="Wingdings" panose="05000000000000000000" pitchFamily="2" charset="2"/>
            </a:endParaRPr>
          </a:p>
          <a:p>
            <a:pPr marL="800100" lvl="1" indent="-342900">
              <a:buFont typeface="Arial" panose="020B0604020202020204" pitchFamily="34" charset="0"/>
              <a:buChar char="•"/>
            </a:pPr>
            <a:r>
              <a:rPr lang="en-US" sz="2000" b="1" i="0" u="none" strike="noStrike" baseline="0" dirty="0">
                <a:solidFill>
                  <a:schemeClr val="bg1"/>
                </a:solidFill>
                <a:effectLst>
                  <a:outerShdw blurRad="38100" dist="38100" dir="2700000" algn="tl">
                    <a:srgbClr val="000000">
                      <a:alpha val="43137"/>
                    </a:srgbClr>
                  </a:outerShdw>
                </a:effectLst>
                <a:latin typeface="Arial" panose="020B0604020202020204" pitchFamily="34" charset="0"/>
              </a:rPr>
              <a:t>86 Percent of the customers prefers to purchase from a brand that offers a great customer experience. </a:t>
            </a:r>
            <a:endParaRPr lang="en-US" sz="2000" b="1" i="0" u="none" strike="noStrike" baseline="0" dirty="0">
              <a:solidFill>
                <a:schemeClr val="bg1"/>
              </a:solidFill>
              <a:effectLst>
                <a:outerShdw blurRad="38100" dist="38100" dir="2700000" algn="tl">
                  <a:srgbClr val="000000">
                    <a:alpha val="43137"/>
                  </a:srgbClr>
                </a:outerShdw>
              </a:effectLst>
              <a:latin typeface="Wingdings" panose="05000000000000000000" pitchFamily="2" charset="2"/>
            </a:endParaRPr>
          </a:p>
          <a:p>
            <a:pPr marL="342900" indent="-342900">
              <a:buFont typeface="Wingdings" panose="05000000000000000000" pitchFamily="2" charset="2"/>
              <a:buChar char="ü"/>
            </a:pPr>
            <a:endParaRPr lang="en-IN" sz="2000" b="1" dirty="0">
              <a:solidFill>
                <a:schemeClr val="bg1"/>
              </a:solidFill>
              <a:effectLst>
                <a:outerShdw blurRad="38100" dist="38100" dir="2700000" algn="tl">
                  <a:srgbClr val="000000">
                    <a:alpha val="43137"/>
                  </a:srgbClr>
                </a:outerShdw>
              </a:effectLst>
            </a:endParaRPr>
          </a:p>
        </p:txBody>
      </p:sp>
      <p:pic>
        <p:nvPicPr>
          <p:cNvPr id="1042" name="Picture 18">
            <a:extLst>
              <a:ext uri="{FF2B5EF4-FFF2-40B4-BE49-F238E27FC236}">
                <a16:creationId xmlns:a16="http://schemas.microsoft.com/office/drawing/2014/main" id="{32F1780D-34BB-4163-97F1-50453CECB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280241">
            <a:off x="10123771" y="1015726"/>
            <a:ext cx="1814683" cy="181468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D409B925-4C7B-440C-ABFA-FA6037A05B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3676" y="2891961"/>
            <a:ext cx="1822913" cy="18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45377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B9B071-4982-4EE2-BBF7-A0870CB4C58B}"/>
              </a:ext>
            </a:extLst>
          </p:cNvPr>
          <p:cNvSpPr txBox="1"/>
          <p:nvPr/>
        </p:nvSpPr>
        <p:spPr>
          <a:xfrm>
            <a:off x="466846" y="597641"/>
            <a:ext cx="6094070" cy="707886"/>
          </a:xfrm>
          <a:prstGeom prst="rect">
            <a:avLst/>
          </a:prstGeom>
          <a:solidFill>
            <a:schemeClr val="bg1"/>
          </a:solidFill>
          <a:effectLst>
            <a:softEdge rad="12700"/>
          </a:effectLst>
        </p:spPr>
        <p:txBody>
          <a:bodyPr wrap="square">
            <a:spAutoFit/>
          </a:bodyPr>
          <a:lstStyle/>
          <a:p>
            <a:r>
              <a:rPr lang="en-US" sz="4000" b="1" dirty="0">
                <a:effectLst>
                  <a:outerShdw blurRad="50800" dist="38100" algn="l" rotWithShape="0">
                    <a:prstClr val="black">
                      <a:alpha val="40000"/>
                    </a:prstClr>
                  </a:outerShdw>
                </a:effectLst>
              </a:rPr>
              <a:t>Customer retention dataset</a:t>
            </a:r>
            <a:endParaRPr lang="en-IN" sz="4000" b="1" dirty="0">
              <a:effectLst>
                <a:outerShdw blurRad="50800" dist="38100" algn="l" rotWithShape="0">
                  <a:prstClr val="black">
                    <a:alpha val="40000"/>
                  </a:prstClr>
                </a:outerShdw>
              </a:effectLst>
            </a:endParaRPr>
          </a:p>
        </p:txBody>
      </p:sp>
      <p:sp>
        <p:nvSpPr>
          <p:cNvPr id="7" name="TextBox 6">
            <a:extLst>
              <a:ext uri="{FF2B5EF4-FFF2-40B4-BE49-F238E27FC236}">
                <a16:creationId xmlns:a16="http://schemas.microsoft.com/office/drawing/2014/main" id="{DFEDC117-F0AB-43DF-9FC0-64BDEC21B1ED}"/>
              </a:ext>
            </a:extLst>
          </p:cNvPr>
          <p:cNvSpPr txBox="1"/>
          <p:nvPr/>
        </p:nvSpPr>
        <p:spPr>
          <a:xfrm>
            <a:off x="466846" y="1851950"/>
            <a:ext cx="7682696" cy="4632037"/>
          </a:xfrm>
          <a:prstGeom prst="rect">
            <a:avLst/>
          </a:prstGeom>
          <a:noFill/>
        </p:spPr>
        <p:txBody>
          <a:bodyPr wrap="square">
            <a:spAutoFit/>
          </a:bodyPr>
          <a:lstStyle/>
          <a:p>
            <a:pPr marL="324000" indent="-285750">
              <a:spcBef>
                <a:spcPts val="600"/>
              </a:spcBef>
              <a:buFont typeface="Wingdings" panose="05000000000000000000" pitchFamily="2" charset="2"/>
              <a:buChar char="ü"/>
            </a:pPr>
            <a:r>
              <a:rPr lang="en-US" sz="2000" b="1" i="0" u="none" strike="noStrike" baseline="0" dirty="0">
                <a:solidFill>
                  <a:schemeClr val="bg1"/>
                </a:solidFill>
                <a:latin typeface="Arial" panose="020B0604020202020204" pitchFamily="34" charset="0"/>
              </a:rPr>
              <a:t>The dataset contains information about survey conducted on online retail customers, several questions were asked and data was collected for total 269 customers. </a:t>
            </a:r>
          </a:p>
          <a:p>
            <a:pPr marL="324000" indent="-285750">
              <a:spcBef>
                <a:spcPts val="600"/>
              </a:spcBef>
              <a:buFont typeface="Wingdings" panose="05000000000000000000" pitchFamily="2" charset="2"/>
              <a:buChar char="ü"/>
            </a:pPr>
            <a:r>
              <a:rPr lang="en-US" sz="2000" b="1" dirty="0">
                <a:solidFill>
                  <a:schemeClr val="bg1"/>
                </a:solidFill>
                <a:latin typeface="Arial" panose="020B0604020202020204" pitchFamily="34" charset="0"/>
              </a:rPr>
              <a:t>Dataset is non-null dataset with only one numerical column</a:t>
            </a:r>
          </a:p>
          <a:p>
            <a:pPr marL="324000" indent="-285750">
              <a:spcBef>
                <a:spcPts val="600"/>
              </a:spcBef>
              <a:buFont typeface="Wingdings" panose="05000000000000000000" pitchFamily="2" charset="2"/>
              <a:buChar char="ü"/>
            </a:pPr>
            <a:r>
              <a:rPr lang="en-US" sz="2000" b="1" dirty="0">
                <a:solidFill>
                  <a:schemeClr val="bg1"/>
                </a:solidFill>
                <a:latin typeface="Arial" panose="020B0604020202020204" pitchFamily="34" charset="0"/>
              </a:rPr>
              <a:t>Dataset is consists of 269 rows and 71 different columns.</a:t>
            </a:r>
            <a:endParaRPr lang="en-US" sz="3200" b="1" dirty="0">
              <a:solidFill>
                <a:schemeClr val="bg1"/>
              </a:solidFill>
              <a:latin typeface="Arial" panose="020B0604020202020204" pitchFamily="34" charset="0"/>
            </a:endParaRPr>
          </a:p>
          <a:p>
            <a:pPr marL="324000" indent="-285750">
              <a:spcBef>
                <a:spcPts val="600"/>
              </a:spcBef>
              <a:buFont typeface="Wingdings" panose="05000000000000000000" pitchFamily="2" charset="2"/>
              <a:buChar char="ü"/>
            </a:pPr>
            <a:r>
              <a:rPr lang="en-US" sz="2000" b="1" i="0" u="none" strike="noStrike" baseline="0" dirty="0">
                <a:solidFill>
                  <a:schemeClr val="bg1"/>
                </a:solidFill>
                <a:latin typeface="Arial" panose="020B0604020202020204" pitchFamily="34" charset="0"/>
              </a:rPr>
              <a:t>Detailed analysis was carried out on dataset containing information gathered from 269 customers in anaconda Jupiter notebook with Python, various libraries used for analysis are – </a:t>
            </a:r>
          </a:p>
          <a:p>
            <a:pPr marL="2114550" lvl="4" indent="-285750">
              <a:buFont typeface="Arial" panose="020B0604020202020204" pitchFamily="34" charset="0"/>
              <a:buChar char="•"/>
            </a:pPr>
            <a:r>
              <a:rPr lang="en-US" sz="2000" b="1" dirty="0">
                <a:solidFill>
                  <a:schemeClr val="bg1"/>
                </a:solidFill>
                <a:latin typeface="Arial" panose="020B0604020202020204" pitchFamily="34" charset="0"/>
              </a:rPr>
              <a:t>NumPy </a:t>
            </a:r>
          </a:p>
          <a:p>
            <a:pPr marL="2114550" lvl="4" indent="-285750">
              <a:buFont typeface="Arial" panose="020B0604020202020204" pitchFamily="34" charset="0"/>
              <a:buChar char="•"/>
            </a:pPr>
            <a:r>
              <a:rPr lang="en-US" sz="2000" b="1" dirty="0">
                <a:solidFill>
                  <a:schemeClr val="bg1"/>
                </a:solidFill>
                <a:latin typeface="Arial" panose="020B0604020202020204" pitchFamily="34" charset="0"/>
              </a:rPr>
              <a:t>Pandas </a:t>
            </a:r>
          </a:p>
          <a:p>
            <a:pPr marL="2114550" lvl="4" indent="-285750">
              <a:buFont typeface="Arial" panose="020B0604020202020204" pitchFamily="34" charset="0"/>
              <a:buChar char="•"/>
            </a:pPr>
            <a:r>
              <a:rPr lang="en-US" sz="2000" b="1" dirty="0">
                <a:solidFill>
                  <a:schemeClr val="bg1"/>
                </a:solidFill>
                <a:latin typeface="Arial" panose="020B0604020202020204" pitchFamily="34" charset="0"/>
              </a:rPr>
              <a:t>Seaborn </a:t>
            </a:r>
          </a:p>
          <a:p>
            <a:pPr marL="2114550" lvl="4" indent="-285750">
              <a:buFont typeface="Arial" panose="020B0604020202020204" pitchFamily="34" charset="0"/>
              <a:buChar char="•"/>
            </a:pPr>
            <a:r>
              <a:rPr lang="en-US" sz="2000" b="1" dirty="0">
                <a:solidFill>
                  <a:schemeClr val="bg1"/>
                </a:solidFill>
                <a:latin typeface="Arial" panose="020B0604020202020204" pitchFamily="34" charset="0"/>
              </a:rPr>
              <a:t>Matplotlib </a:t>
            </a:r>
          </a:p>
          <a:p>
            <a:pPr marL="2114550" lvl="4" indent="-285750">
              <a:buFont typeface="Arial" panose="020B0604020202020204" pitchFamily="34" charset="0"/>
              <a:buChar char="•"/>
            </a:pPr>
            <a:r>
              <a:rPr lang="en-US" sz="2000" b="1" dirty="0" err="1">
                <a:solidFill>
                  <a:schemeClr val="bg1"/>
                </a:solidFill>
                <a:latin typeface="Arial" panose="020B0604020202020204" pitchFamily="34" charset="0"/>
              </a:rPr>
              <a:t>Plotyl.express</a:t>
            </a:r>
            <a:endParaRPr lang="en-US" sz="2000" b="1" dirty="0">
              <a:solidFill>
                <a:schemeClr val="bg1"/>
              </a:solidFill>
              <a:latin typeface="Arial" panose="020B0604020202020204" pitchFamily="34" charset="0"/>
            </a:endParaRPr>
          </a:p>
        </p:txBody>
      </p:sp>
      <p:pic>
        <p:nvPicPr>
          <p:cNvPr id="3076" name="Picture 4" descr="Generate more sales from website">
            <a:extLst>
              <a:ext uri="{FF2B5EF4-FFF2-40B4-BE49-F238E27FC236}">
                <a16:creationId xmlns:a16="http://schemas.microsoft.com/office/drawing/2014/main" id="{6E7C3F4D-CED8-4491-902B-68EA3E5B8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6621">
            <a:off x="8149542" y="1678329"/>
            <a:ext cx="3787334" cy="5356217"/>
          </a:xfrm>
          <a:prstGeom prst="rect">
            <a:avLst/>
          </a:prstGeom>
          <a:noFill/>
          <a:effectLst>
            <a:outerShdw blurRad="12700" dist="50800" dir="780000" algn="tl" rotWithShape="0">
              <a:prstClr val="black">
                <a:alpha val="86000"/>
              </a:prstClr>
            </a:outerShdw>
            <a:softEdge rad="0"/>
          </a:effectLst>
          <a:extLst>
            <a:ext uri="{909E8E84-426E-40DD-AFC4-6F175D3DCCD1}">
              <a14:hiddenFill xmlns:a14="http://schemas.microsoft.com/office/drawing/2010/main">
                <a:solidFill>
                  <a:srgbClr val="FFFFFF"/>
                </a:solidFill>
              </a14:hiddenFill>
            </a:ext>
          </a:extLst>
        </p:spPr>
      </p:pic>
      <p:pic>
        <p:nvPicPr>
          <p:cNvPr id="3082" name="Picture 10" descr="Work">
            <a:extLst>
              <a:ext uri="{FF2B5EF4-FFF2-40B4-BE49-F238E27FC236}">
                <a16:creationId xmlns:a16="http://schemas.microsoft.com/office/drawing/2014/main" id="{971FC18A-234D-474C-BEB1-07129E94C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510" y="5135297"/>
            <a:ext cx="1159013" cy="1159013"/>
          </a:xfrm>
          <a:prstGeom prst="rect">
            <a:avLst/>
          </a:prstGeom>
          <a:noFill/>
          <a:effectLst>
            <a:outerShdw blurRad="292100" dist="215900" dir="2760000" sx="103000" sy="103000" algn="tl" rotWithShape="0">
              <a:prstClr val="black">
                <a:alpha val="42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05695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C997DF-D2A9-4F88-A05F-FB741BFC2436}"/>
              </a:ext>
            </a:extLst>
          </p:cNvPr>
          <p:cNvSpPr txBox="1"/>
          <p:nvPr/>
        </p:nvSpPr>
        <p:spPr>
          <a:xfrm>
            <a:off x="627471" y="425446"/>
            <a:ext cx="5000264" cy="707886"/>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ctr"/>
            <a:r>
              <a:rPr lang="en-IN" sz="4000" b="1" dirty="0">
                <a:effectLst>
                  <a:outerShdw blurRad="50800" dist="38100" algn="l" rotWithShape="0">
                    <a:prstClr val="black">
                      <a:alpha val="40000"/>
                    </a:prstClr>
                  </a:outerShdw>
                </a:effectLst>
              </a:rPr>
              <a:t>DETAILS OF DATA SET</a:t>
            </a:r>
          </a:p>
        </p:txBody>
      </p:sp>
      <p:pic>
        <p:nvPicPr>
          <p:cNvPr id="4098" name="Picture 2">
            <a:extLst>
              <a:ext uri="{FF2B5EF4-FFF2-40B4-BE49-F238E27FC236}">
                <a16:creationId xmlns:a16="http://schemas.microsoft.com/office/drawing/2014/main" id="{EE430CB1-5D3E-4FC7-A514-2AD48E7937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563" y="2321639"/>
            <a:ext cx="3454128" cy="34541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FCD75CE-57B3-4705-96C2-82AA1B9B985E}"/>
              </a:ext>
            </a:extLst>
          </p:cNvPr>
          <p:cNvSpPr txBox="1"/>
          <p:nvPr/>
        </p:nvSpPr>
        <p:spPr>
          <a:xfrm>
            <a:off x="2118168" y="1252008"/>
            <a:ext cx="9259746" cy="707886"/>
          </a:xfrm>
          <a:prstGeom prst="rect">
            <a:avLst/>
          </a:prstGeom>
          <a:noFill/>
        </p:spPr>
        <p:txBody>
          <a:bodyPr wrap="square">
            <a:spAutoFit/>
          </a:bodyPr>
          <a:lstStyle/>
          <a:p>
            <a:r>
              <a:rPr lang="en-US" sz="2000" b="1" dirty="0">
                <a:solidFill>
                  <a:schemeClr val="bg1"/>
                </a:solidFill>
                <a:effectLst>
                  <a:outerShdw blurRad="38100" dist="38100" dir="2700000" algn="tl">
                    <a:srgbClr val="000000">
                      <a:alpha val="43137"/>
                    </a:srgbClr>
                  </a:outerShdw>
                </a:effectLst>
                <a:latin typeface="Arial" panose="020B0604020202020204" pitchFamily="34" charset="0"/>
              </a:rPr>
              <a:t>Dataset contains 71 different columns, few of them are tells personal information about customer: </a:t>
            </a:r>
            <a:endParaRPr lang="en-IN" sz="2000" b="1" dirty="0">
              <a:solidFill>
                <a:schemeClr val="bg1"/>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381DEE74-B44B-443C-9E2D-40A0F3614C7D}"/>
              </a:ext>
            </a:extLst>
          </p:cNvPr>
          <p:cNvSpPr txBox="1"/>
          <p:nvPr/>
        </p:nvSpPr>
        <p:spPr>
          <a:xfrm>
            <a:off x="4583574" y="2321639"/>
            <a:ext cx="6018836" cy="3554819"/>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Gender, </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Age ,</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Shopping city, </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Internet used,</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Medium Used, </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Operating system used, </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Mode used to reach online store,</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Time Spent on store website,</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Browser used to reach website,</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Frequency of items purchased / </a:t>
            </a:r>
            <a:r>
              <a:rPr lang="en-US" b="1" dirty="0" err="1">
                <a:solidFill>
                  <a:schemeClr val="bg1"/>
                </a:solidFill>
                <a:effectLst>
                  <a:outerShdw blurRad="38100" dist="38100" dir="2700000" algn="tl">
                    <a:srgbClr val="000000">
                      <a:alpha val="43137"/>
                    </a:srgbClr>
                  </a:outerShdw>
                </a:effectLst>
                <a:latin typeface="Arial" panose="020B0604020202020204" pitchFamily="34" charset="0"/>
              </a:rPr>
              <a:t>abandone</a:t>
            </a:r>
            <a:r>
              <a:rPr lang="en-US" b="1" dirty="0">
                <a:solidFill>
                  <a:schemeClr val="bg1"/>
                </a:solidFill>
                <a:effectLst>
                  <a:outerShdw blurRad="38100" dist="38100" dir="2700000" algn="tl">
                    <a:srgbClr val="000000">
                      <a:alpha val="43137"/>
                    </a:srgbClr>
                  </a:outerShdw>
                </a:effectLst>
                <a:latin typeface="Arial" panose="020B0604020202020204" pitchFamily="34" charset="0"/>
              </a:rPr>
              <a:t>,…</a:t>
            </a:r>
            <a:endParaRPr lang="en-IN"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2431120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F6229B6-A2DA-43A2-ABF0-29D864BD2065}"/>
              </a:ext>
            </a:extLst>
          </p:cNvPr>
          <p:cNvSpPr txBox="1"/>
          <p:nvPr/>
        </p:nvSpPr>
        <p:spPr>
          <a:xfrm>
            <a:off x="627471" y="437021"/>
            <a:ext cx="5000264" cy="707886"/>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ctr"/>
            <a:r>
              <a:rPr lang="en-IN" sz="4000" b="1" dirty="0">
                <a:effectLst>
                  <a:outerShdw blurRad="50800" dist="38100" algn="l" rotWithShape="0">
                    <a:prstClr val="black">
                      <a:alpha val="40000"/>
                    </a:prstClr>
                  </a:outerShdw>
                </a:effectLst>
              </a:rPr>
              <a:t>DETAILS OF DATA SET</a:t>
            </a:r>
          </a:p>
        </p:txBody>
      </p:sp>
      <p:sp>
        <p:nvSpPr>
          <p:cNvPr id="8" name="TextBox 7">
            <a:extLst>
              <a:ext uri="{FF2B5EF4-FFF2-40B4-BE49-F238E27FC236}">
                <a16:creationId xmlns:a16="http://schemas.microsoft.com/office/drawing/2014/main" id="{EF7F39EF-AA10-4189-95FA-00FB39EAC130}"/>
              </a:ext>
            </a:extLst>
          </p:cNvPr>
          <p:cNvSpPr txBox="1"/>
          <p:nvPr/>
        </p:nvSpPr>
        <p:spPr>
          <a:xfrm>
            <a:off x="1178716" y="1404003"/>
            <a:ext cx="8898038" cy="400110"/>
          </a:xfrm>
          <a:prstGeom prst="rect">
            <a:avLst/>
          </a:prstGeom>
          <a:noFill/>
        </p:spPr>
        <p:txBody>
          <a:bodyPr wrap="square">
            <a:spAutoFit/>
          </a:bodyPr>
          <a:lstStyle/>
          <a:p>
            <a:r>
              <a:rPr lang="en-US" sz="2000" b="1" dirty="0">
                <a:solidFill>
                  <a:schemeClr val="bg1"/>
                </a:solidFill>
                <a:effectLst>
                  <a:outerShdw blurRad="38100" dist="38100" dir="2700000" algn="tl">
                    <a:srgbClr val="000000">
                      <a:alpha val="43137"/>
                    </a:srgbClr>
                  </a:outerShdw>
                </a:effectLst>
                <a:latin typeface="Arial" panose="020B0604020202020204" pitchFamily="34" charset="0"/>
              </a:rPr>
              <a:t>Some columns tells information about app/website features they are:</a:t>
            </a:r>
            <a:endParaRPr lang="en-IN" sz="2000" b="1" dirty="0">
              <a:solidFill>
                <a:schemeClr val="bg1"/>
              </a:solidFill>
              <a:effectLst>
                <a:outerShdw blurRad="38100" dist="38100" dir="2700000" algn="tl">
                  <a:srgbClr val="000000">
                    <a:alpha val="43137"/>
                  </a:srgbClr>
                </a:outerShdw>
              </a:effectLst>
            </a:endParaRPr>
          </a:p>
        </p:txBody>
      </p:sp>
      <p:pic>
        <p:nvPicPr>
          <p:cNvPr id="5122" name="Picture 2">
            <a:extLst>
              <a:ext uri="{FF2B5EF4-FFF2-40B4-BE49-F238E27FC236}">
                <a16:creationId xmlns:a16="http://schemas.microsoft.com/office/drawing/2014/main" id="{504BA8F9-DCBA-4E4E-83D8-8A95FE49A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7083" y="2314676"/>
            <a:ext cx="3679954" cy="313932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B4BB918-9118-4018-9ECB-25BA80924A98}"/>
              </a:ext>
            </a:extLst>
          </p:cNvPr>
          <p:cNvSpPr txBox="1"/>
          <p:nvPr/>
        </p:nvSpPr>
        <p:spPr>
          <a:xfrm>
            <a:off x="1260676" y="2191629"/>
            <a:ext cx="6251293" cy="3908762"/>
          </a:xfrm>
          <a:prstGeom prst="rect">
            <a:avLst/>
          </a:prstGeom>
          <a:noFill/>
        </p:spPr>
        <p:txBody>
          <a:bodyPr wrap="square">
            <a:spAutoFit/>
          </a:bodyPr>
          <a:lstStyle/>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Payment modes available,</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Countian of website understandable,</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Product comparison offered,</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Complete information about seller listed on website,</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Ease of navigation of website,</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Loading speed,</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Guarantee of keeping privacy of customers,</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Visual appearance of website,</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Delivery speed,</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Fast loading of webpage,</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Wide verity of products offered,…</a:t>
            </a:r>
          </a:p>
        </p:txBody>
      </p:sp>
    </p:spTree>
    <p:extLst>
      <p:ext uri="{BB962C8B-B14F-4D97-AF65-F5344CB8AC3E}">
        <p14:creationId xmlns:p14="http://schemas.microsoft.com/office/powerpoint/2010/main" val="244152823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6AFF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A68B23-4DE9-4AE9-9B79-D0730A492F64}"/>
              </a:ext>
            </a:extLst>
          </p:cNvPr>
          <p:cNvSpPr txBox="1"/>
          <p:nvPr/>
        </p:nvSpPr>
        <p:spPr>
          <a:xfrm>
            <a:off x="627471" y="425446"/>
            <a:ext cx="5000264" cy="707886"/>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ctr"/>
            <a:r>
              <a:rPr lang="en-IN" sz="4000" b="1" dirty="0">
                <a:effectLst>
                  <a:outerShdw blurRad="50800" dist="38100" algn="l" rotWithShape="0">
                    <a:prstClr val="black">
                      <a:alpha val="40000"/>
                    </a:prstClr>
                  </a:outerShdw>
                </a:effectLst>
              </a:rPr>
              <a:t>DETAILS OF DATA SET</a:t>
            </a:r>
          </a:p>
        </p:txBody>
      </p:sp>
      <p:sp>
        <p:nvSpPr>
          <p:cNvPr id="4" name="TextBox 3">
            <a:extLst>
              <a:ext uri="{FF2B5EF4-FFF2-40B4-BE49-F238E27FC236}">
                <a16:creationId xmlns:a16="http://schemas.microsoft.com/office/drawing/2014/main" id="{CA0195AC-FDF0-4BCF-87C7-1C00CC58764B}"/>
              </a:ext>
            </a:extLst>
          </p:cNvPr>
          <p:cNvSpPr txBox="1"/>
          <p:nvPr/>
        </p:nvSpPr>
        <p:spPr>
          <a:xfrm>
            <a:off x="2005314" y="1326226"/>
            <a:ext cx="8955911" cy="707886"/>
          </a:xfrm>
          <a:prstGeom prst="rect">
            <a:avLst/>
          </a:prstGeom>
          <a:noFill/>
        </p:spPr>
        <p:txBody>
          <a:bodyPr wrap="square">
            <a:spAutoFit/>
          </a:bodyPr>
          <a:lstStyle/>
          <a:p>
            <a:r>
              <a:rPr lang="en-US" sz="2000" b="1" dirty="0">
                <a:solidFill>
                  <a:schemeClr val="bg1"/>
                </a:solidFill>
                <a:effectLst>
                  <a:outerShdw blurRad="38100" dist="38100" dir="2700000" algn="tl">
                    <a:srgbClr val="000000">
                      <a:alpha val="43137"/>
                    </a:srgbClr>
                  </a:outerShdw>
                </a:effectLst>
                <a:latin typeface="Arial" panose="020B0604020202020204" pitchFamily="34" charset="0"/>
              </a:rPr>
              <a:t>Some columns tells information about User experience hedonic values they are:</a:t>
            </a:r>
            <a:endParaRPr lang="en-US" sz="3200" b="1" dirty="0">
              <a:solidFill>
                <a:schemeClr val="bg1"/>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5561C3D2-09CC-4976-858D-490DBFB51D95}"/>
              </a:ext>
            </a:extLst>
          </p:cNvPr>
          <p:cNvSpPr txBox="1"/>
          <p:nvPr/>
        </p:nvSpPr>
        <p:spPr>
          <a:xfrm>
            <a:off x="4470722" y="2428202"/>
            <a:ext cx="6490503" cy="2846933"/>
          </a:xfrm>
          <a:prstGeom prst="rect">
            <a:avLst/>
          </a:prstGeom>
          <a:noFill/>
        </p:spPr>
        <p:txBody>
          <a:bodyPr wrap="square">
            <a:spAutoFit/>
          </a:bodyPr>
          <a:lstStyle/>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User friendly website,</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Enjoyment derived from the online shopping,</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Value for money,</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Trust developed for the retail store,</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Satisfaction derived from online shopping,</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Gratification derived from online shopping,</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Enhancement of social status,</a:t>
            </a:r>
          </a:p>
          <a:p>
            <a:pPr marL="285750" indent="-285750">
              <a:spcBef>
                <a:spcPts val="600"/>
              </a:spcBef>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Arial" panose="020B0604020202020204" pitchFamily="34" charset="0"/>
              </a:rPr>
              <a:t>Adventure derived from shopping online,…</a:t>
            </a:r>
          </a:p>
        </p:txBody>
      </p:sp>
      <p:pic>
        <p:nvPicPr>
          <p:cNvPr id="6146" name="Picture 2">
            <a:extLst>
              <a:ext uri="{FF2B5EF4-FFF2-40B4-BE49-F238E27FC236}">
                <a16:creationId xmlns:a16="http://schemas.microsoft.com/office/drawing/2014/main" id="{410B039B-90E4-4C39-8A88-D796C05EA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471" y="2527948"/>
            <a:ext cx="3373469" cy="3373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56238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1811</Words>
  <Application>Microsoft Office PowerPoint</Application>
  <PresentationFormat>Widescreen</PresentationFormat>
  <Paragraphs>185</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Century</vt:lpstr>
      <vt:lpstr>Century Gothic</vt:lpstr>
      <vt:lpstr>Georgia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abhimanyu varpe</dc:creator>
  <cp:lastModifiedBy>abhimanyu varpe</cp:lastModifiedBy>
  <cp:revision>64</cp:revision>
  <dcterms:created xsi:type="dcterms:W3CDTF">2022-02-11T15:34:35Z</dcterms:created>
  <dcterms:modified xsi:type="dcterms:W3CDTF">2022-02-12T11:11:33Z</dcterms:modified>
</cp:coreProperties>
</file>