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57" r:id="rId4"/>
    <p:sldId id="258" r:id="rId5"/>
    <p:sldId id="259" r:id="rId6"/>
    <p:sldId id="260" r:id="rId7"/>
    <p:sldId id="261" r:id="rId8"/>
    <p:sldId id="262" r:id="rId9"/>
    <p:sldId id="263" r:id="rId10"/>
    <p:sldId id="264" r:id="rId11"/>
    <p:sldId id="271" r:id="rId12"/>
    <p:sldId id="265" r:id="rId13"/>
    <p:sldId id="266" r:id="rId14"/>
    <p:sldId id="267" r:id="rId15"/>
    <p:sldId id="268" r:id="rId16"/>
    <p:sldId id="269" r:id="rId17"/>
    <p:sldId id="272" r:id="rId18"/>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63" y="374"/>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077DD-45B5-48B3-AD34-B451F1798B1E}" type="datetimeFigureOut">
              <a:rPr lang="en-US" smtClean="0"/>
              <a:pPr/>
              <a:t>5/5/2022</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158509-81C8-44BA-AAF2-0058A50D00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158509-81C8-44BA-AAF2-0058A50D005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7"/>
            <a:ext cx="10104120" cy="1470025"/>
          </a:xfrm>
        </p:spPr>
        <p:txBody>
          <a:bodyPr/>
          <a:lstStyle/>
          <a:p>
            <a:r>
              <a:rPr lang="en-US"/>
              <a:t>Click to edit Master title style</a:t>
            </a:r>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520586-5EBE-4715-AFE3-FDDF0A2CB57C}"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20586-5EBE-4715-AFE3-FDDF0A2CB57C}"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40"/>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40"/>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20586-5EBE-4715-AFE3-FDDF0A2CB57C}"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20586-5EBE-4715-AFE3-FDDF0A2CB57C}"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2"/>
            <a:ext cx="1010412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2906714"/>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0586-5EBE-4715-AFE3-FDDF0A2CB57C}"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2"/>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600202"/>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520586-5EBE-4715-AFE3-FDDF0A2CB57C}"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535114"/>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174876"/>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3" y="1535114"/>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3" y="2174876"/>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520586-5EBE-4715-AFE3-FDDF0A2CB57C}" type="datetimeFigureOut">
              <a:rPr lang="en-US" smtClean="0"/>
              <a:pPr/>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520586-5EBE-4715-AFE3-FDDF0A2CB57C}" type="datetimeFigureOut">
              <a:rPr lang="en-US" smtClean="0"/>
              <a:pPr/>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20586-5EBE-4715-AFE3-FDDF0A2CB57C}" type="datetimeFigureOut">
              <a:rPr lang="en-US" smtClean="0"/>
              <a:pPr/>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3" y="273050"/>
            <a:ext cx="3910807"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6" y="273052"/>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3" y="1435102"/>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1"/>
            <a:ext cx="713232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9"/>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0" y="1600202"/>
            <a:ext cx="106984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356352"/>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20586-5EBE-4715-AFE3-FDDF0A2CB57C}" type="datetimeFigureOut">
              <a:rPr lang="en-US" smtClean="0"/>
              <a:pPr/>
              <a:t>5/5/2022</a:t>
            </a:fld>
            <a:endParaRPr lang="en-US"/>
          </a:p>
        </p:txBody>
      </p:sp>
      <p:sp>
        <p:nvSpPr>
          <p:cNvPr id="5" name="Footer Placeholder 4"/>
          <p:cNvSpPr>
            <a:spLocks noGrp="1"/>
          </p:cNvSpPr>
          <p:nvPr>
            <p:ph type="ftr" sz="quarter" idx="3"/>
          </p:nvPr>
        </p:nvSpPr>
        <p:spPr>
          <a:xfrm>
            <a:off x="4061460" y="6356352"/>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52"/>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D9DF6-5D27-4963-B228-16128BE6FC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62000" y="484187"/>
            <a:ext cx="10104120" cy="1470025"/>
          </a:xfrm>
        </p:spPr>
        <p:txBody>
          <a:bodyPr/>
          <a:lstStyle/>
          <a:p>
            <a:r>
              <a:rPr lang="en-IN" b="1" dirty="0">
                <a:effectLst>
                  <a:outerShdw blurRad="38100" dist="38100" dir="2700000" algn="tl">
                    <a:srgbClr val="000000">
                      <a:alpha val="43137"/>
                    </a:srgbClr>
                  </a:outerShdw>
                </a:effectLst>
              </a:rPr>
              <a:t>FLIGHT PRICE PREDICTION</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7" name="Subtitle 6"/>
          <p:cNvSpPr>
            <a:spLocks noGrp="1"/>
          </p:cNvSpPr>
          <p:nvPr>
            <p:ph type="subTitle" idx="1"/>
          </p:nvPr>
        </p:nvSpPr>
        <p:spPr>
          <a:xfrm>
            <a:off x="4800600" y="5715000"/>
            <a:ext cx="8321040" cy="1752600"/>
          </a:xfrm>
        </p:spPr>
        <p:txBody>
          <a:bodyPr/>
          <a:lstStyle/>
          <a:p>
            <a:r>
              <a:rPr lang="en-US" b="1" dirty="0">
                <a:solidFill>
                  <a:schemeClr val="accent5">
                    <a:lumMod val="50000"/>
                  </a:schemeClr>
                </a:solidFill>
                <a:effectLst>
                  <a:outerShdw blurRad="38100" dist="38100" dir="2700000" algn="tl">
                    <a:srgbClr val="000000">
                      <a:alpha val="43137"/>
                    </a:srgbClr>
                  </a:outerShdw>
                </a:effectLst>
              </a:rPr>
              <a:t>By: Abhimanyu Ashok Varpe</a:t>
            </a:r>
          </a:p>
        </p:txBody>
      </p:sp>
      <p:pic>
        <p:nvPicPr>
          <p:cNvPr id="3" name="Picture 2">
            <a:extLst>
              <a:ext uri="{FF2B5EF4-FFF2-40B4-BE49-F238E27FC236}">
                <a16:creationId xmlns:a16="http://schemas.microsoft.com/office/drawing/2014/main" id="{B53324F2-720F-4F1A-92E5-C8768217E139}"/>
              </a:ext>
            </a:extLst>
          </p:cNvPr>
          <p:cNvPicPr>
            <a:picLocks noChangeAspect="1"/>
          </p:cNvPicPr>
          <p:nvPr/>
        </p:nvPicPr>
        <p:blipFill>
          <a:blip r:embed="rId2"/>
          <a:stretch>
            <a:fillRect/>
          </a:stretch>
        </p:blipFill>
        <p:spPr>
          <a:xfrm>
            <a:off x="2573441" y="1524000"/>
            <a:ext cx="6740319" cy="3809999"/>
          </a:xfrm>
          <a:prstGeom prst="rect">
            <a:avLst/>
          </a:prstGeom>
        </p:spPr>
      </p:pic>
      <p:pic>
        <p:nvPicPr>
          <p:cNvPr id="1026" name="Picture 2">
            <a:extLst>
              <a:ext uri="{FF2B5EF4-FFF2-40B4-BE49-F238E27FC236}">
                <a16:creationId xmlns:a16="http://schemas.microsoft.com/office/drawing/2014/main" id="{85A38717-8FF0-400A-82C5-7DF73D9D7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57600"/>
            <a:ext cx="24384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wipe(left)">
                                      <p:cBhvr>
                                        <p:cTn id="2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10698480" cy="1143000"/>
          </a:xfrm>
        </p:spPr>
        <p:txBody>
          <a:bodyPr>
            <a:normAutofit/>
          </a:bodyPr>
          <a:lstStyle/>
          <a:p>
            <a:pPr algn="l"/>
            <a:r>
              <a:rPr lang="en-IN" sz="2400" b="1" dirty="0" err="1"/>
              <a:t>Number_of_stops</a:t>
            </a:r>
            <a:endParaRPr lang="en-US" sz="2400" b="1" dirty="0"/>
          </a:p>
        </p:txBody>
      </p:sp>
      <p:sp>
        <p:nvSpPr>
          <p:cNvPr id="4" name="Content Placeholder 3"/>
          <p:cNvSpPr>
            <a:spLocks noGrp="1"/>
          </p:cNvSpPr>
          <p:nvPr>
            <p:ph sz="half" idx="2"/>
          </p:nvPr>
        </p:nvSpPr>
        <p:spPr>
          <a:xfrm>
            <a:off x="1295400" y="5486400"/>
            <a:ext cx="7848600" cy="1173165"/>
          </a:xfrm>
        </p:spPr>
        <p:txBody>
          <a:bodyPr>
            <a:normAutofit/>
          </a:bodyPr>
          <a:lstStyle/>
          <a:p>
            <a:pPr algn="just">
              <a:buNone/>
            </a:pPr>
            <a:r>
              <a:rPr lang="en-IN" dirty="0"/>
              <a:t>	</a:t>
            </a:r>
            <a:r>
              <a:rPr lang="en-IN" sz="1800" dirty="0"/>
              <a:t>The above count plot will tell us that most of the flights are with 1 stop and very few are with 3 and 4 stops during the Journey. We can see that the prices are increasing with the number of stops.</a:t>
            </a:r>
            <a:endParaRPr lang="en-US" sz="1800" dirty="0"/>
          </a:p>
          <a:p>
            <a:pPr>
              <a:buNone/>
            </a:pPr>
            <a:endParaRPr lang="en-US" dirty="0"/>
          </a:p>
        </p:txBody>
      </p:sp>
      <p:pic>
        <p:nvPicPr>
          <p:cNvPr id="8" name="Picture 7">
            <a:extLst>
              <a:ext uri="{FF2B5EF4-FFF2-40B4-BE49-F238E27FC236}">
                <a16:creationId xmlns:a16="http://schemas.microsoft.com/office/drawing/2014/main" id="{D5F7796D-B42E-4015-BCAA-ACE121DE324A}"/>
              </a:ext>
            </a:extLst>
          </p:cNvPr>
          <p:cNvPicPr>
            <a:picLocks noChangeAspect="1"/>
          </p:cNvPicPr>
          <p:nvPr/>
        </p:nvPicPr>
        <p:blipFill>
          <a:blip r:embed="rId2"/>
          <a:stretch>
            <a:fillRect/>
          </a:stretch>
        </p:blipFill>
        <p:spPr>
          <a:xfrm>
            <a:off x="1066800" y="1617482"/>
            <a:ext cx="8839200" cy="3628652"/>
          </a:xfrm>
          <a:prstGeom prst="rect">
            <a:avLst/>
          </a:prstGeom>
        </p:spPr>
      </p:pic>
      <p:pic>
        <p:nvPicPr>
          <p:cNvPr id="5122" name="Picture 2">
            <a:extLst>
              <a:ext uri="{FF2B5EF4-FFF2-40B4-BE49-F238E27FC236}">
                <a16:creationId xmlns:a16="http://schemas.microsoft.com/office/drawing/2014/main" id="{21732F23-17F5-4986-B210-6464A0B575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0" y="381000"/>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autoRev="1" fill="hold" nodeType="clickEffect">
                                  <p:stCondLst>
                                    <p:cond delay="0"/>
                                  </p:stCondLst>
                                  <p:childTnLst>
                                    <p:animMotion origin="layout" path="M -0.14169 -0.022 L -0.07465 -0.06204 C -0.06063 -0.07107 -0.03966 -0.07593 -0.01763 -0.07593 C 0.00734 -0.07593 0.02724 -0.07107 0.04127 -0.06204 L 0.10831 -0.022 " pathEditMode="relative" rAng="0" ptsTypes="AAAAA">
                                      <p:cBhvr>
                                        <p:cTn id="6" dur="2000" fill="hold"/>
                                        <p:tgtEl>
                                          <p:spTgt spid="5122"/>
                                        </p:tgtEl>
                                        <p:attrNameLst>
                                          <p:attrName>ppt_x</p:attrName>
                                          <p:attrName>ppt_y</p:attrName>
                                        </p:attrNameLst>
                                      </p:cBhvr>
                                      <p:rCtr x="1250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B96A2-79ED-4582-AE58-849A0F090E85}"/>
              </a:ext>
            </a:extLst>
          </p:cNvPr>
          <p:cNvSpPr txBox="1"/>
          <p:nvPr/>
        </p:nvSpPr>
        <p:spPr>
          <a:xfrm>
            <a:off x="533400" y="533400"/>
            <a:ext cx="5943600" cy="461665"/>
          </a:xfrm>
          <a:prstGeom prst="rect">
            <a:avLst/>
          </a:prstGeom>
          <a:noFill/>
        </p:spPr>
        <p:txBody>
          <a:bodyPr wrap="square">
            <a:spAutoFit/>
          </a:bodyPr>
          <a:lstStyle/>
          <a:p>
            <a:r>
              <a:rPr lang="en-US" sz="2400" b="1" dirty="0">
                <a:solidFill>
                  <a:srgbClr val="000000"/>
                </a:solidFill>
                <a:effectLst>
                  <a:outerShdw blurRad="38100" dist="38100" dir="2700000" algn="tl">
                    <a:srgbClr val="000000">
                      <a:alpha val="43137"/>
                    </a:srgbClr>
                  </a:outerShdw>
                </a:effectLst>
                <a:latin typeface="Calibri" panose="020F0502020204030204" pitchFamily="34" charset="0"/>
              </a:rPr>
              <a:t>Region-wise</a:t>
            </a:r>
            <a:r>
              <a:rPr lang="en-US" sz="2400" b="1" i="0" u="none" strike="noStrike" baseline="0" dirty="0">
                <a:solidFill>
                  <a:srgbClr val="000000"/>
                </a:solidFill>
                <a:effectLst>
                  <a:outerShdw blurRad="38100" dist="38100" dir="2700000" algn="tl">
                    <a:srgbClr val="000000">
                      <a:alpha val="43137"/>
                    </a:srgbClr>
                  </a:outerShdw>
                </a:effectLst>
                <a:latin typeface="Calibri" panose="020F0502020204030204" pitchFamily="34" charset="0"/>
              </a:rPr>
              <a:t> count of airlines :</a:t>
            </a:r>
            <a:endParaRPr lang="en-IN" sz="24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DF6C952E-0240-410D-A7F2-81ADF99E2173}"/>
              </a:ext>
            </a:extLst>
          </p:cNvPr>
          <p:cNvPicPr>
            <a:picLocks noChangeAspect="1"/>
          </p:cNvPicPr>
          <p:nvPr/>
        </p:nvPicPr>
        <p:blipFill>
          <a:blip r:embed="rId2"/>
          <a:stretch>
            <a:fillRect/>
          </a:stretch>
        </p:blipFill>
        <p:spPr>
          <a:xfrm>
            <a:off x="762000" y="1973703"/>
            <a:ext cx="8749820" cy="3217989"/>
          </a:xfrm>
          <a:prstGeom prst="rect">
            <a:avLst/>
          </a:prstGeom>
        </p:spPr>
      </p:pic>
      <p:sp>
        <p:nvSpPr>
          <p:cNvPr id="9" name="TextBox 8">
            <a:extLst>
              <a:ext uri="{FF2B5EF4-FFF2-40B4-BE49-F238E27FC236}">
                <a16:creationId xmlns:a16="http://schemas.microsoft.com/office/drawing/2014/main" id="{57A376BE-EB65-4392-BCE2-64B19635726F}"/>
              </a:ext>
            </a:extLst>
          </p:cNvPr>
          <p:cNvSpPr txBox="1"/>
          <p:nvPr/>
        </p:nvSpPr>
        <p:spPr>
          <a:xfrm>
            <a:off x="1676400" y="5401270"/>
            <a:ext cx="9283220" cy="923330"/>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The above plot is showing the region-wise count of airlines which will tell us that Jaipur is not having any flights of Vistara and the city Lucknow is not having any flights of Spice Jet. And all cities are having flights of IndiGo and Air India with a higher count. </a:t>
            </a:r>
            <a:endParaRPr lang="en-IN" dirty="0"/>
          </a:p>
        </p:txBody>
      </p:sp>
      <p:pic>
        <p:nvPicPr>
          <p:cNvPr id="6146" name="Picture 2">
            <a:extLst>
              <a:ext uri="{FF2B5EF4-FFF2-40B4-BE49-F238E27FC236}">
                <a16:creationId xmlns:a16="http://schemas.microsoft.com/office/drawing/2014/main" id="{D097497C-231E-42C9-973B-8417B8A4B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144000" y="-152400"/>
            <a:ext cx="2895600" cy="314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7887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4343400"/>
            <a:ext cx="10454640" cy="2133600"/>
          </a:xfrm>
        </p:spPr>
        <p:txBody>
          <a:bodyPr>
            <a:normAutofit/>
          </a:bodyPr>
          <a:lstStyle/>
          <a:p>
            <a:pPr algn="just">
              <a:buNone/>
            </a:pPr>
            <a:r>
              <a:rPr lang="en-IN" sz="1800" dirty="0"/>
              <a:t>	The first scatter plot is showing relationship between Departure time and flight prices. We can observe that there are very few flights departing in the early morning which are having lower price as well.</a:t>
            </a:r>
          </a:p>
          <a:p>
            <a:pPr algn="just">
              <a:buNone/>
            </a:pPr>
            <a:endParaRPr lang="en-US" sz="1800" dirty="0"/>
          </a:p>
          <a:p>
            <a:pPr algn="just">
              <a:buNone/>
            </a:pPr>
            <a:r>
              <a:rPr lang="en-IN" sz="1800" dirty="0"/>
              <a:t>	Second scatter plot is showing relation between Time of arrival and flight prices, which will tell us that very few numbers of flights are arriving in the early morning that is around 0 to 5 am. We can say the flight prices are not much dependent on the time of arrival.</a:t>
            </a:r>
            <a:endParaRPr lang="en-US" sz="1800" dirty="0"/>
          </a:p>
          <a:p>
            <a:endParaRPr lang="en-US" dirty="0"/>
          </a:p>
        </p:txBody>
      </p:sp>
      <p:pic>
        <p:nvPicPr>
          <p:cNvPr id="8" name="Picture 7">
            <a:extLst>
              <a:ext uri="{FF2B5EF4-FFF2-40B4-BE49-F238E27FC236}">
                <a16:creationId xmlns:a16="http://schemas.microsoft.com/office/drawing/2014/main" id="{0B69DA84-E5CB-452F-8E93-CB50CF3B0745}"/>
              </a:ext>
            </a:extLst>
          </p:cNvPr>
          <p:cNvPicPr>
            <a:picLocks noChangeAspect="1"/>
          </p:cNvPicPr>
          <p:nvPr/>
        </p:nvPicPr>
        <p:blipFill>
          <a:blip r:embed="rId2"/>
          <a:stretch>
            <a:fillRect/>
          </a:stretch>
        </p:blipFill>
        <p:spPr>
          <a:xfrm>
            <a:off x="1345809" y="838200"/>
            <a:ext cx="4577366" cy="3058007"/>
          </a:xfrm>
          <a:prstGeom prst="rect">
            <a:avLst/>
          </a:prstGeom>
        </p:spPr>
      </p:pic>
      <p:pic>
        <p:nvPicPr>
          <p:cNvPr id="10" name="Picture 9">
            <a:extLst>
              <a:ext uri="{FF2B5EF4-FFF2-40B4-BE49-F238E27FC236}">
                <a16:creationId xmlns:a16="http://schemas.microsoft.com/office/drawing/2014/main" id="{D8AB711B-1E52-4EF1-8E98-91ADCF1EB23E}"/>
              </a:ext>
            </a:extLst>
          </p:cNvPr>
          <p:cNvPicPr>
            <a:picLocks noChangeAspect="1"/>
          </p:cNvPicPr>
          <p:nvPr/>
        </p:nvPicPr>
        <p:blipFill>
          <a:blip r:embed="rId3"/>
          <a:stretch>
            <a:fillRect/>
          </a:stretch>
        </p:blipFill>
        <p:spPr>
          <a:xfrm>
            <a:off x="6257971" y="942101"/>
            <a:ext cx="4308558" cy="28502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10698480" cy="1143000"/>
          </a:xfrm>
        </p:spPr>
        <p:txBody>
          <a:bodyPr>
            <a:normAutofit/>
          </a:bodyPr>
          <a:lstStyle/>
          <a:p>
            <a:pPr algn="l"/>
            <a:r>
              <a:rPr lang="en-US" sz="2400" b="1" dirty="0"/>
              <a:t>Duration </a:t>
            </a:r>
            <a:r>
              <a:rPr lang="en-US" sz="2400" b="1" dirty="0" err="1"/>
              <a:t>vs</a:t>
            </a:r>
            <a:r>
              <a:rPr lang="en-US" sz="2400" b="1" dirty="0"/>
              <a:t> Price</a:t>
            </a:r>
          </a:p>
        </p:txBody>
      </p:sp>
      <p:sp>
        <p:nvSpPr>
          <p:cNvPr id="4" name="Content Placeholder 3"/>
          <p:cNvSpPr>
            <a:spLocks noGrp="1"/>
          </p:cNvSpPr>
          <p:nvPr>
            <p:ph sz="half" idx="2"/>
          </p:nvPr>
        </p:nvSpPr>
        <p:spPr>
          <a:xfrm>
            <a:off x="1752600" y="5334000"/>
            <a:ext cx="8686800" cy="1325565"/>
          </a:xfrm>
        </p:spPr>
        <p:txBody>
          <a:bodyPr/>
          <a:lstStyle/>
          <a:p>
            <a:pPr>
              <a:buNone/>
            </a:pPr>
            <a:r>
              <a:rPr lang="en-IN" sz="1800" dirty="0"/>
              <a:t>	The above figure is representing the scatter plot of Duration </a:t>
            </a:r>
            <a:r>
              <a:rPr lang="en-IN" sz="1800" dirty="0" err="1"/>
              <a:t>vs</a:t>
            </a:r>
            <a:r>
              <a:rPr lang="en-IN" sz="1800" dirty="0"/>
              <a:t> Price. Looking at this figure we can say that there is some linear relation between price and duration. The prices increase with duration.</a:t>
            </a:r>
            <a:r>
              <a:rPr lang="en-US" sz="1800" dirty="0"/>
              <a:t> </a:t>
            </a:r>
          </a:p>
          <a:p>
            <a:endParaRPr lang="en-US" dirty="0"/>
          </a:p>
        </p:txBody>
      </p:sp>
      <p:pic>
        <p:nvPicPr>
          <p:cNvPr id="8" name="Picture 7">
            <a:extLst>
              <a:ext uri="{FF2B5EF4-FFF2-40B4-BE49-F238E27FC236}">
                <a16:creationId xmlns:a16="http://schemas.microsoft.com/office/drawing/2014/main" id="{D3A63EB9-A649-408A-B3B6-8C76E6E72A72}"/>
              </a:ext>
            </a:extLst>
          </p:cNvPr>
          <p:cNvPicPr>
            <a:picLocks noChangeAspect="1"/>
          </p:cNvPicPr>
          <p:nvPr/>
        </p:nvPicPr>
        <p:blipFill>
          <a:blip r:embed="rId2"/>
          <a:stretch>
            <a:fillRect/>
          </a:stretch>
        </p:blipFill>
        <p:spPr>
          <a:xfrm>
            <a:off x="4572000" y="1821099"/>
            <a:ext cx="5041680" cy="3368202"/>
          </a:xfrm>
          <a:prstGeom prst="rect">
            <a:avLst/>
          </a:prstGeom>
        </p:spPr>
      </p:pic>
      <p:pic>
        <p:nvPicPr>
          <p:cNvPr id="7172" name="Picture 4">
            <a:extLst>
              <a:ext uri="{FF2B5EF4-FFF2-40B4-BE49-F238E27FC236}">
                <a16:creationId xmlns:a16="http://schemas.microsoft.com/office/drawing/2014/main" id="{24D60F41-090E-46CD-ADB9-614F04CEE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59" y="1676400"/>
            <a:ext cx="3026881" cy="3026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effectLst>
                  <a:outerShdw blurRad="38100" dist="38100" dir="2700000" algn="tl">
                    <a:srgbClr val="000000">
                      <a:alpha val="43137"/>
                    </a:srgbClr>
                  </a:outerShdw>
                </a:effectLst>
              </a:rPr>
              <a:t>Model Building and Evaluation:</a:t>
            </a:r>
          </a:p>
        </p:txBody>
      </p:sp>
      <p:sp>
        <p:nvSpPr>
          <p:cNvPr id="3" name="Content Placeholder 2"/>
          <p:cNvSpPr>
            <a:spLocks noGrp="1"/>
          </p:cNvSpPr>
          <p:nvPr>
            <p:ph sz="half" idx="1"/>
          </p:nvPr>
        </p:nvSpPr>
        <p:spPr>
          <a:xfrm>
            <a:off x="914400" y="1371601"/>
            <a:ext cx="9006840" cy="1828800"/>
          </a:xfrm>
        </p:spPr>
        <p:txBody>
          <a:bodyPr>
            <a:normAutofit/>
          </a:bodyPr>
          <a:lstStyle/>
          <a:p>
            <a:pPr>
              <a:buNone/>
            </a:pPr>
            <a:r>
              <a:rPr lang="en-IN" sz="1800" b="1" dirty="0"/>
              <a:t>Data Pre-processing</a:t>
            </a:r>
            <a:endParaRPr lang="en-US" sz="1800" dirty="0"/>
          </a:p>
          <a:p>
            <a:pPr lvl="1">
              <a:buFont typeface="Wingdings" panose="05000000000000000000" pitchFamily="2" charset="2"/>
              <a:buChar char="§"/>
            </a:pPr>
            <a:r>
              <a:rPr lang="en-IN" sz="1800" dirty="0"/>
              <a:t>Outlier removing(using </a:t>
            </a:r>
            <a:r>
              <a:rPr lang="en-IN" sz="1800" dirty="0" err="1"/>
              <a:t>z_score</a:t>
            </a:r>
            <a:r>
              <a:rPr lang="en-IN" sz="1800" dirty="0"/>
              <a:t> method)</a:t>
            </a:r>
            <a:endParaRPr lang="en-US" sz="1800" dirty="0"/>
          </a:p>
          <a:p>
            <a:pPr lvl="1">
              <a:buFont typeface="Wingdings" panose="05000000000000000000" pitchFamily="2" charset="2"/>
              <a:buChar char="§"/>
            </a:pPr>
            <a:r>
              <a:rPr lang="en-IN" sz="1800" dirty="0" err="1"/>
              <a:t>Skewness</a:t>
            </a:r>
            <a:r>
              <a:rPr lang="en-IN" sz="1800" dirty="0"/>
              <a:t> treatment</a:t>
            </a:r>
            <a:endParaRPr lang="en-US" sz="1800" dirty="0"/>
          </a:p>
          <a:p>
            <a:pPr lvl="1">
              <a:buFont typeface="Wingdings" panose="05000000000000000000" pitchFamily="2" charset="2"/>
              <a:buChar char="§"/>
            </a:pPr>
            <a:r>
              <a:rPr lang="en-IN" sz="1800" dirty="0"/>
              <a:t>Normalizing the data(applying </a:t>
            </a:r>
            <a:r>
              <a:rPr lang="en-IN" sz="1800" dirty="0" err="1"/>
              <a:t>StandardScaler</a:t>
            </a:r>
            <a:r>
              <a:rPr lang="en-IN" sz="1800" dirty="0"/>
              <a:t> to numerical features)</a:t>
            </a:r>
            <a:endParaRPr lang="en-US" sz="1800" dirty="0"/>
          </a:p>
          <a:p>
            <a:pPr lvl="1">
              <a:buFont typeface="Wingdings" panose="05000000000000000000" pitchFamily="2" charset="2"/>
              <a:buChar char="§"/>
            </a:pPr>
            <a:r>
              <a:rPr lang="en-IN" sz="1800" dirty="0"/>
              <a:t>Encoding categorical features(Using </a:t>
            </a:r>
            <a:r>
              <a:rPr lang="en-IN" sz="1800" dirty="0" err="1"/>
              <a:t>OrdinalEncoder</a:t>
            </a:r>
            <a:r>
              <a:rPr lang="en-IN" sz="1800" dirty="0"/>
              <a:t>)</a:t>
            </a:r>
            <a:endParaRPr lang="en-US" sz="1800" dirty="0"/>
          </a:p>
          <a:p>
            <a:endParaRPr lang="en-US" dirty="0"/>
          </a:p>
        </p:txBody>
      </p:sp>
      <p:sp>
        <p:nvSpPr>
          <p:cNvPr id="4" name="Content Placeholder 3"/>
          <p:cNvSpPr>
            <a:spLocks noGrp="1"/>
          </p:cNvSpPr>
          <p:nvPr>
            <p:ph sz="half" idx="2"/>
          </p:nvPr>
        </p:nvSpPr>
        <p:spPr>
          <a:xfrm>
            <a:off x="609600" y="3505200"/>
            <a:ext cx="10073640" cy="2773365"/>
          </a:xfrm>
        </p:spPr>
        <p:txBody>
          <a:bodyPr>
            <a:normAutofit/>
          </a:bodyPr>
          <a:lstStyle/>
          <a:p>
            <a:pPr algn="just">
              <a:buNone/>
            </a:pPr>
            <a:r>
              <a:rPr lang="en-IN" sz="1800" dirty="0"/>
              <a:t>	For this project, I have applied </a:t>
            </a:r>
            <a:r>
              <a:rPr lang="en-IN" sz="1800" dirty="0" err="1"/>
              <a:t>StandardScaler</a:t>
            </a:r>
            <a:r>
              <a:rPr lang="en-IN" sz="1800" dirty="0"/>
              <a:t> to numerical features for bringing them to a common scale and used an ordinal encoder for categorical features. After doing such pre-processing steps I used this data for model building with the help of </a:t>
            </a:r>
            <a:r>
              <a:rPr lang="en-IN" sz="1800" dirty="0" err="1"/>
              <a:t>train_test_split</a:t>
            </a:r>
            <a:r>
              <a:rPr lang="en-IN" sz="1800" dirty="0"/>
              <a:t>. I have defined a function to train and evaluate our algorithms. For this task, I have used many regression algorithms and selected </a:t>
            </a:r>
            <a:r>
              <a:rPr lang="en-IN" sz="1800" dirty="0" err="1"/>
              <a:t>LGBMRegressor</a:t>
            </a:r>
            <a:r>
              <a:rPr lang="en-IN" sz="1800" dirty="0"/>
              <a:t> as it is giving better performance than other algorithms. Linear models were giving the least difference in r2-score and cv-score but in this case, the r2-score was very less compared to tree-based algorithms. Other than </a:t>
            </a:r>
            <a:r>
              <a:rPr lang="en-IN" sz="1800" dirty="0" err="1"/>
              <a:t>LGBMRegressor</a:t>
            </a:r>
            <a:r>
              <a:rPr lang="en-IN" sz="1800" dirty="0"/>
              <a:t> algorithms showing the problem of over-fitting so I selected </a:t>
            </a:r>
            <a:r>
              <a:rPr lang="en-IN" sz="1800" dirty="0" err="1"/>
              <a:t>LGBMRegressor</a:t>
            </a:r>
            <a:r>
              <a:rPr lang="en-IN" sz="1800" dirty="0"/>
              <a:t> which is not over-fitting much compared to others.</a:t>
            </a:r>
            <a:endParaRPr lang="en-US" sz="1800" dirty="0"/>
          </a:p>
          <a:p>
            <a:pPr>
              <a:buNone/>
            </a:pPr>
            <a:endParaRPr lang="en-US" dirty="0"/>
          </a:p>
        </p:txBody>
      </p:sp>
      <p:pic>
        <p:nvPicPr>
          <p:cNvPr id="8194" name="Picture 2">
            <a:extLst>
              <a:ext uri="{FF2B5EF4-FFF2-40B4-BE49-F238E27FC236}">
                <a16:creationId xmlns:a16="http://schemas.microsoft.com/office/drawing/2014/main" id="{0396ED42-E490-4666-9CEC-8F94AA5A0B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28915"/>
            <a:ext cx="28956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194"/>
                                        </p:tgtEl>
                                      </p:cBhvr>
                                    </p:animEffect>
                                    <p:animScale>
                                      <p:cBhvr>
                                        <p:cTn id="7" dur="250" autoRev="1" fill="hold"/>
                                        <p:tgtEl>
                                          <p:spTgt spid="819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792162"/>
          </a:xfrm>
        </p:spPr>
        <p:txBody>
          <a:bodyPr>
            <a:normAutofit/>
          </a:bodyPr>
          <a:lstStyle/>
          <a:p>
            <a:pPr algn="l"/>
            <a:r>
              <a:rPr lang="en-US" sz="3200" b="1" dirty="0">
                <a:effectLst>
                  <a:outerShdw blurRad="38100" dist="38100" dir="2700000" algn="tl">
                    <a:srgbClr val="000000">
                      <a:alpha val="43137"/>
                    </a:srgbClr>
                  </a:outerShdw>
                </a:effectLst>
              </a:rPr>
              <a:t>Final Model:</a:t>
            </a:r>
          </a:p>
        </p:txBody>
      </p:sp>
      <p:sp>
        <p:nvSpPr>
          <p:cNvPr id="4" name="Content Placeholder 3"/>
          <p:cNvSpPr>
            <a:spLocks noGrp="1"/>
          </p:cNvSpPr>
          <p:nvPr>
            <p:ph sz="half" idx="2"/>
          </p:nvPr>
        </p:nvSpPr>
        <p:spPr>
          <a:xfrm>
            <a:off x="7625366" y="2504949"/>
            <a:ext cx="4038600" cy="1249365"/>
          </a:xfrm>
        </p:spPr>
        <p:txBody>
          <a:bodyPr>
            <a:normAutofit/>
          </a:bodyPr>
          <a:lstStyle/>
          <a:p>
            <a:pPr>
              <a:buNone/>
            </a:pPr>
            <a:r>
              <a:rPr lang="en-IN" sz="1800" dirty="0"/>
              <a:t>	Great..! We have achieved a better r2 score after doing hyperparameter tuning than earlier.</a:t>
            </a:r>
            <a:endParaRPr lang="en-US" sz="1800" dirty="0"/>
          </a:p>
          <a:p>
            <a:pPr>
              <a:buNone/>
            </a:pPr>
            <a:endParaRPr lang="en-US" dirty="0"/>
          </a:p>
        </p:txBody>
      </p:sp>
      <p:pic>
        <p:nvPicPr>
          <p:cNvPr id="9" name="Picture 8">
            <a:extLst>
              <a:ext uri="{FF2B5EF4-FFF2-40B4-BE49-F238E27FC236}">
                <a16:creationId xmlns:a16="http://schemas.microsoft.com/office/drawing/2014/main" id="{F40ACBB7-D2BD-478F-B2C9-581FDEFD3B9F}"/>
              </a:ext>
            </a:extLst>
          </p:cNvPr>
          <p:cNvPicPr>
            <a:picLocks noChangeAspect="1"/>
          </p:cNvPicPr>
          <p:nvPr/>
        </p:nvPicPr>
        <p:blipFill>
          <a:blip r:embed="rId2"/>
          <a:stretch>
            <a:fillRect/>
          </a:stretch>
        </p:blipFill>
        <p:spPr>
          <a:xfrm>
            <a:off x="1061434" y="950068"/>
            <a:ext cx="6563932" cy="4957863"/>
          </a:xfrm>
          <a:prstGeom prst="rect">
            <a:avLst/>
          </a:prstGeom>
        </p:spPr>
      </p:pic>
      <p:pic>
        <p:nvPicPr>
          <p:cNvPr id="11" name="Picture 10">
            <a:extLst>
              <a:ext uri="{FF2B5EF4-FFF2-40B4-BE49-F238E27FC236}">
                <a16:creationId xmlns:a16="http://schemas.microsoft.com/office/drawing/2014/main" id="{E433052E-C961-4F8C-8E70-E15619B2DC1D}"/>
              </a:ext>
            </a:extLst>
          </p:cNvPr>
          <p:cNvPicPr>
            <a:picLocks noChangeAspect="1"/>
          </p:cNvPicPr>
          <p:nvPr/>
        </p:nvPicPr>
        <p:blipFill>
          <a:blip r:embed="rId3"/>
          <a:stretch>
            <a:fillRect/>
          </a:stretch>
        </p:blipFill>
        <p:spPr>
          <a:xfrm>
            <a:off x="5410200" y="3459482"/>
            <a:ext cx="3733800" cy="3433084"/>
          </a:xfrm>
          <a:prstGeom prst="rect">
            <a:avLst/>
          </a:prstGeom>
        </p:spPr>
      </p:pic>
      <p:pic>
        <p:nvPicPr>
          <p:cNvPr id="10244" name="Picture 4">
            <a:extLst>
              <a:ext uri="{FF2B5EF4-FFF2-40B4-BE49-F238E27FC236}">
                <a16:creationId xmlns:a16="http://schemas.microsoft.com/office/drawing/2014/main" id="{BAC2C034-14C5-42E3-B159-CBAB8460F6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4400" y="4572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anim calcmode="lin" valueType="num">
                                      <p:cBhvr>
                                        <p:cTn id="8" dur="1000" fill="hold"/>
                                        <p:tgtEl>
                                          <p:spTgt spid="10244"/>
                                        </p:tgtEl>
                                        <p:attrNameLst>
                                          <p:attrName>ppt_x</p:attrName>
                                        </p:attrNameLst>
                                      </p:cBhvr>
                                      <p:tavLst>
                                        <p:tav tm="0">
                                          <p:val>
                                            <p:strVal val="#ppt_x"/>
                                          </p:val>
                                        </p:tav>
                                        <p:tav tm="100000">
                                          <p:val>
                                            <p:strVal val="#ppt_x"/>
                                          </p:val>
                                        </p:tav>
                                      </p:tavLst>
                                    </p:anim>
                                    <p:anim calcmode="lin" valueType="num">
                                      <p:cBhvr>
                                        <p:cTn id="9"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10698480" cy="639762"/>
          </a:xfrm>
        </p:spPr>
        <p:txBody>
          <a:bodyPr>
            <a:normAutofit fontScale="90000"/>
          </a:bodyPr>
          <a:lstStyle/>
          <a:p>
            <a:pPr algn="l"/>
            <a:r>
              <a:rPr lang="en-IN" sz="3600" b="1" dirty="0">
                <a:effectLst>
                  <a:outerShdw blurRad="38100" dist="38100" dir="2700000" algn="tl">
                    <a:srgbClr val="000000">
                      <a:alpha val="43137"/>
                    </a:srgbClr>
                  </a:outerShdw>
                </a:effectLst>
              </a:rPr>
              <a:t>Conclusion</a:t>
            </a:r>
            <a:r>
              <a:rPr lang="en-US" sz="3600" b="1" dirty="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1371600" y="1386681"/>
            <a:ext cx="6477000" cy="2971800"/>
          </a:xfrm>
        </p:spPr>
        <p:txBody>
          <a:bodyPr>
            <a:normAutofit fontScale="47500" lnSpcReduction="20000"/>
          </a:bodyPr>
          <a:lstStyle/>
          <a:p>
            <a:pPr>
              <a:buNone/>
            </a:pPr>
            <a:r>
              <a:rPr lang="en-IN" sz="3300" b="1" dirty="0"/>
              <a:t>Key findings of the study</a:t>
            </a:r>
          </a:p>
          <a:p>
            <a:pPr>
              <a:buNone/>
            </a:pPr>
            <a:endParaRPr lang="en-US" sz="3300" dirty="0"/>
          </a:p>
          <a:p>
            <a:pPr algn="just"/>
            <a:r>
              <a:rPr lang="en-US" sz="3300" dirty="0"/>
              <a:t>In this project we have scraped the flight data from yatra.com. Then the .</a:t>
            </a:r>
            <a:r>
              <a:rPr lang="en-US" sz="3300" dirty="0" err="1"/>
              <a:t>csv</a:t>
            </a:r>
            <a:r>
              <a:rPr lang="en-US" sz="3300" dirty="0"/>
              <a:t> file is loaded into a data frame.</a:t>
            </a:r>
          </a:p>
          <a:p>
            <a:pPr algn="just"/>
            <a:r>
              <a:rPr lang="en-US" sz="3300" dirty="0"/>
              <a:t>Luckily we don't have any missing values in our data set.</a:t>
            </a:r>
          </a:p>
          <a:p>
            <a:pPr algn="just"/>
            <a:r>
              <a:rPr lang="en-US" sz="3300" dirty="0"/>
              <a:t>Looking at the data set we understand that some features need to be processed like converting the data types, and getting the actual value from the string entries from the time-related columns.</a:t>
            </a:r>
          </a:p>
          <a:p>
            <a:pPr algn="just"/>
            <a:r>
              <a:rPr lang="en-US" sz="3300" dirty="0"/>
              <a:t>After the data is been processed I have done some EDA to understand the relation between features and the target variable.</a:t>
            </a:r>
          </a:p>
          <a:p>
            <a:pPr algn="just"/>
            <a:r>
              <a:rPr lang="en-US" sz="3300" dirty="0"/>
              <a:t>Features like flight duration, number of stops during the journey, and the availability of meals are playing a major role in predicting the prices of the flights</a:t>
            </a:r>
          </a:p>
          <a:p>
            <a:endParaRPr lang="en-US" dirty="0"/>
          </a:p>
        </p:txBody>
      </p:sp>
      <p:sp>
        <p:nvSpPr>
          <p:cNvPr id="4" name="Content Placeholder 3"/>
          <p:cNvSpPr>
            <a:spLocks noGrp="1"/>
          </p:cNvSpPr>
          <p:nvPr>
            <p:ph sz="half" idx="2"/>
          </p:nvPr>
        </p:nvSpPr>
        <p:spPr>
          <a:xfrm>
            <a:off x="4114800" y="4495800"/>
            <a:ext cx="7231380" cy="2133600"/>
          </a:xfrm>
        </p:spPr>
        <p:txBody>
          <a:bodyPr>
            <a:normAutofit fontScale="47500" lnSpcReduction="20000"/>
          </a:bodyPr>
          <a:lstStyle/>
          <a:p>
            <a:pPr>
              <a:buNone/>
            </a:pPr>
            <a:r>
              <a:rPr lang="en-IN" sz="3300" b="1" dirty="0"/>
              <a:t>Limitations of this work and scope for the future work</a:t>
            </a:r>
          </a:p>
          <a:p>
            <a:pPr>
              <a:buNone/>
            </a:pPr>
            <a:endParaRPr lang="en-US" sz="3300" dirty="0"/>
          </a:p>
          <a:p>
            <a:r>
              <a:rPr lang="en-US" sz="3300" dirty="0"/>
              <a:t>As looking at the features we came to know that the numbers of features are very less, due to which we are getting somewhat lower r2-scores.</a:t>
            </a:r>
          </a:p>
          <a:p>
            <a:r>
              <a:rPr lang="en-US" sz="3300" dirty="0"/>
              <a:t>Some algorithms are facing the over-fitting problem which may be because of less number of features in our dataset.</a:t>
            </a:r>
          </a:p>
          <a:p>
            <a:r>
              <a:rPr lang="en-US" sz="3300" dirty="0"/>
              <a:t>We can get a better r2 score than now by fetching some more features from the web scraping by which we may also reduce the overfitting problem in our models.</a:t>
            </a:r>
          </a:p>
        </p:txBody>
      </p:sp>
      <p:pic>
        <p:nvPicPr>
          <p:cNvPr id="9218" name="Picture 2">
            <a:extLst>
              <a:ext uri="{FF2B5EF4-FFF2-40B4-BE49-F238E27FC236}">
                <a16:creationId xmlns:a16="http://schemas.microsoft.com/office/drawing/2014/main" id="{B482C306-0169-4953-BFCE-5209D5F52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1304040"/>
            <a:ext cx="2668023" cy="266802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0E4838E-2D8A-4E47-91E6-67E95442E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4958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9220"/>
                                        </p:tgtEl>
                                        <p:attrNameLst>
                                          <p:attrName>style.visibility</p:attrName>
                                        </p:attrNameLst>
                                      </p:cBhvr>
                                      <p:to>
                                        <p:strVal val="visible"/>
                                      </p:to>
                                    </p:set>
                                    <p:animEffect transition="in" filter="fade">
                                      <p:cBhvr>
                                        <p:cTn id="14" dur="2000"/>
                                        <p:tgtEl>
                                          <p:spTgt spid="9220"/>
                                        </p:tgtEl>
                                      </p:cBhvr>
                                    </p:animEffect>
                                    <p:anim calcmode="lin" valueType="num">
                                      <p:cBhvr>
                                        <p:cTn id="15" dur="2000" fill="hold"/>
                                        <p:tgtEl>
                                          <p:spTgt spid="9220"/>
                                        </p:tgtEl>
                                        <p:attrNameLst>
                                          <p:attrName>ppt_w</p:attrName>
                                        </p:attrNameLst>
                                      </p:cBhvr>
                                      <p:tavLst>
                                        <p:tav tm="0" fmla="#ppt_w*sin(2.5*pi*$)">
                                          <p:val>
                                            <p:fltVal val="0"/>
                                          </p:val>
                                        </p:tav>
                                        <p:tav tm="100000">
                                          <p:val>
                                            <p:fltVal val="1"/>
                                          </p:val>
                                        </p:tav>
                                      </p:tavLst>
                                    </p:anim>
                                    <p:anim calcmode="lin" valueType="num">
                                      <p:cBhvr>
                                        <p:cTn id="16" dur="2000" fill="hold"/>
                                        <p:tgtEl>
                                          <p:spTgt spid="9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AA194E8-616A-4607-86E8-69651A367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233" y="609600"/>
            <a:ext cx="6398841" cy="6398841"/>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2881595B-276B-41C2-89D9-0248A88AA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33" y="7620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23336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266"/>
                                        </p:tgtEl>
                                        <p:attrNameLst>
                                          <p:attrName>style.visibility</p:attrName>
                                        </p:attrNameLst>
                                      </p:cBhvr>
                                      <p:to>
                                        <p:strVal val="visible"/>
                                      </p:to>
                                    </p:set>
                                    <p:animEffect transition="in" filter="fade">
                                      <p:cBhvr>
                                        <p:cTn id="25" dur="1000"/>
                                        <p:tgtEl>
                                          <p:spTgt spid="11266"/>
                                        </p:tgtEl>
                                      </p:cBhvr>
                                    </p:animEffect>
                                    <p:anim calcmode="lin" valueType="num">
                                      <p:cBhvr>
                                        <p:cTn id="26" dur="1000" fill="hold"/>
                                        <p:tgtEl>
                                          <p:spTgt spid="11266"/>
                                        </p:tgtEl>
                                        <p:attrNameLst>
                                          <p:attrName>ppt_x</p:attrName>
                                        </p:attrNameLst>
                                      </p:cBhvr>
                                      <p:tavLst>
                                        <p:tav tm="0">
                                          <p:val>
                                            <p:strVal val="#ppt_x"/>
                                          </p:val>
                                        </p:tav>
                                        <p:tav tm="100000">
                                          <p:val>
                                            <p:strVal val="#ppt_x"/>
                                          </p:val>
                                        </p:tav>
                                      </p:tavLst>
                                    </p:anim>
                                    <p:anim calcmode="lin" valueType="num">
                                      <p:cBhvr>
                                        <p:cTn id="27"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B2D10-63C0-4E37-91E0-804F47FB2461}"/>
              </a:ext>
            </a:extLst>
          </p:cNvPr>
          <p:cNvSpPr txBox="1"/>
          <p:nvPr/>
        </p:nvSpPr>
        <p:spPr>
          <a:xfrm>
            <a:off x="2049111" y="548680"/>
            <a:ext cx="19812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rPr>
              <a:t>Agenda:</a:t>
            </a:r>
          </a:p>
        </p:txBody>
      </p:sp>
      <p:sp>
        <p:nvSpPr>
          <p:cNvPr id="5" name="TextBox 4">
            <a:extLst>
              <a:ext uri="{FF2B5EF4-FFF2-40B4-BE49-F238E27FC236}">
                <a16:creationId xmlns:a16="http://schemas.microsoft.com/office/drawing/2014/main" id="{252CE9E6-993D-4643-B67F-206EF48A9E62}"/>
              </a:ext>
            </a:extLst>
          </p:cNvPr>
          <p:cNvSpPr txBox="1"/>
          <p:nvPr/>
        </p:nvSpPr>
        <p:spPr>
          <a:xfrm>
            <a:off x="4419600" y="1774865"/>
            <a:ext cx="5943600" cy="4034438"/>
          </a:xfrm>
          <a:prstGeom prst="rect">
            <a:avLst/>
          </a:prstGeom>
          <a:noFill/>
        </p:spPr>
        <p:txBody>
          <a:bodyPr wrap="square">
            <a:spAutoFit/>
          </a:bodyPr>
          <a:lstStyle/>
          <a:p>
            <a:pPr>
              <a:spcBef>
                <a:spcPts val="300"/>
              </a:spcBef>
              <a:spcAft>
                <a:spcPts val="800"/>
              </a:spcAft>
              <a:buFont typeface="Wingdings" panose="05000000000000000000" pitchFamily="2" charset="2"/>
              <a:buChar char="Ø"/>
            </a:pPr>
            <a:r>
              <a:rPr lang="en-US" sz="2400" dirty="0">
                <a:solidFill>
                  <a:srgbClr val="002060"/>
                </a:solidFill>
                <a:effectLst>
                  <a:outerShdw blurRad="38100" dist="38100" dir="2700000" algn="tl">
                    <a:srgbClr val="000000">
                      <a:alpha val="43137"/>
                    </a:srgbClr>
                  </a:outerShdw>
                </a:effectLst>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sz="2400" dirty="0">
                <a:solidFill>
                  <a:srgbClr val="002060"/>
                </a:solidFill>
                <a:effectLst>
                  <a:outerShdw blurRad="38100" dist="38100" dir="2700000" algn="tl">
                    <a:srgbClr val="000000">
                      <a:alpha val="43137"/>
                    </a:srgbClr>
                  </a:outerShdw>
                </a:effectLst>
                <a:latin typeface="Century" panose="02040604050505020304" pitchFamily="18" charset="0"/>
              </a:rPr>
              <a:t>Analytical Problem Farming.</a:t>
            </a:r>
          </a:p>
          <a:p>
            <a:pPr>
              <a:spcBef>
                <a:spcPts val="300"/>
              </a:spcBef>
              <a:spcAft>
                <a:spcPts val="800"/>
              </a:spcAft>
              <a:buFont typeface="Wingdings" panose="05000000000000000000" pitchFamily="2" charset="2"/>
              <a:buChar char="Ø"/>
            </a:pPr>
            <a:r>
              <a:rPr lang="en-US" sz="2400" dirty="0">
                <a:solidFill>
                  <a:srgbClr val="002060"/>
                </a:solidFill>
                <a:effectLst>
                  <a:outerShdw blurRad="38100" dist="38100" dir="2700000" algn="tl">
                    <a:srgbClr val="000000">
                      <a:alpha val="43137"/>
                    </a:srgbClr>
                  </a:outerShdw>
                </a:effectLst>
                <a:latin typeface="Century" panose="02040604050505020304" pitchFamily="18" charset="0"/>
              </a:rPr>
              <a:t>Data Processing.</a:t>
            </a:r>
          </a:p>
          <a:p>
            <a:pPr>
              <a:spcBef>
                <a:spcPts val="300"/>
              </a:spcBef>
              <a:spcAft>
                <a:spcPts val="800"/>
              </a:spcAft>
              <a:buFont typeface="Wingdings" panose="05000000000000000000" pitchFamily="2" charset="2"/>
              <a:buChar char="Ø"/>
            </a:pPr>
            <a:r>
              <a:rPr lang="en-US" sz="2400" dirty="0">
                <a:solidFill>
                  <a:srgbClr val="002060"/>
                </a:solidFill>
                <a:effectLst>
                  <a:outerShdw blurRad="38100" dist="38100" dir="2700000" algn="tl">
                    <a:srgbClr val="000000">
                      <a:alpha val="43137"/>
                    </a:srgbClr>
                  </a:outerShdw>
                </a:effectLst>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sz="2400" dirty="0">
                <a:solidFill>
                  <a:srgbClr val="002060"/>
                </a:solidFill>
                <a:effectLst>
                  <a:outerShdw blurRad="38100" dist="38100" dir="2700000" algn="tl">
                    <a:srgbClr val="000000">
                      <a:alpha val="43137"/>
                    </a:srgbClr>
                  </a:outerShdw>
                </a:effectLst>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sz="2400" dirty="0">
                <a:solidFill>
                  <a:srgbClr val="002060"/>
                </a:solidFill>
                <a:effectLst>
                  <a:outerShdw blurRad="38100" dist="38100" dir="2700000" algn="tl">
                    <a:srgbClr val="000000">
                      <a:alpha val="43137"/>
                    </a:srgbClr>
                  </a:outerShdw>
                </a:effectLst>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sz="2400" dirty="0">
                <a:solidFill>
                  <a:srgbClr val="002060"/>
                </a:solidFill>
                <a:effectLst>
                  <a:outerShdw blurRad="38100" dist="38100" dir="2700000" algn="tl">
                    <a:srgbClr val="000000">
                      <a:alpha val="43137"/>
                    </a:srgbClr>
                  </a:outerShdw>
                </a:effectLst>
                <a:latin typeface="Century" panose="02040604050505020304" pitchFamily="18" charset="0"/>
              </a:rPr>
              <a:t>Final Model.</a:t>
            </a:r>
          </a:p>
          <a:p>
            <a:pPr>
              <a:spcBef>
                <a:spcPts val="300"/>
              </a:spcBef>
              <a:spcAft>
                <a:spcPts val="800"/>
              </a:spcAft>
              <a:buFont typeface="Wingdings" panose="05000000000000000000" pitchFamily="2" charset="2"/>
              <a:buChar char="Ø"/>
            </a:pPr>
            <a:r>
              <a:rPr lang="en-US" sz="2400" dirty="0">
                <a:solidFill>
                  <a:srgbClr val="002060"/>
                </a:solidFill>
                <a:effectLst>
                  <a:outerShdw blurRad="38100" dist="38100" dir="2700000" algn="tl">
                    <a:srgbClr val="000000">
                      <a:alpha val="43137"/>
                    </a:srgbClr>
                  </a:outerShdw>
                </a:effectLst>
                <a:latin typeface="Century" panose="02040604050505020304" pitchFamily="18" charset="0"/>
              </a:rPr>
              <a:t>Conclusion.</a:t>
            </a:r>
          </a:p>
        </p:txBody>
      </p:sp>
      <p:pic>
        <p:nvPicPr>
          <p:cNvPr id="6" name="Picture 5">
            <a:extLst>
              <a:ext uri="{FF2B5EF4-FFF2-40B4-BE49-F238E27FC236}">
                <a16:creationId xmlns:a16="http://schemas.microsoft.com/office/drawing/2014/main" id="{14D61313-BBBC-41AD-A0C4-0E547A46B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12" y="1774865"/>
            <a:ext cx="2710598" cy="4534455"/>
          </a:xfrm>
          <a:prstGeom prst="rect">
            <a:avLst/>
          </a:prstGeom>
          <a:effectLst>
            <a:outerShdw blurRad="88900" dist="139700" dir="21540000" sx="94000" sy="94000" algn="ctr" rotWithShape="0">
              <a:srgbClr val="000000">
                <a:alpha val="43137"/>
              </a:srgbClr>
            </a:outerShdw>
          </a:effectLst>
        </p:spPr>
      </p:pic>
    </p:spTree>
    <p:extLst>
      <p:ext uri="{BB962C8B-B14F-4D97-AF65-F5344CB8AC3E}">
        <p14:creationId xmlns:p14="http://schemas.microsoft.com/office/powerpoint/2010/main" val="21489720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10698480" cy="1143000"/>
          </a:xfrm>
        </p:spPr>
        <p:txBody>
          <a:bodyPr>
            <a:normAutofit/>
          </a:bodyPr>
          <a:lstStyle/>
          <a:p>
            <a:pPr algn="l"/>
            <a:r>
              <a:rPr lang="en-US" sz="3600" b="1" dirty="0">
                <a:effectLst>
                  <a:outerShdw blurRad="38100" dist="38100" dir="2700000" algn="tl">
                    <a:srgbClr val="000000">
                      <a:alpha val="43137"/>
                    </a:srgbClr>
                  </a:outerShdw>
                </a:effectLst>
              </a:rPr>
              <a:t>Problem statement:</a:t>
            </a:r>
          </a:p>
        </p:txBody>
      </p:sp>
      <p:sp>
        <p:nvSpPr>
          <p:cNvPr id="3" name="Content Placeholder 2"/>
          <p:cNvSpPr>
            <a:spLocks noGrp="1"/>
          </p:cNvSpPr>
          <p:nvPr>
            <p:ph idx="1"/>
          </p:nvPr>
        </p:nvSpPr>
        <p:spPr>
          <a:xfrm>
            <a:off x="3124200" y="1366887"/>
            <a:ext cx="8107680" cy="5486399"/>
          </a:xfrm>
        </p:spPr>
        <p:txBody>
          <a:bodyPr>
            <a:normAutofit/>
          </a:bodyPr>
          <a:lstStyle/>
          <a:p>
            <a:pPr algn="just">
              <a:lnSpc>
                <a:spcPct val="110000"/>
              </a:lnSpc>
              <a:buNone/>
            </a:pPr>
            <a:r>
              <a:rPr lang="en-IN" sz="1900" dirty="0"/>
              <a:t>	The airline industry is considered one of the most sophisticated industries in using complex pricing strategies. Nowadays, ticket prices can vary dynamically and significantly for the same flight, even for nearby seats. The ticket price of a specific flight can change up to 7 times a day. Customers are seeking to get the lowest price for their tickets, while airline companies are trying to keep their overall revenue as high as possible and maximize their profit. However, mismatches between available seats and passenger demand usually lead to either the customer paying more or the airline company losing revenue. Airlines companies are generally equipped with advanced tools and capabilities that enable them to control the pricing process. However, customers are also becoming more strategic with the development of various online tools to compare prices across various airline companies. In addition, competition between airlines makes the task of determining optimal pricing hard for everyone.</a:t>
            </a:r>
            <a:endParaRPr lang="en-US" sz="1900" dirty="0"/>
          </a:p>
          <a:p>
            <a:pPr>
              <a:lnSpc>
                <a:spcPct val="110000"/>
              </a:lnSpc>
            </a:pPr>
            <a:endParaRPr lang="en-US" dirty="0"/>
          </a:p>
        </p:txBody>
      </p:sp>
      <p:pic>
        <p:nvPicPr>
          <p:cNvPr id="4" name="Picture 3">
            <a:extLst>
              <a:ext uri="{FF2B5EF4-FFF2-40B4-BE49-F238E27FC236}">
                <a16:creationId xmlns:a16="http://schemas.microsoft.com/office/drawing/2014/main" id="{CEE83CBD-EDF2-4426-8051-ADCEBB5B5B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01" y="1905000"/>
            <a:ext cx="2362200" cy="3653509"/>
          </a:xfrm>
          <a:prstGeom prst="rect">
            <a:avLst/>
          </a:prstGeom>
          <a:effectLst>
            <a:outerShdw blurRad="177800" dist="203200" dir="21540000" sx="89000" sy="89000" algn="ctr" rotWithShape="0">
              <a:schemeClr val="tx1">
                <a:alpha val="90000"/>
              </a:schemeClr>
            </a:outerShdw>
          </a:effec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698480" cy="1143000"/>
          </a:xfrm>
        </p:spPr>
        <p:txBody>
          <a:bodyPr>
            <a:normAutofit/>
          </a:bodyPr>
          <a:lstStyle/>
          <a:p>
            <a:pPr algn="l"/>
            <a:r>
              <a:rPr lang="en-IN" sz="3200" dirty="0"/>
              <a:t>Analytical Problem Framing</a:t>
            </a:r>
            <a:endParaRPr lang="en-US" sz="3200" dirty="0"/>
          </a:p>
        </p:txBody>
      </p:sp>
      <p:sp>
        <p:nvSpPr>
          <p:cNvPr id="3" name="Content Placeholder 2"/>
          <p:cNvSpPr>
            <a:spLocks noGrp="1"/>
          </p:cNvSpPr>
          <p:nvPr>
            <p:ph idx="1"/>
          </p:nvPr>
        </p:nvSpPr>
        <p:spPr>
          <a:xfrm>
            <a:off x="762000" y="914400"/>
            <a:ext cx="10698480" cy="1447798"/>
          </a:xfrm>
        </p:spPr>
        <p:txBody>
          <a:bodyPr/>
          <a:lstStyle/>
          <a:p>
            <a:pPr algn="just">
              <a:buNone/>
            </a:pPr>
            <a:r>
              <a:rPr lang="en-IN" sz="1800" dirty="0"/>
              <a:t>	For the given flight price prediction project I have scraped the flight prices along with some other features from a well known website that is ‘yatra.com’. And this data is framed into a data frame and saved into a .</a:t>
            </a:r>
            <a:r>
              <a:rPr lang="en-IN" sz="1800" dirty="0" err="1"/>
              <a:t>csv</a:t>
            </a:r>
            <a:r>
              <a:rPr lang="en-IN" sz="1800" dirty="0"/>
              <a:t> file. After that I have fetched this data set and performed some data processing and some EDA. The data set is having around 5808 rows and 10 columns.</a:t>
            </a:r>
            <a:endParaRPr lang="en-US" sz="1800"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43000" y="2338631"/>
            <a:ext cx="7375310" cy="3733800"/>
          </a:xfrm>
          <a:prstGeom prst="rect">
            <a:avLst/>
          </a:prstGeom>
          <a:noFill/>
          <a:ln w="9525">
            <a:noFill/>
            <a:miter lim="800000"/>
            <a:headEnd/>
            <a:tailEnd/>
          </a:ln>
        </p:spPr>
      </p:pic>
      <p:pic>
        <p:nvPicPr>
          <p:cNvPr id="5" name="Picture 2">
            <a:extLst>
              <a:ext uri="{FF2B5EF4-FFF2-40B4-BE49-F238E27FC236}">
                <a16:creationId xmlns:a16="http://schemas.microsoft.com/office/drawing/2014/main" id="{F7982E49-4831-4FAE-B14E-68561D09C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29718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Data Processing</a:t>
            </a:r>
          </a:p>
        </p:txBody>
      </p:sp>
      <p:sp>
        <p:nvSpPr>
          <p:cNvPr id="3" name="Content Placeholder 2"/>
          <p:cNvSpPr>
            <a:spLocks noGrp="1"/>
          </p:cNvSpPr>
          <p:nvPr>
            <p:ph idx="1"/>
          </p:nvPr>
        </p:nvSpPr>
        <p:spPr>
          <a:xfrm>
            <a:off x="990600" y="1524000"/>
            <a:ext cx="7924800" cy="4419600"/>
          </a:xfrm>
        </p:spPr>
        <p:txBody>
          <a:bodyPr>
            <a:normAutofit lnSpcReduction="10000"/>
          </a:bodyPr>
          <a:lstStyle/>
          <a:p>
            <a:pPr algn="just">
              <a:buFont typeface="Wingdings" panose="05000000000000000000" pitchFamily="2" charset="2"/>
              <a:buChar char="Ø"/>
            </a:pPr>
            <a:r>
              <a:rPr lang="en-US" sz="1800" dirty="0"/>
              <a:t>Here the data types of all the features are given as object types. We need to convert it to the correct respective data type of it. For that purpose, we need to go through some data processing steps.</a:t>
            </a:r>
          </a:p>
          <a:p>
            <a:pPr algn="just">
              <a:buFont typeface="Wingdings" panose="05000000000000000000" pitchFamily="2" charset="2"/>
              <a:buChar char="Ø"/>
            </a:pPr>
            <a:endParaRPr lang="en-US" sz="1800" dirty="0"/>
          </a:p>
          <a:p>
            <a:pPr>
              <a:buFont typeface="Wingdings" panose="05000000000000000000" pitchFamily="2" charset="2"/>
              <a:buChar char="Ø"/>
            </a:pPr>
            <a:r>
              <a:rPr lang="en-IN" sz="1800" dirty="0"/>
              <a:t>Duration column:</a:t>
            </a:r>
            <a:br>
              <a:rPr lang="en-IN" sz="1800" dirty="0"/>
            </a:br>
            <a:r>
              <a:rPr lang="en-IN" sz="1800" dirty="0"/>
              <a:t>This column is having string entries in hours and minutes; I have separated hours and minutes into two different columns by splitting and then using both of these columns to fill the entries into the Duration column is given in the above figure.</a:t>
            </a:r>
            <a:endParaRPr lang="en-US" sz="1800" dirty="0"/>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IN" sz="1800" dirty="0" err="1"/>
              <a:t>Departure_time</a:t>
            </a:r>
            <a:r>
              <a:rPr lang="en-IN" sz="1800" dirty="0"/>
              <a:t> &amp; </a:t>
            </a:r>
            <a:r>
              <a:rPr lang="en-IN" sz="1800" dirty="0" err="1"/>
              <a:t>Time_of_arrival</a:t>
            </a:r>
            <a:r>
              <a:rPr lang="en-IN" sz="1800" dirty="0"/>
              <a:t>:</a:t>
            </a:r>
            <a:r>
              <a:rPr lang="en-US" sz="1800" dirty="0"/>
              <a:t> </a:t>
            </a:r>
            <a:r>
              <a:rPr lang="en-IN" sz="1800" dirty="0"/>
              <a:t>Similar to the case of the duration column these two columns are also having the time but in a string format. And by using the above code steps I have fetched numerical values for the time and filled them into respective columns. And the extra columns from these three cases have been deleted from the data set.</a:t>
            </a:r>
            <a:endParaRPr lang="en-US" sz="1800" dirty="0"/>
          </a:p>
          <a:p>
            <a:pPr algn="just">
              <a:buFont typeface="Wingdings" panose="05000000000000000000" pitchFamily="2" charset="2"/>
              <a:buChar char="Ø"/>
            </a:pPr>
            <a:endParaRPr lang="en-US" sz="1800" dirty="0"/>
          </a:p>
        </p:txBody>
      </p:sp>
      <p:pic>
        <p:nvPicPr>
          <p:cNvPr id="4" name="Picture 4">
            <a:extLst>
              <a:ext uri="{FF2B5EF4-FFF2-40B4-BE49-F238E27FC236}">
                <a16:creationId xmlns:a16="http://schemas.microsoft.com/office/drawing/2014/main" id="{72EA9ECB-EDF5-4833-AD65-B4AFBCA84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8763000" y="2165649"/>
            <a:ext cx="2952328" cy="3168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ppt_w</p:attrName>
                                        </p:attrNameLst>
                                      </p:cBhvr>
                                      <p:tavLst>
                                        <p:tav tm="0">
                                          <p:val>
                                            <p:fltVal val="0"/>
                                          </p:val>
                                        </p:tav>
                                        <p:tav tm="100000">
                                          <p:val>
                                            <p:strVal val="#ppt_w"/>
                                          </p:val>
                                        </p:tav>
                                      </p:tavLst>
                                    </p:anim>
                                    <p:anim calcmode="lin" valueType="num">
                                      <p:cBhvr>
                                        <p:cTn id="8" dur="3000" fill="hold"/>
                                        <p:tgtEl>
                                          <p:spTgt spid="4"/>
                                        </p:tgtEl>
                                        <p:attrNameLst>
                                          <p:attrName>ppt_h</p:attrName>
                                        </p:attrNameLst>
                                      </p:cBhvr>
                                      <p:tavLst>
                                        <p:tav tm="0">
                                          <p:val>
                                            <p:fltVal val="0"/>
                                          </p:val>
                                        </p:tav>
                                        <p:tav tm="100000">
                                          <p:val>
                                            <p:strVal val="#ppt_h"/>
                                          </p:val>
                                        </p:tav>
                                      </p:tavLst>
                                    </p:anim>
                                    <p:anim calcmode="lin" valueType="num">
                                      <p:cBhvr>
                                        <p:cTn id="9" dur="3000" fill="hold"/>
                                        <p:tgtEl>
                                          <p:spTgt spid="4"/>
                                        </p:tgtEl>
                                        <p:attrNameLst>
                                          <p:attrName>style.rotation</p:attrName>
                                        </p:attrNameLst>
                                      </p:cBhvr>
                                      <p:tavLst>
                                        <p:tav tm="0">
                                          <p:val>
                                            <p:fltVal val="90"/>
                                          </p:val>
                                        </p:tav>
                                        <p:tav tm="100000">
                                          <p:val>
                                            <p:fltVal val="0"/>
                                          </p:val>
                                        </p:tav>
                                      </p:tavLst>
                                    </p:anim>
                                    <p:animEffect transition="in" filter="fade">
                                      <p:cBhvr>
                                        <p:cTn id="10"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571500"/>
            <a:ext cx="10698480" cy="914400"/>
          </a:xfrm>
        </p:spPr>
        <p:txBody>
          <a:bodyPr>
            <a:normAutofit/>
          </a:bodyPr>
          <a:lstStyle/>
          <a:p>
            <a:pPr marL="342900" indent="-342900" algn="l">
              <a:buFont typeface="Wingdings" panose="05000000000000000000" pitchFamily="2" charset="2"/>
              <a:buChar char="§"/>
            </a:pPr>
            <a:r>
              <a:rPr lang="en-IN" sz="2400" b="1" dirty="0" err="1">
                <a:effectLst>
                  <a:outerShdw blurRad="38100" dist="38100" dir="2700000" algn="tl">
                    <a:srgbClr val="000000">
                      <a:alpha val="43137"/>
                    </a:srgbClr>
                  </a:outerShdw>
                </a:effectLst>
              </a:rPr>
              <a:t>Number_of_stops</a:t>
            </a:r>
            <a:r>
              <a:rPr lang="en-IN" sz="2400" b="1" dirty="0">
                <a:effectLst>
                  <a:outerShdw blurRad="38100" dist="38100" dir="2700000" algn="tl">
                    <a:srgbClr val="000000">
                      <a:alpha val="43137"/>
                    </a:srgbClr>
                  </a:outerShdw>
                </a:effectLst>
              </a:rPr>
              <a:t>:</a:t>
            </a:r>
            <a:br>
              <a:rPr lang="en-US" sz="2400" b="1" dirty="0">
                <a:effectLst>
                  <a:outerShdw blurRad="38100" dist="38100" dir="2700000" algn="tl">
                    <a:srgbClr val="000000">
                      <a:alpha val="43137"/>
                    </a:srgbClr>
                  </a:outerShdw>
                </a:effectLst>
              </a:rPr>
            </a:b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4724400"/>
            <a:ext cx="9982200" cy="1295400"/>
          </a:xfrm>
        </p:spPr>
        <p:txBody>
          <a:bodyPr>
            <a:normAutofit/>
          </a:bodyPr>
          <a:lstStyle/>
          <a:p>
            <a:pPr algn="just">
              <a:buNone/>
            </a:pPr>
            <a:r>
              <a:rPr lang="en-IN" sz="1800" dirty="0"/>
              <a:t>	This column is a categorical column and filled with string values, but we need to fill the values in ordinal manner so I have replaced the entries with corresponding numeric values.</a:t>
            </a:r>
            <a:endParaRPr lang="en-US" sz="1800" dirty="0"/>
          </a:p>
          <a:p>
            <a:pPr>
              <a:buNone/>
            </a:pPr>
            <a:endParaRPr lang="en-US" dirty="0"/>
          </a:p>
        </p:txBody>
      </p:sp>
      <p:pic>
        <p:nvPicPr>
          <p:cNvPr id="4" name="Picture 3"/>
          <p:cNvPicPr/>
          <p:nvPr/>
        </p:nvPicPr>
        <p:blipFill>
          <a:blip r:embed="rId2" cstate="print"/>
          <a:srcRect/>
          <a:stretch>
            <a:fillRect/>
          </a:stretch>
        </p:blipFill>
        <p:spPr bwMode="auto">
          <a:xfrm>
            <a:off x="4343400" y="1828800"/>
            <a:ext cx="6172200" cy="2209800"/>
          </a:xfrm>
          <a:prstGeom prst="rect">
            <a:avLst/>
          </a:prstGeom>
          <a:noFill/>
          <a:ln w="9525">
            <a:noFill/>
            <a:miter lim="800000"/>
            <a:headEnd/>
            <a:tailEnd/>
          </a:ln>
        </p:spPr>
      </p:pic>
      <p:pic>
        <p:nvPicPr>
          <p:cNvPr id="2050" name="Picture 2">
            <a:extLst>
              <a:ext uri="{FF2B5EF4-FFF2-40B4-BE49-F238E27FC236}">
                <a16:creationId xmlns:a16="http://schemas.microsoft.com/office/drawing/2014/main" id="{E5C46A99-CF18-4127-B152-3ED194A65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52550"/>
            <a:ext cx="3505200"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3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effectLst>
                  <a:outerShdw blurRad="38100" dist="38100" dir="2700000" algn="tl">
                    <a:srgbClr val="000000">
                      <a:alpha val="43137"/>
                    </a:srgbClr>
                  </a:outerShdw>
                </a:effectLst>
              </a:rPr>
              <a:t>Exploratory Data Analysis:</a:t>
            </a:r>
            <a:endParaRPr lang="en-US" sz="3200" b="1" dirty="0">
              <a:effectLst>
                <a:outerShdw blurRad="38100" dist="38100" dir="2700000" algn="tl">
                  <a:srgbClr val="000000">
                    <a:alpha val="43137"/>
                  </a:srgbClr>
                </a:outerShdw>
              </a:effectLst>
            </a:endParaRPr>
          </a:p>
        </p:txBody>
      </p:sp>
      <p:pic>
        <p:nvPicPr>
          <p:cNvPr id="4" name="Content Placeholder 3" descr="Untitled.png"/>
          <p:cNvPicPr>
            <a:picLocks noGrp="1"/>
          </p:cNvPicPr>
          <p:nvPr>
            <p:ph sz="half" idx="1"/>
          </p:nvPr>
        </p:nvPicPr>
        <p:blipFill>
          <a:blip r:embed="rId2" cstate="print"/>
          <a:stretch>
            <a:fillRect/>
          </a:stretch>
        </p:blipFill>
        <p:spPr>
          <a:xfrm>
            <a:off x="1485900" y="1385430"/>
            <a:ext cx="8915400" cy="3581400"/>
          </a:xfrm>
          <a:prstGeom prst="rect">
            <a:avLst/>
          </a:prstGeom>
        </p:spPr>
      </p:pic>
      <p:sp>
        <p:nvSpPr>
          <p:cNvPr id="5" name="Content Placeholder 4"/>
          <p:cNvSpPr>
            <a:spLocks noGrp="1"/>
          </p:cNvSpPr>
          <p:nvPr>
            <p:ph sz="half" idx="2"/>
          </p:nvPr>
        </p:nvSpPr>
        <p:spPr>
          <a:xfrm>
            <a:off x="914400" y="5105400"/>
            <a:ext cx="10363200" cy="1554165"/>
          </a:xfrm>
        </p:spPr>
        <p:txBody>
          <a:bodyPr>
            <a:normAutofit/>
          </a:bodyPr>
          <a:lstStyle/>
          <a:p>
            <a:pPr algn="just">
              <a:buNone/>
            </a:pPr>
            <a:r>
              <a:rPr lang="en-IN" dirty="0"/>
              <a:t>	</a:t>
            </a:r>
            <a:r>
              <a:rPr lang="en-IN" sz="1800" dirty="0"/>
              <a:t>The above figure is showing two different plots one is a count plot for the column Airline and another is a strip plot showing the relation between Airline and Prices. The count plot will tell us that there are more numbers of flights of Vistara, IndiGo, and Air India than others. Flights of Spice Jet are very less in numbers. The strip plot will tell us that Air India is having flights with higher prices.</a:t>
            </a:r>
            <a:endParaRPr lang="en-US" sz="1800" dirty="0"/>
          </a:p>
          <a:p>
            <a:pPr>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04800"/>
            <a:ext cx="10698480" cy="1143000"/>
          </a:xfrm>
        </p:spPr>
        <p:txBody>
          <a:bodyPr>
            <a:normAutofit/>
          </a:bodyPr>
          <a:lstStyle/>
          <a:p>
            <a:pPr algn="l"/>
            <a:r>
              <a:rPr lang="en-IN" sz="2400" b="1" dirty="0"/>
              <a:t>Source</a:t>
            </a:r>
            <a:endParaRPr lang="en-US" sz="2400" b="1" dirty="0"/>
          </a:p>
        </p:txBody>
      </p:sp>
      <p:sp>
        <p:nvSpPr>
          <p:cNvPr id="6" name="Content Placeholder 5"/>
          <p:cNvSpPr>
            <a:spLocks noGrp="1"/>
          </p:cNvSpPr>
          <p:nvPr>
            <p:ph sz="half" idx="2"/>
          </p:nvPr>
        </p:nvSpPr>
        <p:spPr>
          <a:xfrm>
            <a:off x="3177619" y="5268248"/>
            <a:ext cx="7595996" cy="1325565"/>
          </a:xfrm>
        </p:spPr>
        <p:txBody>
          <a:bodyPr/>
          <a:lstStyle/>
          <a:p>
            <a:pPr algn="just">
              <a:buNone/>
            </a:pPr>
            <a:r>
              <a:rPr lang="en-IN" sz="1800" dirty="0"/>
              <a:t>	Here we are having more flights from New Delhi, Mumbai, Bangalore, and Kolkata than other cities. Looking at the strip plot we can say flights from New Delhi are having somewhat higher prices than other cities.</a:t>
            </a:r>
            <a:endParaRPr lang="en-US" sz="1800" dirty="0"/>
          </a:p>
          <a:p>
            <a:endParaRPr lang="en-US" dirty="0"/>
          </a:p>
        </p:txBody>
      </p:sp>
      <p:pic>
        <p:nvPicPr>
          <p:cNvPr id="8" name="Picture 7">
            <a:extLst>
              <a:ext uri="{FF2B5EF4-FFF2-40B4-BE49-F238E27FC236}">
                <a16:creationId xmlns:a16="http://schemas.microsoft.com/office/drawing/2014/main" id="{519AC219-E84F-4781-AD92-5D47E379CFF8}"/>
              </a:ext>
            </a:extLst>
          </p:cNvPr>
          <p:cNvPicPr>
            <a:picLocks noChangeAspect="1"/>
          </p:cNvPicPr>
          <p:nvPr/>
        </p:nvPicPr>
        <p:blipFill>
          <a:blip r:embed="rId2"/>
          <a:stretch>
            <a:fillRect/>
          </a:stretch>
        </p:blipFill>
        <p:spPr>
          <a:xfrm>
            <a:off x="1090803" y="1143000"/>
            <a:ext cx="9705593" cy="3861062"/>
          </a:xfrm>
          <a:prstGeom prst="rect">
            <a:avLst/>
          </a:prstGeom>
        </p:spPr>
      </p:pic>
      <p:pic>
        <p:nvPicPr>
          <p:cNvPr id="9" name="Picture 2">
            <a:extLst>
              <a:ext uri="{FF2B5EF4-FFF2-40B4-BE49-F238E27FC236}">
                <a16:creationId xmlns:a16="http://schemas.microsoft.com/office/drawing/2014/main" id="{9D0F6694-1AC4-4552-BD15-B4E22F829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 y="4902374"/>
            <a:ext cx="2336626" cy="1955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err="1"/>
              <a:t>Meal_availability</a:t>
            </a:r>
            <a:endParaRPr lang="en-US" sz="2400" b="1" dirty="0"/>
          </a:p>
        </p:txBody>
      </p:sp>
      <p:sp>
        <p:nvSpPr>
          <p:cNvPr id="4" name="Content Placeholder 3"/>
          <p:cNvSpPr>
            <a:spLocks noGrp="1"/>
          </p:cNvSpPr>
          <p:nvPr>
            <p:ph sz="half" idx="2"/>
          </p:nvPr>
        </p:nvSpPr>
        <p:spPr>
          <a:xfrm>
            <a:off x="3200400" y="5105400"/>
            <a:ext cx="7315200" cy="1325565"/>
          </a:xfrm>
        </p:spPr>
        <p:txBody>
          <a:bodyPr>
            <a:normAutofit/>
          </a:bodyPr>
          <a:lstStyle/>
          <a:p>
            <a:pPr algn="just">
              <a:buNone/>
            </a:pPr>
            <a:r>
              <a:rPr lang="en-IN" sz="1800" dirty="0"/>
              <a:t>	Looking at the above plots we can conclude that more number of flights are not included Meal Fare, some of with providing a free meal and the rest few are with None category.</a:t>
            </a:r>
            <a:endParaRPr lang="en-US" sz="1800" dirty="0"/>
          </a:p>
          <a:p>
            <a:endParaRPr lang="en-US" dirty="0"/>
          </a:p>
        </p:txBody>
      </p:sp>
      <p:pic>
        <p:nvPicPr>
          <p:cNvPr id="3076" name="Picture 4">
            <a:extLst>
              <a:ext uri="{FF2B5EF4-FFF2-40B4-BE49-F238E27FC236}">
                <a16:creationId xmlns:a16="http://schemas.microsoft.com/office/drawing/2014/main" id="{BBA4C413-C2CA-4A11-8F9C-945EBEA2A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87" y="4531489"/>
            <a:ext cx="2362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3E33529-8BAD-4EF3-9F2F-79D4A97C0687}"/>
              </a:ext>
            </a:extLst>
          </p:cNvPr>
          <p:cNvPicPr>
            <a:picLocks noChangeAspect="1"/>
          </p:cNvPicPr>
          <p:nvPr/>
        </p:nvPicPr>
        <p:blipFill>
          <a:blip r:embed="rId3"/>
          <a:stretch>
            <a:fillRect/>
          </a:stretch>
        </p:blipFill>
        <p:spPr>
          <a:xfrm>
            <a:off x="2734533" y="1114567"/>
            <a:ext cx="8246934" cy="38148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wipe(down)">
                                      <p:cBhvr>
                                        <p:cTn id="7" dur="580">
                                          <p:stCondLst>
                                            <p:cond delay="0"/>
                                          </p:stCondLst>
                                        </p:cTn>
                                        <p:tgtEl>
                                          <p:spTgt spid="3076"/>
                                        </p:tgtEl>
                                      </p:cBhvr>
                                    </p:animEffect>
                                    <p:anim calcmode="lin" valueType="num">
                                      <p:cBhvr>
                                        <p:cTn id="8" dur="1822" tmFilter="0,0; 0.14,0.36; 0.43,0.73; 0.71,0.91; 1.0,1.0">
                                          <p:stCondLst>
                                            <p:cond delay="0"/>
                                          </p:stCondLst>
                                        </p:cTn>
                                        <p:tgtEl>
                                          <p:spTgt spid="307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6"/>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6"/>
                                        </p:tgtEl>
                                      </p:cBhvr>
                                      <p:to x="100000" y="60000"/>
                                    </p:animScale>
                                    <p:animScale>
                                      <p:cBhvr>
                                        <p:cTn id="14" dur="166" decel="50000">
                                          <p:stCondLst>
                                            <p:cond delay="676"/>
                                          </p:stCondLst>
                                        </p:cTn>
                                        <p:tgtEl>
                                          <p:spTgt spid="3076"/>
                                        </p:tgtEl>
                                      </p:cBhvr>
                                      <p:to x="100000" y="100000"/>
                                    </p:animScale>
                                    <p:animScale>
                                      <p:cBhvr>
                                        <p:cTn id="15" dur="26">
                                          <p:stCondLst>
                                            <p:cond delay="1312"/>
                                          </p:stCondLst>
                                        </p:cTn>
                                        <p:tgtEl>
                                          <p:spTgt spid="3076"/>
                                        </p:tgtEl>
                                      </p:cBhvr>
                                      <p:to x="100000" y="80000"/>
                                    </p:animScale>
                                    <p:animScale>
                                      <p:cBhvr>
                                        <p:cTn id="16" dur="166" decel="50000">
                                          <p:stCondLst>
                                            <p:cond delay="1338"/>
                                          </p:stCondLst>
                                        </p:cTn>
                                        <p:tgtEl>
                                          <p:spTgt spid="3076"/>
                                        </p:tgtEl>
                                      </p:cBhvr>
                                      <p:to x="100000" y="100000"/>
                                    </p:animScale>
                                    <p:animScale>
                                      <p:cBhvr>
                                        <p:cTn id="17" dur="26">
                                          <p:stCondLst>
                                            <p:cond delay="1642"/>
                                          </p:stCondLst>
                                        </p:cTn>
                                        <p:tgtEl>
                                          <p:spTgt spid="3076"/>
                                        </p:tgtEl>
                                      </p:cBhvr>
                                      <p:to x="100000" y="90000"/>
                                    </p:animScale>
                                    <p:animScale>
                                      <p:cBhvr>
                                        <p:cTn id="18" dur="166" decel="50000">
                                          <p:stCondLst>
                                            <p:cond delay="1668"/>
                                          </p:stCondLst>
                                        </p:cTn>
                                        <p:tgtEl>
                                          <p:spTgt spid="3076"/>
                                        </p:tgtEl>
                                      </p:cBhvr>
                                      <p:to x="100000" y="100000"/>
                                    </p:animScale>
                                    <p:animScale>
                                      <p:cBhvr>
                                        <p:cTn id="19" dur="26">
                                          <p:stCondLst>
                                            <p:cond delay="1808"/>
                                          </p:stCondLst>
                                        </p:cTn>
                                        <p:tgtEl>
                                          <p:spTgt spid="3076"/>
                                        </p:tgtEl>
                                      </p:cBhvr>
                                      <p:to x="100000" y="95000"/>
                                    </p:animScale>
                                    <p:animScale>
                                      <p:cBhvr>
                                        <p:cTn id="20" dur="166" decel="50000">
                                          <p:stCondLst>
                                            <p:cond delay="1834"/>
                                          </p:stCondLst>
                                        </p:cTn>
                                        <p:tgtEl>
                                          <p:spTgt spid="307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1306</Words>
  <Application>Microsoft Office PowerPoint</Application>
  <PresentationFormat>Custom</PresentationFormat>
  <Paragraphs>61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vt:lpstr>
      <vt:lpstr>Wingdings</vt:lpstr>
      <vt:lpstr>Office Theme</vt:lpstr>
      <vt:lpstr>FLIGHT PRICE PREDICTION </vt:lpstr>
      <vt:lpstr>PowerPoint Presentation</vt:lpstr>
      <vt:lpstr>Problem statement:</vt:lpstr>
      <vt:lpstr>Analytical Problem Framing</vt:lpstr>
      <vt:lpstr>Data Processing</vt:lpstr>
      <vt:lpstr>Number_of_stops: </vt:lpstr>
      <vt:lpstr>Exploratory Data Analysis:</vt:lpstr>
      <vt:lpstr>Source</vt:lpstr>
      <vt:lpstr>Meal_availability</vt:lpstr>
      <vt:lpstr>Number_of_stops</vt:lpstr>
      <vt:lpstr>PowerPoint Presentation</vt:lpstr>
      <vt:lpstr>PowerPoint Presentation</vt:lpstr>
      <vt:lpstr>Duration vs Price</vt:lpstr>
      <vt:lpstr>Model Building and Evaluation:</vt:lpstr>
      <vt:lpstr>Final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dc:title>
  <dc:creator>ABHINANDAN</dc:creator>
  <cp:lastModifiedBy>abhimanyu varpe</cp:lastModifiedBy>
  <cp:revision>25</cp:revision>
  <dcterms:created xsi:type="dcterms:W3CDTF">2021-11-03T10:30:39Z</dcterms:created>
  <dcterms:modified xsi:type="dcterms:W3CDTF">2022-05-05T13:16:36Z</dcterms:modified>
</cp:coreProperties>
</file>