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23"/>
  </p:notesMasterIdLst>
  <p:sldIdLst>
    <p:sldId id="278"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C793A902-0EEE-4864-A26F-45740A024A2D}" type="presOf" srcId="{7E5BF415-DD7C-46CE-81EA-C533FD19D64E}" destId="{C51586F8-6FAF-4530-806B-429518E699E2}" srcOrd="0" destOrd="0" presId="urn:microsoft.com/office/officeart/2005/8/layout/process3"/>
    <dgm:cxn modelId="{31847118-277C-41A1-9CEA-E9D8DD240CC3}" type="presOf" srcId="{F5287809-3C15-4CCC-8752-80339C1152A5}" destId="{51EA4E37-9197-43C9-9502-961CC2F00719}"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779E6B30-61DE-4DDF-942A-86AF07437BBD}" type="presOf" srcId="{F5287809-3C15-4CCC-8752-80339C1152A5}" destId="{6D356879-97F7-4A4F-8954-7F876FCD0A2F}" srcOrd="1"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C6B6F73A-8670-4EF4-8BE4-9B66F174F453}" type="presOf" srcId="{129662DD-405A-4B1A-AC34-14BCC38CDDE6}" destId="{D91F2413-E4E3-4058-AF8C-E44208B5C14B}" srcOrd="0" destOrd="1" presId="urn:microsoft.com/office/officeart/2005/8/layout/process3"/>
    <dgm:cxn modelId="{FDF3973D-6FE4-4632-BBAF-08A44FE26B40}" type="presOf" srcId="{C1C0BC68-A810-4B5F-92EF-C6470DBD2260}" destId="{DB36A994-60A6-447D-8D30-19D2F536511E}" srcOrd="1" destOrd="0" presId="urn:microsoft.com/office/officeart/2005/8/layout/process3"/>
    <dgm:cxn modelId="{EE16426B-48C7-4190-8905-CEDADC838535}" type="presOf" srcId="{C1CF9C7E-E63B-423A-9EB1-3CB2E27F093C}" destId="{84AB7DF1-E716-46D2-8886-4D0AF1B8C8A8}" srcOrd="1" destOrd="0" presId="urn:microsoft.com/office/officeart/2005/8/layout/process3"/>
    <dgm:cxn modelId="{44E6794F-05CB-4231-8371-C0C1768B312C}" type="presOf" srcId="{5D787C97-D980-4440-B210-928D6982299A}" destId="{6BB0ABCB-2373-47ED-9774-278F8EE9E9B2}" srcOrd="1" destOrd="0" presId="urn:microsoft.com/office/officeart/2005/8/layout/process3"/>
    <dgm:cxn modelId="{A986FA70-766F-42EF-B0B9-5FD4BD571C72}" type="presOf" srcId="{C1C0BC68-A810-4B5F-92EF-C6470DBD2260}" destId="{3712DD02-33A5-46B6-B0E6-E3B73C051486}" srcOrd="0" destOrd="0" presId="urn:microsoft.com/office/officeart/2005/8/layout/process3"/>
    <dgm:cxn modelId="{3A473C74-5FF3-4DFF-94AC-398ADC9F4B30}" type="presOf" srcId="{B5446597-79E7-4762-BA53-6548F31530A7}" destId="{9D677988-374B-4BBA-B73C-8BE59201B4AA}" srcOrd="0" destOrd="1" presId="urn:microsoft.com/office/officeart/2005/8/layout/process3"/>
    <dgm:cxn modelId="{8F30957D-881D-48FB-A830-E0E6F6E4FD58}" type="presOf" srcId="{820BBFEE-DF64-4D92-B301-9FAA74709D1F}" destId="{93C83A52-6E6B-41FD-9424-D118FD751CED}" srcOrd="0" destOrd="1"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5301959D-1577-4278-A571-E886C401DA6C}" type="presOf" srcId="{7E5BF415-DD7C-46CE-81EA-C533FD19D64E}" destId="{3E371716-205E-4EF6-A7ED-14278F63B034}" srcOrd="1" destOrd="0" presId="urn:microsoft.com/office/officeart/2005/8/layout/process3"/>
    <dgm:cxn modelId="{CC1E00A2-7120-450E-BB07-4C67038933E4}" type="presOf" srcId="{5D787C97-D980-4440-B210-928D6982299A}" destId="{EE1DFB8A-86A2-4C34-92A7-723C55E7CCDF}" srcOrd="0" destOrd="0" presId="urn:microsoft.com/office/officeart/2005/8/layout/process3"/>
    <dgm:cxn modelId="{75DC43A9-5821-4602-9E77-6BEEB0DCCC0C}" type="presOf" srcId="{EC30385C-94E2-463C-9938-AC727EF3A0BD}" destId="{9D677988-374B-4BBA-B73C-8BE59201B4AA}"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F61338C2-C397-49F1-B642-08D66999FFCF}" type="presOf" srcId="{4537B24E-F32C-4F73-9C4F-EDE47D952988}" destId="{D91F2413-E4E3-4058-AF8C-E44208B5C14B}" srcOrd="0" destOrd="0" presId="urn:microsoft.com/office/officeart/2005/8/layout/process3"/>
    <dgm:cxn modelId="{5298F8CE-68E6-4918-A358-BCA06BADE3B4}" type="presOf" srcId="{89EC74D7-8ED6-4609-997D-DDAF8AB36679}" destId="{93C83A52-6E6B-41FD-9424-D118FD751CED}"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4C6667EF-B515-4AD7-B1AE-F2348ABE3E9E}" srcId="{C1C0BC68-A810-4B5F-92EF-C6470DBD2260}" destId="{EC30385C-94E2-463C-9938-AC727EF3A0BD}" srcOrd="0" destOrd="0" parTransId="{58DF4C60-3566-42CD-B46D-A4F7342C86B5}" sibTransId="{08A01995-8A59-4BE3-9C91-CE9AECB335DE}"/>
    <dgm:cxn modelId="{599A66F3-7C24-4E9D-96C2-48B53C5F8505}" type="presOf" srcId="{51FB8555-540F-4EF7-8D46-8ABB018A3B6F}" destId="{FBC3A0BC-9D8F-4C7B-B285-510A780E04E4}" srcOrd="0" destOrd="0" presId="urn:microsoft.com/office/officeart/2005/8/layout/process3"/>
    <dgm:cxn modelId="{2B06B1FC-0973-485C-B0EF-A367A82031DB}" type="presOf" srcId="{C1CF9C7E-E63B-423A-9EB1-3CB2E27F093C}" destId="{A66EA167-6AD2-4AA4-A421-59E2B4561DDF}" srcOrd="0"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9393F3A0-08A0-4570-B86F-2D3D0B329543}" type="presParOf" srcId="{FBC3A0BC-9D8F-4C7B-B285-510A780E04E4}" destId="{ED22D1AC-1FA4-4D39-85EB-648D2E2E4B05}" srcOrd="0" destOrd="0" presId="urn:microsoft.com/office/officeart/2005/8/layout/process3"/>
    <dgm:cxn modelId="{2183BCC4-D12B-4447-8063-AD20E94C4D46}" type="presParOf" srcId="{ED22D1AC-1FA4-4D39-85EB-648D2E2E4B05}" destId="{3712DD02-33A5-46B6-B0E6-E3B73C051486}" srcOrd="0" destOrd="0" presId="urn:microsoft.com/office/officeart/2005/8/layout/process3"/>
    <dgm:cxn modelId="{2D2114EA-492D-4C54-A044-B3FD6D4CA939}" type="presParOf" srcId="{ED22D1AC-1FA4-4D39-85EB-648D2E2E4B05}" destId="{DB36A994-60A6-447D-8D30-19D2F536511E}" srcOrd="1" destOrd="0" presId="urn:microsoft.com/office/officeart/2005/8/layout/process3"/>
    <dgm:cxn modelId="{41B98766-4FE1-4AE4-829A-DAFD7890587D}" type="presParOf" srcId="{ED22D1AC-1FA4-4D39-85EB-648D2E2E4B05}" destId="{9D677988-374B-4BBA-B73C-8BE59201B4AA}" srcOrd="2" destOrd="0" presId="urn:microsoft.com/office/officeart/2005/8/layout/process3"/>
    <dgm:cxn modelId="{08963FE1-EEA3-478E-9A97-B26D3A0CAB6A}" type="presParOf" srcId="{FBC3A0BC-9D8F-4C7B-B285-510A780E04E4}" destId="{51EA4E37-9197-43C9-9502-961CC2F00719}" srcOrd="1" destOrd="0" presId="urn:microsoft.com/office/officeart/2005/8/layout/process3"/>
    <dgm:cxn modelId="{612FB6EE-C696-4271-9D55-88C24F25A1CB}" type="presParOf" srcId="{51EA4E37-9197-43C9-9502-961CC2F00719}" destId="{6D356879-97F7-4A4F-8954-7F876FCD0A2F}" srcOrd="0" destOrd="0" presId="urn:microsoft.com/office/officeart/2005/8/layout/process3"/>
    <dgm:cxn modelId="{5DCCE327-712A-4A72-9A49-2EC1E4AD46E9}" type="presParOf" srcId="{FBC3A0BC-9D8F-4C7B-B285-510A780E04E4}" destId="{496864C7-FE7D-4DDB-B363-166C7F967B11}" srcOrd="2" destOrd="0" presId="urn:microsoft.com/office/officeart/2005/8/layout/process3"/>
    <dgm:cxn modelId="{FDD76B12-72D8-4207-8BCE-6942A0A0A8D2}" type="presParOf" srcId="{496864C7-FE7D-4DDB-B363-166C7F967B11}" destId="{EE1DFB8A-86A2-4C34-92A7-723C55E7CCDF}" srcOrd="0" destOrd="0" presId="urn:microsoft.com/office/officeart/2005/8/layout/process3"/>
    <dgm:cxn modelId="{C1627ACC-F150-4769-A653-2739BB3CC642}" type="presParOf" srcId="{496864C7-FE7D-4DDB-B363-166C7F967B11}" destId="{6BB0ABCB-2373-47ED-9774-278F8EE9E9B2}" srcOrd="1" destOrd="0" presId="urn:microsoft.com/office/officeart/2005/8/layout/process3"/>
    <dgm:cxn modelId="{7C3AF388-0F8A-4374-A169-9737CFA35DEC}" type="presParOf" srcId="{496864C7-FE7D-4DDB-B363-166C7F967B11}" destId="{93C83A52-6E6B-41FD-9424-D118FD751CED}" srcOrd="2" destOrd="0" presId="urn:microsoft.com/office/officeart/2005/8/layout/process3"/>
    <dgm:cxn modelId="{0D292595-88C9-4514-8791-DA2BFE3274E2}" type="presParOf" srcId="{FBC3A0BC-9D8F-4C7B-B285-510A780E04E4}" destId="{A66EA167-6AD2-4AA4-A421-59E2B4561DDF}" srcOrd="3" destOrd="0" presId="urn:microsoft.com/office/officeart/2005/8/layout/process3"/>
    <dgm:cxn modelId="{504B4647-527F-43C8-8A77-1E11835D73BA}" type="presParOf" srcId="{A66EA167-6AD2-4AA4-A421-59E2B4561DDF}" destId="{84AB7DF1-E716-46D2-8886-4D0AF1B8C8A8}" srcOrd="0" destOrd="0" presId="urn:microsoft.com/office/officeart/2005/8/layout/process3"/>
    <dgm:cxn modelId="{A43B7987-77B4-408C-9C06-4F71FE0F9C1E}" type="presParOf" srcId="{FBC3A0BC-9D8F-4C7B-B285-510A780E04E4}" destId="{21E31B03-7874-4FDF-9737-EAFFCD11494C}" srcOrd="4" destOrd="0" presId="urn:microsoft.com/office/officeart/2005/8/layout/process3"/>
    <dgm:cxn modelId="{9270DB66-3463-4E73-8F2D-8D8F6086C9B5}" type="presParOf" srcId="{21E31B03-7874-4FDF-9737-EAFFCD11494C}" destId="{C51586F8-6FAF-4530-806B-429518E699E2}" srcOrd="0" destOrd="0" presId="urn:microsoft.com/office/officeart/2005/8/layout/process3"/>
    <dgm:cxn modelId="{F3A3B8A9-3790-4055-89D4-8E1B16C98D33}" type="presParOf" srcId="{21E31B03-7874-4FDF-9737-EAFFCD11494C}" destId="{3E371716-205E-4EF6-A7ED-14278F63B034}" srcOrd="1" destOrd="0" presId="urn:microsoft.com/office/officeart/2005/8/layout/process3"/>
    <dgm:cxn modelId="{0BFE5D65-590A-4A07-89F0-55761D8D6A09}"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Y="5152"/>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5CA49908-EA55-4C46-B535-94CD5ACDE530}" type="presOf" srcId="{B5446597-79E7-4762-BA53-6548F31530A7}" destId="{9D677988-374B-4BBA-B73C-8BE59201B4AA}" srcOrd="0" destOrd="1"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3D11F01A-00AF-4761-90BD-0266E3FD9231}" type="presOf" srcId="{F5287809-3C15-4CCC-8752-80339C1152A5}" destId="{6D356879-97F7-4A4F-8954-7F876FCD0A2F}" srcOrd="1" destOrd="0" presId="urn:microsoft.com/office/officeart/2005/8/layout/process3"/>
    <dgm:cxn modelId="{6093F81D-5634-4BE3-A59D-34C5B4AAA1F9}" type="presOf" srcId="{C1CF9C7E-E63B-423A-9EB1-3CB2E27F093C}" destId="{A66EA167-6AD2-4AA4-A421-59E2B4561DDF}" srcOrd="0" destOrd="0" presId="urn:microsoft.com/office/officeart/2005/8/layout/process3"/>
    <dgm:cxn modelId="{5F25C229-B106-45E2-AFC7-7BB1A28027B4}" type="presOf" srcId="{F5287809-3C15-4CCC-8752-80339C1152A5}" destId="{51EA4E37-9197-43C9-9502-961CC2F00719}" srcOrd="0" destOrd="0" presId="urn:microsoft.com/office/officeart/2005/8/layout/process3"/>
    <dgm:cxn modelId="{5FEE442C-579F-48F9-A816-02C4E98D356D}" type="presOf" srcId="{129662DD-405A-4B1A-AC34-14BCC38CDDE6}" destId="{D91F2413-E4E3-4058-AF8C-E44208B5C14B}" srcOrd="0" destOrd="1"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7E0EF835-1CD5-4263-8F0A-6B4B42C140BC}" type="presOf" srcId="{7E5BF415-DD7C-46CE-81EA-C533FD19D64E}" destId="{C51586F8-6FAF-4530-806B-429518E699E2}" srcOrd="0" destOrd="0" presId="urn:microsoft.com/office/officeart/2005/8/layout/process3"/>
    <dgm:cxn modelId="{F748FB36-C30C-4081-B6E6-71AD12105D8D}" type="presOf" srcId="{5D787C97-D980-4440-B210-928D6982299A}" destId="{6BB0ABCB-2373-47ED-9774-278F8EE9E9B2}" srcOrd="1" destOrd="0" presId="urn:microsoft.com/office/officeart/2005/8/layout/process3"/>
    <dgm:cxn modelId="{74A7B660-EF22-4251-B8D8-6ADEDA51C918}" type="presOf" srcId="{820BBFEE-DF64-4D92-B301-9FAA74709D1F}" destId="{93C83A52-6E6B-41FD-9424-D118FD751CED}" srcOrd="0" destOrd="1" presId="urn:microsoft.com/office/officeart/2005/8/layout/process3"/>
    <dgm:cxn modelId="{DB2A0F6E-3EB2-4A25-9734-0925C73A615E}" type="presOf" srcId="{7E5BF415-DD7C-46CE-81EA-C533FD19D64E}" destId="{3E371716-205E-4EF6-A7ED-14278F63B034}" srcOrd="1" destOrd="0" presId="urn:microsoft.com/office/officeart/2005/8/layout/process3"/>
    <dgm:cxn modelId="{49DF2950-3EDB-400C-B15D-44B4A1F7DBD5}" type="presOf" srcId="{EC30385C-94E2-463C-9938-AC727EF3A0BD}" destId="{9D677988-374B-4BBA-B73C-8BE59201B4AA}" srcOrd="0" destOrd="0" presId="urn:microsoft.com/office/officeart/2005/8/layout/process3"/>
    <dgm:cxn modelId="{89851554-E133-46BE-8648-939377DD4ED3}" type="presOf" srcId="{C1CF9C7E-E63B-423A-9EB1-3CB2E27F093C}" destId="{84AB7DF1-E716-46D2-8886-4D0AF1B8C8A8}" srcOrd="1" destOrd="0" presId="urn:microsoft.com/office/officeart/2005/8/layout/process3"/>
    <dgm:cxn modelId="{EB35F989-E197-455A-A1EE-F199EFA28F25}" type="presOf" srcId="{5D787C97-D980-4440-B210-928D6982299A}" destId="{EE1DFB8A-86A2-4C34-92A7-723C55E7CC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6DD46FBA-CBAD-4F4B-9B3E-4FCE41409552}" type="presOf" srcId="{51FB8555-540F-4EF7-8D46-8ABB018A3B6F}" destId="{FBC3A0BC-9D8F-4C7B-B285-510A780E04E4}"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1A0290DE-9ADF-4A08-B1C5-1634E5C48141}" type="presOf" srcId="{C1C0BC68-A810-4B5F-92EF-C6470DBD2260}" destId="{3712DD02-33A5-46B6-B0E6-E3B73C051486}" srcOrd="0" destOrd="0" presId="urn:microsoft.com/office/officeart/2005/8/layout/process3"/>
    <dgm:cxn modelId="{657546DF-A512-40F5-9AF6-93D03AF6E7A3}" type="presOf" srcId="{4537B24E-F32C-4F73-9C4F-EDE47D952988}" destId="{D91F2413-E4E3-4058-AF8C-E44208B5C14B}" srcOrd="0"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3DA27EF0-5C1E-4BBC-8313-592AF63E0C79}" type="presOf" srcId="{C1C0BC68-A810-4B5F-92EF-C6470DBD2260}" destId="{DB36A994-60A6-447D-8D30-19D2F536511E}" srcOrd="1" destOrd="0" presId="urn:microsoft.com/office/officeart/2005/8/layout/process3"/>
    <dgm:cxn modelId="{5E5AE3F0-4F6C-4FB2-BF83-4E06751589A9}" type="presOf" srcId="{89EC74D7-8ED6-4609-997D-DDAF8AB36679}" destId="{93C83A52-6E6B-41FD-9424-D118FD751CED}" srcOrd="0"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720D155C-080D-40F0-AA6D-9E2E7C801AF6}" type="presParOf" srcId="{FBC3A0BC-9D8F-4C7B-B285-510A780E04E4}" destId="{ED22D1AC-1FA4-4D39-85EB-648D2E2E4B05}" srcOrd="0" destOrd="0" presId="urn:microsoft.com/office/officeart/2005/8/layout/process3"/>
    <dgm:cxn modelId="{8319C4C7-01C6-4274-904A-7C684625FE28}" type="presParOf" srcId="{ED22D1AC-1FA4-4D39-85EB-648D2E2E4B05}" destId="{3712DD02-33A5-46B6-B0E6-E3B73C051486}" srcOrd="0" destOrd="0" presId="urn:microsoft.com/office/officeart/2005/8/layout/process3"/>
    <dgm:cxn modelId="{B1373F8E-A0D8-4C09-B331-7402F35E8301}" type="presParOf" srcId="{ED22D1AC-1FA4-4D39-85EB-648D2E2E4B05}" destId="{DB36A994-60A6-447D-8D30-19D2F536511E}" srcOrd="1" destOrd="0" presId="urn:microsoft.com/office/officeart/2005/8/layout/process3"/>
    <dgm:cxn modelId="{30A0659F-F6D5-421D-A4DB-20EACBF340D8}" type="presParOf" srcId="{ED22D1AC-1FA4-4D39-85EB-648D2E2E4B05}" destId="{9D677988-374B-4BBA-B73C-8BE59201B4AA}" srcOrd="2" destOrd="0" presId="urn:microsoft.com/office/officeart/2005/8/layout/process3"/>
    <dgm:cxn modelId="{D1680EBB-1080-497B-8C4E-A80FEE4F0E41}" type="presParOf" srcId="{FBC3A0BC-9D8F-4C7B-B285-510A780E04E4}" destId="{51EA4E37-9197-43C9-9502-961CC2F00719}" srcOrd="1" destOrd="0" presId="urn:microsoft.com/office/officeart/2005/8/layout/process3"/>
    <dgm:cxn modelId="{1EB8042A-5F47-4599-8C0B-2858E558ADBC}" type="presParOf" srcId="{51EA4E37-9197-43C9-9502-961CC2F00719}" destId="{6D356879-97F7-4A4F-8954-7F876FCD0A2F}" srcOrd="0" destOrd="0" presId="urn:microsoft.com/office/officeart/2005/8/layout/process3"/>
    <dgm:cxn modelId="{D94444C2-E547-4431-AE13-2814C7CE3ECF}" type="presParOf" srcId="{FBC3A0BC-9D8F-4C7B-B285-510A780E04E4}" destId="{496864C7-FE7D-4DDB-B363-166C7F967B11}" srcOrd="2" destOrd="0" presId="urn:microsoft.com/office/officeart/2005/8/layout/process3"/>
    <dgm:cxn modelId="{F85FAA7F-14A2-4259-B515-55FE0539CEA9}" type="presParOf" srcId="{496864C7-FE7D-4DDB-B363-166C7F967B11}" destId="{EE1DFB8A-86A2-4C34-92A7-723C55E7CCDF}" srcOrd="0" destOrd="0" presId="urn:microsoft.com/office/officeart/2005/8/layout/process3"/>
    <dgm:cxn modelId="{AA9607F5-A679-46B3-9A2E-98BCDB7936F1}" type="presParOf" srcId="{496864C7-FE7D-4DDB-B363-166C7F967B11}" destId="{6BB0ABCB-2373-47ED-9774-278F8EE9E9B2}" srcOrd="1" destOrd="0" presId="urn:microsoft.com/office/officeart/2005/8/layout/process3"/>
    <dgm:cxn modelId="{C4BFCBCF-0C3A-4DE4-956D-0559712AA6AC}" type="presParOf" srcId="{496864C7-FE7D-4DDB-B363-166C7F967B11}" destId="{93C83A52-6E6B-41FD-9424-D118FD751CED}" srcOrd="2" destOrd="0" presId="urn:microsoft.com/office/officeart/2005/8/layout/process3"/>
    <dgm:cxn modelId="{8D980F8F-51A1-4E2F-A8AD-72F8FBB42F3F}" type="presParOf" srcId="{FBC3A0BC-9D8F-4C7B-B285-510A780E04E4}" destId="{A66EA167-6AD2-4AA4-A421-59E2B4561DDF}" srcOrd="3" destOrd="0" presId="urn:microsoft.com/office/officeart/2005/8/layout/process3"/>
    <dgm:cxn modelId="{9B4177F0-14CA-4C3C-A414-2C17237ED6E8}" type="presParOf" srcId="{A66EA167-6AD2-4AA4-A421-59E2B4561DDF}" destId="{84AB7DF1-E716-46D2-8886-4D0AF1B8C8A8}" srcOrd="0" destOrd="0" presId="urn:microsoft.com/office/officeart/2005/8/layout/process3"/>
    <dgm:cxn modelId="{79D25461-79B3-4D29-98BB-C0F1A44981B6}" type="presParOf" srcId="{FBC3A0BC-9D8F-4C7B-B285-510A780E04E4}" destId="{21E31B03-7874-4FDF-9737-EAFFCD11494C}" srcOrd="4" destOrd="0" presId="urn:microsoft.com/office/officeart/2005/8/layout/process3"/>
    <dgm:cxn modelId="{BB325AE9-FAB9-4A7F-92DF-3703835ACA13}" type="presParOf" srcId="{21E31B03-7874-4FDF-9737-EAFFCD11494C}" destId="{C51586F8-6FAF-4530-806B-429518E699E2}" srcOrd="0" destOrd="0" presId="urn:microsoft.com/office/officeart/2005/8/layout/process3"/>
    <dgm:cxn modelId="{609E7121-BFC5-4E31-AAAB-214A84BFD9C0}" type="presParOf" srcId="{21E31B03-7874-4FDF-9737-EAFFCD11494C}" destId="{3E371716-205E-4EF6-A7ED-14278F63B034}" srcOrd="1" destOrd="0" presId="urn:microsoft.com/office/officeart/2005/8/layout/process3"/>
    <dgm:cxn modelId="{1894C2C3-55F2-4ABB-A749-57627386AACB}"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82" y="36466"/>
          <a:ext cx="1219819" cy="47838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Data Cleaning</a:t>
          </a:r>
        </a:p>
      </dsp:txBody>
      <dsp:txXfrm>
        <a:off x="2682" y="36466"/>
        <a:ext cx="1219819" cy="318925"/>
      </dsp:txXfrm>
    </dsp:sp>
    <dsp:sp modelId="{9D677988-374B-4BBA-B73C-8BE59201B4AA}">
      <dsp:nvSpPr>
        <dsp:cNvPr id="0" name=""/>
        <dsp:cNvSpPr/>
      </dsp:nvSpPr>
      <dsp:spPr>
        <a:xfrm>
          <a:off x="252525" y="355391"/>
          <a:ext cx="1219819" cy="13338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Import the collected data from web scraping</a:t>
          </a:r>
        </a:p>
        <a:p>
          <a:pPr marL="57150" lvl="1" indent="-57150" algn="l" defTabSz="355600">
            <a:lnSpc>
              <a:spcPct val="90000"/>
            </a:lnSpc>
            <a:spcBef>
              <a:spcPct val="0"/>
            </a:spcBef>
            <a:spcAft>
              <a:spcPct val="15000"/>
            </a:spcAft>
            <a:buChar char="•"/>
          </a:pPr>
          <a:r>
            <a:rPr lang="en-US" sz="800" kern="1200" dirty="0"/>
            <a:t>Clean and format the records as per usage by using various imputation techniques</a:t>
          </a:r>
        </a:p>
      </dsp:txBody>
      <dsp:txXfrm>
        <a:off x="288252" y="391118"/>
        <a:ext cx="1148365" cy="1262346"/>
      </dsp:txXfrm>
    </dsp:sp>
    <dsp:sp modelId="{51EA4E37-9197-43C9-9502-961CC2F00719}">
      <dsp:nvSpPr>
        <dsp:cNvPr id="0" name=""/>
        <dsp:cNvSpPr/>
      </dsp:nvSpPr>
      <dsp:spPr>
        <a:xfrm>
          <a:off x="1407422" y="44079"/>
          <a:ext cx="392030" cy="303699"/>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407422" y="104819"/>
        <a:ext cx="300920" cy="182219"/>
      </dsp:txXfrm>
    </dsp:sp>
    <dsp:sp modelId="{6BB0ABCB-2373-47ED-9774-278F8EE9E9B2}">
      <dsp:nvSpPr>
        <dsp:cNvPr id="0" name=""/>
        <dsp:cNvSpPr/>
      </dsp:nvSpPr>
      <dsp:spPr>
        <a:xfrm>
          <a:off x="1962183" y="36466"/>
          <a:ext cx="1219819" cy="47838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Exploratory Data Analysis</a:t>
          </a:r>
        </a:p>
      </dsp:txBody>
      <dsp:txXfrm>
        <a:off x="1962183" y="36466"/>
        <a:ext cx="1219819" cy="318925"/>
      </dsp:txXfrm>
    </dsp:sp>
    <dsp:sp modelId="{93C83A52-6E6B-41FD-9424-D118FD751CED}">
      <dsp:nvSpPr>
        <dsp:cNvPr id="0" name=""/>
        <dsp:cNvSpPr/>
      </dsp:nvSpPr>
      <dsp:spPr>
        <a:xfrm>
          <a:off x="2212025" y="355391"/>
          <a:ext cx="1219819" cy="13338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Check through all the dataset information like datatype, missing value, duplicate value etc.</a:t>
          </a:r>
        </a:p>
        <a:p>
          <a:pPr marL="57150" lvl="1" indent="-57150" algn="l" defTabSz="355600">
            <a:lnSpc>
              <a:spcPct val="90000"/>
            </a:lnSpc>
            <a:spcBef>
              <a:spcPct val="0"/>
            </a:spcBef>
            <a:spcAft>
              <a:spcPct val="15000"/>
            </a:spcAft>
            <a:buChar char="•"/>
          </a:pPr>
          <a:r>
            <a:rPr lang="en-US" sz="800" kern="1200" dirty="0"/>
            <a:t>Analyze each and every data record to ensure we have usable information</a:t>
          </a:r>
        </a:p>
      </dsp:txBody>
      <dsp:txXfrm>
        <a:off x="2247752" y="391118"/>
        <a:ext cx="1148365" cy="1262346"/>
      </dsp:txXfrm>
    </dsp:sp>
    <dsp:sp modelId="{A66EA167-6AD2-4AA4-A421-59E2B4561DDF}">
      <dsp:nvSpPr>
        <dsp:cNvPr id="0" name=""/>
        <dsp:cNvSpPr/>
      </dsp:nvSpPr>
      <dsp:spPr>
        <a:xfrm>
          <a:off x="3366922" y="44079"/>
          <a:ext cx="392030" cy="303699"/>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3366922" y="104819"/>
        <a:ext cx="300920" cy="182219"/>
      </dsp:txXfrm>
    </dsp:sp>
    <dsp:sp modelId="{3E371716-205E-4EF6-A7ED-14278F63B034}">
      <dsp:nvSpPr>
        <dsp:cNvPr id="0" name=""/>
        <dsp:cNvSpPr/>
      </dsp:nvSpPr>
      <dsp:spPr>
        <a:xfrm>
          <a:off x="3921683" y="36466"/>
          <a:ext cx="1219819" cy="47838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kern="1200" dirty="0"/>
            <a:t>Visualization and Data Preprocessing</a:t>
          </a:r>
        </a:p>
      </dsp:txBody>
      <dsp:txXfrm>
        <a:off x="3921683" y="36466"/>
        <a:ext cx="1219819" cy="318925"/>
      </dsp:txXfrm>
    </dsp:sp>
    <dsp:sp modelId="{D91F2413-E4E3-4058-AF8C-E44208B5C14B}">
      <dsp:nvSpPr>
        <dsp:cNvPr id="0" name=""/>
        <dsp:cNvSpPr/>
      </dsp:nvSpPr>
      <dsp:spPr>
        <a:xfrm>
          <a:off x="4171525" y="355391"/>
          <a:ext cx="1219819" cy="13338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Use various visualization methods to check the data distribution identify presence of outliers and skewness</a:t>
          </a:r>
        </a:p>
        <a:p>
          <a:pPr marL="57150" lvl="1" indent="-57150" algn="l" defTabSz="355600">
            <a:lnSpc>
              <a:spcPct val="90000"/>
            </a:lnSpc>
            <a:spcBef>
              <a:spcPct val="0"/>
            </a:spcBef>
            <a:spcAft>
              <a:spcPct val="15000"/>
            </a:spcAft>
            <a:buChar char="•"/>
          </a:pPr>
          <a:r>
            <a:rPr lang="en-US" sz="800" kern="1200" dirty="0"/>
            <a:t>Perform encoding and scaling methods</a:t>
          </a:r>
        </a:p>
      </dsp:txBody>
      <dsp:txXfrm>
        <a:off x="4207252" y="391118"/>
        <a:ext cx="1148365" cy="1262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803" y="128029"/>
          <a:ext cx="1274875" cy="52984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Model Building</a:t>
          </a:r>
        </a:p>
      </dsp:txBody>
      <dsp:txXfrm>
        <a:off x="2803" y="128029"/>
        <a:ext cx="1274875" cy="353231"/>
      </dsp:txXfrm>
    </dsp:sp>
    <dsp:sp modelId="{9D677988-374B-4BBA-B73C-8BE59201B4AA}">
      <dsp:nvSpPr>
        <dsp:cNvPr id="0" name=""/>
        <dsp:cNvSpPr/>
      </dsp:nvSpPr>
      <dsp:spPr>
        <a:xfrm>
          <a:off x="263923" y="481261"/>
          <a:ext cx="1274875" cy="21728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Create appropriate Regression Machine Learning model function</a:t>
          </a:r>
        </a:p>
        <a:p>
          <a:pPr marL="57150" lvl="1" indent="-57150" algn="l" defTabSz="400050">
            <a:lnSpc>
              <a:spcPct val="90000"/>
            </a:lnSpc>
            <a:spcBef>
              <a:spcPct val="0"/>
            </a:spcBef>
            <a:spcAft>
              <a:spcPct val="15000"/>
            </a:spcAft>
            <a:buChar char="•"/>
          </a:pPr>
          <a:r>
            <a:rPr lang="en-US" sz="900" kern="1200" dirty="0"/>
            <a:t>Need to ensure that whenever the regression function is called it is able to process all the necessary parameters</a:t>
          </a:r>
        </a:p>
      </dsp:txBody>
      <dsp:txXfrm>
        <a:off x="301263" y="518601"/>
        <a:ext cx="1200195" cy="2098145"/>
      </dsp:txXfrm>
    </dsp:sp>
    <dsp:sp modelId="{51EA4E37-9197-43C9-9502-961CC2F00719}">
      <dsp:nvSpPr>
        <dsp:cNvPr id="0" name=""/>
        <dsp:cNvSpPr/>
      </dsp:nvSpPr>
      <dsp:spPr>
        <a:xfrm rot="45820">
          <a:off x="1470928" y="159745"/>
          <a:ext cx="409761" cy="317407"/>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1470932" y="222591"/>
        <a:ext cx="314539" cy="190445"/>
      </dsp:txXfrm>
    </dsp:sp>
    <dsp:sp modelId="{6BB0ABCB-2373-47ED-9774-278F8EE9E9B2}">
      <dsp:nvSpPr>
        <dsp:cNvPr id="0" name=""/>
        <dsp:cNvSpPr/>
      </dsp:nvSpPr>
      <dsp:spPr>
        <a:xfrm>
          <a:off x="2050746" y="155327"/>
          <a:ext cx="1274875" cy="52984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Model Evaluation</a:t>
          </a:r>
        </a:p>
      </dsp:txBody>
      <dsp:txXfrm>
        <a:off x="2050746" y="155327"/>
        <a:ext cx="1274875" cy="353231"/>
      </dsp:txXfrm>
    </dsp:sp>
    <dsp:sp modelId="{93C83A52-6E6B-41FD-9424-D118FD751CED}">
      <dsp:nvSpPr>
        <dsp:cNvPr id="0" name=""/>
        <dsp:cNvSpPr/>
      </dsp:nvSpPr>
      <dsp:spPr>
        <a:xfrm>
          <a:off x="2311865" y="481261"/>
          <a:ext cx="1274875" cy="21728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Usage of evaluation metrics to check the accuracy of the models over trained and test data inputs</a:t>
          </a:r>
        </a:p>
        <a:p>
          <a:pPr marL="57150" lvl="1" indent="-57150" algn="l" defTabSz="400050">
            <a:lnSpc>
              <a:spcPct val="90000"/>
            </a:lnSpc>
            <a:spcBef>
              <a:spcPct val="0"/>
            </a:spcBef>
            <a:spcAft>
              <a:spcPct val="15000"/>
            </a:spcAft>
            <a:buChar char="•"/>
          </a:pPr>
          <a:r>
            <a:rPr lang="en-US" sz="900" kern="1200" dirty="0"/>
            <a:t>Ensure the cross validation techniques helps in reducing over fitting and under fitting data</a:t>
          </a:r>
        </a:p>
      </dsp:txBody>
      <dsp:txXfrm>
        <a:off x="2349205" y="518601"/>
        <a:ext cx="1200195" cy="2098145"/>
      </dsp:txXfrm>
    </dsp:sp>
    <dsp:sp modelId="{A66EA167-6AD2-4AA4-A421-59E2B4561DDF}">
      <dsp:nvSpPr>
        <dsp:cNvPr id="0" name=""/>
        <dsp:cNvSpPr/>
      </dsp:nvSpPr>
      <dsp:spPr>
        <a:xfrm rot="21554180">
          <a:off x="3518870" y="159436"/>
          <a:ext cx="409761" cy="317407"/>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3518874" y="223552"/>
        <a:ext cx="314539" cy="190445"/>
      </dsp:txXfrm>
    </dsp:sp>
    <dsp:sp modelId="{3E371716-205E-4EF6-A7ED-14278F63B034}">
      <dsp:nvSpPr>
        <dsp:cNvPr id="0" name=""/>
        <dsp:cNvSpPr/>
      </dsp:nvSpPr>
      <dsp:spPr>
        <a:xfrm>
          <a:off x="4098688" y="128029"/>
          <a:ext cx="1274875" cy="52984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Hyperparameter Tuning Best Model</a:t>
          </a:r>
        </a:p>
      </dsp:txBody>
      <dsp:txXfrm>
        <a:off x="4098688" y="128029"/>
        <a:ext cx="1274875" cy="353231"/>
      </dsp:txXfrm>
    </dsp:sp>
    <dsp:sp modelId="{D91F2413-E4E3-4058-AF8C-E44208B5C14B}">
      <dsp:nvSpPr>
        <dsp:cNvPr id="0" name=""/>
        <dsp:cNvSpPr/>
      </dsp:nvSpPr>
      <dsp:spPr>
        <a:xfrm>
          <a:off x="4359807" y="481261"/>
          <a:ext cx="1274875" cy="21728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Choosing the appropriate Regression Machine Learning model to check various parameter permutation and combinations</a:t>
          </a:r>
        </a:p>
        <a:p>
          <a:pPr marL="57150" lvl="1" indent="-57150" algn="l" defTabSz="400050">
            <a:lnSpc>
              <a:spcPct val="90000"/>
            </a:lnSpc>
            <a:spcBef>
              <a:spcPct val="0"/>
            </a:spcBef>
            <a:spcAft>
              <a:spcPct val="15000"/>
            </a:spcAft>
            <a:buChar char="•"/>
          </a:pPr>
          <a:r>
            <a:rPr lang="en-US" sz="900" kern="1200" dirty="0"/>
            <a:t>Using Grid Search CV to obtain the best parameters that can be plugged into the selected model</a:t>
          </a:r>
        </a:p>
      </dsp:txBody>
      <dsp:txXfrm>
        <a:off x="4397147" y="518601"/>
        <a:ext cx="1200195" cy="20981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429B8-5221-43F5-AD56-3EAB65048D2C}" type="datetimeFigureOut">
              <a:rPr lang="en-IN" smtClean="0"/>
              <a:t>19-05-2022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F3E02-2BA6-426E-8143-CD465784BF1C}" type="slidenum">
              <a:rPr lang="en-IN" smtClean="0"/>
              <a:t>‹#›</a:t>
            </a:fld>
            <a:endParaRPr lang="en-IN"/>
          </a:p>
        </p:txBody>
      </p:sp>
    </p:spTree>
    <p:extLst>
      <p:ext uri="{BB962C8B-B14F-4D97-AF65-F5344CB8AC3E}">
        <p14:creationId xmlns:p14="http://schemas.microsoft.com/office/powerpoint/2010/main" val="1525073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52909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85187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332222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97975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96307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8FCF9D-21B3-4C72-99FC-8C9DD9628A1B}" type="datetimeFigureOut">
              <a:rPr lang="en-IN" smtClean="0"/>
              <a:t>19-05-2022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762880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8FCF9D-21B3-4C72-99FC-8C9DD9628A1B}" type="datetimeFigureOut">
              <a:rPr lang="en-IN" smtClean="0"/>
              <a:t>19-05-2022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77812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4022658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FCF9D-21B3-4C72-99FC-8C9DD9628A1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581959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289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28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38FCF9D-21B3-4C72-99FC-8C9DD9628A1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34435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5/19/2022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67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CF9D-21B3-4C72-99FC-8C9DD9628A1B}"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61029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8FCF9D-21B3-4C72-99FC-8C9DD9628A1B}"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27160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8FCF9D-21B3-4C72-99FC-8C9DD9628A1B}"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426497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8FCF9D-21B3-4C72-99FC-8C9DD9628A1B}" type="datetimeFigureOut">
              <a:rPr lang="en-IN" smtClean="0"/>
              <a:t>19-05-2022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983444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8FCF9D-21B3-4C72-99FC-8C9DD9628A1B}" type="datetimeFigureOut">
              <a:rPr lang="en-IN" smtClean="0"/>
              <a:t>19-05-2022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323420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38FCF9D-21B3-4C72-99FC-8C9DD9628A1B}" type="datetimeFigureOut">
              <a:rPr lang="en-IN" smtClean="0"/>
              <a:t>19-05-2022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252257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FCF9D-21B3-4C72-99FC-8C9DD9628A1B}"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47B19-5610-4E54-83E0-42CAB55A5A2B}" type="slidenum">
              <a:rPr lang="en-IN" smtClean="0"/>
              <a:t>‹#›</a:t>
            </a:fld>
            <a:endParaRPr lang="en-IN"/>
          </a:p>
        </p:txBody>
      </p:sp>
    </p:spTree>
    <p:extLst>
      <p:ext uri="{BB962C8B-B14F-4D97-AF65-F5344CB8AC3E}">
        <p14:creationId xmlns:p14="http://schemas.microsoft.com/office/powerpoint/2010/main" val="190150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8FCF9D-21B3-4C72-99FC-8C9DD9628A1B}" type="datetimeFigureOut">
              <a:rPr lang="en-IN" smtClean="0"/>
              <a:t>19-05-2022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147B19-5610-4E54-83E0-42CAB55A5A2B}" type="slidenum">
              <a:rPr lang="en-IN" smtClean="0"/>
              <a:t>‹#›</a:t>
            </a:fld>
            <a:endParaRPr lang="en-IN"/>
          </a:p>
        </p:txBody>
      </p:sp>
    </p:spTree>
    <p:extLst>
      <p:ext uri="{BB962C8B-B14F-4D97-AF65-F5344CB8AC3E}">
        <p14:creationId xmlns:p14="http://schemas.microsoft.com/office/powerpoint/2010/main" val="299119732"/>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4DD272-2EFA-4165-B919-F65EAF71472F}"/>
              </a:ext>
            </a:extLst>
          </p:cNvPr>
          <p:cNvSpPr txBox="1"/>
          <p:nvPr/>
        </p:nvSpPr>
        <p:spPr>
          <a:xfrm>
            <a:off x="895545" y="503490"/>
            <a:ext cx="10887959" cy="830997"/>
          </a:xfrm>
          <a:prstGeom prst="rect">
            <a:avLst/>
          </a:prstGeom>
          <a:noFill/>
        </p:spPr>
        <p:txBody>
          <a:bodyPr wrap="square">
            <a:spAutoFit/>
          </a:bodyPr>
          <a:lstStyle/>
          <a:p>
            <a:r>
              <a:rPr lang="it-IT" sz="4800" b="1" dirty="0">
                <a:solidFill>
                  <a:schemeClr val="accent1">
                    <a:lumMod val="20000"/>
                    <a:lumOff val="8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Malignant comments classifier</a:t>
            </a:r>
            <a:endParaRPr lang="en-IN" sz="4800" b="1" dirty="0">
              <a:solidFill>
                <a:schemeClr val="accent1">
                  <a:lumMod val="20000"/>
                  <a:lumOff val="8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BA163C2-D6ED-4156-A424-963934F3900B}"/>
              </a:ext>
            </a:extLst>
          </p:cNvPr>
          <p:cNvSpPr txBox="1"/>
          <p:nvPr/>
        </p:nvSpPr>
        <p:spPr>
          <a:xfrm>
            <a:off x="8371003" y="5303014"/>
            <a:ext cx="3996964" cy="1354217"/>
          </a:xfrm>
          <a:prstGeom prst="rect">
            <a:avLst/>
          </a:prstGeom>
          <a:noFill/>
        </p:spPr>
        <p:txBody>
          <a:bodyPr wrap="square">
            <a:spAutoFit/>
          </a:bodyPr>
          <a:lstStyle/>
          <a:p>
            <a:pPr marL="0" indent="0" algn="ctr" rtl="0" eaLnBrk="1" latinLnBrk="0" hangingPunct="1">
              <a:spcBef>
                <a:spcPts val="0"/>
              </a:spcBef>
              <a:spcAft>
                <a:spcPts val="600"/>
              </a:spcAft>
            </a:pPr>
            <a:r>
              <a:rPr lang="en-IN" sz="1800" b="1" kern="1200"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 by: </a:t>
            </a:r>
            <a:endParaRPr lang="en-IN" b="1" dirty="0">
              <a:solidFill>
                <a:schemeClr val="accent1">
                  <a:lumMod val="20000"/>
                  <a:lumOff val="80000"/>
                </a:schemeClr>
              </a:solidFill>
              <a:effectLst>
                <a:outerShdw blurRad="38100" dist="38100" dir="2700000" algn="tl">
                  <a:srgbClr val="000000">
                    <a:alpha val="43137"/>
                  </a:srgbClr>
                </a:outerShdw>
              </a:effectLst>
            </a:endParaRPr>
          </a:p>
          <a:p>
            <a:pPr marL="0" indent="0" algn="ctr" rtl="0" eaLnBrk="1" latinLnBrk="0" hangingPunct="1">
              <a:spcBef>
                <a:spcPts val="0"/>
              </a:spcBef>
              <a:spcAft>
                <a:spcPts val="600"/>
              </a:spcAft>
            </a:pPr>
            <a:r>
              <a:rPr lang="en-US" sz="1800" b="1" kern="1200"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Abhimanyu Varpe</a:t>
            </a:r>
          </a:p>
          <a:p>
            <a:pPr marL="0" indent="0" algn="ctr" rtl="0" eaLnBrk="1" latinLnBrk="0" hangingPunct="1">
              <a:spcBef>
                <a:spcPts val="0"/>
              </a:spcBef>
              <a:spcAft>
                <a:spcPts val="600"/>
              </a:spcAft>
            </a:pPr>
            <a:r>
              <a:rPr lang="en-US" sz="1800" b="1" kern="1200"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(Data Science Inter at Flip Robo </a:t>
            </a:r>
            <a:r>
              <a:rPr lang="en-US" sz="1800" b="1" kern="1200"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Technologies)</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pic>
        <p:nvPicPr>
          <p:cNvPr id="1026" name="Picture 2" descr="Toxic Comment Classification Models Comparison and Selection | by Neha  Bhangale | Medium">
            <a:extLst>
              <a:ext uri="{FF2B5EF4-FFF2-40B4-BE49-F238E27FC236}">
                <a16:creationId xmlns:a16="http://schemas.microsoft.com/office/drawing/2014/main" id="{E0DC876F-3AE3-41B0-90E2-173BA60F0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276" y="1344654"/>
            <a:ext cx="7965650" cy="416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304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a:xfrm>
            <a:off x="392624" y="406697"/>
            <a:ext cx="11369068" cy="1002552"/>
          </a:xfrm>
        </p:spPr>
        <p:txBody>
          <a:bodyPr/>
          <a:lstStyle/>
          <a:p>
            <a:r>
              <a:rPr lang="en-US" sz="3600" b="1" dirty="0">
                <a:solidFill>
                  <a:schemeClr val="accent1">
                    <a:lumMod val="20000"/>
                    <a:lumOff val="80000"/>
                  </a:schemeClr>
                </a:solidFill>
                <a:effectLst>
                  <a:outerShdw blurRad="38100" dist="38100" dir="2700000" algn="tl">
                    <a:srgbClr val="000000">
                      <a:alpha val="43137"/>
                    </a:srgbClr>
                  </a:outerShdw>
                </a:effectLst>
              </a:rPr>
              <a:t>EXPLORATORY DATA ANALYSIS (EDA) AND VISUALIZATION</a:t>
            </a:r>
            <a:endParaRPr lang="en-IN" sz="36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43121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a:xfrm>
            <a:off x="1443944" y="199231"/>
            <a:ext cx="4890577" cy="1477328"/>
          </a:xfrm>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Cyberbullying statistics</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585346" y="1907189"/>
            <a:ext cx="3755853" cy="2733014"/>
          </a:xfrm>
        </p:spPr>
        <p:txBody>
          <a:bodyPr>
            <a:normAutofit/>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
        <p:nvSpPr>
          <p:cNvPr id="5" name="Rectangle 4"/>
          <p:cNvSpPr/>
          <p:nvPr/>
        </p:nvSpPr>
        <p:spPr>
          <a:xfrm>
            <a:off x="6850803" y="2324122"/>
            <a:ext cx="6096000" cy="1477328"/>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500" b="1" i="0" u="none" strike="noStrike" kern="0" cap="all" spc="0" normalizeH="0" baseline="0" noProof="0" dirty="0">
                <a:ln>
                  <a:noFill/>
                </a:ln>
                <a:solidFill>
                  <a:schemeClr val="accent1">
                    <a:lumMod val="20000"/>
                    <a:lumOff val="80000"/>
                  </a:schemeClr>
                </a:solidFill>
                <a:effectLst>
                  <a:outerShdw blurRad="38100" dist="38100" dir="2700000" algn="tl">
                    <a:srgbClr val="000000">
                      <a:alpha val="43137"/>
                    </a:srgbClr>
                  </a:outerShdw>
                </a:effectLst>
                <a:uLnTx/>
                <a:uFillTx/>
                <a:latin typeface="Sagona ExtraLight" panose="02020303050505020204" pitchFamily="18" charset="0"/>
              </a:rPr>
              <a:t>Effects of cyberbullying</a:t>
            </a:r>
            <a:endParaRPr kumimoji="0" lang="en-IN" sz="1800" b="1" i="0" u="none" strike="noStrike" kern="0" cap="none" spc="0" normalizeH="0" baseline="0" noProof="0" dirty="0">
              <a:ln>
                <a:noFill/>
              </a:ln>
              <a:solidFill>
                <a:schemeClr val="accent1">
                  <a:lumMod val="20000"/>
                  <a:lumOff val="80000"/>
                </a:schemeClr>
              </a:solidFill>
              <a:effectLst>
                <a:outerShdw blurRad="38100" dist="38100" dir="2700000" algn="tl">
                  <a:srgbClr val="000000">
                    <a:alpha val="43137"/>
                  </a:srgbClr>
                </a:outerShdw>
              </a:effectLst>
              <a:uLnTx/>
              <a:uFillTx/>
            </a:endParaRPr>
          </a:p>
        </p:txBody>
      </p:sp>
      <p:sp>
        <p:nvSpPr>
          <p:cNvPr id="7" name="Rectangle 6"/>
          <p:cNvSpPr/>
          <p:nvPr/>
        </p:nvSpPr>
        <p:spPr>
          <a:xfrm>
            <a:off x="7448349" y="4103635"/>
            <a:ext cx="4144369" cy="2308324"/>
          </a:xfrm>
          <a:prstGeom prst="rect">
            <a:avLst/>
          </a:prstGeom>
        </p:spPr>
        <p:txBody>
          <a:bodyPr wrap="square">
            <a:spAutoFit/>
          </a:bodyPr>
          <a:lstStyle/>
          <a:p>
            <a:pPr lvl="0">
              <a:spcBef>
                <a:spcPts val="1000"/>
              </a:spcBef>
            </a:pPr>
            <a:r>
              <a:rPr lang="en-US" sz="1600" dirty="0">
                <a:latin typeface="Calibri Light" panose="020F0302020204030204"/>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1600" dirty="0">
              <a:latin typeface="Calibri Light" panose="020F0302020204030204"/>
            </a:endParaRPr>
          </a:p>
        </p:txBody>
      </p:sp>
    </p:spTree>
    <p:extLst>
      <p:ext uri="{BB962C8B-B14F-4D97-AF65-F5344CB8AC3E}">
        <p14:creationId xmlns:p14="http://schemas.microsoft.com/office/powerpoint/2010/main" val="414295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Missing values</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4" name="Picture 3"/>
          <p:cNvPicPr>
            <a:picLocks noChangeAspect="1"/>
          </p:cNvPicPr>
          <p:nvPr/>
        </p:nvPicPr>
        <p:blipFill>
          <a:blip r:embed="rId2"/>
          <a:stretch>
            <a:fillRect/>
          </a:stretch>
        </p:blipFill>
        <p:spPr>
          <a:xfrm>
            <a:off x="757606" y="1837628"/>
            <a:ext cx="5916149" cy="3870007"/>
          </a:xfrm>
          <a:prstGeom prst="rect">
            <a:avLst/>
          </a:prstGeom>
        </p:spPr>
      </p:pic>
      <p:sp>
        <p:nvSpPr>
          <p:cNvPr id="6" name="TextBox 5"/>
          <p:cNvSpPr txBox="1"/>
          <p:nvPr/>
        </p:nvSpPr>
        <p:spPr>
          <a:xfrm>
            <a:off x="7451678" y="2060812"/>
            <a:ext cx="3862316" cy="646331"/>
          </a:xfrm>
          <a:prstGeom prst="rect">
            <a:avLst/>
          </a:prstGeom>
          <a:noFill/>
        </p:spPr>
        <p:txBody>
          <a:bodyPr wrap="square" rtlCol="0">
            <a:spAutoFit/>
          </a:bodyPr>
          <a:lstStyle/>
          <a:p>
            <a:r>
              <a:rPr lang="en-IN" dirty="0"/>
              <a:t>There are no missing values present in the dataset</a:t>
            </a:r>
          </a:p>
        </p:txBody>
      </p:sp>
      <p:pic>
        <p:nvPicPr>
          <p:cNvPr id="7170" name="Picture 2">
            <a:extLst>
              <a:ext uri="{FF2B5EF4-FFF2-40B4-BE49-F238E27FC236}">
                <a16:creationId xmlns:a16="http://schemas.microsoft.com/office/drawing/2014/main" id="{B8037411-CCDF-4547-8548-DBF6A6C4E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595" y="3093091"/>
            <a:ext cx="3175733" cy="317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9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Count plot</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2455411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Distribution plot</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191875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Word cloud</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9829550" cy="5132618"/>
          </a:xfrm>
          <a:prstGeom prst="rect">
            <a:avLst/>
          </a:prstGeom>
        </p:spPr>
      </p:pic>
    </p:spTree>
    <p:extLst>
      <p:ext uri="{BB962C8B-B14F-4D97-AF65-F5344CB8AC3E}">
        <p14:creationId xmlns:p14="http://schemas.microsoft.com/office/powerpoint/2010/main" val="46689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Classification function</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rotWithShape="1">
          <a:blip r:embed="rId2"/>
          <a:srcRect l="-1057" t="6744"/>
          <a:stretch/>
        </p:blipFill>
        <p:spPr>
          <a:xfrm>
            <a:off x="183142" y="1507066"/>
            <a:ext cx="6366947" cy="5117669"/>
          </a:xfrm>
          <a:prstGeom prst="rect">
            <a:avLst/>
          </a:prstGeom>
        </p:spPr>
      </p:pic>
      <p:pic>
        <p:nvPicPr>
          <p:cNvPr id="6" name="Picture 5"/>
          <p:cNvPicPr>
            <a:picLocks noChangeAspect="1"/>
          </p:cNvPicPr>
          <p:nvPr/>
        </p:nvPicPr>
        <p:blipFill>
          <a:blip r:embed="rId3"/>
          <a:stretch>
            <a:fillRect/>
          </a:stretch>
        </p:blipFill>
        <p:spPr>
          <a:xfrm>
            <a:off x="6759571" y="1821957"/>
            <a:ext cx="4768686" cy="3241362"/>
          </a:xfrm>
          <a:prstGeom prst="rect">
            <a:avLst/>
          </a:prstGeom>
        </p:spPr>
      </p:pic>
    </p:spTree>
    <p:extLst>
      <p:ext uri="{BB962C8B-B14F-4D97-AF65-F5344CB8AC3E}">
        <p14:creationId xmlns:p14="http://schemas.microsoft.com/office/powerpoint/2010/main" val="1445638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a:xfrm>
            <a:off x="392623" y="430276"/>
            <a:ext cx="10966676" cy="1002553"/>
          </a:xfrm>
        </p:spPr>
        <p:txBody>
          <a:bodyPr/>
          <a:lstStyle/>
          <a:p>
            <a:r>
              <a:rPr lang="en-US" sz="3600" b="1" dirty="0">
                <a:solidFill>
                  <a:schemeClr val="accent1">
                    <a:lumMod val="20000"/>
                    <a:lumOff val="80000"/>
                  </a:schemeClr>
                </a:solidFill>
                <a:effectLst>
                  <a:outerShdw blurRad="38100" dist="38100" dir="2700000" algn="tl">
                    <a:srgbClr val="000000">
                      <a:alpha val="43137"/>
                    </a:srgbClr>
                  </a:outerShdw>
                </a:effectLst>
              </a:rPr>
              <a:t>Classification of machine learning models</a:t>
            </a:r>
            <a:endParaRPr lang="en-IN" sz="36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4" name="Picture 3"/>
          <p:cNvPicPr>
            <a:picLocks noChangeAspect="1"/>
          </p:cNvPicPr>
          <p:nvPr/>
        </p:nvPicPr>
        <p:blipFill>
          <a:blip r:embed="rId2"/>
          <a:stretch>
            <a:fillRect/>
          </a:stretch>
        </p:blipFill>
        <p:spPr>
          <a:xfrm>
            <a:off x="1403617" y="1457575"/>
            <a:ext cx="9104225" cy="5336126"/>
          </a:xfrm>
          <a:prstGeom prst="rect">
            <a:avLst/>
          </a:prstGeom>
        </p:spPr>
      </p:pic>
    </p:spTree>
    <p:extLst>
      <p:ext uri="{BB962C8B-B14F-4D97-AF65-F5344CB8AC3E}">
        <p14:creationId xmlns:p14="http://schemas.microsoft.com/office/powerpoint/2010/main" val="392403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a:xfrm>
            <a:off x="392623" y="339644"/>
            <a:ext cx="11369068" cy="1206351"/>
          </a:xfrm>
        </p:spPr>
        <p:txBody>
          <a:bodyPr/>
          <a:lstStyle/>
          <a:p>
            <a:r>
              <a:rPr lang="en-US" sz="4000" b="1" dirty="0">
                <a:solidFill>
                  <a:schemeClr val="accent1">
                    <a:lumMod val="20000"/>
                    <a:lumOff val="80000"/>
                  </a:schemeClr>
                </a:solidFill>
                <a:effectLst>
                  <a:outerShdw blurRad="38100" dist="38100" dir="2700000" algn="tl">
                    <a:srgbClr val="000000">
                      <a:alpha val="43137"/>
                    </a:srgbClr>
                  </a:outerShdw>
                </a:effectLst>
              </a:rPr>
              <a:t>Key Findings and Conclusions of the Study</a:t>
            </a:r>
            <a:endParaRPr lang="en-IN" sz="40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1165621" y="2175408"/>
            <a:ext cx="8928798" cy="3722254"/>
          </a:xfrm>
        </p:spPr>
        <p:txBody>
          <a:bodyPr>
            <a:normAutofit/>
          </a:bodyPr>
          <a:lstStyle/>
          <a:p>
            <a:r>
              <a:rPr lang="en-US" dirty="0"/>
              <a:t>The finding of the study is that only a few users over online use unparliamentary language. </a:t>
            </a:r>
          </a:p>
          <a:p>
            <a:r>
              <a:rPr lang="en-US" dirty="0"/>
              <a:t>And most of these sentences have more stop words and are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on profanity or usage of profanity over these forums.</a:t>
            </a:r>
            <a:endParaRPr lang="en-IN" dirty="0"/>
          </a:p>
        </p:txBody>
      </p:sp>
    </p:spTree>
    <p:extLst>
      <p:ext uri="{BB962C8B-B14F-4D97-AF65-F5344CB8AC3E}">
        <p14:creationId xmlns:p14="http://schemas.microsoft.com/office/powerpoint/2010/main" val="358935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a:xfrm>
            <a:off x="392623" y="339645"/>
            <a:ext cx="11369068" cy="1130936"/>
          </a:xfrm>
        </p:spPr>
        <p:txBody>
          <a:bodyPr/>
          <a:lstStyle/>
          <a:p>
            <a:r>
              <a:rPr lang="en-US" sz="4000" b="1" dirty="0">
                <a:solidFill>
                  <a:schemeClr val="accent1">
                    <a:lumMod val="20000"/>
                    <a:lumOff val="80000"/>
                  </a:schemeClr>
                </a:solidFill>
                <a:effectLst>
                  <a:outerShdw blurRad="38100" dist="38100" dir="2700000" algn="tl">
                    <a:srgbClr val="000000">
                      <a:alpha val="43137"/>
                    </a:srgbClr>
                  </a:outerShdw>
                </a:effectLst>
              </a:rPr>
              <a:t>Learning Outcomes of the Study in respect of Data Science</a:t>
            </a:r>
            <a:endParaRPr lang="en-IN" sz="40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1910687"/>
            <a:ext cx="7836976" cy="3725838"/>
          </a:xfrm>
        </p:spPr>
        <p:txBody>
          <a:bodyPr>
            <a:normAutofit/>
          </a:bodyPr>
          <a:lstStyle/>
          <a:p>
            <a:r>
              <a:rPr lang="en-US" sz="1600" dirty="0">
                <a:solidFill>
                  <a:schemeClr val="tx1"/>
                </a:solidFill>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p>
          <a:p>
            <a:endParaRPr lang="en-US" dirty="0">
              <a:solidFill>
                <a:schemeClr val="tx1"/>
              </a:solidFill>
            </a:endParaRPr>
          </a:p>
          <a:p>
            <a:r>
              <a:rPr lang="en-IN" dirty="0">
                <a:solidFill>
                  <a:schemeClr val="tx1"/>
                </a:solidFill>
              </a:rPr>
              <a:t>My point of view from the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US" sz="1600" dirty="0">
              <a:solidFill>
                <a:schemeClr val="tx1"/>
              </a:solidFill>
            </a:endParaRPr>
          </a:p>
          <a:p>
            <a:endParaRPr lang="en-US" dirty="0"/>
          </a:p>
          <a:p>
            <a:endParaRPr lang="en-IN" sz="1600" dirty="0">
              <a:latin typeface="+mj-lt"/>
            </a:endParaRPr>
          </a:p>
          <a:p>
            <a:endParaRPr lang="en-IN" dirty="0"/>
          </a:p>
        </p:txBody>
      </p:sp>
    </p:spTree>
    <p:extLst>
      <p:ext uri="{BB962C8B-B14F-4D97-AF65-F5344CB8AC3E}">
        <p14:creationId xmlns:p14="http://schemas.microsoft.com/office/powerpoint/2010/main" val="31509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introduction</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7730442" cy="4849283"/>
          </a:xfrm>
        </p:spPr>
        <p:txBody>
          <a:bodyPr>
            <a:normAutofit/>
          </a:bodyPr>
          <a:lstStyle/>
          <a:p>
            <a:pPr marL="285750" indent="-285750">
              <a:buFont typeface="Courier New" panose="02070309020205020404" pitchFamily="49" charset="0"/>
              <a:buChar char="o"/>
            </a:pPr>
            <a:r>
              <a:rPr lang="en-US" dirty="0">
                <a:solidFill>
                  <a:schemeClr val="tx2">
                    <a:lumMod val="20000"/>
                    <a:lumOff val="80000"/>
                  </a:schemeClr>
                </a:solidFill>
              </a:rPr>
              <a:t>Over a decade, social media have been growing, and people can express their opinions and also discuss among others via these platforms. </a:t>
            </a:r>
          </a:p>
          <a:p>
            <a:pPr marL="285750" indent="-285750">
              <a:buFont typeface="Courier New" panose="02070309020205020404" pitchFamily="49" charset="0"/>
              <a:buChar char="o"/>
            </a:pPr>
            <a:r>
              <a:rPr lang="en-US" dirty="0">
                <a:solidFill>
                  <a:schemeClr val="tx2">
                    <a:lumMod val="20000"/>
                    <a:lumOff val="80000"/>
                  </a:schemeClr>
                </a:solidFill>
              </a:rPr>
              <a:t>These debates may arise due to differences in opinion and may often result in fights over social media during which offensive language termed malignant comments may be used from one side. </a:t>
            </a:r>
          </a:p>
          <a:p>
            <a:pPr marL="285750" indent="-285750">
              <a:buFont typeface="Courier New" panose="02070309020205020404" pitchFamily="49" charset="0"/>
              <a:buChar char="o"/>
            </a:pPr>
            <a:r>
              <a:rPr lang="en-US" dirty="0">
                <a:solidFill>
                  <a:schemeClr val="tx2">
                    <a:lumMod val="20000"/>
                    <a:lumOff val="80000"/>
                  </a:schemeClr>
                </a:solidFill>
              </a:rPr>
              <a:t>This poses the threat of abuse and harassment online. </a:t>
            </a:r>
          </a:p>
          <a:p>
            <a:pPr marL="285750" indent="-285750">
              <a:buFont typeface="Courier New" panose="02070309020205020404" pitchFamily="49" charset="0"/>
              <a:buChar char="o"/>
            </a:pPr>
            <a:r>
              <a:rPr lang="en-US" dirty="0">
                <a:solidFill>
                  <a:schemeClr val="tx2">
                    <a:lumMod val="20000"/>
                    <a:lumOff val="80000"/>
                  </a:schemeClr>
                </a:solidFill>
              </a:rPr>
              <a:t>As such, some people stop giving their opinions or give up seeking different opinions which results in unhealthy and biased discussion. </a:t>
            </a:r>
          </a:p>
          <a:p>
            <a:pPr marL="285750" indent="-285750">
              <a:buFont typeface="Courier New" panose="02070309020205020404" pitchFamily="49" charset="0"/>
              <a:buChar char="o"/>
            </a:pPr>
            <a:r>
              <a:rPr lang="en-US" dirty="0">
                <a:solidFill>
                  <a:schemeClr val="tx2">
                    <a:lumMod val="20000"/>
                    <a:lumOff val="80000"/>
                  </a:schemeClr>
                </a:solidFill>
              </a:rPr>
              <a:t>Therefore it results in different platforms and communities finding it very difficult to facilitate fair conversation and are often forced to either limit user comments or get dissolved by shutting down user comments completely.</a:t>
            </a:r>
            <a:endParaRPr lang="en-IN" dirty="0">
              <a:solidFill>
                <a:schemeClr val="tx2">
                  <a:lumMod val="20000"/>
                  <a:lumOff val="80000"/>
                </a:schemeClr>
              </a:solidFill>
            </a:endParaRPr>
          </a:p>
        </p:txBody>
      </p:sp>
      <p:pic>
        <p:nvPicPr>
          <p:cNvPr id="3074" name="Picture 2">
            <a:extLst>
              <a:ext uri="{FF2B5EF4-FFF2-40B4-BE49-F238E27FC236}">
                <a16:creationId xmlns:a16="http://schemas.microsoft.com/office/drawing/2014/main" id="{545A9CFC-7C6A-4F28-9722-03DD320C8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683" y="1688183"/>
            <a:ext cx="3481633" cy="348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39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a:xfrm>
            <a:off x="392623" y="339645"/>
            <a:ext cx="10115219" cy="1244058"/>
          </a:xfrm>
        </p:spPr>
        <p:txBody>
          <a:bodyPr/>
          <a:lstStyle/>
          <a:p>
            <a:r>
              <a:rPr lang="en-US" sz="4000" b="1" dirty="0">
                <a:solidFill>
                  <a:schemeClr val="accent1">
                    <a:lumMod val="20000"/>
                    <a:lumOff val="80000"/>
                  </a:schemeClr>
                </a:solidFill>
                <a:effectLst>
                  <a:outerShdw blurRad="38100" dist="38100" dir="2700000" algn="tl">
                    <a:srgbClr val="000000">
                      <a:alpha val="43137"/>
                    </a:srgbClr>
                  </a:outerShdw>
                </a:effectLst>
              </a:rPr>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816830" y="1890091"/>
            <a:ext cx="8382887" cy="4504267"/>
          </a:xfrm>
        </p:spPr>
        <p:txBody>
          <a:bodyPr>
            <a:normAutofit/>
          </a:bodyPr>
          <a:lstStyle/>
          <a:p>
            <a:r>
              <a:rPr lang="en-US" dirty="0"/>
              <a:t>Problems faced while working on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that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properly balanced dataset with fewer errors.</a:t>
            </a:r>
          </a:p>
        </p:txBody>
      </p:sp>
    </p:spTree>
    <p:extLst>
      <p:ext uri="{BB962C8B-B14F-4D97-AF65-F5344CB8AC3E}">
        <p14:creationId xmlns:p14="http://schemas.microsoft.com/office/powerpoint/2010/main" val="333533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086A081-110B-44EE-9383-C153E67C5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010" y="990600"/>
            <a:ext cx="620597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17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Problem statement</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fontScale="92500" lnSpcReduction="10000"/>
          </a:bodyPr>
          <a:lstStyle/>
          <a:p>
            <a:pPr marL="285750" indent="-285750">
              <a:buFont typeface="Courier New" panose="02070309020205020404" pitchFamily="49" charset="0"/>
              <a:buChar char="o"/>
            </a:pPr>
            <a:r>
              <a:rPr lang="en-US" dirty="0">
                <a:solidFill>
                  <a:schemeClr val="tx1"/>
                </a:solidFill>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solidFill>
                  <a:schemeClr val="tx1"/>
                </a:solidFill>
              </a:rPr>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solidFill>
                  <a:schemeClr val="tx1"/>
                </a:solidFill>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solidFill>
                  <a:schemeClr val="tx1"/>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solidFill>
                  <a:schemeClr val="tx1"/>
                </a:solidFill>
              </a:rPr>
              <a:t>Our goal is to build a prototype of online hate and abuse comment classifier which can used to classify hate and offensive comments so that it can be controlled and restricted from spreading hatred and cyberbullying.</a:t>
            </a:r>
            <a:endParaRPr lang="en-IN" dirty="0">
              <a:solidFill>
                <a:schemeClr val="tx1"/>
              </a:solidFill>
            </a:endParaRPr>
          </a:p>
        </p:txBody>
      </p:sp>
    </p:spTree>
    <p:extLst>
      <p:ext uri="{BB962C8B-B14F-4D97-AF65-F5344CB8AC3E}">
        <p14:creationId xmlns:p14="http://schemas.microsoft.com/office/powerpoint/2010/main" val="423025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Dataset description</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solidFill>
                  <a:schemeClr val="tx1"/>
                </a:solidFill>
              </a:rPr>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solidFill>
                  <a:schemeClr val="tx1"/>
                </a:solidFill>
              </a:rPr>
              <a:t>The label can be either 0 or 1, where 0 denotes a NO while 1 denotes a YES. There are various comments which have multiple labels. The first attribute is a unique ID associated with each comment.   </a:t>
            </a:r>
          </a:p>
          <a:p>
            <a:r>
              <a:rPr lang="en-US" dirty="0">
                <a:solidFill>
                  <a:schemeClr val="tx1"/>
                </a:solidFill>
              </a:rPr>
              <a:t>The data set includes:</a:t>
            </a:r>
          </a:p>
          <a:p>
            <a:r>
              <a:rPr lang="en-US" dirty="0">
                <a:solidFill>
                  <a:schemeClr val="tx1"/>
                </a:solidFill>
              </a:rPr>
              <a:t>-	Malignant: It is the Label column, which includes values 0 and 1, denoting if the comment is malignant or not. </a:t>
            </a:r>
          </a:p>
          <a:p>
            <a:r>
              <a:rPr lang="en-US" dirty="0">
                <a:solidFill>
                  <a:schemeClr val="tx1"/>
                </a:solidFill>
              </a:rPr>
              <a:t>-	Highly Malignant: It denotes comments that are highly malignant and hurtful. </a:t>
            </a:r>
          </a:p>
          <a:p>
            <a:r>
              <a:rPr lang="en-US" dirty="0">
                <a:solidFill>
                  <a:schemeClr val="tx1"/>
                </a:solidFill>
              </a:rPr>
              <a:t>-	Rude: It denotes comments that are very rude and offensive.</a:t>
            </a:r>
          </a:p>
          <a:p>
            <a:r>
              <a:rPr lang="en-US" dirty="0">
                <a:solidFill>
                  <a:schemeClr val="tx1"/>
                </a:solidFill>
              </a:rPr>
              <a:t>-	Threat: It contains indication of the comments that are giving any threat to someone. 	</a:t>
            </a:r>
          </a:p>
          <a:p>
            <a:r>
              <a:rPr lang="en-US" dirty="0">
                <a:solidFill>
                  <a:schemeClr val="tx1"/>
                </a:solidFill>
              </a:rPr>
              <a:t>-	Abuse: It is for comments that are abusive in nature. </a:t>
            </a:r>
          </a:p>
          <a:p>
            <a:r>
              <a:rPr lang="en-US" dirty="0">
                <a:solidFill>
                  <a:schemeClr val="tx1"/>
                </a:solidFill>
              </a:rPr>
              <a:t>-	Loathe: It describes the comments which are hateful and loathing in nature.  </a:t>
            </a:r>
          </a:p>
          <a:p>
            <a:r>
              <a:rPr lang="en-US" dirty="0">
                <a:solidFill>
                  <a:schemeClr val="tx1"/>
                </a:solidFill>
              </a:rPr>
              <a:t>-	ID: It includes unique Ids associated with each comment text given.   </a:t>
            </a:r>
          </a:p>
          <a:p>
            <a:r>
              <a:rPr lang="en-US" dirty="0">
                <a:solidFill>
                  <a:schemeClr val="tx1"/>
                </a:solidFill>
              </a:rPr>
              <a:t>-	Comment text: This column contains the comments extracted from various social media platforms.</a:t>
            </a:r>
            <a:endParaRPr lang="en-IN" dirty="0">
              <a:solidFill>
                <a:schemeClr val="tx1"/>
              </a:solidFill>
            </a:endParaRPr>
          </a:p>
        </p:txBody>
      </p:sp>
    </p:spTree>
    <p:extLst>
      <p:ext uri="{BB962C8B-B14F-4D97-AF65-F5344CB8AC3E}">
        <p14:creationId xmlns:p14="http://schemas.microsoft.com/office/powerpoint/2010/main" val="39940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a:xfrm>
            <a:off x="392623" y="339645"/>
            <a:ext cx="11369068" cy="1130936"/>
          </a:xfrm>
        </p:spPr>
        <p:txBody>
          <a:bodyPr/>
          <a:lstStyle/>
          <a:p>
            <a:r>
              <a:rPr lang="en-US" sz="3600" b="1" dirty="0">
                <a:solidFill>
                  <a:schemeClr val="accent1">
                    <a:lumMod val="20000"/>
                    <a:lumOff val="80000"/>
                  </a:schemeClr>
                </a:solidFill>
                <a:effectLst>
                  <a:outerShdw blurRad="38100" dist="38100" dir="2700000" algn="tl">
                    <a:srgbClr val="000000">
                      <a:alpha val="43137"/>
                    </a:srgbClr>
                  </a:outerShdw>
                </a:effectLst>
              </a:rPr>
              <a:t>Conceptual Background of the Domain Problem</a:t>
            </a:r>
            <a:endParaRPr lang="en-IN" sz="3600"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solidFill>
                  <a:schemeClr val="tx1"/>
                </a:solidFill>
              </a:rPr>
              <a:t>Online platforms and social media become the place where people share their thoughts freely without any partiality and overcome all the races people share their thoughts and ideas among the crowd.</a:t>
            </a:r>
          </a:p>
          <a:p>
            <a:pPr marL="285750" indent="-285750">
              <a:buFont typeface="Courier New" panose="02070309020205020404" pitchFamily="49" charset="0"/>
              <a:buChar char="o"/>
            </a:pPr>
            <a:r>
              <a:rPr lang="en-US" dirty="0">
                <a:solidFill>
                  <a:schemeClr val="tx1"/>
                </a:solidFill>
              </a:rPr>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solidFill>
                  <a:schemeClr val="tx1"/>
                </a:solidFill>
              </a:rPr>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solidFill>
                  <a:schemeClr val="tx1"/>
                </a:solidFill>
              </a:rPr>
              <a:t>In this huge online platform or an online community there are some people or some motivated mob </a:t>
            </a:r>
            <a:r>
              <a:rPr lang="en-US" dirty="0" err="1">
                <a:solidFill>
                  <a:schemeClr val="tx1"/>
                </a:solidFill>
              </a:rPr>
              <a:t>wilfully</a:t>
            </a:r>
            <a:r>
              <a:rPr lang="en-US" dirty="0">
                <a:solidFill>
                  <a:schemeClr val="tx1"/>
                </a:solidFill>
              </a:rPr>
              <a:t> bully others to make them not share their thought rightfully. They bully others with foul language which among the civilized society is seen as ignominy. And when innocent individuals are being bullied by these mobs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solidFill>
                  <a:schemeClr val="tx1"/>
                </a:solidFill>
              </a:rPr>
              <a:t>To solve this problem, we are now building a model that identifies all the foul language and foul words, using which the online platforms like social media principally stop these mobs from using the foul language in an online community or even block them or block them from using this foul language.</a:t>
            </a:r>
            <a:endParaRPr lang="en-IN" dirty="0">
              <a:solidFill>
                <a:schemeClr val="tx1"/>
              </a:solidFill>
            </a:endParaRPr>
          </a:p>
        </p:txBody>
      </p:sp>
    </p:spTree>
    <p:extLst>
      <p:ext uri="{BB962C8B-B14F-4D97-AF65-F5344CB8AC3E}">
        <p14:creationId xmlns:p14="http://schemas.microsoft.com/office/powerpoint/2010/main" val="83042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DATA SCIENCE LIFE CYCLE</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3222043380"/>
              </p:ext>
            </p:extLst>
          </p:nvPr>
        </p:nvGraphicFramePr>
        <p:xfrm>
          <a:off x="392624" y="2041124"/>
          <a:ext cx="5394028" cy="1725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219931318"/>
              </p:ext>
            </p:extLst>
          </p:nvPr>
        </p:nvGraphicFramePr>
        <p:xfrm>
          <a:off x="5527343" y="3807725"/>
          <a:ext cx="5637487" cy="27821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012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b="1" dirty="0">
                <a:solidFill>
                  <a:schemeClr val="accent1">
                    <a:lumMod val="20000"/>
                    <a:lumOff val="80000"/>
                  </a:schemeClr>
                </a:solidFill>
                <a:effectLst>
                  <a:outerShdw blurRad="38100" dist="38100" dir="2700000" algn="tl">
                    <a:srgbClr val="000000">
                      <a:alpha val="43137"/>
                    </a:srgbClr>
                  </a:outerShdw>
                </a:effectLst>
              </a:rPr>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322146" y="2172892"/>
            <a:ext cx="3372586" cy="3241218"/>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4100" name="Picture 4">
            <a:extLst>
              <a:ext uri="{FF2B5EF4-FFF2-40B4-BE49-F238E27FC236}">
                <a16:creationId xmlns:a16="http://schemas.microsoft.com/office/drawing/2014/main" id="{8CF2EAC3-7B92-49CF-BE49-B8C93E7214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461" y="1757312"/>
            <a:ext cx="4072379" cy="407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4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TECHNOLOGY USED</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3"/>
            <a:ext cx="6130727" cy="3626353"/>
          </a:xfrm>
        </p:spPr>
        <p:txBody>
          <a:bodyPr>
            <a:noAutofit/>
          </a:bodyPr>
          <a:lstStyle/>
          <a:p>
            <a:pPr marL="342900" marR="486410" lvl="0" indent="-342900">
              <a:lnSpc>
                <a:spcPct val="104000"/>
              </a:lnSpc>
              <a:spcAft>
                <a:spcPts val="50"/>
              </a:spcAft>
              <a:buFont typeface="Wingdings" panose="05000000000000000000" pitchFamily="2" charset="2"/>
              <a:buChar char=""/>
            </a:pPr>
            <a:r>
              <a:rPr lang="en-IN" dirty="0">
                <a:effectLst/>
                <a:latin typeface="+mn-lt"/>
                <a:ea typeface="Times New Roman" panose="02020603050405020304" pitchFamily="18" charset="0"/>
              </a:rPr>
              <a:t>Hardware Used:  </a:t>
            </a:r>
          </a:p>
          <a:p>
            <a:pPr marL="742950" marR="48641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RAM: 8 GB  </a:t>
            </a:r>
          </a:p>
          <a:p>
            <a:pPr marL="742950" marR="48641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CPU: AMD A8 Quad Core 2.2 </a:t>
            </a:r>
            <a:r>
              <a:rPr lang="en-IN" dirty="0" err="1">
                <a:effectLst/>
                <a:latin typeface="+mn-lt"/>
                <a:ea typeface="Times New Roman" panose="02020603050405020304" pitchFamily="18" charset="0"/>
              </a:rPr>
              <a:t>Ghz</a:t>
            </a:r>
            <a:r>
              <a:rPr lang="en-IN" dirty="0">
                <a:effectLst/>
                <a:latin typeface="+mn-lt"/>
                <a:ea typeface="Times New Roman" panose="02020603050405020304" pitchFamily="18" charset="0"/>
              </a:rPr>
              <a:t>  </a:t>
            </a:r>
          </a:p>
          <a:p>
            <a:pPr marL="742950" marR="319024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GPU: AMD Redon R5 Graphics</a:t>
            </a:r>
          </a:p>
          <a:p>
            <a:pPr marL="457200" marR="3190240" indent="-6350">
              <a:lnSpc>
                <a:spcPct val="104000"/>
              </a:lnSpc>
              <a:spcAft>
                <a:spcPts val="50"/>
              </a:spcAft>
            </a:pPr>
            <a:r>
              <a:rPr lang="en-IN" dirty="0">
                <a:effectLst/>
                <a:latin typeface="+mn-lt"/>
                <a:ea typeface="Times New Roman" panose="02020603050405020304" pitchFamily="18" charset="0"/>
              </a:rPr>
              <a:t> </a:t>
            </a:r>
          </a:p>
          <a:p>
            <a:pPr marL="342900" marR="3190240" lvl="0" indent="-342900">
              <a:lnSpc>
                <a:spcPct val="104000"/>
              </a:lnSpc>
              <a:spcAft>
                <a:spcPts val="50"/>
              </a:spcAft>
              <a:buFont typeface="Wingdings" panose="05000000000000000000" pitchFamily="2" charset="2"/>
              <a:buChar char=""/>
            </a:pPr>
            <a:r>
              <a:rPr lang="en-IN" dirty="0">
                <a:effectLst/>
                <a:latin typeface="+mn-lt"/>
                <a:ea typeface="Times New Roman" panose="02020603050405020304" pitchFamily="18" charset="0"/>
              </a:rPr>
              <a:t>Software Tools Used:  </a:t>
            </a:r>
          </a:p>
          <a:p>
            <a:pPr marL="742950" marR="48641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Programming language: Python 3.0  </a:t>
            </a:r>
          </a:p>
          <a:p>
            <a:pPr marL="742950" marR="486410"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Distribution: Anaconda Navigator  </a:t>
            </a:r>
          </a:p>
          <a:p>
            <a:pPr marL="742950" marR="2050415" lvl="1" indent="-285750">
              <a:lnSpc>
                <a:spcPct val="104000"/>
              </a:lnSpc>
              <a:spcAft>
                <a:spcPts val="50"/>
              </a:spcAft>
              <a:buFont typeface="Courier New" panose="02070309020205020404" pitchFamily="49" charset="0"/>
              <a:buChar char="o"/>
            </a:pPr>
            <a:r>
              <a:rPr lang="en-IN" dirty="0">
                <a:effectLst/>
                <a:latin typeface="+mn-lt"/>
                <a:ea typeface="Times New Roman" panose="02020603050405020304" pitchFamily="18" charset="0"/>
              </a:rPr>
              <a:t>Browser-based language shell: </a:t>
            </a:r>
            <a:r>
              <a:rPr lang="en-IN" dirty="0" err="1">
                <a:effectLst/>
                <a:latin typeface="+mn-lt"/>
                <a:ea typeface="Times New Roman" panose="02020603050405020304" pitchFamily="18" charset="0"/>
              </a:rPr>
              <a:t>Jupyter</a:t>
            </a:r>
            <a:r>
              <a:rPr lang="en-IN" dirty="0">
                <a:effectLst/>
                <a:latin typeface="+mn-lt"/>
                <a:ea typeface="Times New Roman" panose="02020603050405020304" pitchFamily="18" charset="0"/>
              </a:rPr>
              <a:t> Notebook</a:t>
            </a:r>
          </a:p>
          <a:p>
            <a:pPr marL="228600" marR="2050415" indent="228600">
              <a:lnSpc>
                <a:spcPct val="104000"/>
              </a:lnSpc>
              <a:spcAft>
                <a:spcPts val="50"/>
              </a:spcAft>
            </a:pPr>
            <a:r>
              <a:rPr lang="en-IN" dirty="0">
                <a:effectLst/>
                <a:latin typeface="+mn-lt"/>
                <a:ea typeface="Arial" panose="020B0604020202020204" pitchFamily="34" charset="0"/>
              </a:rPr>
              <a:t> </a:t>
            </a:r>
            <a:endParaRPr lang="en-IN" dirty="0">
              <a:effectLst/>
              <a:latin typeface="+mn-lt"/>
              <a:ea typeface="Times New Roman" panose="02020603050405020304" pitchFamily="18" charset="0"/>
            </a:endParaRPr>
          </a:p>
          <a:p>
            <a:endParaRPr lang="en-IN" dirty="0">
              <a:latin typeface="+mn-lt"/>
            </a:endParaRPr>
          </a:p>
        </p:txBody>
      </p:sp>
      <p:sp>
        <p:nvSpPr>
          <p:cNvPr id="4" name="TextBox 3">
            <a:extLst>
              <a:ext uri="{FF2B5EF4-FFF2-40B4-BE49-F238E27FC236}">
                <a16:creationId xmlns:a16="http://schemas.microsoft.com/office/drawing/2014/main" id="{898FA113-EE95-45C6-AD77-2D62F79AE3DD}"/>
              </a:ext>
            </a:extLst>
          </p:cNvPr>
          <p:cNvSpPr txBox="1"/>
          <p:nvPr/>
        </p:nvSpPr>
        <p:spPr>
          <a:xfrm>
            <a:off x="6523348" y="2897057"/>
            <a:ext cx="5467546" cy="2489912"/>
          </a:xfrm>
          <a:prstGeom prst="rect">
            <a:avLst/>
          </a:prstGeom>
          <a:noFill/>
        </p:spPr>
        <p:txBody>
          <a:bodyPr wrap="square" rtlCol="0">
            <a:spAutoFit/>
          </a:bodyPr>
          <a:lstStyle/>
          <a:p>
            <a:pPr marL="342900" marR="2050415" lvl="0" indent="-342900">
              <a:lnSpc>
                <a:spcPct val="104000"/>
              </a:lnSpc>
              <a:spcAft>
                <a:spcPts val="50"/>
              </a:spcAft>
              <a:buFont typeface="Wingdings" panose="05000000000000000000" pitchFamily="2" charset="2"/>
              <a:buChar char=""/>
            </a:pPr>
            <a:r>
              <a:rPr lang="en-IN" sz="1600" dirty="0">
                <a:effectLst/>
                <a:latin typeface="+mn-lt"/>
                <a:ea typeface="Times New Roman" panose="02020603050405020304" pitchFamily="18" charset="0"/>
              </a:rPr>
              <a:t>Libraries/Packages Used:  </a:t>
            </a:r>
          </a:p>
          <a:p>
            <a:pPr marL="742950" marR="486410" lvl="1" indent="-285750">
              <a:lnSpc>
                <a:spcPct val="104000"/>
              </a:lnSpc>
              <a:spcAft>
                <a:spcPts val="50"/>
              </a:spcAft>
              <a:buFont typeface="Courier New" panose="02070309020205020404" pitchFamily="49" charset="0"/>
              <a:buChar char="o"/>
            </a:pPr>
            <a:r>
              <a:rPr lang="en-IN" sz="1600" dirty="0">
                <a:effectLst/>
                <a:latin typeface="+mn-lt"/>
                <a:ea typeface="Times New Roman" panose="02020603050405020304" pitchFamily="18" charset="0"/>
              </a:rPr>
              <a:t>Pandas  </a:t>
            </a:r>
          </a:p>
          <a:p>
            <a:pPr marL="742950" marR="486410" lvl="1" indent="-285750">
              <a:lnSpc>
                <a:spcPct val="104000"/>
              </a:lnSpc>
              <a:spcAft>
                <a:spcPts val="50"/>
              </a:spcAft>
              <a:buFont typeface="Courier New" panose="02070309020205020404" pitchFamily="49" charset="0"/>
              <a:buChar char="o"/>
            </a:pPr>
            <a:r>
              <a:rPr lang="en-IN" sz="1600" dirty="0" err="1">
                <a:effectLst/>
                <a:latin typeface="+mn-lt"/>
                <a:ea typeface="Times New Roman" panose="02020603050405020304" pitchFamily="18" charset="0"/>
              </a:rPr>
              <a:t>Numpy</a:t>
            </a:r>
            <a:r>
              <a:rPr lang="en-IN" sz="1600" dirty="0">
                <a:effectLst/>
                <a:latin typeface="+mn-lt"/>
                <a:ea typeface="Times New Roman" panose="02020603050405020304" pitchFamily="18" charset="0"/>
              </a:rPr>
              <a:t>  </a:t>
            </a:r>
          </a:p>
          <a:p>
            <a:pPr marL="742950" marR="486410" lvl="1" indent="-285750">
              <a:lnSpc>
                <a:spcPct val="104000"/>
              </a:lnSpc>
              <a:spcAft>
                <a:spcPts val="50"/>
              </a:spcAft>
              <a:buFont typeface="Courier New" panose="02070309020205020404" pitchFamily="49" charset="0"/>
              <a:buChar char="o"/>
            </a:pPr>
            <a:r>
              <a:rPr lang="en-IN" sz="1600" dirty="0">
                <a:effectLst/>
                <a:latin typeface="+mn-lt"/>
                <a:ea typeface="Times New Roman" panose="02020603050405020304" pitchFamily="18" charset="0"/>
              </a:rPr>
              <a:t>Matplotlib  </a:t>
            </a:r>
          </a:p>
          <a:p>
            <a:pPr marL="742950" marR="486410" lvl="1" indent="-285750">
              <a:lnSpc>
                <a:spcPct val="104000"/>
              </a:lnSpc>
              <a:spcAft>
                <a:spcPts val="50"/>
              </a:spcAft>
              <a:buFont typeface="Courier New" panose="02070309020205020404" pitchFamily="49" charset="0"/>
              <a:buChar char="o"/>
            </a:pPr>
            <a:r>
              <a:rPr lang="en-IN" sz="1600" dirty="0">
                <a:effectLst/>
                <a:latin typeface="+mn-lt"/>
                <a:ea typeface="Times New Roman" panose="02020603050405020304" pitchFamily="18" charset="0"/>
              </a:rPr>
              <a:t>Seaborn  </a:t>
            </a:r>
          </a:p>
          <a:p>
            <a:pPr marL="742950" marR="486410" lvl="1" indent="-285750">
              <a:lnSpc>
                <a:spcPct val="104000"/>
              </a:lnSpc>
              <a:spcAft>
                <a:spcPts val="50"/>
              </a:spcAft>
              <a:buFont typeface="Courier New" panose="02070309020205020404" pitchFamily="49" charset="0"/>
              <a:buChar char="o"/>
            </a:pPr>
            <a:r>
              <a:rPr lang="en-IN" sz="1600" dirty="0" err="1">
                <a:effectLst/>
                <a:latin typeface="+mn-lt"/>
                <a:ea typeface="Times New Roman" panose="02020603050405020304" pitchFamily="18" charset="0"/>
              </a:rPr>
              <a:t>Scipy</a:t>
            </a:r>
            <a:r>
              <a:rPr lang="en-IN" sz="1600" dirty="0">
                <a:effectLst/>
                <a:latin typeface="+mn-lt"/>
                <a:ea typeface="Times New Roman" panose="02020603050405020304" pitchFamily="18" charset="0"/>
              </a:rPr>
              <a:t>. Stats</a:t>
            </a:r>
          </a:p>
          <a:p>
            <a:pPr marL="742950" marR="486410" lvl="1" indent="-285750">
              <a:lnSpc>
                <a:spcPct val="104000"/>
              </a:lnSpc>
              <a:spcAft>
                <a:spcPts val="50"/>
              </a:spcAft>
              <a:buFont typeface="Courier New" panose="02070309020205020404" pitchFamily="49" charset="0"/>
              <a:buChar char="o"/>
            </a:pPr>
            <a:r>
              <a:rPr lang="en-IN" sz="1600" dirty="0" err="1">
                <a:effectLst/>
                <a:latin typeface="+mn-lt"/>
                <a:ea typeface="Times New Roman" panose="02020603050405020304" pitchFamily="18" charset="0"/>
              </a:rPr>
              <a:t>Sklearn</a:t>
            </a:r>
            <a:r>
              <a:rPr lang="en-IN" sz="1600" dirty="0">
                <a:effectLst/>
                <a:latin typeface="+mn-lt"/>
                <a:ea typeface="Times New Roman" panose="02020603050405020304" pitchFamily="18" charset="0"/>
              </a:rPr>
              <a:t>  </a:t>
            </a:r>
          </a:p>
          <a:p>
            <a:pPr marL="742950" marR="486410" lvl="1" indent="-285750">
              <a:lnSpc>
                <a:spcPct val="104000"/>
              </a:lnSpc>
              <a:spcAft>
                <a:spcPts val="50"/>
              </a:spcAft>
              <a:buFont typeface="Courier New" panose="02070309020205020404" pitchFamily="49" charset="0"/>
              <a:buChar char="o"/>
            </a:pPr>
            <a:r>
              <a:rPr lang="en-IN" sz="1600" dirty="0">
                <a:effectLst/>
                <a:latin typeface="+mn-lt"/>
                <a:ea typeface="Times New Roman" panose="02020603050405020304" pitchFamily="18" charset="0"/>
              </a:rPr>
              <a:t>NLTK </a:t>
            </a:r>
          </a:p>
          <a:p>
            <a:endParaRPr lang="en-IN" sz="1600" dirty="0"/>
          </a:p>
        </p:txBody>
      </p:sp>
      <p:pic>
        <p:nvPicPr>
          <p:cNvPr id="5124" name="Picture 4">
            <a:extLst>
              <a:ext uri="{FF2B5EF4-FFF2-40B4-BE49-F238E27FC236}">
                <a16:creationId xmlns:a16="http://schemas.microsoft.com/office/drawing/2014/main" id="{6787BEFD-A2F8-4104-BAC4-6F4F0B706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037" y="3772013"/>
            <a:ext cx="2746342" cy="2746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16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rPr>
              <a:t>Imported Libraries</a:t>
            </a:r>
            <a:endParaRPr lang="en-IN" b="1" dirty="0">
              <a:solidFill>
                <a:schemeClr val="accent1">
                  <a:lumMod val="20000"/>
                  <a:lumOff val="80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5" name="Picture 4"/>
          <p:cNvPicPr>
            <a:picLocks noChangeAspect="1"/>
          </p:cNvPicPr>
          <p:nvPr/>
        </p:nvPicPr>
        <p:blipFill>
          <a:blip r:embed="rId2"/>
          <a:stretch>
            <a:fillRect/>
          </a:stretch>
        </p:blipFill>
        <p:spPr>
          <a:xfrm>
            <a:off x="628532" y="1682593"/>
            <a:ext cx="7087591" cy="4673756"/>
          </a:xfrm>
          <a:prstGeom prst="rect">
            <a:avLst/>
          </a:prstGeom>
        </p:spPr>
      </p:pic>
      <p:pic>
        <p:nvPicPr>
          <p:cNvPr id="6148" name="Picture 4">
            <a:extLst>
              <a:ext uri="{FF2B5EF4-FFF2-40B4-BE49-F238E27FC236}">
                <a16:creationId xmlns:a16="http://schemas.microsoft.com/office/drawing/2014/main" id="{C32C94D4-3578-49BC-A9EF-D6656754B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3625" y="2950588"/>
            <a:ext cx="2690567" cy="269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237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2">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ustom 1">
      <a:majorFont>
        <a:latin typeface="Century Gothic"/>
        <a:ea typeface=""/>
        <a:cs typeface=""/>
      </a:majorFont>
      <a:minorFont>
        <a:latin typeface="Century Gothic"/>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57</TotalTime>
  <Words>1775</Words>
  <Application>Microsoft Office PowerPoint</Application>
  <PresentationFormat>Widescreen</PresentationFormat>
  <Paragraphs>130</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Century Gothic</vt:lpstr>
      <vt:lpstr>Courier New</vt:lpstr>
      <vt:lpstr>Sagona ExtraLight</vt:lpstr>
      <vt:lpstr>Times New Roman</vt:lpstr>
      <vt:lpstr>Wingdings</vt:lpstr>
      <vt:lpstr>Wingdings 3</vt:lpstr>
      <vt:lpstr>Ion</vt:lpstr>
      <vt:lpstr>PowerPoint Presentation</vt:lpstr>
      <vt:lpstr>introduction</vt:lpstr>
      <vt:lpstr>Problem statement</vt:lpstr>
      <vt:lpstr>Dataset description</vt:lpstr>
      <vt:lpstr>Conceptual Background of the Domain Problem</vt:lpstr>
      <vt:lpstr>DATA SCIENCE LIFE CYCLE</vt:lpstr>
      <vt:lpstr>MODEL BUILDING STEPS</vt:lpstr>
      <vt:lpstr>TECHNOLOGY USED</vt:lpstr>
      <vt:lpstr>Imported Libraries</vt:lpstr>
      <vt:lpstr>EXPLORATORY DATA ANALYSIS (EDA) AND VISUALIZATION</vt:lpstr>
      <vt:lpstr>Cyberbullying statistics</vt:lpstr>
      <vt:lpstr>Missing values</vt:lpstr>
      <vt:lpstr>Count plot</vt:lpstr>
      <vt:lpstr>Distribution plot</vt:lpstr>
      <vt:lpstr>Word cloud</vt:lpstr>
      <vt:lpstr>Classification function</vt:lpstr>
      <vt:lpstr>Classification of machine learning models</vt:lpstr>
      <vt:lpstr>Key Findings and Conclusions of the Study</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HP</dc:creator>
  <cp:lastModifiedBy>abhimanyu varpe</cp:lastModifiedBy>
  <cp:revision>8</cp:revision>
  <dcterms:created xsi:type="dcterms:W3CDTF">2021-12-27T19:32:54Z</dcterms:created>
  <dcterms:modified xsi:type="dcterms:W3CDTF">2022-05-19T12:40:30Z</dcterms:modified>
  <cp:contentStatus/>
</cp:coreProperties>
</file>