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67" r:id="rId5"/>
  </p:sldMasterIdLst>
  <p:notesMasterIdLst>
    <p:notesMasterId r:id="rId27"/>
  </p:notesMasterIdLst>
  <p:handoutMasterIdLst>
    <p:handoutMasterId r:id="rId28"/>
  </p:handoutMasterIdLst>
  <p:sldIdLst>
    <p:sldId id="256"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90" r:id="rId25"/>
    <p:sldId id="289" r:id="rId26"/>
  </p:sldIdLst>
  <p:sldSz cx="9144000" cy="6858000" type="screen4x3"/>
  <p:notesSz cx="6667500" cy="8686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C8B5D55-A048-CA4E-9999-7F90537D8C27}">
          <p14:sldIdLst>
            <p14:sldId id="256"/>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90"/>
            <p14:sldId id="289"/>
          </p14:sldIdLst>
        </p14:section>
      </p14:sectionLst>
    </p:ext>
    <p:ext uri="{EFAFB233-063F-42B5-8137-9DF3F51BA10A}">
      <p15:sldGuideLst xmlns:p15="http://schemas.microsoft.com/office/powerpoint/2012/main">
        <p15:guide id="1" orient="horz" pos="1384">
          <p15:clr>
            <a:srgbClr val="A4A3A4"/>
          </p15:clr>
        </p15:guide>
        <p15:guide id="2" orient="horz" pos="1086">
          <p15:clr>
            <a:srgbClr val="A4A3A4"/>
          </p15:clr>
        </p15:guide>
        <p15:guide id="3" orient="horz" pos="3075">
          <p15:clr>
            <a:srgbClr val="A4A3A4"/>
          </p15:clr>
        </p15:guide>
        <p15:guide id="4" orient="horz" pos="645">
          <p15:clr>
            <a:srgbClr val="A4A3A4"/>
          </p15:clr>
        </p15:guide>
        <p15:guide id="5" orient="horz" pos="3439">
          <p15:clr>
            <a:srgbClr val="A4A3A4"/>
          </p15:clr>
        </p15:guide>
        <p15:guide id="6" orient="horz" pos="3799">
          <p15:clr>
            <a:srgbClr val="A4A3A4"/>
          </p15:clr>
        </p15:guide>
        <p15:guide id="7" orient="horz" pos="4127">
          <p15:clr>
            <a:srgbClr val="A4A3A4"/>
          </p15:clr>
        </p15:guide>
        <p15:guide id="8" orient="horz" pos="4111">
          <p15:clr>
            <a:srgbClr val="A4A3A4"/>
          </p15:clr>
        </p15:guide>
        <p15:guide id="9" orient="horz" pos="4319">
          <p15:clr>
            <a:srgbClr val="A4A3A4"/>
          </p15:clr>
        </p15:guide>
        <p15:guide id="10" pos="411">
          <p15:clr>
            <a:srgbClr val="A4A3A4"/>
          </p15:clr>
        </p15:guide>
        <p15:guide id="11" pos="2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FD00"/>
    <a:srgbClr val="004183"/>
    <a:srgbClr val="0083BE"/>
    <a:srgbClr val="F7955B"/>
    <a:srgbClr val="598527"/>
    <a:srgbClr val="C2B48F"/>
    <a:srgbClr val="839097"/>
    <a:srgbClr val="FFFFFF"/>
    <a:srgbClr val="003F72"/>
    <a:srgbClr val="F3CF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42" autoAdjust="0"/>
    <p:restoredTop sz="95394" autoAdjust="0"/>
  </p:normalViewPr>
  <p:slideViewPr>
    <p:cSldViewPr snapToGrid="0" snapToObjects="1">
      <p:cViewPr varScale="1">
        <p:scale>
          <a:sx n="81" d="100"/>
          <a:sy n="81" d="100"/>
        </p:scale>
        <p:origin x="1181" y="53"/>
      </p:cViewPr>
      <p:guideLst>
        <p:guide orient="horz" pos="1384"/>
        <p:guide orient="horz" pos="1086"/>
        <p:guide orient="horz" pos="3075"/>
        <p:guide orient="horz" pos="645"/>
        <p:guide orient="horz" pos="3439"/>
        <p:guide orient="horz" pos="3799"/>
        <p:guide orient="horz" pos="4127"/>
        <p:guide orient="horz" pos="4111"/>
        <p:guide orient="horz" pos="4319"/>
        <p:guide pos="411"/>
        <p:guide pos="2768"/>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68" d="100"/>
          <a:sy n="68" d="100"/>
        </p:scale>
        <p:origin x="289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35849"/>
          </a:xfrm>
          <a:prstGeom prst="rect">
            <a:avLst/>
          </a:prstGeom>
        </p:spPr>
        <p:txBody>
          <a:bodyPr vert="horz" lIns="87737" tIns="43868" rIns="87737" bIns="43868" rtlCol="0"/>
          <a:lstStyle>
            <a:lvl1pPr algn="l">
              <a:defRPr sz="1200"/>
            </a:lvl1pPr>
          </a:lstStyle>
          <a:p>
            <a:endParaRPr lang="en-US" dirty="0"/>
          </a:p>
        </p:txBody>
      </p:sp>
      <p:sp>
        <p:nvSpPr>
          <p:cNvPr id="3" name="Date Placeholder 2"/>
          <p:cNvSpPr>
            <a:spLocks noGrp="1"/>
          </p:cNvSpPr>
          <p:nvPr>
            <p:ph type="dt" sz="quarter" idx="1"/>
          </p:nvPr>
        </p:nvSpPr>
        <p:spPr>
          <a:xfrm>
            <a:off x="3776707" y="0"/>
            <a:ext cx="2889250" cy="435849"/>
          </a:xfrm>
          <a:prstGeom prst="rect">
            <a:avLst/>
          </a:prstGeom>
        </p:spPr>
        <p:txBody>
          <a:bodyPr vert="horz" lIns="87737" tIns="43868" rIns="87737" bIns="43868" rtlCol="0"/>
          <a:lstStyle>
            <a:lvl1pPr algn="r">
              <a:defRPr sz="1200"/>
            </a:lvl1pPr>
          </a:lstStyle>
          <a:p>
            <a:fld id="{DEC7E0D6-A5F4-4083-9AFB-960C37731C5F}" type="datetimeFigureOut">
              <a:rPr lang="en-US" smtClean="0"/>
              <a:t>2/24/2015</a:t>
            </a:fld>
            <a:endParaRPr lang="en-US" dirty="0"/>
          </a:p>
        </p:txBody>
      </p:sp>
      <p:sp>
        <p:nvSpPr>
          <p:cNvPr id="4" name="Footer Placeholder 3"/>
          <p:cNvSpPr>
            <a:spLocks noGrp="1"/>
          </p:cNvSpPr>
          <p:nvPr>
            <p:ph type="ftr" sz="quarter" idx="2"/>
          </p:nvPr>
        </p:nvSpPr>
        <p:spPr>
          <a:xfrm>
            <a:off x="0" y="8250953"/>
            <a:ext cx="2889250" cy="435848"/>
          </a:xfrm>
          <a:prstGeom prst="rect">
            <a:avLst/>
          </a:prstGeom>
        </p:spPr>
        <p:txBody>
          <a:bodyPr vert="horz" lIns="87737" tIns="43868" rIns="87737" bIns="438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6707" y="8250953"/>
            <a:ext cx="2889250" cy="435848"/>
          </a:xfrm>
          <a:prstGeom prst="rect">
            <a:avLst/>
          </a:prstGeom>
        </p:spPr>
        <p:txBody>
          <a:bodyPr vert="horz" lIns="87737" tIns="43868" rIns="87737" bIns="43868" rtlCol="0" anchor="b"/>
          <a:lstStyle>
            <a:lvl1pPr algn="r">
              <a:defRPr sz="1200"/>
            </a:lvl1pPr>
          </a:lstStyle>
          <a:p>
            <a:fld id="{AC0A05B2-FBE3-4279-BF55-37888E1D9571}" type="slidenum">
              <a:rPr lang="en-US" smtClean="0"/>
              <a:t>‹#›</a:t>
            </a:fld>
            <a:endParaRPr lang="en-US" dirty="0"/>
          </a:p>
        </p:txBody>
      </p:sp>
    </p:spTree>
    <p:extLst>
      <p:ext uri="{BB962C8B-B14F-4D97-AF65-F5344CB8AC3E}">
        <p14:creationId xmlns:p14="http://schemas.microsoft.com/office/powerpoint/2010/main" val="2722225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35849"/>
          </a:xfrm>
          <a:prstGeom prst="rect">
            <a:avLst/>
          </a:prstGeom>
        </p:spPr>
        <p:txBody>
          <a:bodyPr vert="horz" lIns="87737" tIns="43868" rIns="87737" bIns="43868" rtlCol="0"/>
          <a:lstStyle>
            <a:lvl1pPr algn="l">
              <a:defRPr sz="1200"/>
            </a:lvl1pPr>
          </a:lstStyle>
          <a:p>
            <a:endParaRPr lang="en-US"/>
          </a:p>
        </p:txBody>
      </p:sp>
      <p:sp>
        <p:nvSpPr>
          <p:cNvPr id="3" name="Date Placeholder 2"/>
          <p:cNvSpPr>
            <a:spLocks noGrp="1"/>
          </p:cNvSpPr>
          <p:nvPr>
            <p:ph type="dt" idx="1"/>
          </p:nvPr>
        </p:nvSpPr>
        <p:spPr>
          <a:xfrm>
            <a:off x="3776707" y="0"/>
            <a:ext cx="2889250" cy="435849"/>
          </a:xfrm>
          <a:prstGeom prst="rect">
            <a:avLst/>
          </a:prstGeom>
        </p:spPr>
        <p:txBody>
          <a:bodyPr vert="horz" lIns="87737" tIns="43868" rIns="87737" bIns="43868" rtlCol="0"/>
          <a:lstStyle>
            <a:lvl1pPr algn="r">
              <a:defRPr sz="1200"/>
            </a:lvl1pPr>
          </a:lstStyle>
          <a:p>
            <a:fld id="{963EDB1C-EA10-4372-9691-6DAE2EBA9326}" type="datetimeFigureOut">
              <a:rPr lang="en-US" smtClean="0"/>
              <a:t>2/24/2015</a:t>
            </a:fld>
            <a:endParaRPr lang="en-US"/>
          </a:p>
        </p:txBody>
      </p:sp>
      <p:sp>
        <p:nvSpPr>
          <p:cNvPr id="4" name="Slide Image Placeholder 3"/>
          <p:cNvSpPr>
            <a:spLocks noGrp="1" noRot="1" noChangeAspect="1"/>
          </p:cNvSpPr>
          <p:nvPr>
            <p:ph type="sldImg" idx="2"/>
          </p:nvPr>
        </p:nvSpPr>
        <p:spPr>
          <a:xfrm>
            <a:off x="1379538" y="1085850"/>
            <a:ext cx="3908425" cy="2932113"/>
          </a:xfrm>
          <a:prstGeom prst="rect">
            <a:avLst/>
          </a:prstGeom>
          <a:noFill/>
          <a:ln w="12700">
            <a:solidFill>
              <a:prstClr val="black"/>
            </a:solidFill>
          </a:ln>
        </p:spPr>
        <p:txBody>
          <a:bodyPr vert="horz" lIns="87737" tIns="43868" rIns="87737" bIns="43868" rtlCol="0" anchor="ctr"/>
          <a:lstStyle/>
          <a:p>
            <a:endParaRPr lang="en-US"/>
          </a:p>
        </p:txBody>
      </p:sp>
      <p:sp>
        <p:nvSpPr>
          <p:cNvPr id="5" name="Notes Placeholder 4"/>
          <p:cNvSpPr>
            <a:spLocks noGrp="1"/>
          </p:cNvSpPr>
          <p:nvPr>
            <p:ph type="body" sz="quarter" idx="3"/>
          </p:nvPr>
        </p:nvSpPr>
        <p:spPr>
          <a:xfrm>
            <a:off x="666750" y="4180522"/>
            <a:ext cx="5334000" cy="3420428"/>
          </a:xfrm>
          <a:prstGeom prst="rect">
            <a:avLst/>
          </a:prstGeom>
        </p:spPr>
        <p:txBody>
          <a:bodyPr vert="horz" lIns="87737" tIns="43868" rIns="87737" bIns="4386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250953"/>
            <a:ext cx="2889250" cy="435848"/>
          </a:xfrm>
          <a:prstGeom prst="rect">
            <a:avLst/>
          </a:prstGeom>
        </p:spPr>
        <p:txBody>
          <a:bodyPr vert="horz" lIns="87737" tIns="43868" rIns="87737" bIns="43868" rtlCol="0" anchor="b"/>
          <a:lstStyle>
            <a:lvl1pPr algn="l">
              <a:defRPr sz="1200"/>
            </a:lvl1pPr>
          </a:lstStyle>
          <a:p>
            <a:endParaRPr lang="en-US"/>
          </a:p>
        </p:txBody>
      </p:sp>
      <p:sp>
        <p:nvSpPr>
          <p:cNvPr id="7" name="Slide Number Placeholder 6"/>
          <p:cNvSpPr>
            <a:spLocks noGrp="1"/>
          </p:cNvSpPr>
          <p:nvPr>
            <p:ph type="sldNum" sz="quarter" idx="5"/>
          </p:nvPr>
        </p:nvSpPr>
        <p:spPr>
          <a:xfrm>
            <a:off x="3776707" y="8250953"/>
            <a:ext cx="2889250" cy="435848"/>
          </a:xfrm>
          <a:prstGeom prst="rect">
            <a:avLst/>
          </a:prstGeom>
        </p:spPr>
        <p:txBody>
          <a:bodyPr vert="horz" lIns="87737" tIns="43868" rIns="87737" bIns="43868" rtlCol="0" anchor="b"/>
          <a:lstStyle>
            <a:lvl1pPr algn="r">
              <a:defRPr sz="1200"/>
            </a:lvl1pPr>
          </a:lstStyle>
          <a:p>
            <a:fld id="{93216C27-263D-4ED7-901C-79EB997A05E8}" type="slidenum">
              <a:rPr lang="en-US" smtClean="0"/>
              <a:t>‹#›</a:t>
            </a:fld>
            <a:endParaRPr lang="en-US"/>
          </a:p>
        </p:txBody>
      </p:sp>
    </p:spTree>
    <p:extLst>
      <p:ext uri="{BB962C8B-B14F-4D97-AF65-F5344CB8AC3E}">
        <p14:creationId xmlns:p14="http://schemas.microsoft.com/office/powerpoint/2010/main" val="4095998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Hello and welcome to our presentation of eHMP</a:t>
            </a:r>
          </a:p>
          <a:p>
            <a:r>
              <a:rPr lang="en-US" sz="1300" dirty="0"/>
              <a:t>I will give an over view of the application and then talk about the architecture and specifically the SDK and its components the </a:t>
            </a:r>
            <a:r>
              <a:rPr lang="en-US" sz="1300" dirty="0" err="1"/>
              <a:t>ADK</a:t>
            </a:r>
            <a:r>
              <a:rPr lang="en-US" sz="1300" dirty="0"/>
              <a:t> and </a:t>
            </a:r>
            <a:r>
              <a:rPr lang="en-US" sz="1300" dirty="0" err="1"/>
              <a:t>RDK</a:t>
            </a:r>
            <a:r>
              <a:rPr lang="en-US" sz="1300" dirty="0"/>
              <a:t>.</a:t>
            </a:r>
          </a:p>
          <a:p>
            <a:r>
              <a:rPr lang="en-US" sz="1300" dirty="0"/>
              <a:t>I will wrap up the presentation with some of the current dependencies and issues that are seen with deployment in the workstation environment and the VA. </a:t>
            </a:r>
          </a:p>
          <a:p>
            <a:r>
              <a:rPr lang="en-US" sz="1300" dirty="0"/>
              <a:t>I will also give our next steps which will then lead into some time for Q and A.</a:t>
            </a:r>
          </a:p>
          <a:p>
            <a:endParaRPr lang="en-US" sz="1300" dirty="0"/>
          </a:p>
          <a:p>
            <a:r>
              <a:rPr lang="en-US" sz="1300" dirty="0"/>
              <a:t>This is the first time for us to present this audience to the best of my knowledge so it was a little tough deciding what to present.</a:t>
            </a:r>
          </a:p>
          <a:p>
            <a:endParaRPr lang="en-US" sz="1300" dirty="0"/>
          </a:p>
          <a:p>
            <a:r>
              <a:rPr lang="en-US" sz="1300" dirty="0"/>
              <a:t>Hopefully this will spur more questions and we can come back and give a more specific presentation in the areas of interest.</a:t>
            </a:r>
          </a:p>
        </p:txBody>
      </p:sp>
      <p:sp>
        <p:nvSpPr>
          <p:cNvPr id="4" name="Slide Number Placeholder 3"/>
          <p:cNvSpPr>
            <a:spLocks noGrp="1"/>
          </p:cNvSpPr>
          <p:nvPr>
            <p:ph type="sldNum" sz="quarter" idx="10"/>
          </p:nvPr>
        </p:nvSpPr>
        <p:spPr/>
        <p:txBody>
          <a:bodyPr/>
          <a:lstStyle/>
          <a:p>
            <a:fld id="{93216C27-263D-4ED7-901C-79EB997A05E8}" type="slidenum">
              <a:rPr lang="en-US" smtClean="0"/>
              <a:t>1</a:t>
            </a:fld>
            <a:endParaRPr lang="en-US"/>
          </a:p>
        </p:txBody>
      </p:sp>
    </p:spTree>
    <p:extLst>
      <p:ext uri="{BB962C8B-B14F-4D97-AF65-F5344CB8AC3E}">
        <p14:creationId xmlns:p14="http://schemas.microsoft.com/office/powerpoint/2010/main" val="422036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16C27-263D-4ED7-901C-79EB997A05E8}" type="slidenum">
              <a:rPr lang="en-US" smtClean="0"/>
              <a:t>10</a:t>
            </a:fld>
            <a:endParaRPr lang="en-US"/>
          </a:p>
        </p:txBody>
      </p:sp>
    </p:spTree>
    <p:extLst>
      <p:ext uri="{BB962C8B-B14F-4D97-AF65-F5344CB8AC3E}">
        <p14:creationId xmlns:p14="http://schemas.microsoft.com/office/powerpoint/2010/main" val="483378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16C27-263D-4ED7-901C-79EB997A05E8}" type="slidenum">
              <a:rPr lang="en-US" smtClean="0"/>
              <a:t>11</a:t>
            </a:fld>
            <a:endParaRPr lang="en-US"/>
          </a:p>
        </p:txBody>
      </p:sp>
    </p:spTree>
    <p:extLst>
      <p:ext uri="{BB962C8B-B14F-4D97-AF65-F5344CB8AC3E}">
        <p14:creationId xmlns:p14="http://schemas.microsoft.com/office/powerpoint/2010/main" val="227799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16C27-263D-4ED7-901C-79EB997A05E8}" type="slidenum">
              <a:rPr lang="en-US" smtClean="0"/>
              <a:t>12</a:t>
            </a:fld>
            <a:endParaRPr lang="en-US"/>
          </a:p>
        </p:txBody>
      </p:sp>
    </p:spTree>
    <p:extLst>
      <p:ext uri="{BB962C8B-B14F-4D97-AF65-F5344CB8AC3E}">
        <p14:creationId xmlns:p14="http://schemas.microsoft.com/office/powerpoint/2010/main" val="153738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16C27-263D-4ED7-901C-79EB997A05E8}" type="slidenum">
              <a:rPr lang="en-US" smtClean="0"/>
              <a:t>13</a:t>
            </a:fld>
            <a:endParaRPr lang="en-US"/>
          </a:p>
        </p:txBody>
      </p:sp>
    </p:spTree>
    <p:extLst>
      <p:ext uri="{BB962C8B-B14F-4D97-AF65-F5344CB8AC3E}">
        <p14:creationId xmlns:p14="http://schemas.microsoft.com/office/powerpoint/2010/main" val="1088496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16C27-263D-4ED7-901C-79EB997A05E8}" type="slidenum">
              <a:rPr lang="en-US" smtClean="0"/>
              <a:t>14</a:t>
            </a:fld>
            <a:endParaRPr lang="en-US"/>
          </a:p>
        </p:txBody>
      </p:sp>
    </p:spTree>
    <p:extLst>
      <p:ext uri="{BB962C8B-B14F-4D97-AF65-F5344CB8AC3E}">
        <p14:creationId xmlns:p14="http://schemas.microsoft.com/office/powerpoint/2010/main" val="3310881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Axiomatics</a:t>
            </a:r>
            <a:r>
              <a:rPr lang="en-US" dirty="0" smtClean="0"/>
              <a:t> </a:t>
            </a:r>
            <a:r>
              <a:rPr lang="en-US" dirty="0" smtClean="0"/>
              <a:t>Policy Server (APS) </a:t>
            </a:r>
            <a:r>
              <a:rPr lang="en-US" dirty="0"/>
              <a:t>and </a:t>
            </a:r>
            <a:r>
              <a:rPr lang="en-US" dirty="0" err="1"/>
              <a:t>HighStocks</a:t>
            </a:r>
            <a:r>
              <a:rPr lang="en-US" dirty="0"/>
              <a:t> is only used in certain </a:t>
            </a:r>
            <a:r>
              <a:rPr lang="en-US" dirty="0" smtClean="0"/>
              <a:t>applets</a:t>
            </a:r>
          </a:p>
          <a:p>
            <a:endParaRPr lang="en-US" dirty="0"/>
          </a:p>
          <a:p>
            <a:r>
              <a:rPr lang="en-US" dirty="0" err="1" smtClean="0"/>
              <a:t>HighStocks</a:t>
            </a:r>
            <a:r>
              <a:rPr lang="en-US" dirty="0" smtClean="0"/>
              <a:t> can </a:t>
            </a:r>
            <a:r>
              <a:rPr lang="en-US" dirty="0"/>
              <a:t>be replaced in most applets by </a:t>
            </a:r>
            <a:r>
              <a:rPr lang="en-US" dirty="0" smtClean="0"/>
              <a:t>either </a:t>
            </a:r>
            <a:r>
              <a:rPr lang="en-US" dirty="0" err="1" smtClean="0"/>
              <a:t>HighCharts</a:t>
            </a:r>
            <a:r>
              <a:rPr lang="en-US" dirty="0" smtClean="0"/>
              <a:t> </a:t>
            </a:r>
            <a:r>
              <a:rPr lang="en-US" dirty="0"/>
              <a:t>- </a:t>
            </a:r>
            <a:r>
              <a:rPr lang="en-US" dirty="0" smtClean="0"/>
              <a:t>AFAIK</a:t>
            </a:r>
            <a:endParaRPr lang="en-US" dirty="0" smtClean="0"/>
          </a:p>
          <a:p>
            <a:endParaRPr lang="en-US" dirty="0" smtClean="0"/>
          </a:p>
          <a:p>
            <a:r>
              <a:rPr lang="en-US" dirty="0" err="1" smtClean="0"/>
              <a:t>HighStocks</a:t>
            </a:r>
            <a:r>
              <a:rPr lang="en-US" dirty="0" smtClean="0"/>
              <a:t> also has a free non commercial </a:t>
            </a:r>
            <a:r>
              <a:rPr lang="en-US" dirty="0" err="1" smtClean="0"/>
              <a:t>licence</a:t>
            </a:r>
            <a:endParaRPr lang="en-US" dirty="0" smtClean="0"/>
          </a:p>
          <a:p>
            <a:endParaRPr lang="en-US" dirty="0"/>
          </a:p>
          <a:p>
            <a:r>
              <a:rPr lang="en-US" dirty="0" err="1"/>
              <a:t>Axiomatics</a:t>
            </a:r>
            <a:r>
              <a:rPr lang="en-US" dirty="0"/>
              <a:t> Policy Server (APS) is an </a:t>
            </a:r>
            <a:r>
              <a:rPr lang="en-US" dirty="0" err="1"/>
              <a:t>XACML</a:t>
            </a:r>
            <a:r>
              <a:rPr lang="en-US" dirty="0"/>
              <a:t> Policy </a:t>
            </a:r>
            <a:r>
              <a:rPr lang="en-US" dirty="0" err="1"/>
              <a:t>Enforement</a:t>
            </a:r>
            <a:r>
              <a:rPr lang="en-US" dirty="0"/>
              <a:t> Point (PEP) and can be disabled or replaced in an OSS Environment.</a:t>
            </a:r>
          </a:p>
          <a:p>
            <a:r>
              <a:rPr lang="en-US" dirty="0"/>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0798B191-7290-4224-A643-D7691441A125}" type="slidenum">
              <a:rPr lang="en-US" smtClean="0"/>
              <a:t>15</a:t>
            </a:fld>
            <a:endParaRPr lang="en-US"/>
          </a:p>
        </p:txBody>
      </p:sp>
    </p:spTree>
    <p:extLst>
      <p:ext uri="{BB962C8B-B14F-4D97-AF65-F5344CB8AC3E}">
        <p14:creationId xmlns:p14="http://schemas.microsoft.com/office/powerpoint/2010/main" val="2229636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FOIA</a:t>
            </a:r>
            <a:r>
              <a:rPr lang="en-US" dirty="0"/>
              <a:t>/OSEHRA instance of VistA for Open Source use</a:t>
            </a:r>
          </a:p>
        </p:txBody>
      </p:sp>
      <p:sp>
        <p:nvSpPr>
          <p:cNvPr id="4" name="Slide Number Placeholder 3"/>
          <p:cNvSpPr>
            <a:spLocks noGrp="1"/>
          </p:cNvSpPr>
          <p:nvPr>
            <p:ph type="sldNum" sz="quarter" idx="10"/>
          </p:nvPr>
        </p:nvSpPr>
        <p:spPr/>
        <p:txBody>
          <a:bodyPr/>
          <a:lstStyle/>
          <a:p>
            <a:fld id="{0798B191-7290-4224-A643-D7691441A125}" type="slidenum">
              <a:rPr lang="en-US" smtClean="0"/>
              <a:t>16</a:t>
            </a:fld>
            <a:endParaRPr lang="en-US"/>
          </a:p>
        </p:txBody>
      </p:sp>
    </p:spTree>
    <p:extLst>
      <p:ext uri="{BB962C8B-B14F-4D97-AF65-F5344CB8AC3E}">
        <p14:creationId xmlns:p14="http://schemas.microsoft.com/office/powerpoint/2010/main" val="3118109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Vagrant and Chef for deployment</a:t>
            </a:r>
            <a:endParaRPr lang="en-US" dirty="0"/>
          </a:p>
        </p:txBody>
      </p:sp>
      <p:sp>
        <p:nvSpPr>
          <p:cNvPr id="4" name="Slide Number Placeholder 3"/>
          <p:cNvSpPr>
            <a:spLocks noGrp="1"/>
          </p:cNvSpPr>
          <p:nvPr>
            <p:ph type="sldNum" sz="quarter" idx="10"/>
          </p:nvPr>
        </p:nvSpPr>
        <p:spPr/>
        <p:txBody>
          <a:bodyPr/>
          <a:lstStyle/>
          <a:p>
            <a:fld id="{93216C27-263D-4ED7-901C-79EB997A05E8}" type="slidenum">
              <a:rPr lang="en-US" smtClean="0"/>
              <a:t>17</a:t>
            </a:fld>
            <a:endParaRPr lang="en-US"/>
          </a:p>
        </p:txBody>
      </p:sp>
    </p:spTree>
    <p:extLst>
      <p:ext uri="{BB962C8B-B14F-4D97-AF65-F5344CB8AC3E}">
        <p14:creationId xmlns:p14="http://schemas.microsoft.com/office/powerpoint/2010/main" val="2825572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16C27-263D-4ED7-901C-79EB997A05E8}" type="slidenum">
              <a:rPr lang="en-US" smtClean="0"/>
              <a:t>18</a:t>
            </a:fld>
            <a:endParaRPr lang="en-US"/>
          </a:p>
        </p:txBody>
      </p:sp>
    </p:spTree>
    <p:extLst>
      <p:ext uri="{BB962C8B-B14F-4D97-AF65-F5344CB8AC3E}">
        <p14:creationId xmlns:p14="http://schemas.microsoft.com/office/powerpoint/2010/main" val="2892034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16C27-263D-4ED7-901C-79EB997A05E8}" type="slidenum">
              <a:rPr lang="en-US" smtClean="0"/>
              <a:t>19</a:t>
            </a:fld>
            <a:endParaRPr lang="en-US"/>
          </a:p>
        </p:txBody>
      </p:sp>
    </p:spTree>
    <p:extLst>
      <p:ext uri="{BB962C8B-B14F-4D97-AF65-F5344CB8AC3E}">
        <p14:creationId xmlns:p14="http://schemas.microsoft.com/office/powerpoint/2010/main" val="1524274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98B191-7290-4224-A643-D7691441A125}" type="slidenum">
              <a:rPr lang="en-US" smtClean="0"/>
              <a:t>2</a:t>
            </a:fld>
            <a:endParaRPr lang="en-US"/>
          </a:p>
        </p:txBody>
      </p:sp>
    </p:spTree>
    <p:extLst>
      <p:ext uri="{BB962C8B-B14F-4D97-AF65-F5344CB8AC3E}">
        <p14:creationId xmlns:p14="http://schemas.microsoft.com/office/powerpoint/2010/main" val="386623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some of the developer on the call today so if you have any SDK specific questions we will try to answer them for you. </a:t>
            </a:r>
            <a:endParaRPr lang="en-US" dirty="0"/>
          </a:p>
        </p:txBody>
      </p:sp>
      <p:sp>
        <p:nvSpPr>
          <p:cNvPr id="4" name="Slide Number Placeholder 3"/>
          <p:cNvSpPr>
            <a:spLocks noGrp="1"/>
          </p:cNvSpPr>
          <p:nvPr>
            <p:ph type="sldNum" sz="quarter" idx="10"/>
          </p:nvPr>
        </p:nvSpPr>
        <p:spPr/>
        <p:txBody>
          <a:bodyPr/>
          <a:lstStyle/>
          <a:p>
            <a:fld id="{93216C27-263D-4ED7-901C-79EB997A05E8}" type="slidenum">
              <a:rPr lang="en-US" smtClean="0"/>
              <a:t>20</a:t>
            </a:fld>
            <a:endParaRPr lang="en-US"/>
          </a:p>
        </p:txBody>
      </p:sp>
    </p:spTree>
    <p:extLst>
      <p:ext uri="{BB962C8B-B14F-4D97-AF65-F5344CB8AC3E}">
        <p14:creationId xmlns:p14="http://schemas.microsoft.com/office/powerpoint/2010/main" val="1459465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216C27-263D-4ED7-901C-79EB997A05E8}" type="slidenum">
              <a:rPr lang="en-US" smtClean="0"/>
              <a:t>21</a:t>
            </a:fld>
            <a:endParaRPr lang="en-US"/>
          </a:p>
        </p:txBody>
      </p:sp>
    </p:spTree>
    <p:extLst>
      <p:ext uri="{BB962C8B-B14F-4D97-AF65-F5344CB8AC3E}">
        <p14:creationId xmlns:p14="http://schemas.microsoft.com/office/powerpoint/2010/main" val="190884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2014 Dr. Cullen gave a presentation on VistA Evolution.</a:t>
            </a:r>
          </a:p>
          <a:p>
            <a:r>
              <a:rPr lang="en-US" dirty="0" smtClean="0"/>
              <a:t>A Key goal of the program was interoperability</a:t>
            </a:r>
          </a:p>
          <a:p>
            <a:r>
              <a:rPr lang="en-US" dirty="0" smtClean="0"/>
              <a:t>And creating a single point of care for veterans</a:t>
            </a:r>
          </a:p>
          <a:p>
            <a:endParaRPr lang="en-US" dirty="0"/>
          </a:p>
          <a:p>
            <a:r>
              <a:rPr lang="en-US" dirty="0" smtClean="0"/>
              <a:t>As such eHMP is targeted to replace </a:t>
            </a:r>
            <a:r>
              <a:rPr lang="en-US" dirty="0" err="1" smtClean="0"/>
              <a:t>CPRS</a:t>
            </a:r>
            <a:r>
              <a:rPr lang="en-US" dirty="0" smtClean="0"/>
              <a:t> as it becomes that single point of care.</a:t>
            </a:r>
          </a:p>
          <a:p>
            <a:endParaRPr lang="en-US" dirty="0"/>
          </a:p>
          <a:p>
            <a:r>
              <a:rPr lang="en-US" dirty="0" smtClean="0"/>
              <a:t>eHMP has an enhanced UI and is integrated with core clinical applications.</a:t>
            </a:r>
            <a:endParaRPr lang="en-US" dirty="0"/>
          </a:p>
        </p:txBody>
      </p:sp>
      <p:sp>
        <p:nvSpPr>
          <p:cNvPr id="4" name="Slide Number Placeholder 3"/>
          <p:cNvSpPr>
            <a:spLocks noGrp="1"/>
          </p:cNvSpPr>
          <p:nvPr>
            <p:ph type="sldNum" sz="quarter" idx="10"/>
          </p:nvPr>
        </p:nvSpPr>
        <p:spPr/>
        <p:txBody>
          <a:bodyPr/>
          <a:lstStyle/>
          <a:p>
            <a:fld id="{93216C27-263D-4ED7-901C-79EB997A05E8}" type="slidenum">
              <a:rPr lang="en-US" smtClean="0"/>
              <a:t>3</a:t>
            </a:fld>
            <a:endParaRPr lang="en-US"/>
          </a:p>
        </p:txBody>
      </p:sp>
    </p:spTree>
    <p:extLst>
      <p:ext uri="{BB962C8B-B14F-4D97-AF65-F5344CB8AC3E}">
        <p14:creationId xmlns:p14="http://schemas.microsoft.com/office/powerpoint/2010/main" val="524389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the view that a clinician would see once logged into the eHMP application. </a:t>
            </a:r>
            <a:endParaRPr lang="en-US" dirty="0"/>
          </a:p>
          <a:p>
            <a:endParaRPr lang="en-US" dirty="0" smtClean="0"/>
          </a:p>
          <a:p>
            <a:r>
              <a:rPr lang="en-US" dirty="0" smtClean="0"/>
              <a:t>It shows the use of multiple applets within the single window interface.</a:t>
            </a:r>
          </a:p>
          <a:p>
            <a:endParaRPr lang="en-US" dirty="0"/>
          </a:p>
          <a:p>
            <a:r>
              <a:rPr lang="en-US" dirty="0" smtClean="0"/>
              <a:t>The applets that are presented are configurable by the user depending on what the user needs to see in the workspace for their particular job responsibilities. </a:t>
            </a:r>
          </a:p>
          <a:p>
            <a:endParaRPr lang="en-US" dirty="0"/>
          </a:p>
          <a:p>
            <a:endParaRPr lang="en-US" dirty="0"/>
          </a:p>
          <a:p>
            <a:r>
              <a:rPr lang="en-US" dirty="0" smtClean="0"/>
              <a:t>On this particular view you can see examples of the Immunizations, the Medications, and Allergies applets to name a few.</a:t>
            </a:r>
          </a:p>
          <a:p>
            <a:endParaRPr lang="en-US" dirty="0"/>
          </a:p>
          <a:p>
            <a:endParaRPr lang="en-US" dirty="0"/>
          </a:p>
        </p:txBody>
      </p:sp>
      <p:sp>
        <p:nvSpPr>
          <p:cNvPr id="4" name="Slide Number Placeholder 3"/>
          <p:cNvSpPr>
            <a:spLocks noGrp="1"/>
          </p:cNvSpPr>
          <p:nvPr>
            <p:ph type="sldNum" sz="quarter" idx="10"/>
          </p:nvPr>
        </p:nvSpPr>
        <p:spPr/>
        <p:txBody>
          <a:bodyPr/>
          <a:lstStyle/>
          <a:p>
            <a:fld id="{93216C27-263D-4ED7-901C-79EB997A05E8}" type="slidenum">
              <a:rPr lang="en-US" smtClean="0"/>
              <a:t>4</a:t>
            </a:fld>
            <a:endParaRPr lang="en-US"/>
          </a:p>
        </p:txBody>
      </p:sp>
    </p:spTree>
    <p:extLst>
      <p:ext uri="{BB962C8B-B14F-4D97-AF65-F5344CB8AC3E}">
        <p14:creationId xmlns:p14="http://schemas.microsoft.com/office/powerpoint/2010/main" val="580210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view shows an example of the text search functionality. </a:t>
            </a:r>
          </a:p>
          <a:p>
            <a:endParaRPr lang="en-US" dirty="0"/>
          </a:p>
          <a:p>
            <a:r>
              <a:rPr lang="en-US" dirty="0" smtClean="0"/>
              <a:t>Though we do not have a demo today, we would like to schedule one in the future if there was interest in us doing so.</a:t>
            </a:r>
            <a:endParaRPr lang="en-US" dirty="0"/>
          </a:p>
        </p:txBody>
      </p:sp>
      <p:sp>
        <p:nvSpPr>
          <p:cNvPr id="4" name="Slide Number Placeholder 3"/>
          <p:cNvSpPr>
            <a:spLocks noGrp="1"/>
          </p:cNvSpPr>
          <p:nvPr>
            <p:ph type="sldNum" sz="quarter" idx="10"/>
          </p:nvPr>
        </p:nvSpPr>
        <p:spPr/>
        <p:txBody>
          <a:bodyPr/>
          <a:lstStyle/>
          <a:p>
            <a:fld id="{93216C27-263D-4ED7-901C-79EB997A05E8}" type="slidenum">
              <a:rPr lang="en-US" smtClean="0"/>
              <a:t>5</a:t>
            </a:fld>
            <a:endParaRPr lang="en-US"/>
          </a:p>
        </p:txBody>
      </p:sp>
    </p:spTree>
    <p:extLst>
      <p:ext uri="{BB962C8B-B14F-4D97-AF65-F5344CB8AC3E}">
        <p14:creationId xmlns:p14="http://schemas.microsoft.com/office/powerpoint/2010/main" val="120181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high level list of </a:t>
            </a:r>
            <a:r>
              <a:rPr lang="en-US" dirty="0" err="1" smtClean="0"/>
              <a:t>eHMP’s</a:t>
            </a:r>
            <a:r>
              <a:rPr lang="en-US" dirty="0" smtClean="0"/>
              <a:t> functional goals</a:t>
            </a:r>
            <a:endParaRPr lang="en-US" dirty="0"/>
          </a:p>
        </p:txBody>
      </p:sp>
      <p:sp>
        <p:nvSpPr>
          <p:cNvPr id="4" name="Slide Number Placeholder 3"/>
          <p:cNvSpPr>
            <a:spLocks noGrp="1"/>
          </p:cNvSpPr>
          <p:nvPr>
            <p:ph type="sldNum" sz="quarter" idx="10"/>
          </p:nvPr>
        </p:nvSpPr>
        <p:spPr/>
        <p:txBody>
          <a:bodyPr/>
          <a:lstStyle/>
          <a:p>
            <a:fld id="{93216C27-263D-4ED7-901C-79EB997A05E8}" type="slidenum">
              <a:rPr lang="en-US" smtClean="0"/>
              <a:t>6</a:t>
            </a:fld>
            <a:endParaRPr lang="en-US"/>
          </a:p>
        </p:txBody>
      </p:sp>
    </p:spTree>
    <p:extLst>
      <p:ext uri="{BB962C8B-B14F-4D97-AF65-F5344CB8AC3E}">
        <p14:creationId xmlns:p14="http://schemas.microsoft.com/office/powerpoint/2010/main" val="165178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team, we use the Scaled Agile Framework methodology. Our team is quite large so we are stressing the bounds of even this.</a:t>
            </a:r>
          </a:p>
          <a:p>
            <a:endParaRPr lang="en-US" dirty="0"/>
          </a:p>
          <a:p>
            <a:r>
              <a:rPr lang="en-US" dirty="0" smtClean="0"/>
              <a:t>We strive to work very closely with the VA stakeholders in order to ensure that we are giving the functionality that they need.</a:t>
            </a:r>
            <a:endParaRPr lang="en-US" dirty="0"/>
          </a:p>
        </p:txBody>
      </p:sp>
      <p:sp>
        <p:nvSpPr>
          <p:cNvPr id="4" name="Slide Number Placeholder 3"/>
          <p:cNvSpPr>
            <a:spLocks noGrp="1"/>
          </p:cNvSpPr>
          <p:nvPr>
            <p:ph type="sldNum" sz="quarter" idx="10"/>
          </p:nvPr>
        </p:nvSpPr>
        <p:spPr/>
        <p:txBody>
          <a:bodyPr/>
          <a:lstStyle/>
          <a:p>
            <a:fld id="{93216C27-263D-4ED7-901C-79EB997A05E8}" type="slidenum">
              <a:rPr lang="en-US" smtClean="0"/>
              <a:t>7</a:t>
            </a:fld>
            <a:endParaRPr lang="en-US"/>
          </a:p>
        </p:txBody>
      </p:sp>
    </p:spTree>
    <p:extLst>
      <p:ext uri="{BB962C8B-B14F-4D97-AF65-F5344CB8AC3E}">
        <p14:creationId xmlns:p14="http://schemas.microsoft.com/office/powerpoint/2010/main" val="186854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Page Application – simplifies the division of business logic between the client and server. And is conceptually similar to the </a:t>
            </a:r>
            <a:r>
              <a:rPr lang="en-US" dirty="0" err="1" smtClean="0"/>
              <a:t>CPRS</a:t>
            </a:r>
            <a:r>
              <a:rPr lang="en-US" dirty="0" smtClean="0"/>
              <a:t> client server model.</a:t>
            </a:r>
            <a:endParaRPr lang="en-US" dirty="0"/>
          </a:p>
        </p:txBody>
      </p:sp>
      <p:sp>
        <p:nvSpPr>
          <p:cNvPr id="4" name="Slide Number Placeholder 3"/>
          <p:cNvSpPr>
            <a:spLocks noGrp="1"/>
          </p:cNvSpPr>
          <p:nvPr>
            <p:ph type="sldNum" sz="quarter" idx="10"/>
          </p:nvPr>
        </p:nvSpPr>
        <p:spPr/>
        <p:txBody>
          <a:bodyPr/>
          <a:lstStyle/>
          <a:p>
            <a:fld id="{0798B191-7290-4224-A643-D7691441A125}" type="slidenum">
              <a:rPr lang="en-US" smtClean="0"/>
              <a:t>8</a:t>
            </a:fld>
            <a:endParaRPr lang="en-US"/>
          </a:p>
        </p:txBody>
      </p:sp>
    </p:spTree>
    <p:extLst>
      <p:ext uri="{BB962C8B-B14F-4D97-AF65-F5344CB8AC3E}">
        <p14:creationId xmlns:p14="http://schemas.microsoft.com/office/powerpoint/2010/main" val="1004365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VistA Exchange Cache is where we temporarily store patient data </a:t>
            </a:r>
            <a:endParaRPr lang="en-US" dirty="0"/>
          </a:p>
          <a:p>
            <a:endParaRPr lang="en-US" dirty="0" smtClean="0"/>
          </a:p>
          <a:p>
            <a:r>
              <a:rPr lang="en-US" dirty="0" smtClean="0"/>
              <a:t>It provides </a:t>
            </a:r>
            <a:r>
              <a:rPr lang="en-US" dirty="0"/>
              <a:t>up-to-date patient data (from VA Sites, </a:t>
            </a:r>
            <a:r>
              <a:rPr lang="en-US" dirty="0" err="1"/>
              <a:t>VLER</a:t>
            </a:r>
            <a:r>
              <a:rPr lang="en-US" dirty="0"/>
              <a:t>, DoD) as quickly as possible.</a:t>
            </a:r>
            <a:endParaRPr lang="en-US" dirty="0" smtClean="0"/>
          </a:p>
        </p:txBody>
      </p:sp>
      <p:sp>
        <p:nvSpPr>
          <p:cNvPr id="4" name="Slide Number Placeholder 3"/>
          <p:cNvSpPr>
            <a:spLocks noGrp="1"/>
          </p:cNvSpPr>
          <p:nvPr>
            <p:ph type="sldNum" sz="quarter" idx="10"/>
          </p:nvPr>
        </p:nvSpPr>
        <p:spPr/>
        <p:txBody>
          <a:bodyPr/>
          <a:lstStyle/>
          <a:p>
            <a:fld id="{93216C27-263D-4ED7-901C-79EB997A05E8}" type="slidenum">
              <a:rPr lang="en-US" smtClean="0"/>
              <a:t>9</a:t>
            </a:fld>
            <a:endParaRPr lang="en-US"/>
          </a:p>
        </p:txBody>
      </p:sp>
    </p:spTree>
    <p:extLst>
      <p:ext uri="{BB962C8B-B14F-4D97-AF65-F5344CB8AC3E}">
        <p14:creationId xmlns:p14="http://schemas.microsoft.com/office/powerpoint/2010/main" val="57802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dirty="0"/>
          </a:p>
        </p:txBody>
      </p:sp>
    </p:spTree>
    <p:extLst>
      <p:ext uri="{BB962C8B-B14F-4D97-AF65-F5344CB8AC3E}">
        <p14:creationId xmlns:p14="http://schemas.microsoft.com/office/powerpoint/2010/main" val="322038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3335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99000" y="1320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2/24/2015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dirty="0"/>
          </a:p>
        </p:txBody>
      </p:sp>
    </p:spTree>
    <p:extLst>
      <p:ext uri="{BB962C8B-B14F-4D97-AF65-F5344CB8AC3E}">
        <p14:creationId xmlns:p14="http://schemas.microsoft.com/office/powerpoint/2010/main" val="126059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2/24/2015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dirty="0"/>
          </a:p>
        </p:txBody>
      </p:sp>
    </p:spTree>
    <p:extLst>
      <p:ext uri="{BB962C8B-B14F-4D97-AF65-F5344CB8AC3E}">
        <p14:creationId xmlns:p14="http://schemas.microsoft.com/office/powerpoint/2010/main" val="108471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28351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Seal_Blue_Wave_flat_10x7.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4000" cy="1194816"/>
          </a:xfrm>
          <a:prstGeom prst="rect">
            <a:avLst/>
          </a:prstGeom>
          <a:ln>
            <a:noFill/>
          </a:ln>
          <a:effectLst/>
        </p:spPr>
      </p:pic>
      <p:sp>
        <p:nvSpPr>
          <p:cNvPr id="3" name="Text Placeholder 2"/>
          <p:cNvSpPr>
            <a:spLocks noGrp="1"/>
          </p:cNvSpPr>
          <p:nvPr>
            <p:ph type="body" idx="1"/>
          </p:nvPr>
        </p:nvSpPr>
        <p:spPr>
          <a:xfrm>
            <a:off x="558800" y="1320772"/>
            <a:ext cx="8229600" cy="48838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863600" cy="365125"/>
          </a:xfrm>
          <a:prstGeom prst="rect">
            <a:avLst/>
          </a:prstGeom>
        </p:spPr>
        <p:txBody>
          <a:bodyPr vert="horz" lIns="91440" tIns="45720" rIns="91440" bIns="45720" rtlCol="0" anchor="b"/>
          <a:lstStyle>
            <a:lvl1pPr algn="l">
              <a:defRPr sz="1000">
                <a:solidFill>
                  <a:schemeClr val="tx1">
                    <a:tint val="75000"/>
                  </a:schemeClr>
                </a:solidFill>
                <a:latin typeface="Arial"/>
                <a:cs typeface="Arial"/>
              </a:defRPr>
            </a:lvl1pPr>
          </a:lstStyle>
          <a:p>
            <a:fld id="{68C2560D-EC28-3B41-86E8-18F1CE0113B4}" type="datetimeFigureOut">
              <a:rPr lang="en-US" smtClean="0"/>
              <a:pPr/>
              <a:t>2/24/2015</a:t>
            </a:fld>
            <a:endParaRPr lang="en-US" dirty="0"/>
          </a:p>
        </p:txBody>
      </p:sp>
      <p:sp>
        <p:nvSpPr>
          <p:cNvPr id="5" name="Footer Placeholder 4"/>
          <p:cNvSpPr>
            <a:spLocks noGrp="1"/>
          </p:cNvSpPr>
          <p:nvPr>
            <p:ph type="ftr" sz="quarter" idx="3"/>
          </p:nvPr>
        </p:nvSpPr>
        <p:spPr>
          <a:xfrm>
            <a:off x="1320800" y="6419850"/>
            <a:ext cx="6337300" cy="365125"/>
          </a:xfrm>
          <a:prstGeom prst="rect">
            <a:avLst/>
          </a:prstGeom>
        </p:spPr>
        <p:txBody>
          <a:bodyPr vert="horz" lIns="91440" tIns="45720" rIns="91440" bIns="45720" rtlCol="0" anchor="ctr"/>
          <a:lstStyle>
            <a:lvl1pPr algn="ctr">
              <a:defRPr sz="10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8237537" y="6356350"/>
            <a:ext cx="699898" cy="365125"/>
          </a:xfrm>
          <a:prstGeom prst="rect">
            <a:avLst/>
          </a:prstGeom>
        </p:spPr>
        <p:txBody>
          <a:bodyPr vert="horz" lIns="91440" tIns="45720" rIns="91440" bIns="45720" rtlCol="0" anchor="b"/>
          <a:lstStyle>
            <a:lvl1pPr algn="r">
              <a:defRPr sz="1000" b="1" i="0">
                <a:solidFill>
                  <a:schemeClr val="tx1">
                    <a:tint val="75000"/>
                  </a:schemeClr>
                </a:solidFill>
                <a:latin typeface="Arial"/>
                <a:cs typeface="Arial"/>
              </a:defRPr>
            </a:lvl1pPr>
          </a:lstStyle>
          <a:p>
            <a:fld id="{2066355A-084C-D24E-9AD2-7E4FC41EA627}" type="slidenum">
              <a:rPr lang="en-US" smtClean="0"/>
              <a:pPr/>
              <a:t>‹#›</a:t>
            </a:fld>
            <a:endParaRPr lang="en-US" dirty="0"/>
          </a:p>
        </p:txBody>
      </p:sp>
      <p:sp>
        <p:nvSpPr>
          <p:cNvPr id="2" name="Title Placeholder 1"/>
          <p:cNvSpPr>
            <a:spLocks noGrp="1"/>
          </p:cNvSpPr>
          <p:nvPr>
            <p:ph type="title"/>
          </p:nvPr>
        </p:nvSpPr>
        <p:spPr>
          <a:xfrm>
            <a:off x="1236466" y="300038"/>
            <a:ext cx="7450334" cy="778189"/>
          </a:xfrm>
          <a:prstGeom prst="rect">
            <a:avLst/>
          </a:prstGeom>
          <a:noFill/>
          <a:ln>
            <a:noFill/>
          </a:ln>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7" r:id="rId1"/>
    <p:sldLayoutId id="2147493459" r:id="rId2"/>
    <p:sldLayoutId id="2147493461" r:id="rId3"/>
  </p:sldLayoutIdLst>
  <p:timing>
    <p:tnLst>
      <p:par>
        <p:cTn id="1" dur="indefinite" restart="never" nodeType="tmRoot"/>
      </p:par>
    </p:tnLst>
  </p:timing>
  <p:txStyles>
    <p:titleStyle>
      <a:lvl1pPr algn="l" defTabSz="457200" rtl="0" eaLnBrk="1" latinLnBrk="0" hangingPunct="1">
        <a:spcBef>
          <a:spcPct val="0"/>
        </a:spcBef>
        <a:buNone/>
        <a:defRPr sz="3600" b="0" i="0" kern="800" spc="1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Blue_Waves_10x7.5.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50096" cy="6858000"/>
          </a:xfrm>
          <a:prstGeom prst="rect">
            <a:avLst/>
          </a:prstGeom>
        </p:spPr>
      </p:pic>
      <p:sp>
        <p:nvSpPr>
          <p:cNvPr id="2" name="Title Placeholder 1"/>
          <p:cNvSpPr>
            <a:spLocks noGrp="1"/>
          </p:cNvSpPr>
          <p:nvPr>
            <p:ph type="title"/>
          </p:nvPr>
        </p:nvSpPr>
        <p:spPr>
          <a:xfrm>
            <a:off x="1841500" y="2547938"/>
            <a:ext cx="6616700" cy="893762"/>
          </a:xfrm>
          <a:prstGeom prst="rect">
            <a:avLst/>
          </a:prstGeom>
        </p:spPr>
        <p:txBody>
          <a:bodyPr vert="horz" lIns="91440" tIns="45720" rIns="91440" bIns="45720" rtlCol="0" anchor="b">
            <a:normAutofit/>
          </a:bodyPr>
          <a:lstStyle/>
          <a:p>
            <a:r>
              <a:rPr lang="en-US" dirty="0" smtClean="0"/>
              <a:t>Section Divider Slide</a:t>
            </a:r>
            <a:endParaRPr lang="en-US" dirty="0"/>
          </a:p>
        </p:txBody>
      </p:sp>
    </p:spTree>
    <p:extLst>
      <p:ext uri="{BB962C8B-B14F-4D97-AF65-F5344CB8AC3E}">
        <p14:creationId xmlns:p14="http://schemas.microsoft.com/office/powerpoint/2010/main" val="432474883"/>
      </p:ext>
    </p:extLst>
  </p:cSld>
  <p:clrMap bg1="lt1" tx1="dk1" bg2="lt2" tx2="dk2" accent1="accent1" accent2="accent2" accent3="accent3" accent4="accent4" accent5="accent5" accent6="accent6" hlink="hlink" folHlink="folHlink"/>
  <p:sldLayoutIdLst>
    <p:sldLayoutId id="2147493456" r:id="rId1"/>
  </p:sldLayoutIdLst>
  <p:txStyles>
    <p:titleStyle>
      <a:lvl1pPr algn="r" defTabSz="457200" rtl="0" eaLnBrk="1" latinLnBrk="0" hangingPunct="1">
        <a:spcBef>
          <a:spcPct val="0"/>
        </a:spcBef>
        <a:buNone/>
        <a:defRPr sz="3600" b="0" kern="1200" baseline="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3F7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4" name="Title 3"/>
          <p:cNvSpPr>
            <a:spLocks noGrp="1"/>
          </p:cNvSpPr>
          <p:nvPr>
            <p:ph type="ctrTitle"/>
          </p:nvPr>
        </p:nvSpPr>
        <p:spPr>
          <a:xfrm>
            <a:off x="558798" y="1982262"/>
            <a:ext cx="7984567" cy="1470025"/>
          </a:xfrm>
        </p:spPr>
        <p:txBody>
          <a:bodyPr anchor="b">
            <a:normAutofit/>
          </a:bodyPr>
          <a:lstStyle/>
          <a:p>
            <a:pPr algn="l"/>
            <a:r>
              <a:rPr lang="en-US" b="1" dirty="0">
                <a:latin typeface="Georgia"/>
                <a:cs typeface="Georgia"/>
              </a:rPr>
              <a:t>eHMP </a:t>
            </a:r>
            <a:r>
              <a:rPr lang="en-US" b="1" dirty="0" smtClean="0">
                <a:latin typeface="Georgia"/>
                <a:cs typeface="Georgia"/>
              </a:rPr>
              <a:t>OSEHRA PRESENTATION</a:t>
            </a:r>
            <a:endParaRPr lang="en-US" b="1" dirty="0">
              <a:latin typeface="Georgia"/>
              <a:cs typeface="Georgia"/>
            </a:endParaRPr>
          </a:p>
        </p:txBody>
      </p:sp>
      <p:sp>
        <p:nvSpPr>
          <p:cNvPr id="5" name="Subtitle 4"/>
          <p:cNvSpPr>
            <a:spLocks noGrp="1"/>
          </p:cNvSpPr>
          <p:nvPr>
            <p:ph type="subTitle" idx="4294967295"/>
          </p:nvPr>
        </p:nvSpPr>
        <p:spPr>
          <a:xfrm>
            <a:off x="576263" y="3479802"/>
            <a:ext cx="4389437" cy="905933"/>
          </a:xfrm>
          <a:prstGeom prst="rect">
            <a:avLst/>
          </a:prstGeom>
        </p:spPr>
        <p:txBody>
          <a:bodyPr>
            <a:normAutofit/>
          </a:bodyPr>
          <a:lstStyle/>
          <a:p>
            <a:pPr marL="0" indent="0" algn="l">
              <a:buNone/>
            </a:pPr>
            <a:r>
              <a:rPr lang="en-US" sz="2000" smtClean="0">
                <a:solidFill>
                  <a:schemeClr val="bg1"/>
                </a:solidFill>
                <a:latin typeface="Georgia"/>
                <a:cs typeface="Georgia"/>
              </a:rPr>
              <a:t>24/Feb/2015</a:t>
            </a:r>
            <a:endParaRPr lang="en-US" sz="2000" dirty="0">
              <a:solidFill>
                <a:schemeClr val="bg1"/>
              </a:solidFill>
              <a:latin typeface="Georgia"/>
              <a:cs typeface="Georgia"/>
            </a:endParaRPr>
          </a:p>
        </p:txBody>
      </p:sp>
      <p:sp>
        <p:nvSpPr>
          <p:cNvPr id="6" name="Subtitle 4"/>
          <p:cNvSpPr txBox="1">
            <a:spLocks/>
          </p:cNvSpPr>
          <p:nvPr/>
        </p:nvSpPr>
        <p:spPr>
          <a:xfrm>
            <a:off x="601664" y="4639734"/>
            <a:ext cx="2988203" cy="18288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600" dirty="0" smtClean="0">
                <a:solidFill>
                  <a:schemeClr val="bg1"/>
                </a:solidFill>
                <a:latin typeface="Arial"/>
                <a:cs typeface="Georgia"/>
              </a:rPr>
              <a:t>Version: 1.0</a:t>
            </a:r>
          </a:p>
          <a:p>
            <a:pPr algn="l"/>
            <a:r>
              <a:rPr lang="en-US" sz="1600" dirty="0" smtClean="0">
                <a:solidFill>
                  <a:schemeClr val="bg1"/>
                </a:solidFill>
                <a:latin typeface="Arial"/>
                <a:cs typeface="Georgia"/>
              </a:rPr>
              <a:t>Submitted by: Carl Gray</a:t>
            </a:r>
          </a:p>
          <a:p>
            <a:pPr algn="l"/>
            <a:endParaRPr lang="en-US" sz="1600" dirty="0">
              <a:solidFill>
                <a:schemeClr val="bg1"/>
              </a:solidFill>
              <a:latin typeface="Arial"/>
              <a:cs typeface="Georgia"/>
            </a:endParaRPr>
          </a:p>
        </p:txBody>
      </p:sp>
      <p:pic>
        <p:nvPicPr>
          <p:cNvPr id="3" name="Picture 2" descr="VA_seal_horiz_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99" y="740799"/>
            <a:ext cx="3810000" cy="983226"/>
          </a:xfrm>
          <a:prstGeom prst="rect">
            <a:avLst/>
          </a:prstGeom>
        </p:spPr>
      </p:pic>
    </p:spTree>
    <p:extLst>
      <p:ext uri="{BB962C8B-B14F-4D97-AF65-F5344CB8AC3E}">
        <p14:creationId xmlns:p14="http://schemas.microsoft.com/office/powerpoint/2010/main" val="80071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(SDK)</a:t>
            </a:r>
          </a:p>
        </p:txBody>
      </p:sp>
      <p:sp>
        <p:nvSpPr>
          <p:cNvPr id="3" name="Content Placeholder 2"/>
          <p:cNvSpPr>
            <a:spLocks noGrp="1"/>
          </p:cNvSpPr>
          <p:nvPr>
            <p:ph idx="1"/>
          </p:nvPr>
        </p:nvSpPr>
        <p:spPr/>
        <p:txBody>
          <a:bodyPr/>
          <a:lstStyle/>
          <a:p>
            <a:r>
              <a:rPr lang="en-US" dirty="0"/>
              <a:t>The SDK is comprised of:</a:t>
            </a:r>
          </a:p>
          <a:p>
            <a:endParaRPr lang="en-US" dirty="0"/>
          </a:p>
          <a:p>
            <a:pPr lvl="1"/>
            <a:r>
              <a:rPr lang="en-US" dirty="0" smtClean="0"/>
              <a:t>Application </a:t>
            </a:r>
            <a:r>
              <a:rPr lang="en-US" dirty="0"/>
              <a:t>Development Kit (</a:t>
            </a:r>
            <a:r>
              <a:rPr lang="en-US" dirty="0" err="1"/>
              <a:t>ADK</a:t>
            </a:r>
            <a:r>
              <a:rPr lang="en-US" dirty="0"/>
              <a:t>) to drive development of the client-side web application</a:t>
            </a:r>
          </a:p>
          <a:p>
            <a:pPr lvl="1"/>
            <a:r>
              <a:rPr lang="en-US" dirty="0" smtClean="0"/>
              <a:t>Resource </a:t>
            </a:r>
            <a:r>
              <a:rPr lang="en-US" dirty="0"/>
              <a:t>Development Kit (</a:t>
            </a:r>
            <a:r>
              <a:rPr lang="en-US" dirty="0" err="1"/>
              <a:t>RDK</a:t>
            </a:r>
            <a:r>
              <a:rPr lang="en-US" dirty="0"/>
              <a:t>) to drive the development of service side resources (web services) to support the web application</a:t>
            </a:r>
          </a:p>
          <a:p>
            <a:endParaRPr lang="en-US" dirty="0"/>
          </a:p>
        </p:txBody>
      </p:sp>
    </p:spTree>
    <p:extLst>
      <p:ext uri="{BB962C8B-B14F-4D97-AF65-F5344CB8AC3E}">
        <p14:creationId xmlns:p14="http://schemas.microsoft.com/office/powerpoint/2010/main" val="3150122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(SDK)</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SDK provides the ability to add incremental functionality to the web application through the development of applets (not to be confused JSR-286 portal or 1990's Java applets).  </a:t>
            </a:r>
            <a:endParaRPr lang="en-US" dirty="0" smtClean="0"/>
          </a:p>
          <a:p>
            <a:r>
              <a:rPr lang="en-US" dirty="0" smtClean="0"/>
              <a:t>The SDK allows for parallel development of applets by reusing a common UI library.</a:t>
            </a:r>
            <a:endParaRPr lang="en-US" dirty="0"/>
          </a:p>
          <a:p>
            <a:endParaRPr lang="en-US" dirty="0"/>
          </a:p>
        </p:txBody>
      </p:sp>
    </p:spTree>
    <p:extLst>
      <p:ext uri="{BB962C8B-B14F-4D97-AF65-F5344CB8AC3E}">
        <p14:creationId xmlns:p14="http://schemas.microsoft.com/office/powerpoint/2010/main" val="2129750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r>
              <a:rPr lang="en-US" dirty="0" err="1"/>
              <a:t>ADK</a:t>
            </a:r>
            <a:r>
              <a:rPr lang="en-US" dirty="0"/>
              <a:t>)</a:t>
            </a:r>
          </a:p>
        </p:txBody>
      </p:sp>
      <p:sp>
        <p:nvSpPr>
          <p:cNvPr id="3" name="Content Placeholder 2"/>
          <p:cNvSpPr>
            <a:spLocks noGrp="1"/>
          </p:cNvSpPr>
          <p:nvPr>
            <p:ph idx="1"/>
          </p:nvPr>
        </p:nvSpPr>
        <p:spPr/>
        <p:txBody>
          <a:bodyPr/>
          <a:lstStyle/>
          <a:p>
            <a:r>
              <a:rPr lang="en-US" dirty="0"/>
              <a:t>Built using JavaScript, backbone.js, Marionette, Bootstrap</a:t>
            </a:r>
          </a:p>
          <a:p>
            <a:r>
              <a:rPr lang="en-US" dirty="0" smtClean="0"/>
              <a:t>A mechanism to arrange these applets through app configuration into layouts called screens</a:t>
            </a:r>
          </a:p>
          <a:p>
            <a:r>
              <a:rPr lang="en-US" dirty="0" smtClean="0"/>
              <a:t>Provides holistic application utilities and functions</a:t>
            </a:r>
          </a:p>
          <a:p>
            <a:r>
              <a:rPr lang="en-US" dirty="0" smtClean="0"/>
              <a:t>Includes common cross cutting concerns (authentication, authorization, etc…)</a:t>
            </a:r>
          </a:p>
          <a:p>
            <a:r>
              <a:rPr lang="en-US" dirty="0" smtClean="0"/>
              <a:t>Provides consistent visual themes</a:t>
            </a:r>
          </a:p>
          <a:p>
            <a:pPr marL="0" indent="0">
              <a:buNone/>
            </a:pPr>
            <a:endParaRPr lang="en-US" dirty="0" smtClean="0"/>
          </a:p>
          <a:p>
            <a:endParaRPr lang="en-US" dirty="0"/>
          </a:p>
        </p:txBody>
      </p:sp>
    </p:spTree>
    <p:extLst>
      <p:ext uri="{BB962C8B-B14F-4D97-AF65-F5344CB8AC3E}">
        <p14:creationId xmlns:p14="http://schemas.microsoft.com/office/powerpoint/2010/main" val="337642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r>
              <a:rPr lang="en-US" dirty="0" smtClean="0"/>
              <a:t>(</a:t>
            </a:r>
            <a:r>
              <a:rPr lang="en-US" dirty="0" err="1" smtClean="0"/>
              <a:t>ADK</a:t>
            </a:r>
            <a:r>
              <a:rPr lang="en-US" dirty="0"/>
              <a:t>)</a:t>
            </a:r>
          </a:p>
        </p:txBody>
      </p:sp>
      <p:sp>
        <p:nvSpPr>
          <p:cNvPr id="3" name="Content Placeholder 2"/>
          <p:cNvSpPr>
            <a:spLocks noGrp="1"/>
          </p:cNvSpPr>
          <p:nvPr>
            <p:ph idx="1"/>
          </p:nvPr>
        </p:nvSpPr>
        <p:spPr/>
        <p:txBody>
          <a:bodyPr>
            <a:normAutofit/>
          </a:bodyPr>
          <a:lstStyle/>
          <a:p>
            <a:r>
              <a:rPr lang="en-US" dirty="0" smtClean="0"/>
              <a:t>The </a:t>
            </a:r>
            <a:r>
              <a:rPr lang="en-US" dirty="0" err="1" smtClean="0"/>
              <a:t>ADK</a:t>
            </a:r>
            <a:r>
              <a:rPr lang="en-US" dirty="0" smtClean="0"/>
              <a:t> provides a </a:t>
            </a:r>
            <a:r>
              <a:rPr lang="en-US" dirty="0"/>
              <a:t>mechanism for screen </a:t>
            </a:r>
            <a:r>
              <a:rPr lang="en-US" dirty="0" smtClean="0"/>
              <a:t>designers and application designers to:</a:t>
            </a:r>
          </a:p>
          <a:p>
            <a:pPr lvl="1"/>
            <a:r>
              <a:rPr lang="en-US" dirty="0"/>
              <a:t>C</a:t>
            </a:r>
            <a:r>
              <a:rPr lang="en-US" dirty="0" smtClean="0"/>
              <a:t>reate </a:t>
            </a:r>
            <a:r>
              <a:rPr lang="en-US" dirty="0"/>
              <a:t>a screen, choose from predefined layouts and assigning applets to regions</a:t>
            </a:r>
          </a:p>
          <a:p>
            <a:pPr lvl="1"/>
            <a:r>
              <a:rPr lang="en-US" dirty="0" smtClean="0"/>
              <a:t>Provides </a:t>
            </a:r>
            <a:r>
              <a:rPr lang="en-US" dirty="0"/>
              <a:t>the runtime UI shell for the application.  Displays current patient, current user, provides navigation</a:t>
            </a:r>
          </a:p>
          <a:p>
            <a:pPr lvl="1"/>
            <a:r>
              <a:rPr lang="en-US" dirty="0"/>
              <a:t>C</a:t>
            </a:r>
            <a:r>
              <a:rPr lang="en-US" dirty="0" smtClean="0"/>
              <a:t>hoose </a:t>
            </a:r>
            <a:r>
              <a:rPr lang="en-US" dirty="0"/>
              <a:t>the screens that are part of the </a:t>
            </a:r>
            <a:r>
              <a:rPr lang="en-US" dirty="0" smtClean="0"/>
              <a:t>application</a:t>
            </a:r>
            <a:endParaRPr lang="en-US" dirty="0"/>
          </a:p>
        </p:txBody>
      </p:sp>
    </p:spTree>
    <p:extLst>
      <p:ext uri="{BB962C8B-B14F-4D97-AF65-F5344CB8AC3E}">
        <p14:creationId xmlns:p14="http://schemas.microsoft.com/office/powerpoint/2010/main" val="475541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r>
              <a:rPr lang="en-US" dirty="0" smtClean="0"/>
              <a:t>(</a:t>
            </a:r>
            <a:r>
              <a:rPr lang="en-US" dirty="0" err="1" smtClean="0"/>
              <a:t>RDK</a:t>
            </a:r>
            <a:r>
              <a:rPr lang="en-US" dirty="0"/>
              <a:t>)</a:t>
            </a:r>
          </a:p>
        </p:txBody>
      </p:sp>
      <p:sp>
        <p:nvSpPr>
          <p:cNvPr id="3" name="Content Placeholder 2"/>
          <p:cNvSpPr>
            <a:spLocks noGrp="1"/>
          </p:cNvSpPr>
          <p:nvPr>
            <p:ph idx="1"/>
          </p:nvPr>
        </p:nvSpPr>
        <p:spPr/>
        <p:txBody>
          <a:bodyPr>
            <a:normAutofit/>
          </a:bodyPr>
          <a:lstStyle/>
          <a:p>
            <a:r>
              <a:rPr lang="en-US" dirty="0" smtClean="0"/>
              <a:t>Developed </a:t>
            </a:r>
            <a:r>
              <a:rPr lang="en-US" dirty="0"/>
              <a:t>using JavaScript, express.js</a:t>
            </a:r>
          </a:p>
          <a:p>
            <a:r>
              <a:rPr lang="en-US" dirty="0"/>
              <a:t>Deployed to node.js; relies on </a:t>
            </a:r>
            <a:r>
              <a:rPr lang="en-US" dirty="0" err="1"/>
              <a:t>npm</a:t>
            </a:r>
            <a:r>
              <a:rPr lang="en-US" dirty="0"/>
              <a:t> for package </a:t>
            </a:r>
            <a:r>
              <a:rPr lang="en-US" dirty="0" smtClean="0"/>
              <a:t>management</a:t>
            </a:r>
          </a:p>
          <a:p>
            <a:r>
              <a:rPr lang="en-US" dirty="0" smtClean="0"/>
              <a:t>The </a:t>
            </a:r>
            <a:r>
              <a:rPr lang="en-US" dirty="0" err="1" smtClean="0"/>
              <a:t>RDK</a:t>
            </a:r>
            <a:r>
              <a:rPr lang="en-US" dirty="0" smtClean="0"/>
              <a:t> is responsible for:</a:t>
            </a:r>
          </a:p>
          <a:p>
            <a:pPr lvl="1"/>
            <a:r>
              <a:rPr lang="en-US" dirty="0" smtClean="0"/>
              <a:t>Providing server configuration and information </a:t>
            </a:r>
            <a:r>
              <a:rPr lang="en-US" dirty="0"/>
              <a:t>about the </a:t>
            </a:r>
            <a:r>
              <a:rPr lang="en-US" dirty="0" smtClean="0"/>
              <a:t>request</a:t>
            </a:r>
          </a:p>
          <a:p>
            <a:pPr lvl="1"/>
            <a:r>
              <a:rPr lang="en-US" dirty="0" smtClean="0"/>
              <a:t>Providing handles </a:t>
            </a:r>
            <a:r>
              <a:rPr lang="en-US" dirty="0"/>
              <a:t>to common external systems, including </a:t>
            </a:r>
            <a:r>
              <a:rPr lang="en-US" dirty="0" err="1" smtClean="0"/>
              <a:t>VX</a:t>
            </a:r>
            <a:r>
              <a:rPr lang="en-US" dirty="0" smtClean="0"/>
              <a:t> Cache</a:t>
            </a:r>
            <a:r>
              <a:rPr lang="en-US" dirty="0"/>
              <a:t> </a:t>
            </a:r>
            <a:r>
              <a:rPr lang="en-US" dirty="0" smtClean="0"/>
              <a:t>and VistA(s)</a:t>
            </a:r>
            <a:endParaRPr lang="en-US" dirty="0"/>
          </a:p>
          <a:p>
            <a:endParaRPr lang="en-US" dirty="0"/>
          </a:p>
        </p:txBody>
      </p:sp>
    </p:spTree>
    <p:extLst>
      <p:ext uri="{BB962C8B-B14F-4D97-AF65-F5344CB8AC3E}">
        <p14:creationId xmlns:p14="http://schemas.microsoft.com/office/powerpoint/2010/main" val="2542225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a:t>
            </a:r>
            <a:r>
              <a:rPr lang="en-US" dirty="0"/>
              <a:t>Up the Development Environment</a:t>
            </a:r>
          </a:p>
        </p:txBody>
      </p:sp>
      <p:sp>
        <p:nvSpPr>
          <p:cNvPr id="3" name="Content Placeholder 2"/>
          <p:cNvSpPr>
            <a:spLocks noGrp="1"/>
          </p:cNvSpPr>
          <p:nvPr>
            <p:ph idx="1"/>
          </p:nvPr>
        </p:nvSpPr>
        <p:spPr/>
        <p:txBody>
          <a:bodyPr>
            <a:normAutofit/>
          </a:bodyPr>
          <a:lstStyle/>
          <a:p>
            <a:r>
              <a:rPr lang="en-US" dirty="0" smtClean="0"/>
              <a:t>Dependencies</a:t>
            </a:r>
          </a:p>
          <a:p>
            <a:pPr lvl="1"/>
            <a:r>
              <a:rPr lang="en-US" dirty="0" smtClean="0"/>
              <a:t>The tools that are use in our internal environment for local deployment of the code are: </a:t>
            </a:r>
          </a:p>
          <a:p>
            <a:pPr lvl="2"/>
            <a:r>
              <a:rPr lang="en-US" dirty="0" smtClean="0"/>
              <a:t>chef-solo </a:t>
            </a:r>
            <a:r>
              <a:rPr lang="en-US" dirty="0"/>
              <a:t>(version </a:t>
            </a:r>
            <a:r>
              <a:rPr lang="en-US" dirty="0" smtClean="0"/>
              <a:t>10.14.4)</a:t>
            </a:r>
          </a:p>
          <a:p>
            <a:pPr lvl="2"/>
            <a:r>
              <a:rPr lang="en-US" dirty="0" err="1" smtClean="0"/>
              <a:t>Berkshelf</a:t>
            </a:r>
            <a:r>
              <a:rPr lang="en-US" dirty="0" smtClean="0"/>
              <a:t> </a:t>
            </a:r>
            <a:r>
              <a:rPr lang="en-US" dirty="0"/>
              <a:t>(</a:t>
            </a:r>
            <a:r>
              <a:rPr lang="en-US" dirty="0" smtClean="0"/>
              <a:t>2.0.11)</a:t>
            </a:r>
          </a:p>
          <a:p>
            <a:pPr lvl="2"/>
            <a:r>
              <a:rPr lang="en-US" dirty="0" err="1" smtClean="0"/>
              <a:t>Gradle</a:t>
            </a:r>
            <a:r>
              <a:rPr lang="en-US" dirty="0" smtClean="0"/>
              <a:t> </a:t>
            </a:r>
            <a:r>
              <a:rPr lang="en-US" dirty="0"/>
              <a:t>(version </a:t>
            </a:r>
            <a:r>
              <a:rPr lang="en-US" dirty="0" smtClean="0"/>
              <a:t>1.11)</a:t>
            </a:r>
          </a:p>
          <a:p>
            <a:pPr lvl="2"/>
            <a:r>
              <a:rPr lang="en-US" dirty="0" smtClean="0"/>
              <a:t>Ruby </a:t>
            </a:r>
            <a:r>
              <a:rPr lang="en-US" dirty="0"/>
              <a:t>(version </a:t>
            </a:r>
            <a:r>
              <a:rPr lang="en-US" dirty="0" smtClean="0"/>
              <a:t>1.9.3p194)</a:t>
            </a:r>
          </a:p>
          <a:p>
            <a:pPr lvl="2"/>
            <a:r>
              <a:rPr lang="en-US" dirty="0" smtClean="0"/>
              <a:t>Rake </a:t>
            </a:r>
            <a:r>
              <a:rPr lang="en-US" dirty="0"/>
              <a:t>(</a:t>
            </a:r>
            <a:r>
              <a:rPr lang="en-US" dirty="0" smtClean="0"/>
              <a:t>10.3.2)</a:t>
            </a:r>
          </a:p>
          <a:p>
            <a:pPr lvl="2"/>
            <a:r>
              <a:rPr lang="en-US" dirty="0" smtClean="0"/>
              <a:t>Vagrant </a:t>
            </a:r>
            <a:r>
              <a:rPr lang="en-US" dirty="0"/>
              <a:t>and </a:t>
            </a:r>
            <a:r>
              <a:rPr lang="en-US" dirty="0" err="1"/>
              <a:t>VirtualBox</a:t>
            </a:r>
            <a:r>
              <a:rPr lang="en-US" dirty="0"/>
              <a:t> provider (version </a:t>
            </a:r>
            <a:r>
              <a:rPr lang="en-US" dirty="0" smtClean="0"/>
              <a:t>1.4.3)</a:t>
            </a:r>
          </a:p>
          <a:p>
            <a:pPr lvl="2"/>
            <a:r>
              <a:rPr lang="en-US" dirty="0" smtClean="0"/>
              <a:t>Java </a:t>
            </a:r>
            <a:r>
              <a:rPr lang="en-US" dirty="0"/>
              <a:t>(version jdk1.7.0_72</a:t>
            </a:r>
            <a:r>
              <a:rPr lang="en-US" dirty="0" smtClean="0"/>
              <a:t>)</a:t>
            </a:r>
          </a:p>
          <a:p>
            <a:pPr lvl="1"/>
            <a:r>
              <a:rPr lang="en-US" dirty="0"/>
              <a:t>non-open source components </a:t>
            </a:r>
            <a:r>
              <a:rPr lang="en-US" dirty="0" smtClean="0"/>
              <a:t>are </a:t>
            </a:r>
            <a:r>
              <a:rPr lang="en-US" dirty="0" err="1"/>
              <a:t>Axiomatics</a:t>
            </a:r>
            <a:r>
              <a:rPr lang="en-US" dirty="0"/>
              <a:t> Policy Server </a:t>
            </a:r>
            <a:r>
              <a:rPr lang="en-US" dirty="0" smtClean="0"/>
              <a:t>(APS) </a:t>
            </a:r>
            <a:r>
              <a:rPr lang="en-US" dirty="0"/>
              <a:t>and </a:t>
            </a:r>
            <a:r>
              <a:rPr lang="en-US" dirty="0" err="1" smtClean="0"/>
              <a:t>HighStocks</a:t>
            </a:r>
            <a:endParaRPr lang="en-US" dirty="0"/>
          </a:p>
          <a:p>
            <a:pPr lvl="1"/>
            <a:endParaRPr lang="en-US" dirty="0"/>
          </a:p>
        </p:txBody>
      </p:sp>
    </p:spTree>
    <p:extLst>
      <p:ext uri="{BB962C8B-B14F-4D97-AF65-F5344CB8AC3E}">
        <p14:creationId xmlns:p14="http://schemas.microsoft.com/office/powerpoint/2010/main" val="1778392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Up the Development Environment</a:t>
            </a:r>
          </a:p>
        </p:txBody>
      </p:sp>
      <p:sp>
        <p:nvSpPr>
          <p:cNvPr id="3" name="Content Placeholder 2"/>
          <p:cNvSpPr>
            <a:spLocks noGrp="1"/>
          </p:cNvSpPr>
          <p:nvPr>
            <p:ph idx="1"/>
          </p:nvPr>
        </p:nvSpPr>
        <p:spPr/>
        <p:txBody>
          <a:bodyPr/>
          <a:lstStyle/>
          <a:p>
            <a:r>
              <a:rPr lang="en-US" dirty="0"/>
              <a:t>Access to </a:t>
            </a:r>
            <a:r>
              <a:rPr lang="en-US" dirty="0" smtClean="0"/>
              <a:t>VistA</a:t>
            </a:r>
          </a:p>
          <a:p>
            <a:pPr lvl="1"/>
            <a:r>
              <a:rPr lang="en-US" dirty="0" smtClean="0"/>
              <a:t>The current code base and deployment plan does require that the user have access to VistA or to a VistA test instance.</a:t>
            </a:r>
          </a:p>
          <a:p>
            <a:pPr lvl="1"/>
            <a:r>
              <a:rPr lang="en-US" dirty="0" smtClean="0"/>
              <a:t>eHMP should run on any current </a:t>
            </a:r>
            <a:r>
              <a:rPr lang="en-US" dirty="0" err="1" smtClean="0"/>
              <a:t>FOIA</a:t>
            </a:r>
            <a:r>
              <a:rPr lang="en-US" dirty="0" smtClean="0"/>
              <a:t> VistA instance</a:t>
            </a:r>
          </a:p>
        </p:txBody>
      </p:sp>
    </p:spTree>
    <p:extLst>
      <p:ext uri="{BB962C8B-B14F-4D97-AF65-F5344CB8AC3E}">
        <p14:creationId xmlns:p14="http://schemas.microsoft.com/office/powerpoint/2010/main" val="3689282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Up the Development Environment</a:t>
            </a:r>
          </a:p>
        </p:txBody>
      </p:sp>
      <p:sp>
        <p:nvSpPr>
          <p:cNvPr id="3" name="Content Placeholder 2"/>
          <p:cNvSpPr>
            <a:spLocks noGrp="1"/>
          </p:cNvSpPr>
          <p:nvPr>
            <p:ph idx="1"/>
          </p:nvPr>
        </p:nvSpPr>
        <p:spPr/>
        <p:txBody>
          <a:bodyPr>
            <a:normAutofit/>
          </a:bodyPr>
          <a:lstStyle/>
          <a:p>
            <a:r>
              <a:rPr lang="en-US" dirty="0" smtClean="0"/>
              <a:t>Toolkit</a:t>
            </a:r>
          </a:p>
          <a:p>
            <a:pPr lvl="1"/>
            <a:r>
              <a:rPr lang="en-US" dirty="0" err="1"/>
              <a:t>Gradle</a:t>
            </a:r>
            <a:r>
              <a:rPr lang="en-US" dirty="0"/>
              <a:t> build process  (wrapping Grunt and </a:t>
            </a:r>
            <a:r>
              <a:rPr lang="en-US" dirty="0" err="1"/>
              <a:t>NPM</a:t>
            </a:r>
            <a:r>
              <a:rPr lang="en-US" dirty="0"/>
              <a:t> tasks for JavaScript projects</a:t>
            </a:r>
            <a:r>
              <a:rPr lang="en-US" dirty="0" smtClean="0"/>
              <a:t>)</a:t>
            </a:r>
            <a:endParaRPr lang="en-US" dirty="0"/>
          </a:p>
          <a:p>
            <a:pPr lvl="1"/>
            <a:r>
              <a:rPr lang="en-US" dirty="0"/>
              <a:t>Vagrant and Chef server </a:t>
            </a:r>
            <a:r>
              <a:rPr lang="en-US" dirty="0" smtClean="0"/>
              <a:t>automation</a:t>
            </a:r>
            <a:endParaRPr lang="en-US" dirty="0"/>
          </a:p>
        </p:txBody>
      </p:sp>
    </p:spTree>
    <p:extLst>
      <p:ext uri="{BB962C8B-B14F-4D97-AF65-F5344CB8AC3E}">
        <p14:creationId xmlns:p14="http://schemas.microsoft.com/office/powerpoint/2010/main" val="1769019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Deployment/Production </a:t>
            </a:r>
            <a:r>
              <a:rPr lang="en-US" dirty="0"/>
              <a:t>Configuration</a:t>
            </a:r>
          </a:p>
        </p:txBody>
      </p:sp>
      <p:sp>
        <p:nvSpPr>
          <p:cNvPr id="3" name="Content Placeholder 2"/>
          <p:cNvSpPr>
            <a:spLocks noGrp="1"/>
          </p:cNvSpPr>
          <p:nvPr>
            <p:ph idx="1"/>
          </p:nvPr>
        </p:nvSpPr>
        <p:spPr/>
        <p:txBody>
          <a:bodyPr>
            <a:normAutofit fontScale="70000" lnSpcReduction="20000"/>
          </a:bodyPr>
          <a:lstStyle/>
          <a:p>
            <a:r>
              <a:rPr lang="en-US" dirty="0"/>
              <a:t>The current approach for deploying to VA environments, including production, is to create a “cache” of all the deployment scripts and installation artifacts that are needed.  This is created within our Jenkins build pipeline and then stored on Nexus.  </a:t>
            </a:r>
            <a:endParaRPr lang="en-US" dirty="0" smtClean="0"/>
          </a:p>
          <a:p>
            <a:r>
              <a:rPr lang="en-US" dirty="0" smtClean="0"/>
              <a:t>The </a:t>
            </a:r>
            <a:r>
              <a:rPr lang="en-US" dirty="0"/>
              <a:t>cache is needed because there is no internet access at all from within the VA environments.  So everything that is needed for a deployment must be available within that environment.  For a deployment the cache is pulled from Nexus, uploaded to the target environment and unzipped.  </a:t>
            </a:r>
            <a:endParaRPr lang="en-US" dirty="0" smtClean="0"/>
          </a:p>
          <a:p>
            <a:r>
              <a:rPr lang="en-US" dirty="0" smtClean="0"/>
              <a:t>Rake</a:t>
            </a:r>
            <a:r>
              <a:rPr lang="en-US" dirty="0"/>
              <a:t>, chef-solo and Vagrant scripts are </a:t>
            </a:r>
            <a:r>
              <a:rPr lang="en-US" dirty="0" smtClean="0"/>
              <a:t>then used </a:t>
            </a:r>
            <a:r>
              <a:rPr lang="en-US" dirty="0"/>
              <a:t>to deploy the component pieces of the application to the servers within that environment.  Most of the Chef recipes and other scripts are common to both VA deployments as well as local developer deployments.  The primary differences are:</a:t>
            </a:r>
          </a:p>
          <a:p>
            <a:pPr lvl="1"/>
            <a:r>
              <a:rPr lang="en-US" dirty="0" err="1" smtClean="0"/>
              <a:t>Vagrantfiles</a:t>
            </a:r>
            <a:r>
              <a:rPr lang="en-US" dirty="0" smtClean="0"/>
              <a:t> </a:t>
            </a:r>
            <a:r>
              <a:rPr lang="en-US" dirty="0"/>
              <a:t>which are unique to a “managed” deployment where </a:t>
            </a:r>
            <a:r>
              <a:rPr lang="en-US" dirty="0" err="1"/>
              <a:t>VMs</a:t>
            </a:r>
            <a:r>
              <a:rPr lang="en-US" dirty="0"/>
              <a:t> already exist vs. a </a:t>
            </a:r>
            <a:r>
              <a:rPr lang="en-US" dirty="0" err="1"/>
              <a:t>VirtualBox</a:t>
            </a:r>
            <a:r>
              <a:rPr lang="en-US" dirty="0"/>
              <a:t> deployment where they are created on-the-fly</a:t>
            </a:r>
          </a:p>
          <a:p>
            <a:pPr lvl="1"/>
            <a:r>
              <a:rPr lang="en-US" dirty="0" smtClean="0"/>
              <a:t>“</a:t>
            </a:r>
            <a:r>
              <a:rPr lang="en-US" dirty="0"/>
              <a:t>settings” files which describe the target servers</a:t>
            </a:r>
          </a:p>
          <a:p>
            <a:pPr lvl="1"/>
            <a:r>
              <a:rPr lang="en-US" dirty="0" smtClean="0"/>
              <a:t>environment-specific </a:t>
            </a:r>
            <a:r>
              <a:rPr lang="en-US" dirty="0"/>
              <a:t>configuration files</a:t>
            </a:r>
          </a:p>
        </p:txBody>
      </p:sp>
    </p:spTree>
    <p:extLst>
      <p:ext uri="{BB962C8B-B14F-4D97-AF65-F5344CB8AC3E}">
        <p14:creationId xmlns:p14="http://schemas.microsoft.com/office/powerpoint/2010/main" val="2012604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eHMP r1.1 Open Source code drop – March 02 </a:t>
            </a:r>
          </a:p>
          <a:p>
            <a:r>
              <a:rPr lang="en-US" dirty="0" smtClean="0"/>
              <a:t>Produce Install Manual to be used by Open Source community</a:t>
            </a:r>
            <a:endParaRPr lang="en-US" dirty="0" smtClean="0">
              <a:solidFill>
                <a:srgbClr val="FF0000"/>
              </a:solidFill>
            </a:endParaRPr>
          </a:p>
          <a:p>
            <a:r>
              <a:rPr lang="en-US" dirty="0" smtClean="0"/>
              <a:t>Create more robust Open Source code drop – Late May</a:t>
            </a:r>
          </a:p>
          <a:p>
            <a:r>
              <a:rPr lang="en-US" dirty="0" smtClean="0"/>
              <a:t>Work with the VA Innovations team to create an Open Source development environment</a:t>
            </a:r>
          </a:p>
          <a:p>
            <a:pPr marL="0" indent="0">
              <a:buNone/>
            </a:pPr>
            <a:endParaRPr lang="en-US" dirty="0"/>
          </a:p>
        </p:txBody>
      </p:sp>
    </p:spTree>
    <p:extLst>
      <p:ext uri="{BB962C8B-B14F-4D97-AF65-F5344CB8AC3E}">
        <p14:creationId xmlns:p14="http://schemas.microsoft.com/office/powerpoint/2010/main" val="1417687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If there is not any </a:t>
            </a:r>
            <a:r>
              <a:rPr lang="en-US" dirty="0"/>
              <a:t>time for questions and </a:t>
            </a:r>
            <a:r>
              <a:rPr lang="en-US" dirty="0" smtClean="0"/>
              <a:t>answers today due to the length of the presentation please </a:t>
            </a:r>
            <a:r>
              <a:rPr lang="en-US" dirty="0"/>
              <a:t>direct </a:t>
            </a:r>
            <a:r>
              <a:rPr lang="en-US" dirty="0" smtClean="0"/>
              <a:t>your </a:t>
            </a:r>
            <a:r>
              <a:rPr lang="en-US" dirty="0"/>
              <a:t>questions </a:t>
            </a:r>
            <a:r>
              <a:rPr lang="en-US" dirty="0" smtClean="0"/>
              <a:t>to:</a:t>
            </a:r>
          </a:p>
          <a:p>
            <a:pPr marL="0" indent="0" algn="ctr">
              <a:buNone/>
            </a:pPr>
            <a:r>
              <a:rPr lang="en-US" u="sng" dirty="0">
                <a:solidFill>
                  <a:schemeClr val="accent1">
                    <a:lumMod val="75000"/>
                  </a:schemeClr>
                </a:solidFill>
              </a:rPr>
              <a:t>eHMPOpenSource@asmr.com</a:t>
            </a:r>
          </a:p>
          <a:p>
            <a:r>
              <a:rPr lang="en-US" dirty="0" smtClean="0"/>
              <a:t>We will ensure that your questions are answered by members of our development team.</a:t>
            </a:r>
            <a:endParaRPr lang="en-US" dirty="0"/>
          </a:p>
        </p:txBody>
      </p:sp>
    </p:spTree>
    <p:extLst>
      <p:ext uri="{BB962C8B-B14F-4D97-AF65-F5344CB8AC3E}">
        <p14:creationId xmlns:p14="http://schemas.microsoft.com/office/powerpoint/2010/main" val="1892640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sz="half" idx="2"/>
          </p:nvPr>
        </p:nvSpPr>
        <p:spPr>
          <a:xfrm>
            <a:off x="502024" y="1320800"/>
            <a:ext cx="8235576" cy="4525963"/>
          </a:xfrm>
        </p:spPr>
        <p:txBody>
          <a:bodyPr/>
          <a:lstStyle/>
          <a:p>
            <a:r>
              <a:rPr lang="en-US" dirty="0" smtClean="0"/>
              <a:t>Questions as time permits</a:t>
            </a:r>
            <a:endParaRPr lang="en-US" dirty="0"/>
          </a:p>
        </p:txBody>
      </p:sp>
    </p:spTree>
    <p:extLst>
      <p:ext uri="{BB962C8B-B14F-4D97-AF65-F5344CB8AC3E}">
        <p14:creationId xmlns:p14="http://schemas.microsoft.com/office/powerpoint/2010/main" val="3061500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 Questions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Please pose all follow up </a:t>
            </a:r>
            <a:r>
              <a:rPr lang="en-US" sz="3600" dirty="0"/>
              <a:t>q</a:t>
            </a:r>
            <a:r>
              <a:rPr lang="en-US" sz="3600" dirty="0" smtClean="0"/>
              <a:t>uestions to:</a:t>
            </a:r>
          </a:p>
          <a:p>
            <a:pPr marL="0" indent="0">
              <a:buNone/>
            </a:pPr>
            <a:endParaRPr lang="en-US" sz="3600" dirty="0"/>
          </a:p>
          <a:p>
            <a:pPr marL="0" indent="0">
              <a:buNone/>
            </a:pPr>
            <a:r>
              <a:rPr lang="en-US" sz="3600" u="sng" dirty="0" smtClean="0">
                <a:solidFill>
                  <a:schemeClr val="accent1">
                    <a:lumMod val="75000"/>
                  </a:schemeClr>
                </a:solidFill>
              </a:rPr>
              <a:t>eHMPOpenSource@asmr.com</a:t>
            </a:r>
            <a:endParaRPr lang="en-US" sz="3600" u="sng" dirty="0">
              <a:solidFill>
                <a:schemeClr val="accent1">
                  <a:lumMod val="75000"/>
                </a:schemeClr>
              </a:solidFill>
            </a:endParaRPr>
          </a:p>
        </p:txBody>
      </p:sp>
    </p:spTree>
    <p:extLst>
      <p:ext uri="{BB962C8B-B14F-4D97-AF65-F5344CB8AC3E}">
        <p14:creationId xmlns:p14="http://schemas.microsoft.com/office/powerpoint/2010/main" val="1950512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a:t>A key objective of the VistA Evolution Program is to enhance cross-Agency (DoD/VA) interoperability by providing all clinically relevant data at the point of care for Veterans. </a:t>
            </a:r>
            <a:endParaRPr lang="en-US" dirty="0" smtClean="0"/>
          </a:p>
          <a:p>
            <a:r>
              <a:rPr lang="en-US" dirty="0" smtClean="0"/>
              <a:t>eHMP is targeted to be the replacement for the </a:t>
            </a:r>
            <a:r>
              <a:rPr lang="en-US" dirty="0" err="1" smtClean="0"/>
              <a:t>CPRS</a:t>
            </a:r>
            <a:r>
              <a:rPr lang="en-US" dirty="0" smtClean="0"/>
              <a:t> application.</a:t>
            </a:r>
          </a:p>
          <a:p>
            <a:r>
              <a:rPr lang="en-US" dirty="0"/>
              <a:t>eHMP will </a:t>
            </a:r>
            <a:r>
              <a:rPr lang="en-US" dirty="0" smtClean="0"/>
              <a:t>accomplish this by integrating an enhanced </a:t>
            </a:r>
            <a:r>
              <a:rPr lang="en-US" dirty="0"/>
              <a:t>graphical user interface, standards-based data, and </a:t>
            </a:r>
            <a:r>
              <a:rPr lang="en-US" dirty="0" smtClean="0"/>
              <a:t>integrating core </a:t>
            </a:r>
            <a:r>
              <a:rPr lang="en-US" dirty="0"/>
              <a:t>clinical </a:t>
            </a:r>
            <a:r>
              <a:rPr lang="en-US" dirty="0" smtClean="0"/>
              <a:t>applications</a:t>
            </a:r>
            <a:endParaRPr lang="en-US" dirty="0"/>
          </a:p>
        </p:txBody>
      </p:sp>
    </p:spTree>
    <p:extLst>
      <p:ext uri="{BB962C8B-B14F-4D97-AF65-F5344CB8AC3E}">
        <p14:creationId xmlns:p14="http://schemas.microsoft.com/office/powerpoint/2010/main" val="386044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eHMP (coversheet)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727" y="1336431"/>
            <a:ext cx="8752379" cy="5301761"/>
          </a:xfrm>
        </p:spPr>
      </p:pic>
    </p:spTree>
    <p:extLst>
      <p:ext uri="{BB962C8B-B14F-4D97-AF65-F5344CB8AC3E}">
        <p14:creationId xmlns:p14="http://schemas.microsoft.com/office/powerpoint/2010/main" val="3183333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eHMP (text search)</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786" y="1371600"/>
            <a:ext cx="8795923" cy="5328138"/>
          </a:xfrm>
        </p:spPr>
      </p:pic>
    </p:spTree>
    <p:extLst>
      <p:ext uri="{BB962C8B-B14F-4D97-AF65-F5344CB8AC3E}">
        <p14:creationId xmlns:p14="http://schemas.microsoft.com/office/powerpoint/2010/main" val="2342827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eHMP Functional Goals</a:t>
            </a:r>
            <a:endParaRPr lang="en-US" dirty="0"/>
          </a:p>
        </p:txBody>
      </p:sp>
      <p:sp>
        <p:nvSpPr>
          <p:cNvPr id="3" name="Content Placeholder 2"/>
          <p:cNvSpPr>
            <a:spLocks noGrp="1"/>
          </p:cNvSpPr>
          <p:nvPr>
            <p:ph idx="1"/>
          </p:nvPr>
        </p:nvSpPr>
        <p:spPr/>
        <p:txBody>
          <a:bodyPr>
            <a:normAutofit/>
          </a:bodyPr>
          <a:lstStyle/>
          <a:p>
            <a:r>
              <a:rPr lang="en-US" dirty="0" smtClean="0"/>
              <a:t>View </a:t>
            </a:r>
            <a:r>
              <a:rPr lang="en-US" dirty="0"/>
              <a:t>of patient record, showing several </a:t>
            </a:r>
            <a:r>
              <a:rPr lang="en-US" dirty="0" smtClean="0"/>
              <a:t>sources of information at once</a:t>
            </a:r>
            <a:endParaRPr lang="en-US" dirty="0"/>
          </a:p>
          <a:p>
            <a:r>
              <a:rPr lang="en-US" dirty="0" smtClean="0"/>
              <a:t>Advanced </a:t>
            </a:r>
            <a:r>
              <a:rPr lang="en-US" dirty="0"/>
              <a:t>text search across patient </a:t>
            </a:r>
            <a:r>
              <a:rPr lang="en-US" dirty="0" smtClean="0"/>
              <a:t>record</a:t>
            </a:r>
            <a:endParaRPr lang="en-US" dirty="0"/>
          </a:p>
          <a:p>
            <a:r>
              <a:rPr lang="en-US" dirty="0" smtClean="0"/>
              <a:t>Medication Review</a:t>
            </a:r>
            <a:endParaRPr lang="en-US" dirty="0"/>
          </a:p>
          <a:p>
            <a:r>
              <a:rPr lang="en-US" dirty="0" smtClean="0"/>
              <a:t>Ability </a:t>
            </a:r>
            <a:r>
              <a:rPr lang="en-US" dirty="0"/>
              <a:t>to document a clinical </a:t>
            </a:r>
            <a:r>
              <a:rPr lang="en-US" dirty="0" smtClean="0"/>
              <a:t>encounter</a:t>
            </a:r>
            <a:r>
              <a:rPr lang="en-US" dirty="0"/>
              <a:t> </a:t>
            </a:r>
            <a:r>
              <a:rPr lang="en-US" dirty="0" smtClean="0"/>
              <a:t>(edit </a:t>
            </a:r>
            <a:r>
              <a:rPr lang="en-US" dirty="0"/>
              <a:t>patient </a:t>
            </a:r>
            <a:r>
              <a:rPr lang="en-US" dirty="0" smtClean="0"/>
              <a:t>record, add </a:t>
            </a:r>
            <a:r>
              <a:rPr lang="en-US" dirty="0"/>
              <a:t>allergies </a:t>
            </a:r>
            <a:r>
              <a:rPr lang="en-US" dirty="0" smtClean="0"/>
              <a:t>…)</a:t>
            </a:r>
            <a:endParaRPr lang="en-US" dirty="0"/>
          </a:p>
          <a:p>
            <a:r>
              <a:rPr lang="en-US" dirty="0"/>
              <a:t>O</a:t>
            </a:r>
            <a:r>
              <a:rPr lang="en-US" dirty="0" smtClean="0"/>
              <a:t>rder entry</a:t>
            </a:r>
            <a:endParaRPr lang="en-US" dirty="0"/>
          </a:p>
          <a:p>
            <a:r>
              <a:rPr lang="en-US" dirty="0" smtClean="0"/>
              <a:t>Ability </a:t>
            </a:r>
            <a:r>
              <a:rPr lang="en-US" dirty="0"/>
              <a:t>to recommend interventions based upon patient record derived from clinical </a:t>
            </a:r>
            <a:r>
              <a:rPr lang="en-US" dirty="0" smtClean="0"/>
              <a:t>practices</a:t>
            </a:r>
            <a:endParaRPr lang="en-US" dirty="0"/>
          </a:p>
          <a:p>
            <a:endParaRPr lang="en-US" dirty="0"/>
          </a:p>
          <a:p>
            <a:endParaRPr lang="en-US" dirty="0"/>
          </a:p>
        </p:txBody>
      </p:sp>
    </p:spTree>
    <p:extLst>
      <p:ext uri="{BB962C8B-B14F-4D97-AF65-F5344CB8AC3E}">
        <p14:creationId xmlns:p14="http://schemas.microsoft.com/office/powerpoint/2010/main" val="330931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eHMP Development Methodology</a:t>
            </a:r>
            <a:endParaRPr lang="en-US" dirty="0"/>
          </a:p>
        </p:txBody>
      </p:sp>
      <p:sp>
        <p:nvSpPr>
          <p:cNvPr id="3" name="Content Placeholder 2"/>
          <p:cNvSpPr>
            <a:spLocks noGrp="1"/>
          </p:cNvSpPr>
          <p:nvPr>
            <p:ph idx="1"/>
          </p:nvPr>
        </p:nvSpPr>
        <p:spPr/>
        <p:txBody>
          <a:bodyPr>
            <a:normAutofit/>
          </a:bodyPr>
          <a:lstStyle/>
          <a:p>
            <a:r>
              <a:rPr lang="en-US" dirty="0" smtClean="0"/>
              <a:t>Using the Scaled Agile Framework (</a:t>
            </a:r>
            <a:r>
              <a:rPr lang="en-US" dirty="0" err="1" smtClean="0"/>
              <a:t>SAFe</a:t>
            </a:r>
            <a:r>
              <a:rPr lang="en-US" dirty="0" smtClean="0"/>
              <a:t>) development methodology</a:t>
            </a:r>
          </a:p>
          <a:p>
            <a:r>
              <a:rPr lang="en-US" dirty="0" smtClean="0"/>
              <a:t>The development team works directly with VA stakeholders, which consists of on-the-ground </a:t>
            </a:r>
            <a:r>
              <a:rPr lang="en-US" dirty="0"/>
              <a:t>doctors, </a:t>
            </a:r>
            <a:r>
              <a:rPr lang="en-US" dirty="0" smtClean="0"/>
              <a:t>technicians, </a:t>
            </a:r>
            <a:r>
              <a:rPr lang="en-US" dirty="0" err="1" smtClean="0"/>
              <a:t>SMEs</a:t>
            </a:r>
            <a:r>
              <a:rPr lang="en-US" dirty="0" smtClean="0"/>
              <a:t>, </a:t>
            </a:r>
            <a:r>
              <a:rPr lang="en-US" dirty="0"/>
              <a:t>and </a:t>
            </a:r>
            <a:r>
              <a:rPr lang="en-US" dirty="0" smtClean="0"/>
              <a:t>leadership.</a:t>
            </a:r>
            <a:endParaRPr lang="en-US" dirty="0"/>
          </a:p>
        </p:txBody>
      </p:sp>
    </p:spTree>
    <p:extLst>
      <p:ext uri="{BB962C8B-B14F-4D97-AF65-F5344CB8AC3E}">
        <p14:creationId xmlns:p14="http://schemas.microsoft.com/office/powerpoint/2010/main" val="3216523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err="1" smtClean="0"/>
              <a:t>VX</a:t>
            </a:r>
            <a:r>
              <a:rPr lang="en-US" dirty="0" smtClean="0"/>
              <a:t> API)</a:t>
            </a:r>
            <a:endParaRPr lang="en-US" dirty="0"/>
          </a:p>
        </p:txBody>
      </p:sp>
      <p:sp>
        <p:nvSpPr>
          <p:cNvPr id="3" name="Content Placeholder 2"/>
          <p:cNvSpPr>
            <a:spLocks noGrp="1"/>
          </p:cNvSpPr>
          <p:nvPr>
            <p:ph idx="1"/>
          </p:nvPr>
        </p:nvSpPr>
        <p:spPr>
          <a:xfrm>
            <a:off x="628650" y="1825624"/>
            <a:ext cx="7886700" cy="4751021"/>
          </a:xfrm>
        </p:spPr>
        <p:txBody>
          <a:bodyPr>
            <a:normAutofit fontScale="85000" lnSpcReduction="20000"/>
          </a:bodyPr>
          <a:lstStyle/>
          <a:p>
            <a:r>
              <a:rPr lang="en-US" dirty="0" smtClean="0"/>
              <a:t>eHMP </a:t>
            </a:r>
            <a:r>
              <a:rPr lang="en-US" dirty="0"/>
              <a:t>utilizes VistA </a:t>
            </a:r>
            <a:r>
              <a:rPr lang="en-US" dirty="0" smtClean="0"/>
              <a:t>Exchange (</a:t>
            </a:r>
            <a:r>
              <a:rPr lang="en-US" dirty="0" err="1" smtClean="0"/>
              <a:t>VX</a:t>
            </a:r>
            <a:r>
              <a:rPr lang="en-US" dirty="0" smtClean="0"/>
              <a:t>) </a:t>
            </a:r>
            <a:r>
              <a:rPr lang="en-US" dirty="0"/>
              <a:t>as its source of patient data. </a:t>
            </a:r>
            <a:endParaRPr lang="en-US" dirty="0" smtClean="0"/>
          </a:p>
          <a:p>
            <a:r>
              <a:rPr lang="en-US" dirty="0" err="1" smtClean="0"/>
              <a:t>VX</a:t>
            </a:r>
            <a:r>
              <a:rPr lang="en-US" dirty="0" smtClean="0"/>
              <a:t> is a standards based </a:t>
            </a:r>
            <a:r>
              <a:rPr lang="en-US" dirty="0" err="1" smtClean="0"/>
              <a:t>ReSTful</a:t>
            </a:r>
            <a:r>
              <a:rPr lang="en-US" dirty="0" smtClean="0"/>
              <a:t> web service API which provides </a:t>
            </a:r>
            <a:r>
              <a:rPr lang="en-US" dirty="0"/>
              <a:t>patient data, </a:t>
            </a:r>
            <a:r>
              <a:rPr lang="en-US" dirty="0" smtClean="0"/>
              <a:t>search, </a:t>
            </a:r>
            <a:r>
              <a:rPr lang="en-US" dirty="0"/>
              <a:t>authentication, access control, CCOW </a:t>
            </a:r>
            <a:r>
              <a:rPr lang="en-US" dirty="0" smtClean="0"/>
              <a:t>service, order entry, </a:t>
            </a:r>
            <a:r>
              <a:rPr lang="en-US" dirty="0" err="1" smtClean="0"/>
              <a:t>writeback</a:t>
            </a:r>
            <a:r>
              <a:rPr lang="en-US" dirty="0" smtClean="0"/>
              <a:t>, clinical decision support, </a:t>
            </a:r>
            <a:r>
              <a:rPr lang="en-US" dirty="0"/>
              <a:t>and other operations needed </a:t>
            </a:r>
            <a:r>
              <a:rPr lang="en-US" dirty="0" smtClean="0"/>
              <a:t>for a </a:t>
            </a:r>
            <a:r>
              <a:rPr lang="en-US" dirty="0"/>
              <a:t>clinical </a:t>
            </a:r>
            <a:r>
              <a:rPr lang="en-US" dirty="0" smtClean="0"/>
              <a:t>UI.</a:t>
            </a:r>
          </a:p>
          <a:p>
            <a:r>
              <a:rPr lang="en-US" dirty="0" err="1" smtClean="0"/>
              <a:t>VX</a:t>
            </a:r>
            <a:r>
              <a:rPr lang="en-US" dirty="0" smtClean="0"/>
              <a:t> is </a:t>
            </a:r>
            <a:r>
              <a:rPr lang="en-US" dirty="0"/>
              <a:t>written in JavaScript and runs on node.js </a:t>
            </a:r>
            <a:endParaRPr lang="en-US" dirty="0" smtClean="0"/>
          </a:p>
          <a:p>
            <a:r>
              <a:rPr lang="en-US" dirty="0" smtClean="0"/>
              <a:t>eHMP UI is </a:t>
            </a:r>
            <a:r>
              <a:rPr lang="en-US" dirty="0"/>
              <a:t>developed as a Single Page </a:t>
            </a:r>
            <a:r>
              <a:rPr lang="en-US" dirty="0" smtClean="0"/>
              <a:t>Application, which is static </a:t>
            </a:r>
            <a:r>
              <a:rPr lang="en-US" dirty="0"/>
              <a:t>HTML served from the web server (not dynamic web pages such as </a:t>
            </a:r>
            <a:r>
              <a:rPr lang="en-US" dirty="0" err="1"/>
              <a:t>JSP</a:t>
            </a:r>
            <a:r>
              <a:rPr lang="en-US" dirty="0"/>
              <a:t>, </a:t>
            </a:r>
            <a:r>
              <a:rPr lang="en-US" dirty="0" err="1"/>
              <a:t>PHP</a:t>
            </a:r>
            <a:r>
              <a:rPr lang="en-US" dirty="0"/>
              <a:t>, etc. No J2EE web server</a:t>
            </a:r>
            <a:r>
              <a:rPr lang="en-US" dirty="0" smtClean="0"/>
              <a:t>)</a:t>
            </a:r>
          </a:p>
          <a:p>
            <a:r>
              <a:rPr lang="en-US" dirty="0" err="1" smtClean="0"/>
              <a:t>VX</a:t>
            </a:r>
            <a:r>
              <a:rPr lang="en-US" dirty="0" smtClean="0"/>
              <a:t> and eHMP UI are </a:t>
            </a:r>
            <a:r>
              <a:rPr lang="en-US" dirty="0"/>
              <a:t>developed using </a:t>
            </a:r>
            <a:r>
              <a:rPr lang="en-US" dirty="0" smtClean="0"/>
              <a:t>a SDK that fulfills common cross </a:t>
            </a:r>
            <a:r>
              <a:rPr lang="en-US" dirty="0"/>
              <a:t>cutting </a:t>
            </a:r>
            <a:r>
              <a:rPr lang="en-US" dirty="0" smtClean="0"/>
              <a:t>concerns.</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308987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r>
              <a:rPr lang="en-US" dirty="0" smtClean="0"/>
              <a:t>(</a:t>
            </a:r>
            <a:r>
              <a:rPr lang="en-US" dirty="0" err="1" smtClean="0"/>
              <a:t>VX</a:t>
            </a:r>
            <a:r>
              <a:rPr lang="en-US" dirty="0" smtClean="0"/>
              <a:t> Cache)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VX</a:t>
            </a:r>
            <a:r>
              <a:rPr lang="en-US" dirty="0" smtClean="0"/>
              <a:t> </a:t>
            </a:r>
            <a:r>
              <a:rPr lang="en-US" dirty="0"/>
              <a:t>API retrieves patient data from </a:t>
            </a:r>
            <a:r>
              <a:rPr lang="en-US" dirty="0" err="1" smtClean="0"/>
              <a:t>VX</a:t>
            </a:r>
            <a:r>
              <a:rPr lang="en-US" dirty="0" smtClean="0"/>
              <a:t> </a:t>
            </a:r>
            <a:r>
              <a:rPr lang="en-US" dirty="0"/>
              <a:t>Cache, which is a temporary </a:t>
            </a:r>
            <a:r>
              <a:rPr lang="en-US" dirty="0" smtClean="0"/>
              <a:t>store of </a:t>
            </a:r>
            <a:r>
              <a:rPr lang="en-US" dirty="0"/>
              <a:t>patient data from </a:t>
            </a:r>
            <a:r>
              <a:rPr lang="en-US" dirty="0" smtClean="0"/>
              <a:t>the </a:t>
            </a:r>
            <a:r>
              <a:rPr lang="en-US" dirty="0"/>
              <a:t>VistA sites, DoD, Community (</a:t>
            </a:r>
            <a:r>
              <a:rPr lang="en-US" dirty="0" err="1"/>
              <a:t>VLER</a:t>
            </a:r>
            <a:r>
              <a:rPr lang="en-US" dirty="0"/>
              <a:t>), and </a:t>
            </a:r>
            <a:r>
              <a:rPr lang="en-US" dirty="0" err="1"/>
              <a:t>VLER</a:t>
            </a:r>
            <a:r>
              <a:rPr lang="en-US" dirty="0"/>
              <a:t> </a:t>
            </a:r>
            <a:r>
              <a:rPr lang="en-US" dirty="0" err="1"/>
              <a:t>PGD</a:t>
            </a:r>
            <a:r>
              <a:rPr lang="en-US" dirty="0"/>
              <a:t>. </a:t>
            </a:r>
            <a:endParaRPr lang="en-US" dirty="0" smtClean="0"/>
          </a:p>
          <a:p>
            <a:r>
              <a:rPr lang="en-US" dirty="0" smtClean="0"/>
              <a:t>This </a:t>
            </a:r>
            <a:r>
              <a:rPr lang="en-US" dirty="0"/>
              <a:t>allows for quick access to previously synced patients, and data is kept up-to-date using a subscription/publication from each VistA site</a:t>
            </a:r>
            <a:r>
              <a:rPr lang="en-US" dirty="0" smtClean="0"/>
              <a:t>.</a:t>
            </a:r>
          </a:p>
          <a:p>
            <a:r>
              <a:rPr lang="en-US" dirty="0" err="1" smtClean="0"/>
              <a:t>VX</a:t>
            </a:r>
            <a:r>
              <a:rPr lang="en-US" dirty="0" smtClean="0"/>
              <a:t> Cache </a:t>
            </a:r>
            <a:r>
              <a:rPr lang="en-US" dirty="0"/>
              <a:t>is </a:t>
            </a:r>
            <a:r>
              <a:rPr lang="en-US" dirty="0" smtClean="0"/>
              <a:t>implemented with </a:t>
            </a:r>
            <a:r>
              <a:rPr lang="en-US" dirty="0"/>
              <a:t>an M </a:t>
            </a:r>
            <a:r>
              <a:rPr lang="en-US" dirty="0" err="1" smtClean="0"/>
              <a:t>JSON</a:t>
            </a:r>
            <a:r>
              <a:rPr lang="en-US" dirty="0" smtClean="0"/>
              <a:t> document </a:t>
            </a:r>
            <a:r>
              <a:rPr lang="en-US" dirty="0"/>
              <a:t>database, </a:t>
            </a:r>
            <a:r>
              <a:rPr lang="en-US" dirty="0" err="1"/>
              <a:t>Solr</a:t>
            </a:r>
            <a:r>
              <a:rPr lang="en-US" dirty="0"/>
              <a:t> and a rich-text document store</a:t>
            </a:r>
            <a:r>
              <a:rPr lang="en-US" dirty="0" smtClean="0"/>
              <a:t>.</a:t>
            </a:r>
          </a:p>
          <a:p>
            <a:r>
              <a:rPr lang="en-US" dirty="0"/>
              <a:t>Patient Data in </a:t>
            </a:r>
            <a:r>
              <a:rPr lang="en-US" dirty="0" err="1"/>
              <a:t>VX</a:t>
            </a:r>
            <a:r>
              <a:rPr lang="en-US" dirty="0"/>
              <a:t> Cache is </a:t>
            </a:r>
            <a:r>
              <a:rPr lang="en-US" dirty="0" smtClean="0"/>
              <a:t>stored with </a:t>
            </a:r>
            <a:r>
              <a:rPr lang="en-US" dirty="0"/>
              <a:t>standardized terminology codes (</a:t>
            </a:r>
            <a:r>
              <a:rPr lang="en-US" dirty="0" err="1"/>
              <a:t>SCT</a:t>
            </a:r>
            <a:r>
              <a:rPr lang="en-US" dirty="0"/>
              <a:t>, </a:t>
            </a:r>
            <a:r>
              <a:rPr lang="en-US" dirty="0" err="1"/>
              <a:t>ICD</a:t>
            </a:r>
            <a:r>
              <a:rPr lang="en-US" dirty="0"/>
              <a:t>, </a:t>
            </a:r>
            <a:r>
              <a:rPr lang="en-US" dirty="0" err="1"/>
              <a:t>RxNorm</a:t>
            </a:r>
            <a:r>
              <a:rPr lang="en-US" dirty="0"/>
              <a:t>, </a:t>
            </a:r>
            <a:r>
              <a:rPr lang="en-US" dirty="0" err="1"/>
              <a:t>LOINC</a:t>
            </a:r>
            <a:r>
              <a:rPr lang="en-US" dirty="0"/>
              <a:t>, </a:t>
            </a:r>
            <a:r>
              <a:rPr lang="en-US" dirty="0" err="1"/>
              <a:t>CPT</a:t>
            </a:r>
            <a:r>
              <a:rPr lang="en-US" dirty="0" smtClean="0"/>
              <a:t>).</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92418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rgbClr val="000000"/>
      </a:dk1>
      <a:lt1>
        <a:sysClr val="window" lastClr="FFFFFF"/>
      </a:lt1>
      <a:dk2>
        <a:srgbClr val="333333"/>
      </a:dk2>
      <a:lt2>
        <a:srgbClr val="CCCCCC"/>
      </a:lt2>
      <a:accent1>
        <a:srgbClr val="003F72"/>
      </a:accent1>
      <a:accent2>
        <a:srgbClr val="0083BE"/>
      </a:accent2>
      <a:accent3>
        <a:srgbClr val="C6262E"/>
      </a:accent3>
      <a:accent4>
        <a:srgbClr val="772432"/>
      </a:accent4>
      <a:accent5>
        <a:srgbClr val="598527"/>
      </a:accent5>
      <a:accent6>
        <a:srgbClr val="F3CF45"/>
      </a:accent6>
      <a:hlink>
        <a:srgbClr val="0000FF"/>
      </a:hlink>
      <a:folHlink>
        <a:srgbClr val="681EFF"/>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www.w3.org/XML/1998/namespace"/>
    <ds:schemaRef ds:uri="http://purl.org/dc/elements/1.1/"/>
    <ds:schemaRef ds:uri="http://purl.org/dc/dcmitype/"/>
    <ds:schemaRef ds:uri="http://purl.org/dc/term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544</TotalTime>
  <Words>1611</Words>
  <Application>Microsoft Office PowerPoint</Application>
  <PresentationFormat>On-screen Show (4:3)</PresentationFormat>
  <Paragraphs>167</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Georgia</vt:lpstr>
      <vt:lpstr>Office Theme</vt:lpstr>
      <vt:lpstr>Custom Design</vt:lpstr>
      <vt:lpstr>eHMP OSEHRA PRESENTATION</vt:lpstr>
      <vt:lpstr>Introduction</vt:lpstr>
      <vt:lpstr>Overview</vt:lpstr>
      <vt:lpstr>eHMP (coversheet)</vt:lpstr>
      <vt:lpstr>eHMP (text search)</vt:lpstr>
      <vt:lpstr>eHMP Functional Goals</vt:lpstr>
      <vt:lpstr>eHMP Development Methodology</vt:lpstr>
      <vt:lpstr>Architecture (VX API)</vt:lpstr>
      <vt:lpstr>Architecture (VX Cache)</vt:lpstr>
      <vt:lpstr>Architecture (SDK)</vt:lpstr>
      <vt:lpstr>Architecture (SDK)</vt:lpstr>
      <vt:lpstr>Architecture (ADK)</vt:lpstr>
      <vt:lpstr>Architecture (ADK)</vt:lpstr>
      <vt:lpstr>Architecture (RDK)</vt:lpstr>
      <vt:lpstr>Setting Up the Development Environment</vt:lpstr>
      <vt:lpstr>Setting Up the Development Environment</vt:lpstr>
      <vt:lpstr>Setting Up the Development Environment</vt:lpstr>
      <vt:lpstr>Deployment/Production Configuration</vt:lpstr>
      <vt:lpstr>Next Steps</vt:lpstr>
      <vt:lpstr>Questions</vt:lpstr>
      <vt:lpstr>Follow Up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Carl Gray</cp:lastModifiedBy>
  <cp:revision>173</cp:revision>
  <cp:lastPrinted>2015-02-24T19:29:43Z</cp:lastPrinted>
  <dcterms:created xsi:type="dcterms:W3CDTF">2010-04-12T23:12:02Z</dcterms:created>
  <dcterms:modified xsi:type="dcterms:W3CDTF">2015-02-24T19:47:23Z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