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7"/>
  </p:notesMasterIdLst>
  <p:handoutMasterIdLst>
    <p:handoutMasterId r:id="rId8"/>
  </p:handoutMasterIdLst>
  <p:sldIdLst>
    <p:sldId id="348" r:id="rId5"/>
    <p:sldId id="34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varScale="1">
        <p:scale>
          <a:sx n="105" d="100"/>
          <a:sy n="105" d="100"/>
        </p:scale>
        <p:origin x="834" y="114"/>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11/17/2024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11/17/2024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F51FBE-CF9A-2F6D-35E5-A9D02E761897}"/>
              </a:ext>
            </a:extLst>
          </p:cNvPr>
          <p:cNvSpPr txBox="1"/>
          <p:nvPr/>
        </p:nvSpPr>
        <p:spPr>
          <a:xfrm>
            <a:off x="0" y="947082"/>
            <a:ext cx="6099048" cy="369332"/>
          </a:xfrm>
          <a:prstGeom prst="rect">
            <a:avLst/>
          </a:prstGeom>
          <a:noFill/>
        </p:spPr>
        <p:txBody>
          <a:bodyPr wrap="square">
            <a:spAutoFit/>
          </a:bodyPr>
          <a:lstStyle/>
          <a:p>
            <a:r>
              <a:rPr lang="en-IN" sz="18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6" name="TextBox 5">
            <a:extLst>
              <a:ext uri="{FF2B5EF4-FFF2-40B4-BE49-F238E27FC236}">
                <a16:creationId xmlns:a16="http://schemas.microsoft.com/office/drawing/2014/main" id="{9523664F-DF1C-929A-A3A1-59E13A17BA7D}"/>
              </a:ext>
            </a:extLst>
          </p:cNvPr>
          <p:cNvSpPr txBox="1"/>
          <p:nvPr/>
        </p:nvSpPr>
        <p:spPr>
          <a:xfrm>
            <a:off x="91440" y="1316414"/>
            <a:ext cx="6190488" cy="203132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 versatile Power BI dashboard that monitors key performance indicators—Sales, Profit, and Quantity—across Canadian regions, including Central, Eastern, Prairie, and Atlantic Canada. Users can filter data by year and seamlessly toggle between the three metrics. It also provides a comparison with the previous year’s (PY) sales for the selected timeframe.</a:t>
            </a:r>
          </a:p>
        </p:txBody>
      </p:sp>
      <p:sp>
        <p:nvSpPr>
          <p:cNvPr id="9" name="Rectangle 2">
            <a:extLst>
              <a:ext uri="{FF2B5EF4-FFF2-40B4-BE49-F238E27FC236}">
                <a16:creationId xmlns:a16="http://schemas.microsoft.com/office/drawing/2014/main" id="{65F4754D-9408-9E61-FB40-15045E502B26}"/>
              </a:ext>
            </a:extLst>
          </p:cNvPr>
          <p:cNvSpPr>
            <a:spLocks noChangeArrowheads="1"/>
          </p:cNvSpPr>
          <p:nvPr/>
        </p:nvSpPr>
        <p:spPr bwMode="auto">
          <a:xfrm>
            <a:off x="91440" y="3695083"/>
            <a:ext cx="9217090" cy="2678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KPI’S:</a:t>
            </a:r>
          </a:p>
          <a:p>
            <a:pPr marL="0" marR="0" lvl="0" indent="0" algn="l" defTabSz="914400" rtl="0" eaLnBrk="0" fontAlgn="base" latinLnBrk="0" hangingPunct="0">
              <a:lnSpc>
                <a:spcPct val="150000"/>
              </a:lnSpc>
              <a:spcBef>
                <a:spcPct val="0"/>
              </a:spcBef>
              <a:spcAft>
                <a:spcPct val="0"/>
              </a:spcAft>
              <a:buClrTx/>
              <a:buSzTx/>
              <a:tabLst/>
            </a:pPr>
            <a:r>
              <a:rPr lang="en-US" altLang="en-US" sz="1400" b="1" dirty="0">
                <a:latin typeface="Arial" panose="020B0604020202020204" pitchFamily="34" charset="0"/>
              </a:rPr>
              <a:t>For all the regions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lnSpc>
                <a:spcPct val="150000"/>
              </a:lnSpc>
              <a:spcBef>
                <a:spcPct val="0"/>
              </a:spcBef>
              <a:spcAft>
                <a:spcPct val="0"/>
              </a:spcAft>
              <a:buFont typeface="Wingdings" panose="05000000000000000000" pitchFamily="2" charset="2"/>
              <a:buChar char="q"/>
            </a:pPr>
            <a:r>
              <a:rPr lang="en-US" sz="1400" dirty="0">
                <a:latin typeface="Arial" panose="020B0604020202020204" pitchFamily="34" charset="0"/>
                <a:cs typeface="Arial" panose="020B0604020202020204" pitchFamily="34" charset="0"/>
              </a:rPr>
              <a:t>Present </a:t>
            </a:r>
            <a:r>
              <a:rPr lang="en-US" sz="1400" b="1" dirty="0">
                <a:latin typeface="Arial" panose="020B0604020202020204" pitchFamily="34" charset="0"/>
                <a:cs typeface="Arial" panose="020B0604020202020204" pitchFamily="34" charset="0"/>
              </a:rPr>
              <a:t>Sales</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Profit</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Quantity</a:t>
            </a:r>
            <a:r>
              <a:rPr lang="en-US" sz="1400" dirty="0">
                <a:latin typeface="Arial" panose="020B0604020202020204" pitchFamily="34" charset="0"/>
                <a:cs typeface="Arial" panose="020B0604020202020204" pitchFamily="34" charset="0"/>
              </a:rPr>
              <a:t> dynamically based on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q"/>
            </a:pPr>
            <a:r>
              <a:rPr lang="en-US" sz="1400" dirty="0">
                <a:latin typeface="Arial" panose="020B0604020202020204" pitchFamily="34" charset="0"/>
                <a:cs typeface="Arial" panose="020B0604020202020204" pitchFamily="34" charset="0"/>
              </a:rPr>
              <a:t> Enable users to toggle seamlessly between the three metrics. </a:t>
            </a:r>
          </a:p>
          <a:p>
            <a:pPr marL="742950" lvl="1" indent="-285750" eaLnBrk="0" fontAlgn="base" hangingPunct="0">
              <a:lnSpc>
                <a:spcPct val="150000"/>
              </a:lnSpc>
              <a:spcBef>
                <a:spcPct val="0"/>
              </a:spcBef>
              <a:spcAft>
                <a:spcPct val="0"/>
              </a:spcAft>
              <a:buFont typeface="Wingdings" panose="05000000000000000000" pitchFamily="2" charset="2"/>
              <a:buChar char="q"/>
            </a:pPr>
            <a:r>
              <a:rPr lang="en-US" sz="1400" dirty="0">
                <a:latin typeface="Arial" panose="020B0604020202020204" pitchFamily="34" charset="0"/>
                <a:cs typeface="Arial" panose="020B0604020202020204" pitchFamily="34" charset="0"/>
              </a:rPr>
              <a:t>Incorporate a comparison of </a:t>
            </a:r>
            <a:r>
              <a:rPr lang="en-US" sz="1400" b="1" dirty="0">
                <a:latin typeface="Arial" panose="020B0604020202020204" pitchFamily="34" charset="0"/>
                <a:cs typeface="Arial" panose="020B0604020202020204" pitchFamily="34" charset="0"/>
              </a:rPr>
              <a:t>Sales</a:t>
            </a:r>
            <a:r>
              <a:rPr lang="en-US" sz="1400" dirty="0">
                <a:latin typeface="Arial" panose="020B0604020202020204" pitchFamily="34" charset="0"/>
                <a:cs typeface="Arial" panose="020B0604020202020204" pitchFamily="34" charset="0"/>
              </a:rPr>
              <a:t> with the previous year for the selected time frame. </a:t>
            </a:r>
          </a:p>
          <a:p>
            <a:pPr marL="742950" lvl="1" indent="-285750" eaLnBrk="0" fontAlgn="base" hangingPunct="0">
              <a:lnSpc>
                <a:spcPct val="150000"/>
              </a:lnSpc>
              <a:spcBef>
                <a:spcPct val="0"/>
              </a:spcBef>
              <a:spcAft>
                <a:spcPct val="0"/>
              </a:spcAft>
              <a:buFont typeface="Wingdings" panose="05000000000000000000" pitchFamily="2" charset="2"/>
              <a:buChar char="q"/>
            </a:pPr>
            <a:r>
              <a:rPr lang="en-US" sz="1400" dirty="0">
                <a:latin typeface="Arial" panose="020B0604020202020204" pitchFamily="34" charset="0"/>
                <a:cs typeface="Arial" panose="020B0604020202020204" pitchFamily="34" charset="0"/>
              </a:rPr>
              <a:t>Include a </a:t>
            </a:r>
            <a:r>
              <a:rPr lang="en-US" sz="1400" b="1" dirty="0">
                <a:latin typeface="Arial" panose="020B0604020202020204" pitchFamily="34" charset="0"/>
                <a:cs typeface="Arial" panose="020B0604020202020204" pitchFamily="34" charset="0"/>
              </a:rPr>
              <a:t>bar sparkline</a:t>
            </a:r>
            <a:r>
              <a:rPr lang="en-US" sz="1400" dirty="0">
                <a:latin typeface="Arial" panose="020B0604020202020204" pitchFamily="34" charset="0"/>
                <a:cs typeface="Arial" panose="020B0604020202020204" pitchFamily="34" charset="0"/>
              </a:rPr>
              <a:t> showcasing monthly data, complemented by an </a:t>
            </a:r>
            <a:r>
              <a:rPr lang="en-US" sz="1400" b="1" dirty="0">
                <a:latin typeface="Arial" panose="020B0604020202020204" pitchFamily="34" charset="0"/>
                <a:cs typeface="Arial" panose="020B0604020202020204" pitchFamily="34" charset="0"/>
              </a:rPr>
              <a:t>average line</a:t>
            </a:r>
            <a:r>
              <a:rPr lang="en-US" sz="1400" dirty="0">
                <a:latin typeface="Arial" panose="020B0604020202020204" pitchFamily="34" charset="0"/>
                <a:cs typeface="Arial" panose="020B0604020202020204" pitchFamily="34" charset="0"/>
              </a:rPr>
              <a:t> to enhance trend visualization and analysis</a:t>
            </a:r>
            <a:r>
              <a:rPr lang="en-US" sz="1400" dirty="0"/>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102207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66E5483-9346-2044-B978-0D40D666961B}"/>
              </a:ext>
            </a:extLst>
          </p:cNvPr>
          <p:cNvSpPr>
            <a:spLocks noChangeArrowheads="1"/>
          </p:cNvSpPr>
          <p:nvPr/>
        </p:nvSpPr>
        <p:spPr bwMode="auto">
          <a:xfrm>
            <a:off x="146304" y="1665755"/>
            <a:ext cx="690465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Sales by State:</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0" i="0" u="none" strike="noStrike" cap="none" normalizeH="0" baseline="0" dirty="0">
                <a:ln>
                  <a:noFill/>
                </a:ln>
                <a:solidFill>
                  <a:schemeClr val="tx1"/>
                </a:solidFill>
                <a:effectLst/>
                <a:latin typeface="Arial" panose="020B0604020202020204" pitchFamily="34" charset="0"/>
              </a:rPr>
              <a:t>Use a </a:t>
            </a:r>
            <a:r>
              <a:rPr kumimoji="0" lang="en-US" altLang="en-US" sz="1400" b="1" i="0" u="none" strike="noStrike" cap="none" normalizeH="0" baseline="0" dirty="0">
                <a:ln>
                  <a:noFill/>
                </a:ln>
                <a:solidFill>
                  <a:schemeClr val="tx1"/>
                </a:solidFill>
                <a:effectLst/>
                <a:latin typeface="Arial" panose="020B0604020202020204" pitchFamily="34" charset="0"/>
              </a:rPr>
              <a:t>bubble map</a:t>
            </a:r>
            <a:r>
              <a:rPr kumimoji="0" lang="en-US" altLang="en-US" sz="1400" b="0" i="0" u="none" strike="noStrike" cap="none" normalizeH="0" baseline="0" dirty="0">
                <a:ln>
                  <a:noFill/>
                </a:ln>
                <a:solidFill>
                  <a:schemeClr val="tx1"/>
                </a:solidFill>
                <a:effectLst/>
                <a:latin typeface="Arial" panose="020B0604020202020204" pitchFamily="34" charset="0"/>
              </a:rPr>
              <a:t> to represent sales distribution across various states. The bubble size reflects the sales volume, enabling users to easily spot states with the highest or lowest sales performance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C851C8C-AC5F-8595-6086-5654661AF6EF}"/>
              </a:ext>
            </a:extLst>
          </p:cNvPr>
          <p:cNvSpPr txBox="1"/>
          <p:nvPr/>
        </p:nvSpPr>
        <p:spPr>
          <a:xfrm>
            <a:off x="0" y="4549676"/>
            <a:ext cx="6982377" cy="2308324"/>
          </a:xfrm>
          <a:prstGeom prst="rect">
            <a:avLst/>
          </a:prstGeom>
          <a:noFill/>
        </p:spPr>
        <p:txBody>
          <a:bodyPr wrap="square">
            <a:spAutoFit/>
          </a:bodyPr>
          <a:lstStyle/>
          <a:p>
            <a:pPr>
              <a:lnSpc>
                <a:spcPct val="100000"/>
              </a:lnSpc>
            </a:pPr>
            <a:r>
              <a:rPr lang="en-US" altLang="en-US" dirty="0">
                <a:latin typeface="Arial" panose="020B0604020202020204" pitchFamily="34" charset="0"/>
                <a:cs typeface="Arial" panose="020B0604020202020204" pitchFamily="34" charset="0"/>
              </a:rPr>
              <a:t>Create a table to display key metrics for both current and previous years. </a:t>
            </a:r>
          </a:p>
          <a:p>
            <a:pPr>
              <a:lnSpc>
                <a:spcPct val="100000"/>
              </a:lnSpc>
            </a:pPr>
            <a:r>
              <a:rPr lang="en-US" altLang="en-US" sz="1200" dirty="0">
                <a:latin typeface="Arial" panose="020B0604020202020204" pitchFamily="34" charset="0"/>
                <a:cs typeface="Arial" panose="020B0604020202020204" pitchFamily="34" charset="0"/>
              </a:rPr>
              <a:t>           CY Sales: Current Year Sales</a:t>
            </a:r>
          </a:p>
          <a:p>
            <a:pPr lvl="1">
              <a:lnSpc>
                <a:spcPct val="100000"/>
              </a:lnSpc>
            </a:pPr>
            <a:r>
              <a:rPr lang="en-US" altLang="en-US" sz="1200" dirty="0">
                <a:latin typeface="Arial" panose="020B0604020202020204" pitchFamily="34" charset="0"/>
                <a:cs typeface="Arial" panose="020B0604020202020204" pitchFamily="34" charset="0"/>
              </a:rPr>
              <a:t>PY Sales: Previous Year Sales</a:t>
            </a:r>
          </a:p>
          <a:p>
            <a:pPr lvl="1">
              <a:lnSpc>
                <a:spcPct val="100000"/>
              </a:lnSpc>
            </a:pPr>
            <a:r>
              <a:rPr lang="en-US" altLang="en-US" sz="1200" dirty="0">
                <a:latin typeface="Arial" panose="020B0604020202020204" pitchFamily="34" charset="0"/>
                <a:cs typeface="Arial" panose="020B0604020202020204" pitchFamily="34" charset="0"/>
              </a:rPr>
              <a:t>YoY Sales: Year-over-Year Sales growth or decline</a:t>
            </a:r>
          </a:p>
          <a:p>
            <a:pPr lvl="1">
              <a:lnSpc>
                <a:spcPct val="100000"/>
              </a:lnSpc>
            </a:pPr>
            <a:r>
              <a:rPr lang="en-US" altLang="en-US" sz="1200" dirty="0">
                <a:latin typeface="Arial" panose="020B0604020202020204" pitchFamily="34" charset="0"/>
                <a:cs typeface="Arial" panose="020B0604020202020204" pitchFamily="34" charset="0"/>
              </a:rPr>
              <a:t>CY Profit: Current Year Profit</a:t>
            </a:r>
          </a:p>
          <a:p>
            <a:pPr lvl="1">
              <a:lnSpc>
                <a:spcPct val="100000"/>
              </a:lnSpc>
            </a:pPr>
            <a:r>
              <a:rPr lang="en-US" altLang="en-US" sz="1200" dirty="0">
                <a:latin typeface="Arial" panose="020B0604020202020204" pitchFamily="34" charset="0"/>
                <a:cs typeface="Arial" panose="020B0604020202020204" pitchFamily="34" charset="0"/>
              </a:rPr>
              <a:t>PY Profit: Previous Year Profit</a:t>
            </a:r>
          </a:p>
          <a:p>
            <a:pPr lvl="1">
              <a:lnSpc>
                <a:spcPct val="100000"/>
              </a:lnSpc>
            </a:pPr>
            <a:r>
              <a:rPr lang="en-US" altLang="en-US" sz="1200" dirty="0">
                <a:latin typeface="Arial" panose="020B0604020202020204" pitchFamily="34" charset="0"/>
                <a:cs typeface="Arial" panose="020B0604020202020204" pitchFamily="34" charset="0"/>
              </a:rPr>
              <a:t>YoY Profit: Year-over-Year Profit growth or decline</a:t>
            </a:r>
          </a:p>
          <a:p>
            <a:pPr lvl="1">
              <a:lnSpc>
                <a:spcPct val="100000"/>
              </a:lnSpc>
            </a:pPr>
            <a:r>
              <a:rPr lang="en-US" altLang="en-US" sz="1200" dirty="0">
                <a:latin typeface="Arial" panose="020B0604020202020204" pitchFamily="34" charset="0"/>
                <a:cs typeface="Arial" panose="020B0604020202020204" pitchFamily="34" charset="0"/>
              </a:rPr>
              <a:t>CY Qty: Current Year Quantity</a:t>
            </a:r>
          </a:p>
          <a:p>
            <a:pPr lvl="1">
              <a:lnSpc>
                <a:spcPct val="100000"/>
              </a:lnSpc>
            </a:pPr>
            <a:r>
              <a:rPr lang="en-US" altLang="en-US" sz="1200" dirty="0">
                <a:latin typeface="Arial" panose="020B0604020202020204" pitchFamily="34" charset="0"/>
                <a:cs typeface="Arial" panose="020B0604020202020204" pitchFamily="34" charset="0"/>
              </a:rPr>
              <a:t>PY Qty: Previous Year Quantity</a:t>
            </a:r>
          </a:p>
          <a:p>
            <a:pPr lvl="1">
              <a:lnSpc>
                <a:spcPct val="100000"/>
              </a:lnSpc>
            </a:pPr>
            <a:r>
              <a:rPr lang="en-US" altLang="en-US" sz="1200" dirty="0">
                <a:latin typeface="Arial" panose="020B0604020202020204" pitchFamily="34" charset="0"/>
                <a:cs typeface="Arial" panose="020B0604020202020204" pitchFamily="34" charset="0"/>
              </a:rPr>
              <a:t>YoY Qty: Year-over-Year Quantity growth or decline</a:t>
            </a:r>
          </a:p>
        </p:txBody>
      </p:sp>
      <p:sp>
        <p:nvSpPr>
          <p:cNvPr id="7" name="Rectangle 2">
            <a:extLst>
              <a:ext uri="{FF2B5EF4-FFF2-40B4-BE49-F238E27FC236}">
                <a16:creationId xmlns:a16="http://schemas.microsoft.com/office/drawing/2014/main" id="{E62EFEEA-9C2C-D9BB-4799-08E0CD320F48}"/>
              </a:ext>
            </a:extLst>
          </p:cNvPr>
          <p:cNvSpPr>
            <a:spLocks noChangeArrowheads="1"/>
          </p:cNvSpPr>
          <p:nvPr/>
        </p:nvSpPr>
        <p:spPr bwMode="auto">
          <a:xfrm>
            <a:off x="77724" y="3004422"/>
            <a:ext cx="6904653"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Regional sales Forecast</a:t>
            </a:r>
            <a:r>
              <a:rPr kumimoji="0" lang="en-US" altLang="en-US" sz="1800" b="1"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1400" dirty="0">
                <a:latin typeface="Arial" panose="020B0604020202020204" pitchFamily="34" charset="0"/>
                <a:cs typeface="Arial" panose="020B0604020202020204" pitchFamily="34" charset="0"/>
              </a:rPr>
              <a:t>Display total sales for the region with a monthly forecast.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1400" dirty="0">
                <a:latin typeface="Arial" panose="020B0604020202020204" pitchFamily="34" charset="0"/>
                <a:cs typeface="Arial" panose="020B0604020202020204" pitchFamily="34" charset="0"/>
              </a:rPr>
              <a:t>Line chart with forecasted values extending beyond the current date, incorporating data points for actual sales and shaded areas to indicate forecast confidence intervals.</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5590252"/>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3.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{0048E354-1D8C-4C79-8BB0-D691CE38ECF3}tf16411248_win32</Template>
  <TotalTime>15</TotalTime>
  <Words>289</Words>
  <Application>Microsoft Office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Arial Rounded MT Bold</vt:lpstr>
      <vt:lpstr>Avenir Next LT Pro Light</vt:lpstr>
      <vt:lpstr>Calibri</vt:lpstr>
      <vt:lpstr>Posterama</vt:lpstr>
      <vt:lpstr>Wingdings</vt:lpstr>
      <vt:lpstr>Custom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Kubatoor Vijaya Kumar, Abhin</dc:creator>
  <cp:lastModifiedBy>Kubatoor Vijaya Kumar, Abhin</cp:lastModifiedBy>
  <cp:revision>4</cp:revision>
  <dcterms:created xsi:type="dcterms:W3CDTF">2024-11-18T02:27:03Z</dcterms:created>
  <dcterms:modified xsi:type="dcterms:W3CDTF">2024-11-18T02:42:52Z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