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Lee-Ann Shaw"/>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Slab-bold.fntdata"/><Relationship Id="rId12" Type="http://schemas.openxmlformats.org/officeDocument/2006/relationships/slide" Target="slides/slide6.xml"/><Relationship Id="rId34" Type="http://schemas.openxmlformats.org/officeDocument/2006/relationships/font" Target="fonts/RobotoSlab-regular.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1-30T03:27:07.900">
    <p:pos x="6000" y="0"/>
    <p:text>Web associations of podcasts that are like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limitations-of-twitter-data-94954850cacf"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limitations-of-twitter-data-94954850cacf"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4c7bebf53_1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4c7bebf5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inline with our Gen-Z personas back from midterm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c7bebf53_1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c7bebf5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fa6d67e57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fa6d67e57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fa6d67e57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fa6d67e57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fa6d67e57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fa6d67e57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fa6d67e57_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fa6d67e57_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fa6d67e57_7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fa6d67e57_7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fa6d67e57_1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fa6d67e5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fa6d67e57_1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fa6d67e57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inline with our Gen-Z personas back from midterm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4e052b8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4e052b8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fa6d67e57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fa6d67e5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inline with our Gen-Z personas back from midterm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fa6d67e57_1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fa6d67e5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fa6d67e57_1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fa6d67e57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fa6d67e57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fa6d67e57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fa6d67e57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fa6d67e57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fa6d67e57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fa6d67e57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Tweets by bots can be hard to detect, especially with small sample sizes. Yet they can skew your data, just as they are occasionally intended to purposively skew the conversation.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u="sng">
                <a:solidFill>
                  <a:schemeClr val="hlink"/>
                </a:solidFill>
                <a:highlight>
                  <a:srgbClr val="FFFFFF"/>
                </a:highlight>
                <a:latin typeface="Georgia"/>
                <a:ea typeface="Georgia"/>
                <a:cs typeface="Georgia"/>
                <a:sym typeface="Georgia"/>
                <a:hlinkClick r:id="rId2"/>
              </a:rPr>
              <a:t>https://towardsdatascience.com/limitations-of-twitter-data-94954850cacf</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fa6d67e5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fa6d67e5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Tweets by bots can be hard to detect, especially with small sample sizes. Yet they can skew your data, just as they are occasionally intended to purposively skew the conversation.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u="sng">
                <a:solidFill>
                  <a:schemeClr val="hlink"/>
                </a:solidFill>
                <a:highlight>
                  <a:srgbClr val="FFFFFF"/>
                </a:highlight>
                <a:latin typeface="Georgia"/>
                <a:ea typeface="Georgia"/>
                <a:cs typeface="Georgia"/>
                <a:sym typeface="Georgia"/>
                <a:hlinkClick r:id="rId2"/>
              </a:rPr>
              <a:t>https://towardsdatascience.com/limitations-of-twitter-data-94954850cacf</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b1c39f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b1c39f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4c7bebf53_1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4c7bebf5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c7bebf53_1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4c7bebf5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4c7bebf53_1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4c7bebf5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inline with our Gen-Z personas back from midterm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hyperlink" Target="https://www.linkedin.com/in/cameron-drayton-45a873153/" TargetMode="External"/><Relationship Id="rId10" Type="http://schemas.openxmlformats.org/officeDocument/2006/relationships/image" Target="../media/image5.png"/><Relationship Id="rId13" Type="http://schemas.openxmlformats.org/officeDocument/2006/relationships/image" Target="../media/image6.jpg"/><Relationship Id="rId12" Type="http://schemas.openxmlformats.org/officeDocument/2006/relationships/image" Target="../media/image4.png"/><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18.jpg"/><Relationship Id="rId9" Type="http://schemas.openxmlformats.org/officeDocument/2006/relationships/image" Target="../media/image3.png"/><Relationship Id="rId5" Type="http://schemas.openxmlformats.org/officeDocument/2006/relationships/hyperlink" Target="https://www.linkedin.com/in/abhinaavsingh/" TargetMode="External"/><Relationship Id="rId6" Type="http://schemas.openxmlformats.org/officeDocument/2006/relationships/hyperlink" Target="https://www.linkedin.com/in/preeti-kumari-03a54092/" TargetMode="External"/><Relationship Id="rId7" Type="http://schemas.openxmlformats.org/officeDocument/2006/relationships/hyperlink" Target="http://www.linkedin.com/in/paliwalrohan" TargetMode="External"/><Relationship Id="rId8" Type="http://schemas.openxmlformats.org/officeDocument/2006/relationships/hyperlink" Target="https://www.linkedin.com/in/fannytashi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Spotify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4294967295" type="title"/>
          </p:nvPr>
        </p:nvSpPr>
        <p:spPr>
          <a:xfrm>
            <a:off x="311700" y="3999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Spotify Wants to Improve</a:t>
            </a:r>
            <a:endParaRPr/>
          </a:p>
        </p:txBody>
      </p:sp>
      <p:sp>
        <p:nvSpPr>
          <p:cNvPr id="149" name="Google Shape;149;p22"/>
          <p:cNvSpPr txBox="1"/>
          <p:nvPr>
            <p:ph idx="4294967295" type="body"/>
          </p:nvPr>
        </p:nvSpPr>
        <p:spPr>
          <a:xfrm>
            <a:off x="311700" y="1203300"/>
            <a:ext cx="8388000" cy="3466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The podcast talents we saw earlier are mostly has famous podcast talent,  Spotify wants more talent that is more Organic</a:t>
            </a:r>
            <a:endParaRPr/>
          </a:p>
          <a:p>
            <a:pPr indent="0" lvl="0" marL="0" rtl="0" algn="l">
              <a:spcBef>
                <a:spcPts val="1600"/>
              </a:spcBef>
              <a:spcAft>
                <a:spcPts val="0"/>
              </a:spcAft>
              <a:buNone/>
            </a:pPr>
            <a:r>
              <a:rPr lang="en"/>
              <a:t>What we did next?</a:t>
            </a:r>
            <a:endParaRPr/>
          </a:p>
          <a:p>
            <a:pPr indent="-342900" lvl="0" marL="457200" rtl="0" algn="l">
              <a:spcBef>
                <a:spcPts val="1600"/>
              </a:spcBef>
              <a:spcAft>
                <a:spcPts val="0"/>
              </a:spcAft>
              <a:buSzPts val="1800"/>
              <a:buChar char="-"/>
            </a:pPr>
            <a:r>
              <a:rPr lang="en"/>
              <a:t>We learned from the podcasts are already thriving (topics, interest) and use social media to find other talents that shares the same interests and topics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idx="4294967295" type="title"/>
          </p:nvPr>
        </p:nvSpPr>
        <p:spPr>
          <a:xfrm>
            <a:off x="311700" y="3999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Keywords</a:t>
            </a:r>
            <a:endParaRPr/>
          </a:p>
        </p:txBody>
      </p:sp>
      <p:sp>
        <p:nvSpPr>
          <p:cNvPr id="155" name="Google Shape;155;p23"/>
          <p:cNvSpPr txBox="1"/>
          <p:nvPr>
            <p:ph idx="4294967295" type="body"/>
          </p:nvPr>
        </p:nvSpPr>
        <p:spPr>
          <a:xfrm>
            <a:off x="378000" y="1133425"/>
            <a:ext cx="4194000" cy="1770300"/>
          </a:xfrm>
          <a:prstGeom prst="rect">
            <a:avLst/>
          </a:prstGeom>
          <a:solidFill>
            <a:srgbClr val="EAD1D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Society and Culture</a:t>
            </a:r>
            <a:endParaRPr b="1" sz="1400">
              <a:solidFill>
                <a:srgbClr val="434343"/>
              </a:solidFill>
            </a:endParaRPr>
          </a:p>
          <a:p>
            <a:pPr indent="0" lvl="0" marL="457200" rtl="0" algn="l">
              <a:spcBef>
                <a:spcPts val="0"/>
              </a:spcBef>
              <a:spcAft>
                <a:spcPts val="1600"/>
              </a:spcAft>
              <a:buNone/>
            </a:pPr>
            <a:r>
              <a:t/>
            </a:r>
            <a:endParaRPr sz="1200">
              <a:solidFill>
                <a:srgbClr val="434343"/>
              </a:solidFill>
            </a:endParaRPr>
          </a:p>
        </p:txBody>
      </p:sp>
      <p:sp>
        <p:nvSpPr>
          <p:cNvPr id="156" name="Google Shape;156;p23"/>
          <p:cNvSpPr txBox="1"/>
          <p:nvPr>
            <p:ph idx="4294967295" type="body"/>
          </p:nvPr>
        </p:nvSpPr>
        <p:spPr>
          <a:xfrm>
            <a:off x="378000" y="2903725"/>
            <a:ext cx="4194000" cy="1890300"/>
          </a:xfrm>
          <a:prstGeom prst="rect">
            <a:avLst/>
          </a:prstGeom>
          <a:solidFill>
            <a:srgbClr val="CFE2F3"/>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Sports</a:t>
            </a:r>
            <a:endParaRPr b="1" sz="1400">
              <a:solidFill>
                <a:srgbClr val="434343"/>
              </a:solidFill>
            </a:endParaRPr>
          </a:p>
          <a:p>
            <a:pPr indent="0" lvl="0" marL="0" rtl="0" algn="l">
              <a:spcBef>
                <a:spcPts val="0"/>
              </a:spcBef>
              <a:spcAft>
                <a:spcPts val="1600"/>
              </a:spcAft>
              <a:buNone/>
            </a:pPr>
            <a:r>
              <a:t/>
            </a:r>
            <a:endParaRPr sz="1200">
              <a:solidFill>
                <a:srgbClr val="434343"/>
              </a:solidFill>
            </a:endParaRPr>
          </a:p>
        </p:txBody>
      </p:sp>
      <p:sp>
        <p:nvSpPr>
          <p:cNvPr id="157" name="Google Shape;157;p23"/>
          <p:cNvSpPr txBox="1"/>
          <p:nvPr>
            <p:ph idx="4294967295" type="body"/>
          </p:nvPr>
        </p:nvSpPr>
        <p:spPr>
          <a:xfrm>
            <a:off x="4572000" y="1133425"/>
            <a:ext cx="4194000" cy="1770300"/>
          </a:xfrm>
          <a:prstGeom prst="rect">
            <a:avLst/>
          </a:prstGeom>
          <a:solidFill>
            <a:srgbClr val="CFE2F3"/>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Music</a:t>
            </a:r>
            <a:endParaRPr b="1" sz="1400">
              <a:solidFill>
                <a:srgbClr val="434343"/>
              </a:solidFill>
            </a:endParaRPr>
          </a:p>
          <a:p>
            <a:pPr indent="0" lvl="0" marL="457200" rtl="0" algn="l">
              <a:spcBef>
                <a:spcPts val="0"/>
              </a:spcBef>
              <a:spcAft>
                <a:spcPts val="1600"/>
              </a:spcAft>
              <a:buNone/>
            </a:pPr>
            <a:r>
              <a:t/>
            </a:r>
            <a:endParaRPr sz="1200">
              <a:solidFill>
                <a:srgbClr val="434343"/>
              </a:solidFill>
            </a:endParaRPr>
          </a:p>
        </p:txBody>
      </p:sp>
      <p:sp>
        <p:nvSpPr>
          <p:cNvPr id="158" name="Google Shape;158;p23"/>
          <p:cNvSpPr txBox="1"/>
          <p:nvPr>
            <p:ph idx="4294967295" type="body"/>
          </p:nvPr>
        </p:nvSpPr>
        <p:spPr>
          <a:xfrm>
            <a:off x="4572000" y="2903725"/>
            <a:ext cx="4194000" cy="1890300"/>
          </a:xfrm>
          <a:prstGeom prst="rect">
            <a:avLst/>
          </a:prstGeom>
          <a:solidFill>
            <a:srgbClr val="EAD1D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Pop Culture (Entertainment, Games, Celebrities)</a:t>
            </a:r>
            <a:endParaRPr b="1" sz="1400">
              <a:solidFill>
                <a:srgbClr val="434343"/>
              </a:solidFill>
            </a:endParaRPr>
          </a:p>
          <a:p>
            <a:pPr indent="0" lvl="0" marL="457200" rtl="0" algn="l">
              <a:spcBef>
                <a:spcPts val="0"/>
              </a:spcBef>
              <a:spcAft>
                <a:spcPts val="1600"/>
              </a:spcAft>
              <a:buNone/>
            </a:pPr>
            <a:r>
              <a:t/>
            </a:r>
            <a:endParaRPr sz="1200">
              <a:solidFill>
                <a:srgbClr val="434343"/>
              </a:solidFill>
            </a:endParaRPr>
          </a:p>
        </p:txBody>
      </p:sp>
      <p:pic>
        <p:nvPicPr>
          <p:cNvPr id="159" name="Google Shape;159;p23"/>
          <p:cNvPicPr preferRelativeResize="0"/>
          <p:nvPr/>
        </p:nvPicPr>
        <p:blipFill>
          <a:blip r:embed="rId3">
            <a:alphaModFix/>
          </a:blip>
          <a:stretch>
            <a:fillRect/>
          </a:stretch>
        </p:blipFill>
        <p:spPr>
          <a:xfrm>
            <a:off x="1112562" y="1435300"/>
            <a:ext cx="2724912" cy="1417320"/>
          </a:xfrm>
          <a:prstGeom prst="rect">
            <a:avLst/>
          </a:prstGeom>
          <a:noFill/>
          <a:ln>
            <a:noFill/>
          </a:ln>
        </p:spPr>
      </p:pic>
      <p:pic>
        <p:nvPicPr>
          <p:cNvPr id="160" name="Google Shape;160;p23"/>
          <p:cNvPicPr preferRelativeResize="0"/>
          <p:nvPr/>
        </p:nvPicPr>
        <p:blipFill>
          <a:blip r:embed="rId4">
            <a:alphaModFix/>
          </a:blip>
          <a:stretch>
            <a:fillRect/>
          </a:stretch>
        </p:blipFill>
        <p:spPr>
          <a:xfrm>
            <a:off x="5305500" y="1436825"/>
            <a:ext cx="2726975" cy="1414275"/>
          </a:xfrm>
          <a:prstGeom prst="rect">
            <a:avLst/>
          </a:prstGeom>
          <a:noFill/>
          <a:ln>
            <a:noFill/>
          </a:ln>
        </p:spPr>
      </p:pic>
      <p:pic>
        <p:nvPicPr>
          <p:cNvPr id="161" name="Google Shape;161;p23"/>
          <p:cNvPicPr preferRelativeResize="0"/>
          <p:nvPr/>
        </p:nvPicPr>
        <p:blipFill rotWithShape="1">
          <a:blip r:embed="rId5">
            <a:alphaModFix/>
          </a:blip>
          <a:srcRect b="0" l="0" r="-3114" t="0"/>
          <a:stretch/>
        </p:blipFill>
        <p:spPr>
          <a:xfrm>
            <a:off x="1112562" y="3291441"/>
            <a:ext cx="2724912" cy="1417320"/>
          </a:xfrm>
          <a:prstGeom prst="rect">
            <a:avLst/>
          </a:prstGeom>
          <a:noFill/>
          <a:ln>
            <a:noFill/>
          </a:ln>
        </p:spPr>
      </p:pic>
      <p:pic>
        <p:nvPicPr>
          <p:cNvPr id="162" name="Google Shape;162;p23"/>
          <p:cNvPicPr preferRelativeResize="0"/>
          <p:nvPr/>
        </p:nvPicPr>
        <p:blipFill>
          <a:blip r:embed="rId6">
            <a:alphaModFix/>
          </a:blip>
          <a:stretch>
            <a:fillRect/>
          </a:stretch>
        </p:blipFill>
        <p:spPr>
          <a:xfrm>
            <a:off x="5306537" y="3291438"/>
            <a:ext cx="2724912" cy="1417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pSp>
        <p:nvGrpSpPr>
          <p:cNvPr id="167" name="Google Shape;167;p24"/>
          <p:cNvGrpSpPr/>
          <p:nvPr/>
        </p:nvGrpSpPr>
        <p:grpSpPr>
          <a:xfrm>
            <a:off x="4125397" y="1031068"/>
            <a:ext cx="3081348" cy="3081348"/>
            <a:chOff x="4303290" y="1676962"/>
            <a:chExt cx="1854000" cy="1854000"/>
          </a:xfrm>
        </p:grpSpPr>
        <p:sp>
          <p:nvSpPr>
            <p:cNvPr id="168" name="Google Shape;168;p24"/>
            <p:cNvSpPr/>
            <p:nvPr/>
          </p:nvSpPr>
          <p:spPr>
            <a:xfrm>
              <a:off x="4303290" y="1676962"/>
              <a:ext cx="1854000" cy="1854000"/>
            </a:xfrm>
            <a:prstGeom prst="ellipse">
              <a:avLst/>
            </a:prstGeom>
            <a:solidFill>
              <a:srgbClr val="E06666"/>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txBox="1"/>
            <p:nvPr/>
          </p:nvSpPr>
          <p:spPr>
            <a:xfrm>
              <a:off x="5002529" y="2343265"/>
              <a:ext cx="1075200" cy="52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Undiscovered Podcasts</a:t>
              </a:r>
              <a:endParaRPr sz="1800">
                <a:solidFill>
                  <a:srgbClr val="FFFFFF"/>
                </a:solidFill>
                <a:latin typeface="Roboto"/>
                <a:ea typeface="Roboto"/>
                <a:cs typeface="Roboto"/>
                <a:sym typeface="Roboto"/>
              </a:endParaRPr>
            </a:p>
          </p:txBody>
        </p:sp>
      </p:grpSp>
      <p:grpSp>
        <p:nvGrpSpPr>
          <p:cNvPr id="170" name="Google Shape;170;p24"/>
          <p:cNvGrpSpPr/>
          <p:nvPr/>
        </p:nvGrpSpPr>
        <p:grpSpPr>
          <a:xfrm>
            <a:off x="1937245" y="1031068"/>
            <a:ext cx="3081348" cy="3081348"/>
            <a:chOff x="2986712" y="1676962"/>
            <a:chExt cx="1854000" cy="1854000"/>
          </a:xfrm>
        </p:grpSpPr>
        <p:sp>
          <p:nvSpPr>
            <p:cNvPr id="171" name="Google Shape;171;p24"/>
            <p:cNvSpPr/>
            <p:nvPr/>
          </p:nvSpPr>
          <p:spPr>
            <a:xfrm>
              <a:off x="2986712" y="1676962"/>
              <a:ext cx="1854000" cy="1854000"/>
            </a:xfrm>
            <a:prstGeom prst="ellipse">
              <a:avLst/>
            </a:prstGeom>
            <a:solidFill>
              <a:srgbClr val="B6D7A8"/>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txBox="1"/>
            <p:nvPr/>
          </p:nvSpPr>
          <p:spPr>
            <a:xfrm>
              <a:off x="3243741" y="2343264"/>
              <a:ext cx="1200600" cy="52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Popular Podcasts</a:t>
              </a:r>
              <a:endParaRPr sz="1800">
                <a:solidFill>
                  <a:srgbClr val="FFFFFF"/>
                </a:solidFill>
                <a:latin typeface="Roboto"/>
                <a:ea typeface="Roboto"/>
                <a:cs typeface="Roboto"/>
                <a:sym typeface="Roboto"/>
              </a:endParaRPr>
            </a:p>
          </p:txBody>
        </p:sp>
      </p:grpSp>
      <p:sp>
        <p:nvSpPr>
          <p:cNvPr id="173" name="Google Shape;173;p24"/>
          <p:cNvSpPr txBox="1"/>
          <p:nvPr/>
        </p:nvSpPr>
        <p:spPr>
          <a:xfrm>
            <a:off x="2418975" y="4179775"/>
            <a:ext cx="231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Promoted by Spotify</a:t>
            </a:r>
            <a:endParaRPr>
              <a:solidFill>
                <a:schemeClr val="dk1"/>
              </a:solidFill>
              <a:latin typeface="Roboto"/>
              <a:ea typeface="Roboto"/>
              <a:cs typeface="Roboto"/>
              <a:sym typeface="Roboto"/>
            </a:endParaRPr>
          </a:p>
        </p:txBody>
      </p:sp>
      <p:sp>
        <p:nvSpPr>
          <p:cNvPr id="174" name="Google Shape;174;p24"/>
          <p:cNvSpPr txBox="1"/>
          <p:nvPr/>
        </p:nvSpPr>
        <p:spPr>
          <a:xfrm>
            <a:off x="4817025" y="4179775"/>
            <a:ext cx="231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Untapped Opportunity</a:t>
            </a:r>
            <a:endParaRPr>
              <a:solidFill>
                <a:schemeClr val="dk1"/>
              </a:solidFill>
              <a:latin typeface="Roboto"/>
              <a:ea typeface="Roboto"/>
              <a:cs typeface="Roboto"/>
              <a:sym typeface="Roboto"/>
            </a:endParaRPr>
          </a:p>
        </p:txBody>
      </p:sp>
      <p:sp>
        <p:nvSpPr>
          <p:cNvPr id="175" name="Google Shape;175;p24"/>
          <p:cNvSpPr txBox="1"/>
          <p:nvPr/>
        </p:nvSpPr>
        <p:spPr>
          <a:xfrm>
            <a:off x="311700" y="171325"/>
            <a:ext cx="8520600" cy="73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Slab"/>
                <a:ea typeface="Roboto Slab"/>
                <a:cs typeface="Roboto Slab"/>
                <a:sym typeface="Roboto Slab"/>
              </a:rPr>
              <a:t>Results</a:t>
            </a:r>
            <a:endParaRPr sz="3000">
              <a:solidFill>
                <a:srgbClr val="FFFFFF"/>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5"/>
          <p:cNvPicPr preferRelativeResize="0"/>
          <p:nvPr/>
        </p:nvPicPr>
        <p:blipFill>
          <a:blip r:embed="rId3">
            <a:alphaModFix/>
          </a:blip>
          <a:stretch>
            <a:fillRect/>
          </a:stretch>
        </p:blipFill>
        <p:spPr>
          <a:xfrm>
            <a:off x="3153288" y="904825"/>
            <a:ext cx="2837425" cy="1475850"/>
          </a:xfrm>
          <a:prstGeom prst="rect">
            <a:avLst/>
          </a:prstGeom>
          <a:noFill/>
          <a:ln>
            <a:noFill/>
          </a:ln>
        </p:spPr>
      </p:pic>
      <p:sp>
        <p:nvSpPr>
          <p:cNvPr id="181" name="Google Shape;181;p25"/>
          <p:cNvSpPr txBox="1"/>
          <p:nvPr/>
        </p:nvSpPr>
        <p:spPr>
          <a:xfrm>
            <a:off x="311700" y="171325"/>
            <a:ext cx="8520600" cy="73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Slab"/>
                <a:ea typeface="Roboto Slab"/>
                <a:cs typeface="Roboto Slab"/>
                <a:sym typeface="Roboto Slab"/>
              </a:rPr>
              <a:t>Results : Society &amp; Culture</a:t>
            </a:r>
            <a:endParaRPr sz="3000">
              <a:solidFill>
                <a:srgbClr val="FFFFFF"/>
              </a:solidFill>
              <a:latin typeface="Roboto Slab"/>
              <a:ea typeface="Roboto Slab"/>
              <a:cs typeface="Roboto Slab"/>
              <a:sym typeface="Roboto Slab"/>
            </a:endParaRPr>
          </a:p>
        </p:txBody>
      </p:sp>
      <p:cxnSp>
        <p:nvCxnSpPr>
          <p:cNvPr id="182" name="Google Shape;182;p25"/>
          <p:cNvCxnSpPr/>
          <p:nvPr/>
        </p:nvCxnSpPr>
        <p:spPr>
          <a:xfrm>
            <a:off x="4572000" y="2304475"/>
            <a:ext cx="0" cy="2895000"/>
          </a:xfrm>
          <a:prstGeom prst="straightConnector1">
            <a:avLst/>
          </a:prstGeom>
          <a:noFill/>
          <a:ln cap="flat" cmpd="sng" w="28575">
            <a:solidFill>
              <a:schemeClr val="dk1"/>
            </a:solidFill>
            <a:prstDash val="solid"/>
            <a:round/>
            <a:headEnd len="med" w="med" type="none"/>
            <a:tailEnd len="med" w="med" type="none"/>
          </a:ln>
        </p:spPr>
      </p:cxnSp>
      <p:sp>
        <p:nvSpPr>
          <p:cNvPr id="183" name="Google Shape;183;p25"/>
          <p:cNvSpPr txBox="1"/>
          <p:nvPr/>
        </p:nvSpPr>
        <p:spPr>
          <a:xfrm>
            <a:off x="172800" y="2185800"/>
            <a:ext cx="2904300" cy="52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8BC34A"/>
                </a:solidFill>
                <a:latin typeface="Roboto"/>
                <a:ea typeface="Roboto"/>
                <a:cs typeface="Roboto"/>
                <a:sym typeface="Roboto"/>
              </a:rPr>
              <a:t>Popular Podcasts</a:t>
            </a:r>
            <a:endParaRPr sz="2400">
              <a:solidFill>
                <a:srgbClr val="8BC34A"/>
              </a:solidFill>
              <a:latin typeface="Roboto"/>
              <a:ea typeface="Roboto"/>
              <a:cs typeface="Roboto"/>
              <a:sym typeface="Roboto"/>
            </a:endParaRPr>
          </a:p>
        </p:txBody>
      </p:sp>
      <p:sp>
        <p:nvSpPr>
          <p:cNvPr id="184" name="Google Shape;184;p25"/>
          <p:cNvSpPr txBox="1"/>
          <p:nvPr/>
        </p:nvSpPr>
        <p:spPr>
          <a:xfrm>
            <a:off x="6211775" y="2185800"/>
            <a:ext cx="2434500" cy="52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E06666"/>
                </a:solidFill>
                <a:latin typeface="Roboto"/>
                <a:ea typeface="Roboto"/>
                <a:cs typeface="Roboto"/>
                <a:sym typeface="Roboto"/>
              </a:rPr>
              <a:t>Untapped Talent</a:t>
            </a:r>
            <a:endParaRPr sz="2400">
              <a:solidFill>
                <a:srgbClr val="E06666"/>
              </a:solidFill>
              <a:latin typeface="Roboto"/>
              <a:ea typeface="Roboto"/>
              <a:cs typeface="Roboto"/>
              <a:sym typeface="Roboto"/>
            </a:endParaRPr>
          </a:p>
        </p:txBody>
      </p:sp>
      <p:sp>
        <p:nvSpPr>
          <p:cNvPr id="185" name="Google Shape;185;p25"/>
          <p:cNvSpPr txBox="1"/>
          <p:nvPr/>
        </p:nvSpPr>
        <p:spPr>
          <a:xfrm>
            <a:off x="226350" y="2837875"/>
            <a:ext cx="37404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Joe Rogan Experience</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4D with Demi Lovato</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That was fun with Addison</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Armchair Expert</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Renegades Podcast</a:t>
            </a:r>
            <a:endParaRPr sz="1800">
              <a:solidFill>
                <a:schemeClr val="dk1"/>
              </a:solidFill>
              <a:latin typeface="Roboto"/>
              <a:ea typeface="Roboto"/>
              <a:cs typeface="Roboto"/>
              <a:sym typeface="Roboto"/>
            </a:endParaRPr>
          </a:p>
        </p:txBody>
      </p:sp>
      <p:sp>
        <p:nvSpPr>
          <p:cNvPr id="186" name="Google Shape;186;p25"/>
          <p:cNvSpPr txBox="1"/>
          <p:nvPr/>
        </p:nvSpPr>
        <p:spPr>
          <a:xfrm>
            <a:off x="5558825" y="3142675"/>
            <a:ext cx="37404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Internet Party</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Out The Box Podcast</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PlanBri Uncut</a:t>
            </a:r>
            <a:endParaRPr sz="1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nvSpPr>
        <p:spPr>
          <a:xfrm>
            <a:off x="311700" y="171325"/>
            <a:ext cx="8520600" cy="73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Slab"/>
                <a:ea typeface="Roboto Slab"/>
                <a:cs typeface="Roboto Slab"/>
                <a:sym typeface="Roboto Slab"/>
              </a:rPr>
              <a:t>Results : Music</a:t>
            </a:r>
            <a:endParaRPr sz="3000">
              <a:solidFill>
                <a:srgbClr val="FFFFFF"/>
              </a:solidFill>
              <a:latin typeface="Roboto Slab"/>
              <a:ea typeface="Roboto Slab"/>
              <a:cs typeface="Roboto Slab"/>
              <a:sym typeface="Roboto Slab"/>
            </a:endParaRPr>
          </a:p>
        </p:txBody>
      </p:sp>
      <p:cxnSp>
        <p:nvCxnSpPr>
          <p:cNvPr id="192" name="Google Shape;192;p26"/>
          <p:cNvCxnSpPr/>
          <p:nvPr/>
        </p:nvCxnSpPr>
        <p:spPr>
          <a:xfrm>
            <a:off x="4572000" y="2304475"/>
            <a:ext cx="0" cy="2895000"/>
          </a:xfrm>
          <a:prstGeom prst="straightConnector1">
            <a:avLst/>
          </a:prstGeom>
          <a:noFill/>
          <a:ln cap="flat" cmpd="sng" w="28575">
            <a:solidFill>
              <a:schemeClr val="dk1"/>
            </a:solidFill>
            <a:prstDash val="solid"/>
            <a:round/>
            <a:headEnd len="med" w="med" type="none"/>
            <a:tailEnd len="med" w="med" type="none"/>
          </a:ln>
        </p:spPr>
      </p:cxnSp>
      <p:sp>
        <p:nvSpPr>
          <p:cNvPr id="193" name="Google Shape;193;p26"/>
          <p:cNvSpPr txBox="1"/>
          <p:nvPr/>
        </p:nvSpPr>
        <p:spPr>
          <a:xfrm>
            <a:off x="172800" y="2185800"/>
            <a:ext cx="2904300" cy="52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8BC34A"/>
                </a:solidFill>
                <a:latin typeface="Roboto"/>
                <a:ea typeface="Roboto"/>
                <a:cs typeface="Roboto"/>
                <a:sym typeface="Roboto"/>
              </a:rPr>
              <a:t>Popular Podcasts</a:t>
            </a:r>
            <a:endParaRPr sz="2400">
              <a:solidFill>
                <a:srgbClr val="8BC34A"/>
              </a:solidFill>
              <a:latin typeface="Roboto"/>
              <a:ea typeface="Roboto"/>
              <a:cs typeface="Roboto"/>
              <a:sym typeface="Roboto"/>
            </a:endParaRPr>
          </a:p>
        </p:txBody>
      </p:sp>
      <p:sp>
        <p:nvSpPr>
          <p:cNvPr id="194" name="Google Shape;194;p26"/>
          <p:cNvSpPr txBox="1"/>
          <p:nvPr/>
        </p:nvSpPr>
        <p:spPr>
          <a:xfrm>
            <a:off x="6211775" y="2185800"/>
            <a:ext cx="2434500" cy="52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E06666"/>
                </a:solidFill>
                <a:latin typeface="Roboto"/>
                <a:ea typeface="Roboto"/>
                <a:cs typeface="Roboto"/>
                <a:sym typeface="Roboto"/>
              </a:rPr>
              <a:t>Untapped Talent</a:t>
            </a:r>
            <a:endParaRPr sz="2400">
              <a:solidFill>
                <a:srgbClr val="E06666"/>
              </a:solidFill>
              <a:latin typeface="Roboto"/>
              <a:ea typeface="Roboto"/>
              <a:cs typeface="Roboto"/>
              <a:sym typeface="Roboto"/>
            </a:endParaRPr>
          </a:p>
        </p:txBody>
      </p:sp>
      <p:sp>
        <p:nvSpPr>
          <p:cNvPr id="195" name="Google Shape;195;p26"/>
          <p:cNvSpPr txBox="1"/>
          <p:nvPr/>
        </p:nvSpPr>
        <p:spPr>
          <a:xfrm>
            <a:off x="226350" y="2837875"/>
            <a:ext cx="43008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Bridge Podcast</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Off the records with DJ Akademiks</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Dolly Parton America</a:t>
            </a:r>
            <a:endParaRPr sz="1800">
              <a:solidFill>
                <a:schemeClr val="dk1"/>
              </a:solidFill>
              <a:latin typeface="Roboto"/>
              <a:ea typeface="Roboto"/>
              <a:cs typeface="Roboto"/>
              <a:sym typeface="Roboto"/>
            </a:endParaRPr>
          </a:p>
        </p:txBody>
      </p:sp>
      <p:sp>
        <p:nvSpPr>
          <p:cNvPr id="196" name="Google Shape;196;p26"/>
          <p:cNvSpPr txBox="1"/>
          <p:nvPr/>
        </p:nvSpPr>
        <p:spPr>
          <a:xfrm>
            <a:off x="5302625" y="2837875"/>
            <a:ext cx="3920400" cy="1708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Well Disguised</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She Will Rock You Podcast</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Itch Rock Radio &amp; Podcast</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Great Song Podcast</a:t>
            </a:r>
            <a:endParaRPr sz="1800">
              <a:solidFill>
                <a:schemeClr val="dk1"/>
              </a:solidFill>
              <a:latin typeface="Roboto"/>
              <a:ea typeface="Roboto"/>
              <a:cs typeface="Roboto"/>
              <a:sym typeface="Roboto"/>
            </a:endParaRPr>
          </a:p>
        </p:txBody>
      </p:sp>
      <p:pic>
        <p:nvPicPr>
          <p:cNvPr id="197" name="Google Shape;197;p26"/>
          <p:cNvPicPr preferRelativeResize="0"/>
          <p:nvPr/>
        </p:nvPicPr>
        <p:blipFill>
          <a:blip r:embed="rId3">
            <a:alphaModFix/>
          </a:blip>
          <a:stretch>
            <a:fillRect/>
          </a:stretch>
        </p:blipFill>
        <p:spPr>
          <a:xfrm>
            <a:off x="3208513" y="904825"/>
            <a:ext cx="2726975" cy="141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nvSpPr>
        <p:spPr>
          <a:xfrm>
            <a:off x="311700" y="171325"/>
            <a:ext cx="8520600" cy="73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Slab"/>
                <a:ea typeface="Roboto Slab"/>
                <a:cs typeface="Roboto Slab"/>
                <a:sym typeface="Roboto Slab"/>
              </a:rPr>
              <a:t>Results : Sports</a:t>
            </a:r>
            <a:endParaRPr sz="3000">
              <a:solidFill>
                <a:srgbClr val="FFFFFF"/>
              </a:solidFill>
              <a:latin typeface="Roboto Slab"/>
              <a:ea typeface="Roboto Slab"/>
              <a:cs typeface="Roboto Slab"/>
              <a:sym typeface="Roboto Slab"/>
            </a:endParaRPr>
          </a:p>
        </p:txBody>
      </p:sp>
      <p:cxnSp>
        <p:nvCxnSpPr>
          <p:cNvPr id="203" name="Google Shape;203;p27"/>
          <p:cNvCxnSpPr/>
          <p:nvPr/>
        </p:nvCxnSpPr>
        <p:spPr>
          <a:xfrm>
            <a:off x="4572000" y="2304475"/>
            <a:ext cx="0" cy="2895000"/>
          </a:xfrm>
          <a:prstGeom prst="straightConnector1">
            <a:avLst/>
          </a:prstGeom>
          <a:noFill/>
          <a:ln cap="flat" cmpd="sng" w="28575">
            <a:solidFill>
              <a:schemeClr val="dk1"/>
            </a:solidFill>
            <a:prstDash val="solid"/>
            <a:round/>
            <a:headEnd len="med" w="med" type="none"/>
            <a:tailEnd len="med" w="med" type="none"/>
          </a:ln>
        </p:spPr>
      </p:cxnSp>
      <p:sp>
        <p:nvSpPr>
          <p:cNvPr id="204" name="Google Shape;204;p27"/>
          <p:cNvSpPr txBox="1"/>
          <p:nvPr/>
        </p:nvSpPr>
        <p:spPr>
          <a:xfrm>
            <a:off x="172800" y="1957200"/>
            <a:ext cx="2904300" cy="52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8BC34A"/>
                </a:solidFill>
                <a:latin typeface="Roboto"/>
                <a:ea typeface="Roboto"/>
                <a:cs typeface="Roboto"/>
                <a:sym typeface="Roboto"/>
              </a:rPr>
              <a:t>Popular Podcasts</a:t>
            </a:r>
            <a:endParaRPr sz="2400">
              <a:solidFill>
                <a:srgbClr val="8BC34A"/>
              </a:solidFill>
              <a:latin typeface="Roboto"/>
              <a:ea typeface="Roboto"/>
              <a:cs typeface="Roboto"/>
              <a:sym typeface="Roboto"/>
            </a:endParaRPr>
          </a:p>
        </p:txBody>
      </p:sp>
      <p:sp>
        <p:nvSpPr>
          <p:cNvPr id="205" name="Google Shape;205;p27"/>
          <p:cNvSpPr txBox="1"/>
          <p:nvPr/>
        </p:nvSpPr>
        <p:spPr>
          <a:xfrm>
            <a:off x="6211775" y="1957200"/>
            <a:ext cx="2434500" cy="52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E06666"/>
                </a:solidFill>
                <a:latin typeface="Roboto"/>
                <a:ea typeface="Roboto"/>
                <a:cs typeface="Roboto"/>
                <a:sym typeface="Roboto"/>
              </a:rPr>
              <a:t>Untapped Talent</a:t>
            </a:r>
            <a:endParaRPr sz="2400">
              <a:solidFill>
                <a:srgbClr val="E06666"/>
              </a:solidFill>
              <a:latin typeface="Roboto"/>
              <a:ea typeface="Roboto"/>
              <a:cs typeface="Roboto"/>
              <a:sym typeface="Roboto"/>
            </a:endParaRPr>
          </a:p>
        </p:txBody>
      </p:sp>
      <p:sp>
        <p:nvSpPr>
          <p:cNvPr id="206" name="Google Shape;206;p27"/>
          <p:cNvSpPr txBox="1"/>
          <p:nvPr/>
        </p:nvSpPr>
        <p:spPr>
          <a:xfrm>
            <a:off x="226350" y="2609275"/>
            <a:ext cx="3740400" cy="2124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Called Game</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Ringer podcasts</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Stay Hot</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FIFA PlayOn</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Spinsters</a:t>
            </a:r>
            <a:endParaRPr sz="1800">
              <a:solidFill>
                <a:schemeClr val="dk1"/>
              </a:solidFill>
              <a:latin typeface="Roboto"/>
              <a:ea typeface="Roboto"/>
              <a:cs typeface="Roboto"/>
              <a:sym typeface="Roboto"/>
            </a:endParaRPr>
          </a:p>
        </p:txBody>
      </p:sp>
      <p:sp>
        <p:nvSpPr>
          <p:cNvPr id="207" name="Google Shape;207;p27"/>
          <p:cNvSpPr txBox="1"/>
          <p:nvPr/>
        </p:nvSpPr>
        <p:spPr>
          <a:xfrm>
            <a:off x="5468475" y="2609275"/>
            <a:ext cx="3830700" cy="2539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Too Much Dip</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College Football &amp; Basketball Experience</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Underground Sports Philadelphia</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Clapper Report</a:t>
            </a:r>
            <a:endParaRPr sz="1800">
              <a:solidFill>
                <a:schemeClr val="dk1"/>
              </a:solidFill>
              <a:latin typeface="Roboto"/>
              <a:ea typeface="Roboto"/>
              <a:cs typeface="Roboto"/>
              <a:sym typeface="Roboto"/>
            </a:endParaRPr>
          </a:p>
        </p:txBody>
      </p:sp>
      <p:pic>
        <p:nvPicPr>
          <p:cNvPr id="208" name="Google Shape;208;p27"/>
          <p:cNvPicPr preferRelativeResize="0"/>
          <p:nvPr/>
        </p:nvPicPr>
        <p:blipFill rotWithShape="1">
          <a:blip r:embed="rId3">
            <a:alphaModFix/>
          </a:blip>
          <a:srcRect b="0" l="0" r="-3114" t="0"/>
          <a:stretch/>
        </p:blipFill>
        <p:spPr>
          <a:xfrm>
            <a:off x="3209549" y="904816"/>
            <a:ext cx="2724912" cy="14173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nvSpPr>
        <p:spPr>
          <a:xfrm>
            <a:off x="311700" y="171325"/>
            <a:ext cx="8520600" cy="73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Slab"/>
                <a:ea typeface="Roboto Slab"/>
                <a:cs typeface="Roboto Slab"/>
                <a:sym typeface="Roboto Slab"/>
              </a:rPr>
              <a:t>Results : Pop Culture</a:t>
            </a:r>
            <a:endParaRPr sz="3000">
              <a:solidFill>
                <a:srgbClr val="FFFFFF"/>
              </a:solidFill>
              <a:latin typeface="Roboto Slab"/>
              <a:ea typeface="Roboto Slab"/>
              <a:cs typeface="Roboto Slab"/>
              <a:sym typeface="Roboto Slab"/>
            </a:endParaRPr>
          </a:p>
        </p:txBody>
      </p:sp>
      <p:cxnSp>
        <p:nvCxnSpPr>
          <p:cNvPr id="214" name="Google Shape;214;p28"/>
          <p:cNvCxnSpPr/>
          <p:nvPr/>
        </p:nvCxnSpPr>
        <p:spPr>
          <a:xfrm>
            <a:off x="4572000" y="2304475"/>
            <a:ext cx="0" cy="2895000"/>
          </a:xfrm>
          <a:prstGeom prst="straightConnector1">
            <a:avLst/>
          </a:prstGeom>
          <a:noFill/>
          <a:ln cap="flat" cmpd="sng" w="28575">
            <a:solidFill>
              <a:schemeClr val="dk1"/>
            </a:solidFill>
            <a:prstDash val="solid"/>
            <a:round/>
            <a:headEnd len="med" w="med" type="none"/>
            <a:tailEnd len="med" w="med" type="none"/>
          </a:ln>
        </p:spPr>
      </p:cxnSp>
      <p:sp>
        <p:nvSpPr>
          <p:cNvPr id="215" name="Google Shape;215;p28"/>
          <p:cNvSpPr txBox="1"/>
          <p:nvPr/>
        </p:nvSpPr>
        <p:spPr>
          <a:xfrm>
            <a:off x="172800" y="1957200"/>
            <a:ext cx="2904300" cy="52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8BC34A"/>
                </a:solidFill>
                <a:latin typeface="Roboto"/>
                <a:ea typeface="Roboto"/>
                <a:cs typeface="Roboto"/>
                <a:sym typeface="Roboto"/>
              </a:rPr>
              <a:t>Popular Podcasts</a:t>
            </a:r>
            <a:endParaRPr sz="2400">
              <a:solidFill>
                <a:srgbClr val="8BC34A"/>
              </a:solidFill>
              <a:latin typeface="Roboto"/>
              <a:ea typeface="Roboto"/>
              <a:cs typeface="Roboto"/>
              <a:sym typeface="Roboto"/>
            </a:endParaRPr>
          </a:p>
        </p:txBody>
      </p:sp>
      <p:sp>
        <p:nvSpPr>
          <p:cNvPr id="216" name="Google Shape;216;p28"/>
          <p:cNvSpPr txBox="1"/>
          <p:nvPr/>
        </p:nvSpPr>
        <p:spPr>
          <a:xfrm>
            <a:off x="6211775" y="1957200"/>
            <a:ext cx="2434500" cy="52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E06666"/>
                </a:solidFill>
                <a:latin typeface="Roboto"/>
                <a:ea typeface="Roboto"/>
                <a:cs typeface="Roboto"/>
                <a:sym typeface="Roboto"/>
              </a:rPr>
              <a:t>Untapped Talent</a:t>
            </a:r>
            <a:endParaRPr sz="2400">
              <a:solidFill>
                <a:srgbClr val="E06666"/>
              </a:solidFill>
              <a:latin typeface="Roboto"/>
              <a:ea typeface="Roboto"/>
              <a:cs typeface="Roboto"/>
              <a:sym typeface="Roboto"/>
            </a:endParaRPr>
          </a:p>
        </p:txBody>
      </p:sp>
      <p:sp>
        <p:nvSpPr>
          <p:cNvPr id="217" name="Google Shape;217;p28"/>
          <p:cNvSpPr txBox="1"/>
          <p:nvPr/>
        </p:nvSpPr>
        <p:spPr>
          <a:xfrm>
            <a:off x="226350" y="2533075"/>
            <a:ext cx="4244700" cy="2539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Dissect Podcast</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Misfits</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Conan O’Brien Needs a Friend</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Podcast Beyond - IGN’s PlayStation Show</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Higher Learning</a:t>
            </a:r>
            <a:endParaRPr sz="1800">
              <a:solidFill>
                <a:schemeClr val="dk1"/>
              </a:solidFill>
              <a:latin typeface="Roboto"/>
              <a:ea typeface="Roboto"/>
              <a:cs typeface="Roboto"/>
              <a:sym typeface="Roboto"/>
            </a:endParaRPr>
          </a:p>
        </p:txBody>
      </p:sp>
      <p:sp>
        <p:nvSpPr>
          <p:cNvPr id="218" name="Google Shape;218;p28"/>
          <p:cNvSpPr txBox="1"/>
          <p:nvPr/>
        </p:nvSpPr>
        <p:spPr>
          <a:xfrm>
            <a:off x="5406425" y="2557800"/>
            <a:ext cx="3740400" cy="2124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Made You a Mixtape</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Dungeon Masters Dojo</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Take Your Shoes Off w/ Rick Glassman</a:t>
            </a:r>
            <a:endParaRPr sz="1800">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Amazing Pop Culture Podcast</a:t>
            </a:r>
            <a:endParaRPr sz="1800">
              <a:solidFill>
                <a:schemeClr val="dk1"/>
              </a:solidFill>
              <a:latin typeface="Roboto"/>
              <a:ea typeface="Roboto"/>
              <a:cs typeface="Roboto"/>
              <a:sym typeface="Roboto"/>
            </a:endParaRPr>
          </a:p>
        </p:txBody>
      </p:sp>
      <p:pic>
        <p:nvPicPr>
          <p:cNvPr id="219" name="Google Shape;219;p28"/>
          <p:cNvPicPr preferRelativeResize="0"/>
          <p:nvPr/>
        </p:nvPicPr>
        <p:blipFill>
          <a:blip r:embed="rId3">
            <a:alphaModFix/>
          </a:blip>
          <a:stretch>
            <a:fillRect/>
          </a:stretch>
        </p:blipFill>
        <p:spPr>
          <a:xfrm>
            <a:off x="3209538" y="904813"/>
            <a:ext cx="2724912" cy="14173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223" name="Shape 223"/>
        <p:cNvGrpSpPr/>
        <p:nvPr/>
      </p:nvGrpSpPr>
      <p:grpSpPr>
        <a:xfrm>
          <a:off x="0" y="0"/>
          <a:ext cx="0" cy="0"/>
          <a:chOff x="0" y="0"/>
          <a:chExt cx="0" cy="0"/>
        </a:xfrm>
      </p:grpSpPr>
      <p:sp>
        <p:nvSpPr>
          <p:cNvPr id="224" name="Google Shape;224;p29"/>
          <p:cNvSpPr txBox="1"/>
          <p:nvPr>
            <p:ph idx="4294967295" type="title"/>
          </p:nvPr>
        </p:nvSpPr>
        <p:spPr>
          <a:xfrm>
            <a:off x="311700" y="3999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25" name="Google Shape;225;p29"/>
          <p:cNvSpPr txBox="1"/>
          <p:nvPr>
            <p:ph idx="4294967295" type="body"/>
          </p:nvPr>
        </p:nvSpPr>
        <p:spPr>
          <a:xfrm>
            <a:off x="378000" y="1133425"/>
            <a:ext cx="4194000" cy="1770300"/>
          </a:xfrm>
          <a:prstGeom prst="rect">
            <a:avLst/>
          </a:prstGeom>
          <a:solidFill>
            <a:srgbClr val="EAD1D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Society and Culture</a:t>
            </a:r>
            <a:endParaRPr b="1" sz="14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Internet Party</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Out The Box Podcast</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PlanBri Uncut</a:t>
            </a:r>
            <a:endParaRPr sz="1200">
              <a:solidFill>
                <a:srgbClr val="434343"/>
              </a:solidFill>
            </a:endParaRPr>
          </a:p>
          <a:p>
            <a:pPr indent="0" lvl="0" marL="457200" rtl="0" algn="l">
              <a:spcBef>
                <a:spcPts val="1600"/>
              </a:spcBef>
              <a:spcAft>
                <a:spcPts val="1600"/>
              </a:spcAft>
              <a:buNone/>
            </a:pPr>
            <a:r>
              <a:t/>
            </a:r>
            <a:endParaRPr sz="1200">
              <a:solidFill>
                <a:srgbClr val="434343"/>
              </a:solidFill>
            </a:endParaRPr>
          </a:p>
        </p:txBody>
      </p:sp>
      <p:sp>
        <p:nvSpPr>
          <p:cNvPr id="226" name="Google Shape;226;p29"/>
          <p:cNvSpPr txBox="1"/>
          <p:nvPr>
            <p:ph idx="4294967295" type="body"/>
          </p:nvPr>
        </p:nvSpPr>
        <p:spPr>
          <a:xfrm>
            <a:off x="378000" y="2903725"/>
            <a:ext cx="4194000" cy="1770300"/>
          </a:xfrm>
          <a:prstGeom prst="rect">
            <a:avLst/>
          </a:prstGeom>
          <a:solidFill>
            <a:srgbClr val="CFE2F3"/>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Sports</a:t>
            </a:r>
            <a:endParaRPr b="1" sz="1400">
              <a:solidFill>
                <a:srgbClr val="434343"/>
              </a:solidFill>
            </a:endParaRPr>
          </a:p>
          <a:p>
            <a:pPr indent="-311150" lvl="0" marL="457200" rtl="0" algn="l">
              <a:spcBef>
                <a:spcPts val="0"/>
              </a:spcBef>
              <a:spcAft>
                <a:spcPts val="0"/>
              </a:spcAft>
              <a:buClr>
                <a:srgbClr val="434343"/>
              </a:buClr>
              <a:buSzPts val="1300"/>
              <a:buChar char="●"/>
            </a:pPr>
            <a:r>
              <a:rPr lang="en" sz="1300">
                <a:solidFill>
                  <a:srgbClr val="434343"/>
                </a:solidFill>
              </a:rPr>
              <a:t>Too Much Dip</a:t>
            </a:r>
            <a:endParaRPr sz="1300">
              <a:solidFill>
                <a:srgbClr val="434343"/>
              </a:solidFill>
            </a:endParaRPr>
          </a:p>
          <a:p>
            <a:pPr indent="-311150" lvl="0" marL="457200" rtl="0" algn="l">
              <a:spcBef>
                <a:spcPts val="0"/>
              </a:spcBef>
              <a:spcAft>
                <a:spcPts val="0"/>
              </a:spcAft>
              <a:buClr>
                <a:srgbClr val="434343"/>
              </a:buClr>
              <a:buSzPts val="1300"/>
              <a:buChar char="●"/>
            </a:pPr>
            <a:r>
              <a:rPr lang="en" sz="1300">
                <a:solidFill>
                  <a:srgbClr val="434343"/>
                </a:solidFill>
              </a:rPr>
              <a:t>The College Football &amp; Basketball Experience</a:t>
            </a:r>
            <a:endParaRPr sz="1300">
              <a:solidFill>
                <a:srgbClr val="434343"/>
              </a:solidFill>
            </a:endParaRPr>
          </a:p>
          <a:p>
            <a:pPr indent="-311150" lvl="0" marL="457200" rtl="0" algn="l">
              <a:spcBef>
                <a:spcPts val="0"/>
              </a:spcBef>
              <a:spcAft>
                <a:spcPts val="0"/>
              </a:spcAft>
              <a:buClr>
                <a:srgbClr val="434343"/>
              </a:buClr>
              <a:buSzPts val="1300"/>
              <a:buChar char="●"/>
            </a:pPr>
            <a:r>
              <a:rPr lang="en" sz="1300">
                <a:solidFill>
                  <a:srgbClr val="434343"/>
                </a:solidFill>
              </a:rPr>
              <a:t>Underground Sports Philadelphia</a:t>
            </a:r>
            <a:endParaRPr sz="1300">
              <a:solidFill>
                <a:srgbClr val="434343"/>
              </a:solidFill>
            </a:endParaRPr>
          </a:p>
          <a:p>
            <a:pPr indent="-311150" lvl="0" marL="457200" rtl="0" algn="l">
              <a:spcBef>
                <a:spcPts val="0"/>
              </a:spcBef>
              <a:spcAft>
                <a:spcPts val="0"/>
              </a:spcAft>
              <a:buClr>
                <a:srgbClr val="434343"/>
              </a:buClr>
              <a:buSzPts val="1300"/>
              <a:buChar char="●"/>
            </a:pPr>
            <a:r>
              <a:rPr lang="en" sz="1300">
                <a:solidFill>
                  <a:srgbClr val="434343"/>
                </a:solidFill>
              </a:rPr>
              <a:t>The Clapper Report</a:t>
            </a:r>
            <a:endParaRPr sz="1300">
              <a:solidFill>
                <a:srgbClr val="434343"/>
              </a:solidFill>
            </a:endParaRPr>
          </a:p>
          <a:p>
            <a:pPr indent="0" lvl="0" marL="457200" rtl="0" algn="l">
              <a:spcBef>
                <a:spcPts val="1600"/>
              </a:spcBef>
              <a:spcAft>
                <a:spcPts val="1600"/>
              </a:spcAft>
              <a:buNone/>
            </a:pPr>
            <a:r>
              <a:t/>
            </a:r>
            <a:endParaRPr sz="1300">
              <a:solidFill>
                <a:srgbClr val="434343"/>
              </a:solidFill>
            </a:endParaRPr>
          </a:p>
        </p:txBody>
      </p:sp>
      <p:sp>
        <p:nvSpPr>
          <p:cNvPr id="227" name="Google Shape;227;p29"/>
          <p:cNvSpPr txBox="1"/>
          <p:nvPr>
            <p:ph idx="4294967295" type="body"/>
          </p:nvPr>
        </p:nvSpPr>
        <p:spPr>
          <a:xfrm>
            <a:off x="4572000" y="1133425"/>
            <a:ext cx="4194000" cy="1770300"/>
          </a:xfrm>
          <a:prstGeom prst="rect">
            <a:avLst/>
          </a:prstGeom>
          <a:solidFill>
            <a:srgbClr val="CFE2F3"/>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Music</a:t>
            </a:r>
            <a:endParaRPr b="1" sz="1400">
              <a:solidFill>
                <a:srgbClr val="434343"/>
              </a:solidFill>
            </a:endParaRPr>
          </a:p>
          <a:p>
            <a:pPr indent="-311150" lvl="0" marL="457200" rtl="0" algn="l">
              <a:spcBef>
                <a:spcPts val="0"/>
              </a:spcBef>
              <a:spcAft>
                <a:spcPts val="0"/>
              </a:spcAft>
              <a:buClr>
                <a:srgbClr val="434343"/>
              </a:buClr>
              <a:buSzPts val="1300"/>
              <a:buChar char="●"/>
            </a:pPr>
            <a:r>
              <a:rPr lang="en" sz="1200">
                <a:solidFill>
                  <a:srgbClr val="434343"/>
                </a:solidFill>
              </a:rPr>
              <a:t>Well Disguised</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She Will Rock You Podcast</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The Itch Rock Radio &amp; Podcast</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Great Song Podcast</a:t>
            </a:r>
            <a:endParaRPr sz="1200">
              <a:solidFill>
                <a:srgbClr val="434343"/>
              </a:solidFill>
            </a:endParaRPr>
          </a:p>
        </p:txBody>
      </p:sp>
      <p:sp>
        <p:nvSpPr>
          <p:cNvPr id="228" name="Google Shape;228;p29"/>
          <p:cNvSpPr txBox="1"/>
          <p:nvPr>
            <p:ph idx="4294967295" type="body"/>
          </p:nvPr>
        </p:nvSpPr>
        <p:spPr>
          <a:xfrm>
            <a:off x="4572000" y="2903725"/>
            <a:ext cx="4194000" cy="1770300"/>
          </a:xfrm>
          <a:prstGeom prst="rect">
            <a:avLst/>
          </a:prstGeom>
          <a:solidFill>
            <a:srgbClr val="EAD1D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Pop Culture (Entertainment, Games, Celebrities)</a:t>
            </a:r>
            <a:endParaRPr b="1" sz="14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Made You a Mixtape</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The Dungeon Masters Dojo</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Take Your Shoes Off w/ Rick Glassman</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Amazing Pop Culture Podcast</a:t>
            </a:r>
            <a:endParaRPr sz="12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idx="4294967295" type="title"/>
          </p:nvPr>
        </p:nvSpPr>
        <p:spPr>
          <a:xfrm>
            <a:off x="311700" y="3999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t>
            </a:r>
            <a:endParaRPr/>
          </a:p>
        </p:txBody>
      </p:sp>
      <p:sp>
        <p:nvSpPr>
          <p:cNvPr id="234" name="Google Shape;234;p30"/>
          <p:cNvSpPr txBox="1"/>
          <p:nvPr>
            <p:ph idx="4294967295" type="body"/>
          </p:nvPr>
        </p:nvSpPr>
        <p:spPr>
          <a:xfrm>
            <a:off x="311700" y="1203300"/>
            <a:ext cx="8388000" cy="3466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Other Podcast Talents:</a:t>
            </a:r>
            <a:endParaRPr sz="1500"/>
          </a:p>
          <a:p>
            <a:pPr indent="-323850" lvl="1" marL="914400" rtl="0" algn="l">
              <a:spcBef>
                <a:spcPts val="0"/>
              </a:spcBef>
              <a:spcAft>
                <a:spcPts val="0"/>
              </a:spcAft>
              <a:buSzPts val="1500"/>
              <a:buChar char="-"/>
            </a:pPr>
            <a:r>
              <a:rPr lang="en" sz="1500"/>
              <a:t>Mental Health</a:t>
            </a:r>
            <a:endParaRPr sz="1500"/>
          </a:p>
          <a:p>
            <a:pPr indent="-317500" lvl="2" marL="1371600" rtl="0" algn="l">
              <a:spcBef>
                <a:spcPts val="0"/>
              </a:spcBef>
              <a:spcAft>
                <a:spcPts val="0"/>
              </a:spcAft>
              <a:buSzPts val="1400"/>
              <a:buChar char="-"/>
            </a:pPr>
            <a:r>
              <a:rPr lang="en"/>
              <a:t>20TIMinutes</a:t>
            </a:r>
            <a:endParaRPr sz="1400"/>
          </a:p>
          <a:p>
            <a:pPr indent="-317500" lvl="2" marL="1371600" rtl="0" algn="l">
              <a:spcBef>
                <a:spcPts val="0"/>
              </a:spcBef>
              <a:spcAft>
                <a:spcPts val="0"/>
              </a:spcAft>
              <a:buSzPts val="1400"/>
              <a:buChar char="-"/>
            </a:pPr>
            <a:r>
              <a:rPr lang="en"/>
              <a:t>The Plug sessions</a:t>
            </a:r>
            <a:endParaRPr/>
          </a:p>
          <a:p>
            <a:pPr indent="-317500" lvl="1" marL="914400" rtl="0" algn="l">
              <a:spcBef>
                <a:spcPts val="0"/>
              </a:spcBef>
              <a:spcAft>
                <a:spcPts val="0"/>
              </a:spcAft>
              <a:buSzPts val="1400"/>
              <a:buChar char="-"/>
            </a:pPr>
            <a:r>
              <a:rPr lang="en"/>
              <a:t>LGBTQIA+</a:t>
            </a:r>
            <a:endParaRPr/>
          </a:p>
          <a:p>
            <a:pPr indent="-317500" lvl="2" marL="1371600" rtl="0" algn="l">
              <a:spcBef>
                <a:spcPts val="0"/>
              </a:spcBef>
              <a:spcAft>
                <a:spcPts val="0"/>
              </a:spcAft>
              <a:buSzPts val="1400"/>
              <a:buChar char="-"/>
            </a:pPr>
            <a:r>
              <a:rPr lang="en"/>
              <a:t>Thanks For Coming! A Rupaul’s Drag Race Podcast</a:t>
            </a:r>
            <a:endParaRPr/>
          </a:p>
          <a:p>
            <a:pPr indent="-317500" lvl="1" marL="914400" rtl="0" algn="l">
              <a:spcBef>
                <a:spcPts val="0"/>
              </a:spcBef>
              <a:spcAft>
                <a:spcPts val="0"/>
              </a:spcAft>
              <a:buSzPts val="1400"/>
              <a:buChar char="-"/>
            </a:pPr>
            <a:r>
              <a:rPr lang="en"/>
              <a:t>Diverse Culture</a:t>
            </a:r>
            <a:endParaRPr/>
          </a:p>
          <a:p>
            <a:pPr indent="-317500" lvl="2" marL="1371600" rtl="0" algn="l">
              <a:spcBef>
                <a:spcPts val="0"/>
              </a:spcBef>
              <a:spcAft>
                <a:spcPts val="0"/>
              </a:spcAft>
              <a:buSzPts val="1400"/>
              <a:buChar char="-"/>
            </a:pPr>
            <a:r>
              <a:rPr lang="en"/>
              <a:t>Kwality Kontent</a:t>
            </a:r>
            <a:endParaRPr/>
          </a:p>
          <a:p>
            <a:pPr indent="-317500" lvl="2" marL="1371600" rtl="0" algn="l">
              <a:spcBef>
                <a:spcPts val="0"/>
              </a:spcBef>
              <a:spcAft>
                <a:spcPts val="0"/>
              </a:spcAft>
              <a:buSzPts val="1400"/>
              <a:buChar char="-"/>
            </a:pPr>
            <a:r>
              <a:rPr lang="en"/>
              <a:t>I Just Wanna Talk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How to implement this for the future?</a:t>
            </a:r>
            <a:endParaRPr/>
          </a:p>
        </p:txBody>
      </p:sp>
      <p:sp>
        <p:nvSpPr>
          <p:cNvPr id="240" name="Google Shape;240;p31"/>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Feasibility &amp; Implementation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p:nvPr/>
        </p:nvSpPr>
        <p:spPr>
          <a:xfrm>
            <a:off x="0" y="0"/>
            <a:ext cx="9161100" cy="2787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idx="4294967295" type="title"/>
          </p:nvPr>
        </p:nvSpPr>
        <p:spPr>
          <a:xfrm>
            <a:off x="311700" y="2635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The Team</a:t>
            </a:r>
            <a:endParaRPr>
              <a:solidFill>
                <a:schemeClr val="accent1"/>
              </a:solidFill>
            </a:endParaRPr>
          </a:p>
        </p:txBody>
      </p:sp>
      <p:pic>
        <p:nvPicPr>
          <p:cNvPr id="71" name="Google Shape;71;p14"/>
          <p:cNvPicPr preferRelativeResize="0"/>
          <p:nvPr/>
        </p:nvPicPr>
        <p:blipFill>
          <a:blip r:embed="rId3">
            <a:alphaModFix/>
          </a:blip>
          <a:stretch>
            <a:fillRect/>
          </a:stretch>
        </p:blipFill>
        <p:spPr>
          <a:xfrm>
            <a:off x="514900" y="884700"/>
            <a:ext cx="1563900" cy="1563900"/>
          </a:xfrm>
          <a:prstGeom prst="ellipse">
            <a:avLst/>
          </a:prstGeom>
          <a:noFill/>
          <a:ln>
            <a:noFill/>
          </a:ln>
        </p:spPr>
      </p:pic>
      <p:pic>
        <p:nvPicPr>
          <p:cNvPr id="72" name="Google Shape;72;p14"/>
          <p:cNvPicPr preferRelativeResize="0"/>
          <p:nvPr/>
        </p:nvPicPr>
        <p:blipFill rotWithShape="1">
          <a:blip r:embed="rId4">
            <a:alphaModFix/>
          </a:blip>
          <a:srcRect b="27541" l="0" r="0" t="0"/>
          <a:stretch/>
        </p:blipFill>
        <p:spPr>
          <a:xfrm>
            <a:off x="6180900" y="819100"/>
            <a:ext cx="1563900" cy="1563900"/>
          </a:xfrm>
          <a:prstGeom prst="ellipse">
            <a:avLst/>
          </a:prstGeom>
          <a:noFill/>
          <a:ln>
            <a:noFill/>
          </a:ln>
        </p:spPr>
      </p:pic>
      <p:pic>
        <p:nvPicPr>
          <p:cNvPr id="73" name="Google Shape;73;p14"/>
          <p:cNvPicPr preferRelativeResize="0"/>
          <p:nvPr/>
        </p:nvPicPr>
        <p:blipFill>
          <a:blip r:embed="rId3">
            <a:alphaModFix/>
          </a:blip>
          <a:stretch>
            <a:fillRect/>
          </a:stretch>
        </p:blipFill>
        <p:spPr>
          <a:xfrm>
            <a:off x="2004900" y="2898150"/>
            <a:ext cx="1563900" cy="1563900"/>
          </a:xfrm>
          <a:prstGeom prst="ellipse">
            <a:avLst/>
          </a:prstGeom>
          <a:noFill/>
          <a:ln>
            <a:noFill/>
          </a:ln>
        </p:spPr>
      </p:pic>
      <p:sp>
        <p:nvSpPr>
          <p:cNvPr id="74" name="Google Shape;74;p14"/>
          <p:cNvSpPr txBox="1"/>
          <p:nvPr/>
        </p:nvSpPr>
        <p:spPr>
          <a:xfrm>
            <a:off x="6236575" y="2442243"/>
            <a:ext cx="3968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rgbClr val="595959"/>
                </a:solidFill>
              </a:rPr>
              <a:t>        </a:t>
            </a:r>
            <a:r>
              <a:rPr b="1" lang="en" sz="1100" u="sng">
                <a:solidFill>
                  <a:schemeClr val="lt1"/>
                </a:solidFill>
                <a:hlinkClick r:id="rId5">
                  <a:extLst>
                    <a:ext uri="{A12FA001-AC4F-418D-AE19-62706E023703}">
                      <ahyp:hlinkClr val="tx"/>
                    </a:ext>
                  </a:extLst>
                </a:hlinkClick>
              </a:rPr>
              <a:t>Abhinaav Singh</a:t>
            </a:r>
            <a:r>
              <a:rPr b="1" lang="en" sz="1100">
                <a:solidFill>
                  <a:schemeClr val="lt1"/>
                </a:solidFill>
              </a:rPr>
              <a:t>  </a:t>
            </a:r>
            <a:endParaRPr b="1" sz="1100">
              <a:solidFill>
                <a:schemeClr val="lt1"/>
              </a:solidFill>
            </a:endParaRPr>
          </a:p>
        </p:txBody>
      </p:sp>
      <p:sp>
        <p:nvSpPr>
          <p:cNvPr id="75" name="Google Shape;75;p14"/>
          <p:cNvSpPr txBox="1"/>
          <p:nvPr/>
        </p:nvSpPr>
        <p:spPr>
          <a:xfrm>
            <a:off x="2004900" y="4512550"/>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rgbClr val="595959"/>
                </a:solidFill>
              </a:rPr>
              <a:t>       </a:t>
            </a:r>
            <a:r>
              <a:rPr b="1" lang="en" sz="1000">
                <a:solidFill>
                  <a:schemeClr val="dk1"/>
                </a:solidFill>
              </a:rPr>
              <a:t>Lee-Ann Shaw</a:t>
            </a:r>
            <a:endParaRPr b="1" sz="1000">
              <a:solidFill>
                <a:schemeClr val="dk1"/>
              </a:solidFill>
            </a:endParaRPr>
          </a:p>
        </p:txBody>
      </p:sp>
      <p:sp>
        <p:nvSpPr>
          <p:cNvPr id="76" name="Google Shape;76;p14"/>
          <p:cNvSpPr txBox="1"/>
          <p:nvPr/>
        </p:nvSpPr>
        <p:spPr>
          <a:xfrm>
            <a:off x="4832475" y="4473900"/>
            <a:ext cx="3000000" cy="35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595959"/>
                </a:solidFill>
              </a:rPr>
              <a:t>         </a:t>
            </a:r>
            <a:r>
              <a:rPr b="1" lang="en" sz="1100" u="sng">
                <a:solidFill>
                  <a:schemeClr val="dk1"/>
                </a:solidFill>
                <a:latin typeface="Calibri"/>
                <a:ea typeface="Calibri"/>
                <a:cs typeface="Calibri"/>
                <a:sym typeface="Calibri"/>
                <a:hlinkClick r:id="rId6">
                  <a:extLst>
                    <a:ext uri="{A12FA001-AC4F-418D-AE19-62706E023703}">
                      <ahyp:hlinkClr val="tx"/>
                    </a:ext>
                  </a:extLst>
                </a:hlinkClick>
              </a:rPr>
              <a:t>Preeti Kumari</a:t>
            </a:r>
            <a:endParaRPr b="1" sz="11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br>
              <a:rPr b="1" lang="en" sz="1000">
                <a:solidFill>
                  <a:srgbClr val="595959"/>
                </a:solidFill>
              </a:rPr>
            </a:br>
            <a:endParaRPr b="1" sz="1000">
              <a:solidFill>
                <a:srgbClr val="595959"/>
              </a:solidFill>
            </a:endParaRPr>
          </a:p>
          <a:p>
            <a:pPr indent="0" lvl="0" marL="0" rtl="0" algn="l">
              <a:lnSpc>
                <a:spcPct val="100000"/>
              </a:lnSpc>
              <a:spcBef>
                <a:spcPts val="1200"/>
              </a:spcBef>
              <a:spcAft>
                <a:spcPts val="0"/>
              </a:spcAft>
              <a:buNone/>
            </a:pPr>
            <a:r>
              <a:t/>
            </a:r>
            <a:endParaRPr b="1" sz="1000">
              <a:solidFill>
                <a:srgbClr val="595959"/>
              </a:solidFill>
            </a:endParaRPr>
          </a:p>
          <a:p>
            <a:pPr indent="0" lvl="0" marL="0" rtl="0" algn="l">
              <a:lnSpc>
                <a:spcPct val="100000"/>
              </a:lnSpc>
              <a:spcBef>
                <a:spcPts val="1200"/>
              </a:spcBef>
              <a:spcAft>
                <a:spcPts val="0"/>
              </a:spcAft>
              <a:buNone/>
            </a:pPr>
            <a:r>
              <a:t/>
            </a:r>
            <a:endParaRPr b="1" sz="1000">
              <a:solidFill>
                <a:srgbClr val="595959"/>
              </a:solidFill>
            </a:endParaRPr>
          </a:p>
          <a:p>
            <a:pPr indent="0" lvl="0" marL="0" rtl="0" algn="l">
              <a:lnSpc>
                <a:spcPct val="100000"/>
              </a:lnSpc>
              <a:spcBef>
                <a:spcPts val="1200"/>
              </a:spcBef>
              <a:spcAft>
                <a:spcPts val="1200"/>
              </a:spcAft>
              <a:buClr>
                <a:srgbClr val="000000"/>
              </a:buClr>
              <a:buSzPts val="1100"/>
              <a:buFont typeface="Arial"/>
              <a:buNone/>
            </a:pPr>
            <a:r>
              <a:t/>
            </a:r>
            <a:endParaRPr b="1" sz="1000">
              <a:solidFill>
                <a:srgbClr val="595959"/>
              </a:solidFill>
            </a:endParaRPr>
          </a:p>
        </p:txBody>
      </p:sp>
      <p:sp>
        <p:nvSpPr>
          <p:cNvPr id="77" name="Google Shape;77;p14"/>
          <p:cNvSpPr txBox="1"/>
          <p:nvPr/>
        </p:nvSpPr>
        <p:spPr>
          <a:xfrm>
            <a:off x="7204975" y="449725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rgbClr val="595959"/>
                </a:solidFill>
              </a:rPr>
              <a:t>           </a:t>
            </a:r>
            <a:r>
              <a:rPr b="1" lang="en" sz="1200" u="sng">
                <a:solidFill>
                  <a:schemeClr val="dk1"/>
                </a:solidFill>
                <a:latin typeface="Calibri"/>
                <a:ea typeface="Calibri"/>
                <a:cs typeface="Calibri"/>
                <a:sym typeface="Calibri"/>
                <a:hlinkClick r:id="rId7">
                  <a:extLst>
                    <a:ext uri="{A12FA001-AC4F-418D-AE19-62706E023703}">
                      <ahyp:hlinkClr val="tx"/>
                    </a:ext>
                  </a:extLst>
                </a:hlinkClick>
              </a:rPr>
              <a:t>Rohan Paliwal</a:t>
            </a:r>
            <a:r>
              <a:rPr b="1" lang="en" sz="1100">
                <a:solidFill>
                  <a:schemeClr val="dk1"/>
                </a:solidFill>
                <a:latin typeface="Roboto"/>
                <a:ea typeface="Roboto"/>
                <a:cs typeface="Roboto"/>
                <a:sym typeface="Roboto"/>
              </a:rPr>
              <a:t> </a:t>
            </a:r>
            <a:endParaRPr b="1" sz="1000">
              <a:solidFill>
                <a:schemeClr val="dk1"/>
              </a:solidFill>
            </a:endParaRPr>
          </a:p>
        </p:txBody>
      </p:sp>
      <p:sp>
        <p:nvSpPr>
          <p:cNvPr id="78" name="Google Shape;78;p14"/>
          <p:cNvSpPr txBox="1"/>
          <p:nvPr/>
        </p:nvSpPr>
        <p:spPr>
          <a:xfrm>
            <a:off x="3738350" y="2448600"/>
            <a:ext cx="24981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rgbClr val="000000"/>
              </a:buClr>
              <a:buSzPts val="1100"/>
              <a:buFont typeface="Arial"/>
              <a:buNone/>
            </a:pPr>
            <a:r>
              <a:rPr b="1" lang="en" sz="1000" u="sng">
                <a:solidFill>
                  <a:schemeClr val="lt1"/>
                </a:solidFill>
                <a:hlinkClick r:id="rId8">
                  <a:extLst>
                    <a:ext uri="{A12FA001-AC4F-418D-AE19-62706E023703}">
                      <ahyp:hlinkClr val="tx"/>
                    </a:ext>
                  </a:extLst>
                </a:hlinkClick>
              </a:rPr>
              <a:t>Fanny Tashia</a:t>
            </a:r>
            <a:r>
              <a:rPr b="1" lang="en" sz="1000">
                <a:solidFill>
                  <a:schemeClr val="lt1"/>
                </a:solidFill>
              </a:rPr>
              <a:t>  </a:t>
            </a:r>
            <a:endParaRPr>
              <a:solidFill>
                <a:schemeClr val="lt1"/>
              </a:solidFill>
            </a:endParaRPr>
          </a:p>
        </p:txBody>
      </p:sp>
      <p:pic>
        <p:nvPicPr>
          <p:cNvPr id="79" name="Google Shape;79;p14"/>
          <p:cNvPicPr preferRelativeResize="0"/>
          <p:nvPr/>
        </p:nvPicPr>
        <p:blipFill>
          <a:blip r:embed="rId9">
            <a:alphaModFix/>
          </a:blip>
          <a:stretch>
            <a:fillRect/>
          </a:stretch>
        </p:blipFill>
        <p:spPr>
          <a:xfrm>
            <a:off x="5004900" y="4568875"/>
            <a:ext cx="180726" cy="180726"/>
          </a:xfrm>
          <a:prstGeom prst="rect">
            <a:avLst/>
          </a:prstGeom>
          <a:noFill/>
          <a:ln>
            <a:noFill/>
          </a:ln>
        </p:spPr>
      </p:pic>
      <p:pic>
        <p:nvPicPr>
          <p:cNvPr id="80" name="Google Shape;80;p14"/>
          <p:cNvPicPr preferRelativeResize="0"/>
          <p:nvPr/>
        </p:nvPicPr>
        <p:blipFill>
          <a:blip r:embed="rId9">
            <a:alphaModFix/>
          </a:blip>
          <a:stretch>
            <a:fillRect/>
          </a:stretch>
        </p:blipFill>
        <p:spPr>
          <a:xfrm>
            <a:off x="7430050" y="4591538"/>
            <a:ext cx="180726" cy="180726"/>
          </a:xfrm>
          <a:prstGeom prst="rect">
            <a:avLst/>
          </a:prstGeom>
          <a:noFill/>
          <a:ln>
            <a:noFill/>
          </a:ln>
        </p:spPr>
      </p:pic>
      <p:pic>
        <p:nvPicPr>
          <p:cNvPr id="81" name="Google Shape;81;p14"/>
          <p:cNvPicPr preferRelativeResize="0"/>
          <p:nvPr/>
        </p:nvPicPr>
        <p:blipFill>
          <a:blip r:embed="rId9">
            <a:alphaModFix/>
          </a:blip>
          <a:stretch>
            <a:fillRect/>
          </a:stretch>
        </p:blipFill>
        <p:spPr>
          <a:xfrm>
            <a:off x="2127350" y="4591538"/>
            <a:ext cx="180726" cy="180726"/>
          </a:xfrm>
          <a:prstGeom prst="rect">
            <a:avLst/>
          </a:prstGeom>
          <a:noFill/>
          <a:ln>
            <a:noFill/>
          </a:ln>
        </p:spPr>
      </p:pic>
      <p:pic>
        <p:nvPicPr>
          <p:cNvPr id="82" name="Google Shape;82;p14"/>
          <p:cNvPicPr preferRelativeResize="0"/>
          <p:nvPr/>
        </p:nvPicPr>
        <p:blipFill>
          <a:blip r:embed="rId9">
            <a:alphaModFix/>
          </a:blip>
          <a:stretch>
            <a:fillRect/>
          </a:stretch>
        </p:blipFill>
        <p:spPr>
          <a:xfrm>
            <a:off x="3568788" y="2528900"/>
            <a:ext cx="180726" cy="180726"/>
          </a:xfrm>
          <a:prstGeom prst="rect">
            <a:avLst/>
          </a:prstGeom>
          <a:noFill/>
          <a:ln>
            <a:noFill/>
          </a:ln>
        </p:spPr>
      </p:pic>
      <p:pic>
        <p:nvPicPr>
          <p:cNvPr id="83" name="Google Shape;83;p14"/>
          <p:cNvPicPr preferRelativeResize="0"/>
          <p:nvPr/>
        </p:nvPicPr>
        <p:blipFill>
          <a:blip r:embed="rId9">
            <a:alphaModFix/>
          </a:blip>
          <a:stretch>
            <a:fillRect/>
          </a:stretch>
        </p:blipFill>
        <p:spPr>
          <a:xfrm>
            <a:off x="6381600" y="2528888"/>
            <a:ext cx="180726" cy="180726"/>
          </a:xfrm>
          <a:prstGeom prst="rect">
            <a:avLst/>
          </a:prstGeom>
          <a:noFill/>
          <a:ln>
            <a:noFill/>
          </a:ln>
        </p:spPr>
      </p:pic>
      <p:pic>
        <p:nvPicPr>
          <p:cNvPr id="84" name="Google Shape;84;p14"/>
          <p:cNvPicPr preferRelativeResize="0"/>
          <p:nvPr/>
        </p:nvPicPr>
        <p:blipFill>
          <a:blip r:embed="rId9">
            <a:alphaModFix/>
          </a:blip>
          <a:stretch>
            <a:fillRect/>
          </a:stretch>
        </p:blipFill>
        <p:spPr>
          <a:xfrm>
            <a:off x="602175" y="2583013"/>
            <a:ext cx="180726" cy="180726"/>
          </a:xfrm>
          <a:prstGeom prst="rect">
            <a:avLst/>
          </a:prstGeom>
          <a:noFill/>
          <a:ln>
            <a:noFill/>
          </a:ln>
        </p:spPr>
      </p:pic>
      <p:pic>
        <p:nvPicPr>
          <p:cNvPr id="85" name="Google Shape;85;p14"/>
          <p:cNvPicPr preferRelativeResize="0"/>
          <p:nvPr/>
        </p:nvPicPr>
        <p:blipFill>
          <a:blip r:embed="rId10">
            <a:alphaModFix/>
          </a:blip>
          <a:stretch>
            <a:fillRect/>
          </a:stretch>
        </p:blipFill>
        <p:spPr>
          <a:xfrm>
            <a:off x="4660348" y="2872337"/>
            <a:ext cx="1516500" cy="1516500"/>
          </a:xfrm>
          <a:prstGeom prst="ellipse">
            <a:avLst/>
          </a:prstGeom>
          <a:noFill/>
          <a:ln>
            <a:noFill/>
          </a:ln>
        </p:spPr>
      </p:pic>
      <p:sp>
        <p:nvSpPr>
          <p:cNvPr id="86" name="Google Shape;86;p14"/>
          <p:cNvSpPr txBox="1"/>
          <p:nvPr/>
        </p:nvSpPr>
        <p:spPr>
          <a:xfrm>
            <a:off x="782900" y="2504025"/>
            <a:ext cx="12615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rgbClr val="000000"/>
              </a:buClr>
              <a:buSzPts val="1100"/>
              <a:buFont typeface="Arial"/>
              <a:buNone/>
            </a:pPr>
            <a:r>
              <a:rPr b="1" lang="en" sz="1000" u="sng">
                <a:solidFill>
                  <a:schemeClr val="lt1"/>
                </a:solidFill>
                <a:hlinkClick r:id="rId11">
                  <a:extLst>
                    <a:ext uri="{A12FA001-AC4F-418D-AE19-62706E023703}">
                      <ahyp:hlinkClr val="tx"/>
                    </a:ext>
                  </a:extLst>
                </a:hlinkClick>
              </a:rPr>
              <a:t>Cameron Drayton</a:t>
            </a:r>
            <a:endParaRPr>
              <a:solidFill>
                <a:schemeClr val="lt1"/>
              </a:solidFill>
            </a:endParaRPr>
          </a:p>
        </p:txBody>
      </p:sp>
      <p:pic>
        <p:nvPicPr>
          <p:cNvPr id="87" name="Google Shape;87;p14"/>
          <p:cNvPicPr preferRelativeResize="0"/>
          <p:nvPr/>
        </p:nvPicPr>
        <p:blipFill>
          <a:blip r:embed="rId12">
            <a:alphaModFix/>
          </a:blip>
          <a:stretch>
            <a:fillRect/>
          </a:stretch>
        </p:blipFill>
        <p:spPr>
          <a:xfrm>
            <a:off x="3348638" y="819850"/>
            <a:ext cx="1562400" cy="1562400"/>
          </a:xfrm>
          <a:prstGeom prst="ellipse">
            <a:avLst/>
          </a:prstGeom>
          <a:noFill/>
          <a:ln>
            <a:noFill/>
          </a:ln>
        </p:spPr>
      </p:pic>
      <p:pic>
        <p:nvPicPr>
          <p:cNvPr id="88" name="Google Shape;88;p14"/>
          <p:cNvPicPr preferRelativeResize="0"/>
          <p:nvPr/>
        </p:nvPicPr>
        <p:blipFill>
          <a:blip r:embed="rId13">
            <a:alphaModFix/>
          </a:blip>
          <a:stretch>
            <a:fillRect/>
          </a:stretch>
        </p:blipFill>
        <p:spPr>
          <a:xfrm>
            <a:off x="7204975" y="2834525"/>
            <a:ext cx="1700100" cy="1718700"/>
          </a:xfrm>
          <a:prstGeom prst="flowChartConnector">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46" name="Google Shape;246;p32"/>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47" name="Google Shape;247;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idx="4294967295" type="title"/>
          </p:nvPr>
        </p:nvSpPr>
        <p:spPr>
          <a:xfrm>
            <a:off x="311700" y="3999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Social Media to Learn about Gen-Z preferences</a:t>
            </a:r>
            <a:endParaRPr/>
          </a:p>
        </p:txBody>
      </p:sp>
      <p:pic>
        <p:nvPicPr>
          <p:cNvPr id="253" name="Google Shape;253;p33"/>
          <p:cNvPicPr preferRelativeResize="0"/>
          <p:nvPr/>
        </p:nvPicPr>
        <p:blipFill>
          <a:blip r:embed="rId3">
            <a:alphaModFix/>
          </a:blip>
          <a:stretch>
            <a:fillRect/>
          </a:stretch>
        </p:blipFill>
        <p:spPr>
          <a:xfrm>
            <a:off x="874322" y="1133425"/>
            <a:ext cx="3384175" cy="3320850"/>
          </a:xfrm>
          <a:prstGeom prst="rect">
            <a:avLst/>
          </a:prstGeom>
          <a:noFill/>
          <a:ln>
            <a:noFill/>
          </a:ln>
        </p:spPr>
      </p:pic>
      <p:pic>
        <p:nvPicPr>
          <p:cNvPr id="254" name="Google Shape;254;p33"/>
          <p:cNvPicPr preferRelativeResize="0"/>
          <p:nvPr/>
        </p:nvPicPr>
        <p:blipFill>
          <a:blip r:embed="rId4">
            <a:alphaModFix/>
          </a:blip>
          <a:stretch>
            <a:fillRect/>
          </a:stretch>
        </p:blipFill>
        <p:spPr>
          <a:xfrm>
            <a:off x="4258500" y="1133425"/>
            <a:ext cx="3429868" cy="3320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idx="4294967295" type="title"/>
          </p:nvPr>
        </p:nvSpPr>
        <p:spPr>
          <a:xfrm>
            <a:off x="311700" y="3999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Might Give Insights of Gen-Z’s interest shift</a:t>
            </a:r>
            <a:endParaRPr/>
          </a:p>
        </p:txBody>
      </p:sp>
      <p:sp>
        <p:nvSpPr>
          <p:cNvPr id="260" name="Google Shape;260;p34"/>
          <p:cNvSpPr txBox="1"/>
          <p:nvPr>
            <p:ph idx="4294967295" type="body"/>
          </p:nvPr>
        </p:nvSpPr>
        <p:spPr>
          <a:xfrm>
            <a:off x="311700" y="1203300"/>
            <a:ext cx="8388000" cy="3466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For example:</a:t>
            </a:r>
            <a:endParaRPr/>
          </a:p>
          <a:p>
            <a:pPr indent="-323850" lvl="1" marL="914400" rtl="0" algn="l">
              <a:spcBef>
                <a:spcPts val="0"/>
              </a:spcBef>
              <a:spcAft>
                <a:spcPts val="0"/>
              </a:spcAft>
              <a:buSzPts val="1500"/>
              <a:buChar char="-"/>
            </a:pPr>
            <a:r>
              <a:rPr lang="en" sz="1500"/>
              <a:t>For sport, Spotify promotes Podcast that discuss American Football or Basketball, however, results shows considerable number of audience suggested Podcast that discuss about Hockey</a:t>
            </a:r>
            <a:endParaRPr sz="1500"/>
          </a:p>
          <a:p>
            <a:pPr indent="-323850" lvl="1" marL="914400" rtl="0" algn="l">
              <a:spcBef>
                <a:spcPts val="0"/>
              </a:spcBef>
              <a:spcAft>
                <a:spcPts val="0"/>
              </a:spcAft>
              <a:buSzPts val="1500"/>
              <a:buChar char="-"/>
            </a:pPr>
            <a:r>
              <a:rPr lang="en" sz="1500"/>
              <a:t>For music, most of the Music Podcast that is promoted by Spotify are talking about Hip Hop, however results shows audience also favors Podcast that discuss other music genre, such as Rock</a:t>
            </a:r>
            <a:endParaRPr sz="1500"/>
          </a:p>
          <a:p>
            <a:pPr indent="0" lvl="0" marL="45720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idx="4294967295" type="title"/>
          </p:nvPr>
        </p:nvSpPr>
        <p:spPr>
          <a:xfrm>
            <a:off x="311700" y="3999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needs to be checked regularly</a:t>
            </a:r>
            <a:endParaRPr/>
          </a:p>
        </p:txBody>
      </p:sp>
      <p:pic>
        <p:nvPicPr>
          <p:cNvPr id="266" name="Google Shape;266;p35"/>
          <p:cNvPicPr preferRelativeResize="0"/>
          <p:nvPr/>
        </p:nvPicPr>
        <p:blipFill>
          <a:blip r:embed="rId3">
            <a:alphaModFix/>
          </a:blip>
          <a:stretch>
            <a:fillRect/>
          </a:stretch>
        </p:blipFill>
        <p:spPr>
          <a:xfrm>
            <a:off x="311701" y="1169075"/>
            <a:ext cx="3983975" cy="2805350"/>
          </a:xfrm>
          <a:prstGeom prst="rect">
            <a:avLst/>
          </a:prstGeom>
          <a:noFill/>
          <a:ln>
            <a:noFill/>
          </a:ln>
        </p:spPr>
      </p:pic>
      <p:pic>
        <p:nvPicPr>
          <p:cNvPr id="267" name="Google Shape;267;p35"/>
          <p:cNvPicPr preferRelativeResize="0"/>
          <p:nvPr/>
        </p:nvPicPr>
        <p:blipFill>
          <a:blip r:embed="rId4">
            <a:alphaModFix/>
          </a:blip>
          <a:stretch>
            <a:fillRect/>
          </a:stretch>
        </p:blipFill>
        <p:spPr>
          <a:xfrm>
            <a:off x="4295686" y="1169074"/>
            <a:ext cx="4066739" cy="28053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Steps for Further Analysis</a:t>
            </a:r>
            <a:endParaRPr/>
          </a:p>
        </p:txBody>
      </p:sp>
      <p:sp>
        <p:nvSpPr>
          <p:cNvPr id="273" name="Google Shape;273;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new artists like Cordae is coordinating with old artists in the current paradigm.</a:t>
            </a:r>
            <a:endParaRPr/>
          </a:p>
          <a:p>
            <a:pPr indent="-342900" lvl="0" marL="457200" rtl="0" algn="l">
              <a:spcBef>
                <a:spcPts val="0"/>
              </a:spcBef>
              <a:spcAft>
                <a:spcPts val="0"/>
              </a:spcAft>
              <a:buSzPts val="1800"/>
              <a:buChar char="-"/>
            </a:pPr>
            <a:r>
              <a:rPr lang="en"/>
              <a:t>Volume of social conversation between artists of two different generations ex. Jungle and Cordae</a:t>
            </a:r>
            <a:endParaRPr/>
          </a:p>
          <a:p>
            <a:pPr indent="-342900" lvl="0" marL="457200" rtl="0" algn="l">
              <a:spcBef>
                <a:spcPts val="0"/>
              </a:spcBef>
              <a:spcAft>
                <a:spcPts val="0"/>
              </a:spcAft>
              <a:buSzPts val="1800"/>
              <a:buChar char="-"/>
            </a:pPr>
            <a:r>
              <a:rPr lang="en"/>
              <a:t>Reasons why young and new artists are more </a:t>
            </a:r>
            <a:r>
              <a:rPr lang="en"/>
              <a:t>popular</a:t>
            </a:r>
            <a:r>
              <a:rPr lang="en"/>
              <a:t> than the old ones?</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Recommendations to Spotify</a:t>
            </a:r>
            <a:endParaRPr/>
          </a:p>
        </p:txBody>
      </p:sp>
      <p:sp>
        <p:nvSpPr>
          <p:cNvPr id="279" name="Google Shape;279;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Spotify should tweet more probing questions about </a:t>
            </a:r>
            <a:r>
              <a:rPr lang="en" sz="2400"/>
              <a:t>underrated</a:t>
            </a:r>
            <a:r>
              <a:rPr lang="en" sz="2400"/>
              <a:t> podcasts in order to generate user conversation </a:t>
            </a:r>
            <a:endParaRPr sz="2400"/>
          </a:p>
          <a:p>
            <a:pPr indent="-381000" lvl="0" marL="457200" rtl="0" algn="l">
              <a:spcBef>
                <a:spcPts val="0"/>
              </a:spcBef>
              <a:spcAft>
                <a:spcPts val="0"/>
              </a:spcAft>
              <a:buSzPts val="2400"/>
              <a:buAutoNum type="arabicPeriod"/>
            </a:pPr>
            <a:r>
              <a:rPr lang="en" sz="2400"/>
              <a:t>Find more “Indie” podcasters that Gen Z supports</a:t>
            </a:r>
            <a:endParaRPr sz="2400"/>
          </a:p>
          <a:p>
            <a:pPr indent="-381000" lvl="0" marL="457200" rtl="0" algn="l">
              <a:spcBef>
                <a:spcPts val="0"/>
              </a:spcBef>
              <a:spcAft>
                <a:spcPts val="0"/>
              </a:spcAft>
              <a:buSzPts val="2400"/>
              <a:buAutoNum type="arabicPeriod"/>
            </a:pPr>
            <a:r>
              <a:rPr lang="en" sz="2400"/>
              <a:t>Obtain popular guests based on the seasonality of trends (e.g Halloween, Black Friday, Superbowl)</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Risks and Mitigations</a:t>
            </a:r>
            <a:endParaRPr/>
          </a:p>
        </p:txBody>
      </p:sp>
      <p:sp>
        <p:nvSpPr>
          <p:cNvPr id="285" name="Google Shape;285;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Not representative of a region’s demographics → analysis of users’ date of creation and timestamp</a:t>
            </a:r>
            <a:endParaRPr/>
          </a:p>
          <a:p>
            <a:pPr indent="-342900" lvl="0" marL="457200" rtl="0" algn="l">
              <a:spcBef>
                <a:spcPts val="0"/>
              </a:spcBef>
              <a:spcAft>
                <a:spcPts val="0"/>
              </a:spcAft>
              <a:buSzPts val="1800"/>
              <a:buAutoNum type="arabicPeriod"/>
            </a:pPr>
            <a:r>
              <a:rPr lang="en"/>
              <a:t>“80% of tweets come from top 10% of most active users” -</a:t>
            </a:r>
            <a:r>
              <a:rPr lang="en" sz="1400"/>
              <a:t>PEW Research Center</a:t>
            </a:r>
            <a:endParaRPr sz="1400"/>
          </a:p>
          <a:p>
            <a:pPr indent="-342900" lvl="0" marL="457200" rtl="0" algn="l">
              <a:spcBef>
                <a:spcPts val="0"/>
              </a:spcBef>
              <a:spcAft>
                <a:spcPts val="0"/>
              </a:spcAft>
              <a:buSzPts val="1800"/>
              <a:buAutoNum type="arabicPeriod"/>
            </a:pPr>
            <a:r>
              <a:rPr lang="en"/>
              <a:t>Bad actors a.k.a Bots</a:t>
            </a:r>
            <a:endParaRPr/>
          </a:p>
          <a:p>
            <a:pPr indent="-317500" lvl="1" marL="914400" rtl="0" algn="l">
              <a:spcBef>
                <a:spcPts val="0"/>
              </a:spcBef>
              <a:spcAft>
                <a:spcPts val="0"/>
              </a:spcAft>
              <a:buSzPts val="1400"/>
              <a:buAutoNum type="alphaLcPeriod"/>
            </a:pPr>
            <a:r>
              <a:rPr lang="en"/>
              <a:t>Bots can be hard to detect, and they can skew data due to their frequency of using topic </a:t>
            </a:r>
            <a:r>
              <a:rPr lang="en"/>
              <a:t>specific, </a:t>
            </a:r>
            <a:r>
              <a:rPr lang="en"/>
              <a:t>keywords</a:t>
            </a:r>
            <a:endParaRPr/>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Risks and Mitigations </a:t>
            </a:r>
            <a:endParaRPr/>
          </a:p>
        </p:txBody>
      </p:sp>
      <p:sp>
        <p:nvSpPr>
          <p:cNvPr id="291" name="Google Shape;291;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Twitter user demographics are skewed → </a:t>
            </a:r>
            <a:r>
              <a:rPr lang="en"/>
              <a:t>Risk in finding the exact Gen-Z user base as a lot of users create fake accounts on social media and this makes difficult to find the exact age bracket of the users.</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idx="2" type="body"/>
          </p:nvPr>
        </p:nvSpPr>
        <p:spPr>
          <a:xfrm>
            <a:off x="4939500" y="109275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Research Goal</a:t>
            </a:r>
            <a:endParaRPr/>
          </a:p>
          <a:p>
            <a:pPr indent="-342900" lvl="0" marL="457200" rtl="0" algn="l">
              <a:spcBef>
                <a:spcPts val="0"/>
              </a:spcBef>
              <a:spcAft>
                <a:spcPts val="0"/>
              </a:spcAft>
              <a:buSzPts val="1800"/>
              <a:buChar char="-"/>
            </a:pPr>
            <a:r>
              <a:rPr lang="en"/>
              <a:t>What we did? (Midterm Recap)</a:t>
            </a:r>
            <a:endParaRPr/>
          </a:p>
          <a:p>
            <a:pPr indent="-342900" lvl="0" marL="457200" rtl="0" algn="l">
              <a:spcBef>
                <a:spcPts val="0"/>
              </a:spcBef>
              <a:spcAft>
                <a:spcPts val="0"/>
              </a:spcAft>
              <a:buSzPts val="1800"/>
              <a:buChar char="-"/>
            </a:pPr>
            <a:r>
              <a:rPr lang="en"/>
              <a:t>What we are doing now? (2nd Phase)-additional research we did</a:t>
            </a:r>
            <a:endParaRPr/>
          </a:p>
          <a:p>
            <a:pPr indent="-342900" lvl="0" marL="457200" rtl="0" algn="l">
              <a:spcBef>
                <a:spcPts val="0"/>
              </a:spcBef>
              <a:spcAft>
                <a:spcPts val="0"/>
              </a:spcAft>
              <a:buSzPts val="1800"/>
              <a:buChar char="-"/>
            </a:pPr>
            <a:r>
              <a:rPr lang="en"/>
              <a:t>Analysis (Findings around current research goal)</a:t>
            </a:r>
            <a:endParaRPr/>
          </a:p>
          <a:p>
            <a:pPr indent="-342900" lvl="0" marL="457200" rtl="0" algn="l">
              <a:spcBef>
                <a:spcPts val="0"/>
              </a:spcBef>
              <a:spcAft>
                <a:spcPts val="0"/>
              </a:spcAft>
              <a:buSzPts val="1800"/>
              <a:buChar char="-"/>
            </a:pPr>
            <a:r>
              <a:rPr lang="en"/>
              <a:t>Feasibility and Implementation (Risks, Mitigations, Next Steps-further analysis/Recommendations specific to Ken)</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2"/>
              </a:buClr>
              <a:buSzPts val="1100"/>
              <a:buNone/>
            </a:pPr>
            <a:r>
              <a:t/>
            </a:r>
            <a:endParaRPr/>
          </a:p>
        </p:txBody>
      </p:sp>
      <p:sp>
        <p:nvSpPr>
          <p:cNvPr id="94" name="Google Shape;94;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Goals</a:t>
            </a:r>
            <a:endParaRPr/>
          </a:p>
        </p:txBody>
      </p:sp>
      <p:sp>
        <p:nvSpPr>
          <p:cNvPr id="100" name="Google Shape;100;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t>How can we make Spotify Podcast popular among Gen-Z?</a:t>
            </a:r>
            <a:endParaRPr b="1" i="1"/>
          </a:p>
          <a:p>
            <a:pPr indent="0" lvl="0" marL="0" rtl="0" algn="l">
              <a:spcBef>
                <a:spcPts val="1600"/>
              </a:spcBef>
              <a:spcAft>
                <a:spcPts val="0"/>
              </a:spcAft>
              <a:buNone/>
            </a:pPr>
            <a:r>
              <a:t/>
            </a:r>
            <a:endParaRPr/>
          </a:p>
          <a:p>
            <a:pPr indent="0" lvl="0" marL="0" rtl="0" algn="ctr">
              <a:spcBef>
                <a:spcPts val="1600"/>
              </a:spcBef>
              <a:spcAft>
                <a:spcPts val="0"/>
              </a:spcAft>
              <a:buNone/>
            </a:pPr>
            <a:r>
              <a:rPr lang="en"/>
              <a:t>Spotify has a big number of Podcast Titles and Talents. </a:t>
            </a:r>
            <a:endParaRPr/>
          </a:p>
          <a:p>
            <a:pPr indent="0" lvl="0" marL="0" rtl="0" algn="ctr">
              <a:spcBef>
                <a:spcPts val="0"/>
              </a:spcBef>
              <a:spcAft>
                <a:spcPts val="0"/>
              </a:spcAft>
              <a:buNone/>
            </a:pPr>
            <a:r>
              <a:rPr lang="en"/>
              <a:t>Which one of these talents would gather more Gen-Z audience?</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106" name="Google Shape;106;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 comes up with a Gen-Z persona as follows: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7" name="Google Shape;107;p17"/>
          <p:cNvSpPr/>
          <p:nvPr/>
        </p:nvSpPr>
        <p:spPr>
          <a:xfrm>
            <a:off x="579550" y="2020375"/>
            <a:ext cx="2519400" cy="2253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38761D"/>
                </a:solidFill>
              </a:rPr>
              <a:t>TRAITS</a:t>
            </a:r>
            <a:endParaRPr b="1" sz="1800">
              <a:solidFill>
                <a:srgbClr val="38761D"/>
              </a:solidFill>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
              <a:t>Age</a:t>
            </a:r>
            <a:r>
              <a:rPr lang="en"/>
              <a:t> : 16-24</a:t>
            </a:r>
            <a:endParaRPr/>
          </a:p>
          <a:p>
            <a:pPr indent="0" lvl="0" marL="0" rtl="0" algn="ctr">
              <a:spcBef>
                <a:spcPts val="0"/>
              </a:spcBef>
              <a:spcAft>
                <a:spcPts val="0"/>
              </a:spcAft>
              <a:buNone/>
            </a:pPr>
            <a:r>
              <a:rPr b="1" lang="en"/>
              <a:t>Gender</a:t>
            </a:r>
            <a:r>
              <a:rPr lang="en"/>
              <a:t> : Mostly Male</a:t>
            </a:r>
            <a:endParaRPr/>
          </a:p>
          <a:p>
            <a:pPr indent="0" lvl="0" marL="0" rtl="0" algn="ctr">
              <a:spcBef>
                <a:spcPts val="0"/>
              </a:spcBef>
              <a:spcAft>
                <a:spcPts val="0"/>
              </a:spcAft>
              <a:buNone/>
            </a:pPr>
            <a:r>
              <a:rPr b="1" lang="en"/>
              <a:t>Location</a:t>
            </a:r>
            <a:r>
              <a:rPr lang="en"/>
              <a:t> : USA</a:t>
            </a:r>
            <a:endParaRPr/>
          </a:p>
          <a:p>
            <a:pPr indent="0" lvl="0" marL="0" rtl="0" algn="ctr">
              <a:spcBef>
                <a:spcPts val="0"/>
              </a:spcBef>
              <a:spcAft>
                <a:spcPts val="0"/>
              </a:spcAft>
              <a:buNone/>
            </a:pPr>
            <a:r>
              <a:rPr b="1" lang="en"/>
              <a:t>Uses</a:t>
            </a:r>
            <a:r>
              <a:rPr lang="en"/>
              <a:t> : Instagram, Facebook, YouTube, TikTok, Snapchat, twitter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8" name="Google Shape;108;p17"/>
          <p:cNvSpPr/>
          <p:nvPr/>
        </p:nvSpPr>
        <p:spPr>
          <a:xfrm>
            <a:off x="3440550" y="2020225"/>
            <a:ext cx="2519400" cy="2253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38761D"/>
                </a:solidFill>
              </a:rPr>
              <a:t>BEHAVIOURS</a:t>
            </a:r>
            <a:endParaRPr b="1" sz="1800">
              <a:solidFill>
                <a:srgbClr val="38761D"/>
              </a:solidFill>
            </a:endParaRPr>
          </a:p>
          <a:p>
            <a:pPr indent="0" lvl="0" marL="0" rtl="0" algn="l">
              <a:spcBef>
                <a:spcPts val="0"/>
              </a:spcBef>
              <a:spcAft>
                <a:spcPts val="0"/>
              </a:spcAft>
              <a:buNone/>
            </a:pPr>
            <a:r>
              <a:t/>
            </a:r>
            <a:endParaRPr/>
          </a:p>
          <a:p>
            <a:pPr indent="0" lvl="0" marL="0" rtl="0" algn="ctr">
              <a:spcBef>
                <a:spcPts val="0"/>
              </a:spcBef>
              <a:spcAft>
                <a:spcPts val="0"/>
              </a:spcAft>
              <a:buNone/>
            </a:pPr>
            <a:r>
              <a:rPr lang="en"/>
              <a:t>Sports Enthusiasts</a:t>
            </a:r>
            <a:endParaRPr/>
          </a:p>
          <a:p>
            <a:pPr indent="0" lvl="0" marL="0" rtl="0" algn="ctr">
              <a:spcBef>
                <a:spcPts val="0"/>
              </a:spcBef>
              <a:spcAft>
                <a:spcPts val="0"/>
              </a:spcAft>
              <a:buNone/>
            </a:pPr>
            <a:r>
              <a:rPr lang="en"/>
              <a:t>Follow pop culture</a:t>
            </a:r>
            <a:endParaRPr/>
          </a:p>
          <a:p>
            <a:pPr indent="0" lvl="0" marL="0" rtl="0" algn="ctr">
              <a:spcBef>
                <a:spcPts val="0"/>
              </a:spcBef>
              <a:spcAft>
                <a:spcPts val="0"/>
              </a:spcAft>
              <a:buNone/>
            </a:pPr>
            <a:r>
              <a:rPr lang="en"/>
              <a:t>Bibliophiles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17"/>
          <p:cNvSpPr/>
          <p:nvPr/>
        </p:nvSpPr>
        <p:spPr>
          <a:xfrm>
            <a:off x="6301550" y="2020225"/>
            <a:ext cx="2519400" cy="2253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38761D"/>
                </a:solidFill>
              </a:rPr>
              <a:t>ROLES</a:t>
            </a:r>
            <a:endParaRPr b="1" sz="1800">
              <a:solidFill>
                <a:srgbClr val="38761D"/>
              </a:solidFill>
            </a:endParaRPr>
          </a:p>
          <a:p>
            <a:pPr indent="0" lvl="0" marL="0" rtl="0" algn="l">
              <a:spcBef>
                <a:spcPts val="0"/>
              </a:spcBef>
              <a:spcAft>
                <a:spcPts val="0"/>
              </a:spcAft>
              <a:buNone/>
            </a:pPr>
            <a:r>
              <a:t/>
            </a:r>
            <a:endParaRPr/>
          </a:p>
          <a:p>
            <a:pPr indent="0" lvl="0" marL="0" rtl="0" algn="ctr">
              <a:spcBef>
                <a:spcPts val="0"/>
              </a:spcBef>
              <a:spcAft>
                <a:spcPts val="0"/>
              </a:spcAft>
              <a:buNone/>
            </a:pPr>
            <a:r>
              <a:rPr lang="en"/>
              <a:t>Students</a:t>
            </a:r>
            <a:endParaRPr/>
          </a:p>
          <a:p>
            <a:pPr indent="0" lvl="0" marL="0" rtl="0" algn="ctr">
              <a:spcBef>
                <a:spcPts val="0"/>
              </a:spcBef>
              <a:spcAft>
                <a:spcPts val="0"/>
              </a:spcAft>
              <a:buNone/>
            </a:pPr>
            <a:r>
              <a:rPr lang="en"/>
              <a:t>Digital Natives</a:t>
            </a:r>
            <a:endParaRPr/>
          </a:p>
          <a:p>
            <a:pPr indent="0" lvl="0" marL="0" rtl="0" algn="ctr">
              <a:spcBef>
                <a:spcPts val="0"/>
              </a:spcBef>
              <a:spcAft>
                <a:spcPts val="0"/>
              </a:spcAft>
              <a:buNone/>
            </a:pPr>
            <a:r>
              <a:rPr lang="en"/>
              <a:t>Youtubers/Influencers</a:t>
            </a:r>
            <a:endParaRPr/>
          </a:p>
          <a:p>
            <a:pPr indent="0" lvl="0" marL="0" rtl="0" algn="ctr">
              <a:spcBef>
                <a:spcPts val="0"/>
              </a:spcBef>
              <a:spcAft>
                <a:spcPts val="0"/>
              </a:spcAft>
              <a:buNone/>
            </a:pPr>
            <a:r>
              <a:rPr lang="en"/>
              <a:t>Gamers</a:t>
            </a:r>
            <a:endParaRPr/>
          </a:p>
          <a:p>
            <a:pPr indent="0" lvl="0" marL="0" rtl="0" algn="ctr">
              <a:spcBef>
                <a:spcPts val="0"/>
              </a:spcBef>
              <a:spcAft>
                <a:spcPts val="0"/>
              </a:spcAft>
              <a:buNone/>
            </a:pPr>
            <a:r>
              <a:rPr lang="en"/>
              <a:t>Entrepreneurs</a:t>
            </a:r>
            <a:endParaRPr/>
          </a:p>
          <a:p>
            <a:pPr indent="0" lvl="0" marL="0" rtl="0" algn="ctr">
              <a:spcBef>
                <a:spcPts val="0"/>
              </a:spcBef>
              <a:spcAft>
                <a:spcPts val="0"/>
              </a:spcAft>
              <a:buNone/>
            </a:pPr>
            <a:r>
              <a:rPr lang="en"/>
              <a:t>LGBTQ+ allies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are doing now?</a:t>
            </a:r>
            <a:endParaRPr/>
          </a:p>
        </p:txBody>
      </p:sp>
      <p:sp>
        <p:nvSpPr>
          <p:cNvPr id="115" name="Google Shape;115;p18"/>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Talent analysis</a:t>
            </a:r>
            <a:endParaRPr sz="2400">
              <a:solidFill>
                <a:schemeClr val="accent5"/>
              </a:solidFill>
            </a:endParaRPr>
          </a:p>
        </p:txBody>
      </p:sp>
      <p:cxnSp>
        <p:nvCxnSpPr>
          <p:cNvPr id="116" name="Google Shape;116;p18"/>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17" name="Google Shape;117;p18"/>
          <p:cNvSpPr txBox="1"/>
          <p:nvPr>
            <p:ph idx="4294967295" type="body"/>
          </p:nvPr>
        </p:nvSpPr>
        <p:spPr>
          <a:xfrm>
            <a:off x="311700" y="1916325"/>
            <a:ext cx="8388000" cy="275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leverage on Spotify’s handles in Instagram and Twitter to see which Podcast Talents gains Gen-Z attention. </a:t>
            </a:r>
            <a:endParaRPr sz="1400"/>
          </a:p>
          <a:p>
            <a:pPr indent="-317500" lvl="0" marL="457200" rtl="0" algn="l">
              <a:spcBef>
                <a:spcPts val="0"/>
              </a:spcBef>
              <a:spcAft>
                <a:spcPts val="0"/>
              </a:spcAft>
              <a:buSzPts val="1400"/>
              <a:buChar char="-"/>
            </a:pPr>
            <a:r>
              <a:rPr lang="en" sz="1400"/>
              <a:t>Does it fit our Gen-Z persona?</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are doing now?</a:t>
            </a:r>
            <a:endParaRPr/>
          </a:p>
        </p:txBody>
      </p:sp>
      <p:sp>
        <p:nvSpPr>
          <p:cNvPr id="123" name="Google Shape;123;p19"/>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Where did it happen?</a:t>
            </a:r>
            <a:endParaRPr sz="2400">
              <a:solidFill>
                <a:schemeClr val="accent5"/>
              </a:solidFill>
            </a:endParaRPr>
          </a:p>
        </p:txBody>
      </p:sp>
      <p:cxnSp>
        <p:nvCxnSpPr>
          <p:cNvPr id="124" name="Google Shape;124;p19"/>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25" name="Google Shape;125;p19"/>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Looked at different podcasters on different social media platforms such as Twitter and  Instagram.</a:t>
            </a:r>
            <a:endParaRPr sz="1400"/>
          </a:p>
          <a:p>
            <a:pPr indent="-317500" lvl="0" marL="457200" rtl="0" algn="l">
              <a:spcBef>
                <a:spcPts val="0"/>
              </a:spcBef>
              <a:spcAft>
                <a:spcPts val="0"/>
              </a:spcAft>
              <a:buSzPts val="1400"/>
              <a:buChar char="-"/>
            </a:pPr>
            <a:r>
              <a:rPr lang="en" sz="1400"/>
              <a:t>The goal is to learn about what podcasts Gen-Z are keen on listening to.</a:t>
            </a:r>
            <a:endParaRPr sz="1400"/>
          </a:p>
          <a:p>
            <a:pPr indent="-317500" lvl="0" marL="457200" rtl="0" algn="l">
              <a:spcBef>
                <a:spcPts val="0"/>
              </a:spcBef>
              <a:spcAft>
                <a:spcPts val="0"/>
              </a:spcAft>
              <a:buSzPts val="1400"/>
              <a:buChar char="-"/>
            </a:pPr>
            <a:r>
              <a:t/>
            </a:r>
            <a:endParaRPr sz="1400"/>
          </a:p>
        </p:txBody>
      </p:sp>
      <p:sp>
        <p:nvSpPr>
          <p:cNvPr id="126" name="Google Shape;126;p19"/>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How about when??</a:t>
            </a:r>
            <a:endParaRPr sz="2400">
              <a:solidFill>
                <a:schemeClr val="accent5"/>
              </a:solidFill>
            </a:endParaRPr>
          </a:p>
        </p:txBody>
      </p:sp>
      <p:cxnSp>
        <p:nvCxnSpPr>
          <p:cNvPr id="127" name="Google Shape;127;p19"/>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28" name="Google Shape;128;p19"/>
          <p:cNvSpPr txBox="1"/>
          <p:nvPr>
            <p:ph idx="4294967295" type="body"/>
          </p:nvPr>
        </p:nvSpPr>
        <p:spPr>
          <a:xfrm>
            <a:off x="4905750" y="1916330"/>
            <a:ext cx="3853200" cy="275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Podcast gain attention when they have guest talk about specific influencer.</a:t>
            </a:r>
            <a:endParaRPr sz="1400"/>
          </a:p>
          <a:p>
            <a:pPr indent="-317500" lvl="0" marL="457200" rtl="0" algn="l">
              <a:spcBef>
                <a:spcPts val="0"/>
              </a:spcBef>
              <a:spcAft>
                <a:spcPts val="0"/>
              </a:spcAft>
              <a:buSzPts val="1400"/>
              <a:buChar char="-"/>
            </a:pPr>
            <a:r>
              <a:rPr lang="en" sz="1400"/>
              <a:t>Podcast can gain popularity if the content </a:t>
            </a:r>
            <a:endParaRPr sz="1400"/>
          </a:p>
          <a:p>
            <a:pPr indent="-317500" lvl="0" marL="457200" rtl="0" algn="l">
              <a:spcBef>
                <a:spcPts val="0"/>
              </a:spcBef>
              <a:spcAft>
                <a:spcPts val="0"/>
              </a:spcAft>
              <a:buSzPts val="1400"/>
              <a:buChar char="-"/>
            </a:pPr>
            <a:r>
              <a:rPr lang="en" sz="1400"/>
              <a:t>Podcast gain attention due to cultural trends/ ex- Black Friday, Seasonal</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4294967295" type="title"/>
          </p:nvPr>
        </p:nvSpPr>
        <p:spPr>
          <a:xfrm>
            <a:off x="311700" y="3999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34" name="Google Shape;134;p20"/>
          <p:cNvSpPr txBox="1"/>
          <p:nvPr>
            <p:ph idx="4294967295" type="body"/>
          </p:nvPr>
        </p:nvSpPr>
        <p:spPr>
          <a:xfrm>
            <a:off x="378000" y="1133425"/>
            <a:ext cx="4194000" cy="1770300"/>
          </a:xfrm>
          <a:prstGeom prst="rect">
            <a:avLst/>
          </a:prstGeom>
          <a:solidFill>
            <a:srgbClr val="EAD1D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Society and Culture</a:t>
            </a:r>
            <a:endParaRPr b="1" sz="14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Joe Rogan Experience</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4D with Demi Lovato</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That was fun with Addison</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Armchair Expert</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Renegades Podcast</a:t>
            </a:r>
            <a:endParaRPr sz="1200">
              <a:solidFill>
                <a:srgbClr val="434343"/>
              </a:solidFill>
            </a:endParaRPr>
          </a:p>
          <a:p>
            <a:pPr indent="0" lvl="0" marL="457200" rtl="0" algn="l">
              <a:spcBef>
                <a:spcPts val="1600"/>
              </a:spcBef>
              <a:spcAft>
                <a:spcPts val="1600"/>
              </a:spcAft>
              <a:buNone/>
            </a:pPr>
            <a:r>
              <a:t/>
            </a:r>
            <a:endParaRPr sz="1200">
              <a:solidFill>
                <a:srgbClr val="434343"/>
              </a:solidFill>
            </a:endParaRPr>
          </a:p>
        </p:txBody>
      </p:sp>
      <p:sp>
        <p:nvSpPr>
          <p:cNvPr id="135" name="Google Shape;135;p20"/>
          <p:cNvSpPr txBox="1"/>
          <p:nvPr>
            <p:ph idx="4294967295" type="body"/>
          </p:nvPr>
        </p:nvSpPr>
        <p:spPr>
          <a:xfrm>
            <a:off x="378000" y="2903725"/>
            <a:ext cx="4194000" cy="1770300"/>
          </a:xfrm>
          <a:prstGeom prst="rect">
            <a:avLst/>
          </a:prstGeom>
          <a:solidFill>
            <a:srgbClr val="CFE2F3"/>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Sports</a:t>
            </a:r>
            <a:endParaRPr b="1" sz="14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Called Game</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The Ringer podcasts</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Stay Hot</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FIFA PlayOn</a:t>
            </a:r>
            <a:endParaRPr sz="1200">
              <a:solidFill>
                <a:srgbClr val="434343"/>
              </a:solidFill>
            </a:endParaRPr>
          </a:p>
          <a:p>
            <a:pPr indent="-311150" lvl="0" marL="457200" rtl="0" algn="l">
              <a:spcBef>
                <a:spcPts val="0"/>
              </a:spcBef>
              <a:spcAft>
                <a:spcPts val="0"/>
              </a:spcAft>
              <a:buClr>
                <a:srgbClr val="434343"/>
              </a:buClr>
              <a:buSzPts val="1300"/>
              <a:buChar char="●"/>
            </a:pPr>
            <a:r>
              <a:rPr lang="en" sz="1300">
                <a:solidFill>
                  <a:srgbClr val="434343"/>
                </a:solidFill>
              </a:rPr>
              <a:t>Spinsters</a:t>
            </a:r>
            <a:endParaRPr sz="1300">
              <a:solidFill>
                <a:srgbClr val="434343"/>
              </a:solidFill>
            </a:endParaRPr>
          </a:p>
          <a:p>
            <a:pPr indent="0" lvl="0" marL="457200" rtl="0" algn="l">
              <a:spcBef>
                <a:spcPts val="1600"/>
              </a:spcBef>
              <a:spcAft>
                <a:spcPts val="1600"/>
              </a:spcAft>
              <a:buNone/>
            </a:pPr>
            <a:r>
              <a:t/>
            </a:r>
            <a:endParaRPr sz="1300">
              <a:solidFill>
                <a:srgbClr val="434343"/>
              </a:solidFill>
            </a:endParaRPr>
          </a:p>
        </p:txBody>
      </p:sp>
      <p:sp>
        <p:nvSpPr>
          <p:cNvPr id="136" name="Google Shape;136;p20"/>
          <p:cNvSpPr txBox="1"/>
          <p:nvPr>
            <p:ph idx="4294967295" type="body"/>
          </p:nvPr>
        </p:nvSpPr>
        <p:spPr>
          <a:xfrm>
            <a:off x="4572000" y="1133425"/>
            <a:ext cx="4194000" cy="1770300"/>
          </a:xfrm>
          <a:prstGeom prst="rect">
            <a:avLst/>
          </a:prstGeom>
          <a:solidFill>
            <a:srgbClr val="CFE2F3"/>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Music</a:t>
            </a:r>
            <a:endParaRPr b="1" sz="1400">
              <a:solidFill>
                <a:srgbClr val="434343"/>
              </a:solidFill>
            </a:endParaRPr>
          </a:p>
          <a:p>
            <a:pPr indent="-311150" lvl="0" marL="457200" rtl="0" algn="l">
              <a:spcBef>
                <a:spcPts val="0"/>
              </a:spcBef>
              <a:spcAft>
                <a:spcPts val="0"/>
              </a:spcAft>
              <a:buClr>
                <a:srgbClr val="434343"/>
              </a:buClr>
              <a:buSzPts val="1300"/>
              <a:buChar char="●"/>
            </a:pPr>
            <a:r>
              <a:rPr lang="en" sz="1200">
                <a:solidFill>
                  <a:srgbClr val="434343"/>
                </a:solidFill>
              </a:rPr>
              <a:t>The Bridge Podcast</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Off the records with DJ Akademiks</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Dolly Parton America</a:t>
            </a:r>
            <a:endParaRPr sz="1200">
              <a:solidFill>
                <a:srgbClr val="434343"/>
              </a:solidFill>
            </a:endParaRPr>
          </a:p>
          <a:p>
            <a:pPr indent="0" lvl="0" marL="457200" rtl="0" algn="l">
              <a:spcBef>
                <a:spcPts val="1600"/>
              </a:spcBef>
              <a:spcAft>
                <a:spcPts val="1600"/>
              </a:spcAft>
              <a:buNone/>
            </a:pPr>
            <a:r>
              <a:t/>
            </a:r>
            <a:endParaRPr sz="1400"/>
          </a:p>
        </p:txBody>
      </p:sp>
      <p:sp>
        <p:nvSpPr>
          <p:cNvPr id="137" name="Google Shape;137;p20"/>
          <p:cNvSpPr txBox="1"/>
          <p:nvPr>
            <p:ph idx="4294967295" type="body"/>
          </p:nvPr>
        </p:nvSpPr>
        <p:spPr>
          <a:xfrm>
            <a:off x="4572000" y="2903725"/>
            <a:ext cx="4194000" cy="1770300"/>
          </a:xfrm>
          <a:prstGeom prst="rect">
            <a:avLst/>
          </a:prstGeom>
          <a:solidFill>
            <a:srgbClr val="EAD1D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Pop Culture (Entertainment, Games, Celebrities)</a:t>
            </a:r>
            <a:endParaRPr b="1" sz="14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Dissect Podcast</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Misfits</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Conan O’Brien Needs a Friend</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Podcast Beyond - IGN’s PlayStation Show</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Higher Learning</a:t>
            </a:r>
            <a:endParaRPr sz="12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idx="4294967295" type="title"/>
          </p:nvPr>
        </p:nvSpPr>
        <p:spPr>
          <a:xfrm>
            <a:off x="311700" y="3999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Things we learned about Gen-Z preferences</a:t>
            </a:r>
            <a:endParaRPr/>
          </a:p>
        </p:txBody>
      </p:sp>
      <p:sp>
        <p:nvSpPr>
          <p:cNvPr id="143" name="Google Shape;143;p21"/>
          <p:cNvSpPr txBox="1"/>
          <p:nvPr>
            <p:ph idx="4294967295" type="body"/>
          </p:nvPr>
        </p:nvSpPr>
        <p:spPr>
          <a:xfrm>
            <a:off x="311700" y="1203300"/>
            <a:ext cx="8388000" cy="3466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Gen-Z has interest on issues such as:</a:t>
            </a:r>
            <a:endParaRPr sz="1500"/>
          </a:p>
          <a:p>
            <a:pPr indent="-323850" lvl="1" marL="914400" rtl="0" algn="l">
              <a:spcBef>
                <a:spcPts val="0"/>
              </a:spcBef>
              <a:spcAft>
                <a:spcPts val="0"/>
              </a:spcAft>
              <a:buSzPts val="1500"/>
              <a:buChar char="-"/>
            </a:pPr>
            <a:r>
              <a:rPr lang="en" sz="1500"/>
              <a:t>Mental Health</a:t>
            </a:r>
            <a:endParaRPr sz="1500"/>
          </a:p>
          <a:p>
            <a:pPr indent="-317500" lvl="2" marL="1371600" rtl="0" algn="l">
              <a:spcBef>
                <a:spcPts val="0"/>
              </a:spcBef>
              <a:spcAft>
                <a:spcPts val="0"/>
              </a:spcAft>
              <a:buSzPts val="1400"/>
              <a:buChar char="-"/>
            </a:pPr>
            <a:r>
              <a:rPr lang="en" sz="1400"/>
              <a:t>Mayim Bialik’s Breakdown</a:t>
            </a:r>
            <a:endParaRPr sz="1400"/>
          </a:p>
          <a:p>
            <a:pPr indent="-317500" lvl="2" marL="1371600" rtl="0" algn="l">
              <a:spcBef>
                <a:spcPts val="0"/>
              </a:spcBef>
              <a:spcAft>
                <a:spcPts val="0"/>
              </a:spcAft>
              <a:buSzPts val="1400"/>
              <a:buChar char="-"/>
            </a:pPr>
            <a:r>
              <a:rPr lang="en"/>
              <a:t>Therapy for Black Girls</a:t>
            </a:r>
            <a:endParaRPr/>
          </a:p>
          <a:p>
            <a:pPr indent="-317500" lvl="1" marL="914400" rtl="0" algn="l">
              <a:spcBef>
                <a:spcPts val="0"/>
              </a:spcBef>
              <a:spcAft>
                <a:spcPts val="0"/>
              </a:spcAft>
              <a:buSzPts val="1400"/>
              <a:buChar char="-"/>
            </a:pPr>
            <a:r>
              <a:rPr lang="en"/>
              <a:t>LGBTQIA+</a:t>
            </a:r>
            <a:endParaRPr/>
          </a:p>
          <a:p>
            <a:pPr indent="-317500" lvl="2" marL="1371600" rtl="0" algn="l">
              <a:spcBef>
                <a:spcPts val="0"/>
              </a:spcBef>
              <a:spcAft>
                <a:spcPts val="0"/>
              </a:spcAft>
              <a:buSzPts val="1400"/>
              <a:buChar char="-"/>
            </a:pPr>
            <a:r>
              <a:rPr lang="en"/>
              <a:t>The Two Princes Podcast</a:t>
            </a:r>
            <a:endParaRPr/>
          </a:p>
          <a:p>
            <a:pPr indent="-317500" lvl="2" marL="1371600" rtl="0" algn="l">
              <a:spcBef>
                <a:spcPts val="0"/>
              </a:spcBef>
              <a:spcAft>
                <a:spcPts val="0"/>
              </a:spcAft>
              <a:buSzPts val="1400"/>
              <a:buChar char="-"/>
            </a:pPr>
            <a:r>
              <a:rPr lang="en"/>
              <a:t>Jemele Hill is Unbothered</a:t>
            </a:r>
            <a:endParaRPr/>
          </a:p>
          <a:p>
            <a:pPr indent="-317500" lvl="1" marL="914400" rtl="0" algn="l">
              <a:spcBef>
                <a:spcPts val="0"/>
              </a:spcBef>
              <a:spcAft>
                <a:spcPts val="0"/>
              </a:spcAft>
              <a:buSzPts val="1400"/>
              <a:buChar char="-"/>
            </a:pPr>
            <a:r>
              <a:rPr lang="en"/>
              <a:t>Diverse Culture</a:t>
            </a:r>
            <a:endParaRPr/>
          </a:p>
          <a:p>
            <a:pPr indent="-317500" lvl="2" marL="1371600" rtl="0" algn="l">
              <a:spcBef>
                <a:spcPts val="0"/>
              </a:spcBef>
              <a:spcAft>
                <a:spcPts val="0"/>
              </a:spcAft>
              <a:buSzPts val="1400"/>
              <a:buChar char="-"/>
            </a:pPr>
            <a:r>
              <a:rPr lang="en"/>
              <a:t>Higher Learning with Van Lathan and Rachel Lindsay</a:t>
            </a:r>
            <a:endParaRPr/>
          </a:p>
          <a:p>
            <a:pPr indent="-317500" lvl="2" marL="1371600" rtl="0" algn="l">
              <a:spcBef>
                <a:spcPts val="0"/>
              </a:spcBef>
              <a:spcAft>
                <a:spcPts val="0"/>
              </a:spcAft>
              <a:buSzPts val="1400"/>
              <a:buChar char="-"/>
            </a:pPr>
            <a:r>
              <a:rPr lang="en"/>
              <a:t>Sunstorm with Alicia Garza &amp; Ai-jen Poo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