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0" r:id="rId6"/>
    <p:sldId id="269" r:id="rId7"/>
    <p:sldId id="263" r:id="rId8"/>
    <p:sldId id="264" r:id="rId9"/>
    <p:sldId id="272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/>
    <p:restoredTop sz="94682"/>
  </p:normalViewPr>
  <p:slideViewPr>
    <p:cSldViewPr snapToGrid="0" snapToObjects="1">
      <p:cViewPr>
        <p:scale>
          <a:sx n="50" d="100"/>
          <a:sy n="50" d="100"/>
        </p:scale>
        <p:origin x="13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B1371-A022-E24B-8C38-BBCBC896711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2313-0B13-4E4B-A4CF-0C685283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6E303F-2BA6-9E49-90CC-1B97919AD5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AB46DC-8652-9A4C-B9A6-3B83EF6F60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0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3600" dirty="0">
                <a:solidFill>
                  <a:schemeClr val="bg1"/>
                </a:solidFill>
              </a:rPr>
              <a:t>Effect of Partially-Ionized Fuel on Mixing and Combustion of Transverse Jet in Supersonic Cross-flow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66321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Muhammad </a:t>
            </a:r>
            <a:r>
              <a:rPr lang="en-US" sz="1500" dirty="0" err="1">
                <a:solidFill>
                  <a:srgbClr val="FFFFFF"/>
                </a:solidFill>
              </a:rPr>
              <a:t>Suleman</a:t>
            </a:r>
            <a:r>
              <a:rPr lang="en-US" sz="1500" dirty="0">
                <a:solidFill>
                  <a:srgbClr val="FFFFFF"/>
                </a:solidFill>
              </a:rPr>
              <a:t> Mahmood (msm6), Abhinab Paul Choudhury (chodhry4), Yu Jia (yujia2)</a:t>
            </a:r>
          </a:p>
          <a:p>
            <a:r>
              <a:rPr lang="en-US" sz="1500" dirty="0">
                <a:solidFill>
                  <a:srgbClr val="FFFFFF"/>
                </a:solidFill>
              </a:rPr>
              <a:t>12/06/2016</a:t>
            </a:r>
          </a:p>
        </p:txBody>
      </p:sp>
    </p:spTree>
    <p:extLst>
      <p:ext uri="{BB962C8B-B14F-4D97-AF65-F5344CB8AC3E}">
        <p14:creationId xmlns:p14="http://schemas.microsoft.com/office/powerpoint/2010/main" val="92029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Projections - Load Balancer analysis</a:t>
            </a:r>
          </a:p>
          <a:p>
            <a:pPr lvl="1"/>
            <a:r>
              <a:rPr lang="en-US" sz="2400" dirty="0"/>
              <a:t>Timeline analysis</a:t>
            </a:r>
          </a:p>
          <a:p>
            <a:pPr lvl="1"/>
            <a:r>
              <a:rPr lang="en-US" sz="2400" dirty="0" err="1"/>
              <a:t>Eurler</a:t>
            </a:r>
            <a:r>
              <a:rPr lang="en-US" sz="2400" dirty="0"/>
              <a:t> vs RK4 methods performance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9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49499"/>
            <a:ext cx="5451627" cy="3638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Background</a:t>
            </a:r>
          </a:p>
          <a:p>
            <a:pPr lvl="1"/>
            <a:r>
              <a:rPr lang="en-US" sz="2400" dirty="0"/>
              <a:t>Plasma-Assisted Combustion</a:t>
            </a:r>
          </a:p>
          <a:p>
            <a:pPr lvl="1"/>
            <a:r>
              <a:rPr lang="en-US" sz="2400" dirty="0"/>
              <a:t>Inside the Cube </a:t>
            </a:r>
          </a:p>
          <a:p>
            <a:pPr lvl="1"/>
            <a:r>
              <a:rPr lang="en-US" sz="2400" dirty="0"/>
              <a:t>Plasma Chemistry</a:t>
            </a:r>
          </a:p>
          <a:p>
            <a:pPr lvl="1"/>
            <a:r>
              <a:rPr lang="en-US" sz="2400" dirty="0"/>
              <a:t>Our Design</a:t>
            </a:r>
          </a:p>
          <a:p>
            <a:pPr lvl="1"/>
            <a:r>
              <a:rPr lang="en-US" sz="2400"/>
              <a:t>Current Status</a:t>
            </a:r>
            <a:endParaRPr lang="en-US" sz="2400" dirty="0"/>
          </a:p>
          <a:p>
            <a:pPr lvl="1"/>
            <a:r>
              <a:rPr lang="en-US" sz="2400" dirty="0"/>
              <a:t>Future Work</a:t>
            </a:r>
          </a:p>
          <a:p>
            <a:pPr lvl="1"/>
            <a:r>
              <a:rPr lang="en-US" sz="2400" dirty="0"/>
              <a:t>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Research on supersonic combustion</a:t>
            </a:r>
          </a:p>
          <a:p>
            <a:pPr lvl="1"/>
            <a:r>
              <a:rPr lang="en-US" sz="2400" dirty="0"/>
              <a:t>Applications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aerospace and defense industries </a:t>
            </a:r>
          </a:p>
          <a:p>
            <a:pPr lvl="1"/>
            <a:r>
              <a:rPr lang="en-US" sz="2400" dirty="0"/>
              <a:t>Hard due to 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Small residence time of the flow</a:t>
            </a:r>
          </a:p>
          <a:p>
            <a:pPr lvl="2"/>
            <a:r>
              <a:rPr lang="en-US" sz="2000" dirty="0"/>
              <a:t>Different timescales for Reactions and flow</a:t>
            </a:r>
          </a:p>
          <a:p>
            <a:pPr lvl="1"/>
            <a:r>
              <a:rPr lang="en-US" sz="2400" dirty="0"/>
              <a:t>Requires High Performance Computation to simulate and study</a:t>
            </a:r>
          </a:p>
          <a:p>
            <a:pPr lvl="1"/>
            <a:r>
              <a:rPr lang="en-US" sz="2400" dirty="0"/>
              <a:t>Computational Fluid Dynamics(CFD)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Assisted Combustion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2438400"/>
            <a:ext cx="5353756" cy="30114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2438400"/>
            <a:ext cx="2832100" cy="30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719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Computational Fluid Dynamics(CFD)</a:t>
            </a:r>
          </a:p>
          <a:p>
            <a:pPr lvl="2"/>
            <a:r>
              <a:rPr lang="en-US" sz="2000" dirty="0"/>
              <a:t>Deal with flows, i.e. fluids(liquids or gases) in motion</a:t>
            </a:r>
          </a:p>
          <a:p>
            <a:pPr lvl="1"/>
            <a:r>
              <a:rPr lang="en-US" sz="2400" dirty="0"/>
              <a:t>Chemical Reactions</a:t>
            </a:r>
          </a:p>
          <a:p>
            <a:pPr lvl="1"/>
            <a:r>
              <a:rPr lang="en-US" sz="2400" dirty="0"/>
              <a:t>Various Forces and Interactions within the cube</a:t>
            </a:r>
          </a:p>
          <a:p>
            <a:pPr lvl="2"/>
            <a:r>
              <a:rPr lang="zh-CN" altLang="en-US" sz="2000" dirty="0"/>
              <a:t> </a:t>
            </a:r>
            <a:r>
              <a:rPr lang="en-US" altLang="zh-CN" sz="2000" dirty="0"/>
              <a:t>Ideal Gas Law</a:t>
            </a:r>
          </a:p>
          <a:p>
            <a:pPr lvl="2"/>
            <a:r>
              <a:rPr lang="en-US" sz="2000" dirty="0"/>
              <a:t>Flux Calculations</a:t>
            </a:r>
          </a:p>
          <a:p>
            <a:pPr lvl="2"/>
            <a:r>
              <a:rPr lang="en-US" sz="2000" dirty="0"/>
              <a:t>Kinetics</a:t>
            </a:r>
          </a:p>
          <a:p>
            <a:pPr lvl="1"/>
            <a:r>
              <a:rPr lang="en-US" sz="2400" dirty="0"/>
              <a:t>Time-stepping using Euler forward methods</a:t>
            </a:r>
          </a:p>
          <a:p>
            <a:pPr lvl="1"/>
            <a:r>
              <a:rPr lang="en-US" sz="2400" dirty="0"/>
              <a:t>Test : Sod Shock Tube, a common test for density-based finite volume schemes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37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Neutrals interact with electrons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Creation of radicals and charged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Creation of excited molecules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Short-circuit chemical pathways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Reduces ignition time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47" y="1846369"/>
            <a:ext cx="3635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Finite Volume Method</a:t>
            </a:r>
          </a:p>
          <a:p>
            <a:pPr lvl="1"/>
            <a:r>
              <a:rPr lang="en-US" sz="2400" dirty="0"/>
              <a:t>Each Region, Two Chares: </a:t>
            </a:r>
          </a:p>
          <a:p>
            <a:pPr lvl="2"/>
            <a:r>
              <a:rPr lang="en-US" sz="2000" dirty="0"/>
              <a:t>Flux Chare: Calculates Inviscid Flux</a:t>
            </a:r>
          </a:p>
          <a:p>
            <a:pPr lvl="2"/>
            <a:r>
              <a:rPr lang="en-US" sz="2000" dirty="0"/>
              <a:t>Cell Chare: Calculates Primary variables</a:t>
            </a:r>
          </a:p>
          <a:p>
            <a:pPr lvl="1"/>
            <a:r>
              <a:rPr lang="en-US" sz="2400" dirty="0"/>
              <a:t>Interfaces (Chare Array) among regions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-44412" b="-44412"/>
          <a:stretch>
            <a:fillRect/>
          </a:stretch>
        </p:blipFill>
        <p:spPr>
          <a:xfrm>
            <a:off x="1097280" y="2912208"/>
            <a:ext cx="6633897" cy="4185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6816" y="4145280"/>
            <a:ext cx="3169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6964" y="2289208"/>
            <a:ext cx="950976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Chare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98859" y="2280384"/>
            <a:ext cx="1037044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Flux Chare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8967940" y="2755872"/>
            <a:ext cx="930919" cy="882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66816" y="4760976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66816" y="5084064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6816" y="5394960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66816" y="5718048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66816" y="4462272"/>
            <a:ext cx="1877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83808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88608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99504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10400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21296" y="4148328"/>
            <a:ext cx="0" cy="1871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74450" y="4251366"/>
            <a:ext cx="950976" cy="9509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617723" y="4251365"/>
            <a:ext cx="950976" cy="9509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625426" y="4251365"/>
            <a:ext cx="0" cy="9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0" grpId="1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Design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Transient Solver : Time-stepping using Euler forward method</a:t>
            </a:r>
          </a:p>
          <a:p>
            <a:pPr lvl="1"/>
            <a:r>
              <a:rPr lang="en-US" sz="2400" dirty="0"/>
              <a:t>Flow Object: density , velocity in three dimensions, Energy, a list of chemical species concentration</a:t>
            </a:r>
          </a:p>
          <a:p>
            <a:pPr lvl="1"/>
            <a:r>
              <a:rPr lang="en-US" sz="2400" dirty="0"/>
              <a:t>Flow objects are contained in Cell Chares</a:t>
            </a:r>
          </a:p>
          <a:p>
            <a:pPr lvl="1"/>
            <a:r>
              <a:rPr lang="en-US" sz="2400" dirty="0"/>
              <a:t> Iteration until a specific time</a:t>
            </a:r>
          </a:p>
          <a:p>
            <a:pPr lvl="1"/>
            <a:r>
              <a:rPr lang="en-US" sz="2400" dirty="0"/>
              <a:t>Sub-iteration for chemical reactions </a:t>
            </a:r>
          </a:p>
        </p:txBody>
      </p:sp>
    </p:spTree>
    <p:extLst>
      <p:ext uri="{BB962C8B-B14F-4D97-AF65-F5344CB8AC3E}">
        <p14:creationId xmlns:p14="http://schemas.microsoft.com/office/powerpoint/2010/main" val="153585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7334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Tested Inviscid Flow code for Sod Shock Tube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Chemical Reactions implemented </a:t>
            </a:r>
          </a:p>
        </p:txBody>
      </p:sp>
    </p:spTree>
    <p:extLst>
      <p:ext uri="{BB962C8B-B14F-4D97-AF65-F5344CB8AC3E}">
        <p14:creationId xmlns:p14="http://schemas.microsoft.com/office/powerpoint/2010/main" val="1423457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268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Calibri</vt:lpstr>
      <vt:lpstr>Calibri Light</vt:lpstr>
      <vt:lpstr>Courier New</vt:lpstr>
      <vt:lpstr>Retrospect</vt:lpstr>
      <vt:lpstr>Effect of Partially-Ionized Fuel on Mixing and Combustion of Transverse Jet in Supersonic Cross-flow</vt:lpstr>
      <vt:lpstr>Outline</vt:lpstr>
      <vt:lpstr>Background</vt:lpstr>
      <vt:lpstr>Plasma Assisted Combustion</vt:lpstr>
      <vt:lpstr>Inside the Cube</vt:lpstr>
      <vt:lpstr>Plasma Chemistry</vt:lpstr>
      <vt:lpstr>Our Design</vt:lpstr>
      <vt:lpstr>Our Design (cont’d)</vt:lpstr>
      <vt:lpstr>Current Status</vt:lpstr>
      <vt:lpstr>Future Work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Plasma Combustion Engine</dc:title>
  <dc:creator>Yu Jia</dc:creator>
  <cp:lastModifiedBy>Abhinab Choudhury</cp:lastModifiedBy>
  <cp:revision>260</cp:revision>
  <dcterms:created xsi:type="dcterms:W3CDTF">2016-12-05T18:55:30Z</dcterms:created>
  <dcterms:modified xsi:type="dcterms:W3CDTF">2016-12-06T15:46:56Z</dcterms:modified>
</cp:coreProperties>
</file>