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60" r:id="rId5"/>
    <p:sldId id="259" r:id="rId6"/>
    <p:sldId id="261" r:id="rId7"/>
    <p:sldId id="269" r:id="rId8"/>
    <p:sldId id="262" r:id="rId9"/>
    <p:sldId id="284" r:id="rId10"/>
    <p:sldId id="264" r:id="rId11"/>
    <p:sldId id="265" r:id="rId12"/>
    <p:sldId id="300" r:id="rId13"/>
    <p:sldId id="266" r:id="rId14"/>
    <p:sldId id="292" r:id="rId15"/>
    <p:sldId id="267" r:id="rId16"/>
    <p:sldId id="270" r:id="rId17"/>
    <p:sldId id="299" r:id="rId18"/>
    <p:sldId id="268" r:id="rId19"/>
    <p:sldId id="296" r:id="rId20"/>
    <p:sldId id="304" r:id="rId21"/>
    <p:sldId id="298" r:id="rId22"/>
    <p:sldId id="303" r:id="rId23"/>
    <p:sldId id="305" r:id="rId24"/>
    <p:sldId id="306" r:id="rId25"/>
  </p:sldIdLst>
  <p:sldSz cx="12192000" cy="6858000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43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3EFD42F7-718C-4B98-AAEC-167E6DDD60A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1546AD8C-1920-4699-AD77-8F40947271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0A636-3BE8-44D8-91F5-221CC500E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9837E-FA61-413C-9C9C-77AF3F3087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C0C6D-CCCF-4739-9EB5-C9D522FDE9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34CC2-FBC5-4CB6-A8F7-6505DB74B4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6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D31F4-3FFB-46DA-B564-E2EA233D3A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9EF1-B306-47D3-A455-91A1282E0F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16EA0-2DF2-4E3C-A1F4-D193991A03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6024C-88F3-40BE-BD41-EF13B07434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5FADE-5EFA-45E1-A67A-56FA698062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16A6-2931-4E89-9BC8-D4A029829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987B3-4C66-4FC7-8DC0-6C5B08630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3A1C593-65D0-4073-BCC9-577B9352EA97}" type="datetimeFigureOut">
              <a:rPr lang="en-US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397314B-16C3-4F3F-8744-E0CD16EEDE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25" y="3246438"/>
            <a:ext cx="2730500" cy="3036887"/>
          </a:xfrm>
          <a:prstGeom prst="rect">
            <a:avLst/>
          </a:prstGeom>
          <a:ln>
            <a:noFill/>
          </a:ln>
          <a:effectLst>
            <a:outerShdw blurRad="723900" dist="139700" dir="2700000" algn="tl" rotWithShape="0">
              <a:srgbClr val="333333">
                <a:alpha val="9000"/>
              </a:srgbClr>
            </a:outerShdw>
          </a:effectLst>
        </p:spPr>
      </p:pic>
      <p:sp>
        <p:nvSpPr>
          <p:cNvPr id="3074" name="Title 1"/>
          <p:cNvSpPr>
            <a:spLocks noGrp="1" noChangeArrowheads="1"/>
          </p:cNvSpPr>
          <p:nvPr/>
        </p:nvSpPr>
        <p:spPr bwMode="auto">
          <a:xfrm>
            <a:off x="1524000" y="-127000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en-GB" sz="4400"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 of Fermi Hubbard Model using Scalable Quantum Circuit</a:t>
            </a:r>
            <a:endParaRPr lang="en-US" altLang="en-GB" sz="6000">
              <a:latin typeface="Calibri Light" panose="020F0302020204030204" pitchFamily="34" charset="0"/>
            </a:endParaRPr>
          </a:p>
        </p:txBody>
      </p:sp>
      <p:sp>
        <p:nvSpPr>
          <p:cNvPr id="3075" name="Subtitle 2"/>
          <p:cNvSpPr>
            <a:spLocks noGrp="1" noChangeArrowheads="1"/>
          </p:cNvSpPr>
          <p:nvPr/>
        </p:nvSpPr>
        <p:spPr bwMode="auto">
          <a:xfrm>
            <a:off x="-609600" y="3043238"/>
            <a:ext cx="914400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GB" sz="2000" b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MTP Presentation (PH57026)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GB">
                <a:ea typeface="Calibri" panose="020F0502020204030204" pitchFamily="34" charset="0"/>
                <a:cs typeface="Calibri" panose="020F0502020204030204" pitchFamily="34" charset="0"/>
              </a:rPr>
              <a:t>[Autumn 2024]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GB"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endParaRPr lang="en-US" altLang="en-GB">
              <a:latin typeface="Aptos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GB" sz="2400" b="1">
                <a:solidFill>
                  <a:srgbClr val="00206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Abhinaba Pahari</a:t>
            </a:r>
            <a:endParaRPr lang="en-US" altLang="en-GB">
              <a:solidFill>
                <a:srgbClr val="002060"/>
              </a:solidFill>
              <a:latin typeface="Book Antiqua" panose="020406020503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GB" sz="2000" b="1"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Roll No : 23PH40001</a:t>
            </a:r>
          </a:p>
        </p:txBody>
      </p:sp>
      <p:sp>
        <p:nvSpPr>
          <p:cNvPr id="3076" name="Subtitle 2"/>
          <p:cNvSpPr txBox="1">
            <a:spLocks noChangeArrowheads="1"/>
          </p:cNvSpPr>
          <p:nvPr/>
        </p:nvSpPr>
        <p:spPr bwMode="auto">
          <a:xfrm>
            <a:off x="1336675" y="5168900"/>
            <a:ext cx="91440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GB" sz="2800">
                <a:solidFill>
                  <a:srgbClr val="647B9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Supervisor : </a:t>
            </a:r>
            <a:r>
              <a:rPr lang="en-US" altLang="en-GB" sz="2800" b="1">
                <a:solidFill>
                  <a:srgbClr val="647B9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Prof. Sonjoy Majumder</a:t>
            </a:r>
          </a:p>
          <a:p>
            <a:r>
              <a:rPr lang="en-US" altLang="en-GB" sz="2000">
                <a:ea typeface="Calibri" panose="020F0502020204030204" pitchFamily="34" charset="0"/>
                <a:cs typeface="Calibri" panose="020F0502020204030204" pitchFamily="34" charset="0"/>
              </a:rPr>
              <a:t>           Department of Physics, IIT Kharagpur</a:t>
            </a:r>
          </a:p>
          <a:p>
            <a:endParaRPr lang="en-US" altLang="en-GB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/>
          <a:lstStyle/>
          <a:p>
            <a:r>
              <a:rPr lang="en-US" altLang="en-GB" b="1"/>
              <a:t>Time Evolution</a:t>
            </a:r>
          </a:p>
        </p:txBody>
      </p:sp>
      <p:pic>
        <p:nvPicPr>
          <p:cNvPr id="4" name="2384804F-3998-4D57-9195-F3826E402611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10" y="2134870"/>
            <a:ext cx="4471670" cy="484505"/>
          </a:xfrm>
          <a:prstGeom prst="rect">
            <a:avLst/>
          </a:prstGeom>
        </p:spPr>
      </p:pic>
      <p:pic>
        <p:nvPicPr>
          <p:cNvPr id="5" name="2384804F-3998-4D57-9195-F3826E402611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3891280"/>
            <a:ext cx="5735212" cy="7886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30325"/>
            <a:ext cx="10207625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buFont typeface="Wingdings" panose="05000000000000000000" charset="0"/>
              <a:buChar char="Ø"/>
            </a:pPr>
            <a:r>
              <a:rPr lang="en-GB" altLang="en-US" noProof="1">
                <a:latin typeface="+mn-lt"/>
              </a:rPr>
              <a:t>The </a:t>
            </a:r>
            <a:r>
              <a:rPr lang="en-GB" altLang="en-US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Trotter-Suzuki decomposition</a:t>
            </a:r>
            <a:r>
              <a:rPr lang="en-GB" altLang="en-US" noProof="1">
                <a:latin typeface="+mn-lt"/>
              </a:rPr>
              <a:t> approximates the exponential of a sum of non-commuting operators. For two operators </a:t>
            </a:r>
            <a:r>
              <a:rPr lang="en-US" altLang="en-GB" i="1" noProof="1">
                <a:latin typeface="+mn-lt"/>
              </a:rPr>
              <a:t>A</a:t>
            </a:r>
            <a:r>
              <a:rPr lang="en-GB" altLang="en-US" noProof="1">
                <a:latin typeface="+mn-lt"/>
              </a:rPr>
              <a:t> and </a:t>
            </a:r>
            <a:r>
              <a:rPr lang="en-US" altLang="en-GB" i="1" noProof="1">
                <a:latin typeface="+mn-lt"/>
              </a:rPr>
              <a:t>B</a:t>
            </a:r>
            <a:r>
              <a:rPr lang="en-GB" altLang="en-US" noProof="1">
                <a:latin typeface="+mn-lt"/>
              </a:rPr>
              <a:t>, it is expressed as:</a:t>
            </a:r>
            <a:endParaRPr lang="en-GB" altLang="en-US" noProof="1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838200" y="2879725"/>
            <a:ext cx="102076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altLang="en-US" dirty="0"/>
              <a:t>The </a:t>
            </a:r>
            <a:r>
              <a:rPr lang="en-US" altLang="en-GB" dirty="0"/>
              <a:t>Hamiltonian is composed of sum of Pauli Strings with different coefficients. So the time evolution operator : </a:t>
            </a:r>
          </a:p>
        </p:txBody>
      </p:sp>
      <p:pic>
        <p:nvPicPr>
          <p:cNvPr id="8" name="2384804F-3998-4D57-9195-F3826E402611-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795" y="4679950"/>
            <a:ext cx="2063750" cy="498929"/>
          </a:xfrm>
          <a:prstGeom prst="rect">
            <a:avLst/>
          </a:prstGeom>
        </p:spPr>
      </p:pic>
      <p:pic>
        <p:nvPicPr>
          <p:cNvPr id="9" name="2384804F-3998-4D57-9195-F3826E402611-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655" y="5341620"/>
            <a:ext cx="4450080" cy="443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063"/>
            <a:ext cx="10515600" cy="669925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en-GB" b="1" noProof="1"/>
              <a:t>Ground State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670"/>
            <a:ext cx="10515600" cy="1116330"/>
          </a:xfrm>
        </p:spPr>
        <p:txBody>
          <a:bodyPr/>
          <a:lstStyle/>
          <a:p>
            <a:pPr fontAlgn="auto"/>
            <a:r>
              <a:rPr lang="en-US" altLang="en-GB" sz="2000" noProof="1"/>
              <a:t>For Ground State evaluation, we use </a:t>
            </a:r>
            <a:r>
              <a:rPr lang="en-US" altLang="en-GB" sz="2000" noProof="1">
                <a:solidFill>
                  <a:schemeClr val="accent1">
                    <a:lumMod val="75000"/>
                  </a:schemeClr>
                </a:solidFill>
              </a:rPr>
              <a:t>Variational Quantum Eigensolver </a:t>
            </a:r>
            <a:r>
              <a:rPr lang="en-US" altLang="en-GB" sz="2000" noProof="1"/>
              <a:t>and </a:t>
            </a:r>
            <a:r>
              <a:rPr lang="en-US" altLang="en-GB" sz="200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Exact Diagonalization</a:t>
            </a:r>
            <a:r>
              <a:rPr lang="en-US" altLang="en-GB" sz="2000" noProof="1"/>
              <a:t>.</a:t>
            </a:r>
          </a:p>
        </p:txBody>
      </p:sp>
      <p:pic>
        <p:nvPicPr>
          <p:cNvPr id="13315" name="Picture 3" descr="VQE_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476500"/>
            <a:ext cx="8647112" cy="4157663"/>
          </a:xfrm>
          <a:prstGeom prst="rect">
            <a:avLst/>
          </a:prstGeom>
          <a:noFill/>
          <a:ln w="9525">
            <a:solidFill>
              <a:srgbClr val="843C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2384804F-3998-4D57-9195-F3826E402611-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0" y="1454785"/>
            <a:ext cx="3365500" cy="704215"/>
          </a:xfrm>
          <a:prstGeom prst="rect">
            <a:avLst/>
          </a:prstGeom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76575" y="1654175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 dirty="0"/>
              <a:t>VQE </a:t>
            </a:r>
            <a:r>
              <a:rPr lang="en-US" altLang="en-GB" dirty="0"/>
              <a:t>is based on Variational Principle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VQE &amp; Exact Diagonalization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/>
          <a:lstStyle/>
          <a:p>
            <a:pPr fontAlgn="auto"/>
            <a:r>
              <a:rPr lang="en-US" altLang="en-GB" sz="2000" noProof="1">
                <a:solidFill>
                  <a:schemeClr val="accent6">
                    <a:lumMod val="50000"/>
                  </a:schemeClr>
                </a:solidFill>
              </a:rPr>
              <a:t>As we are working on a relatively small system, we can compare the results obtained by VQE with results obtained from Exact Diagonalization of the Hamiltonian</a:t>
            </a:r>
            <a:endParaRPr lang="en-US" altLang="en-GB" sz="2000" noProof="1"/>
          </a:p>
          <a:p>
            <a:pPr fontAlgn="auto"/>
            <a:r>
              <a:rPr lang="en-US" altLang="en-GB" sz="2000" noProof="1"/>
              <a:t>VQE Ansatz : The VQE Ansatz used for the problem is the Standard </a:t>
            </a:r>
            <a:r>
              <a:rPr lang="en-US" altLang="en-GB" sz="2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TwoLocal Ansatz</a:t>
            </a:r>
            <a:r>
              <a:rPr lang="en-US" altLang="en-GB" sz="2000" noProof="1"/>
              <a:t>.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173413"/>
            <a:ext cx="9372600" cy="2811462"/>
          </a:xfrm>
          <a:prstGeom prst="rect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5061585" y="6177280"/>
            <a:ext cx="4064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en-GB" b="1" noProof="1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FIG</a:t>
            </a:r>
            <a:r>
              <a:rPr lang="en-US" altLang="en-GB" noProof="1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: Two Local Ansatz</a:t>
            </a:r>
            <a:endParaRPr lang="en-US" altLang="en-GB" noProof="1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74700"/>
          </a:xfrm>
        </p:spPr>
        <p:txBody>
          <a:bodyPr/>
          <a:lstStyle/>
          <a:p>
            <a:r>
              <a:rPr lang="en-US" altLang="en-GB"/>
              <a:t>Application</a:t>
            </a:r>
          </a:p>
        </p:txBody>
      </p:sp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838200" y="1273175"/>
            <a:ext cx="97821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GB" dirty="0"/>
              <a:t>We used </a:t>
            </a:r>
            <a:r>
              <a:rPr lang="en-US" altLang="en-GB" dirty="0">
                <a:solidFill>
                  <a:srgbClr val="C00000"/>
                </a:solidFill>
              </a:rPr>
              <a:t>IBM’s </a:t>
            </a:r>
            <a:r>
              <a:rPr lang="en-US" altLang="en-GB" dirty="0" err="1">
                <a:solidFill>
                  <a:srgbClr val="C00000"/>
                </a:solidFill>
              </a:rPr>
              <a:t>Qiskit</a:t>
            </a:r>
            <a:r>
              <a:rPr lang="en-US" altLang="en-GB" dirty="0">
                <a:solidFill>
                  <a:srgbClr val="C00000"/>
                </a:solidFill>
              </a:rPr>
              <a:t> Framework</a:t>
            </a:r>
            <a:r>
              <a:rPr lang="en-US" altLang="en-GB" dirty="0"/>
              <a:t> for Simulations.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GB" b="1" dirty="0"/>
              <a:t>Mapping : </a:t>
            </a:r>
            <a:r>
              <a:rPr lang="en-US" altLang="en-GB" dirty="0"/>
              <a:t>Each site in the 3-site chain is represented by two qubits, one for each spin, and the wavefunction is represented as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GB" dirty="0"/>
          </a:p>
        </p:txBody>
      </p:sp>
      <p:pic>
        <p:nvPicPr>
          <p:cNvPr id="15363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88" y="474663"/>
            <a:ext cx="24098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2384804F-3998-4D57-9195-F3826E402611-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10" y="2129790"/>
            <a:ext cx="3258820" cy="254000"/>
          </a:xfrm>
          <a:prstGeom prst="rect">
            <a:avLst/>
          </a:prstGeom>
        </p:spPr>
      </p:pic>
      <p:pic>
        <p:nvPicPr>
          <p:cNvPr id="11" name="2384804F-3998-4D57-9195-F3826E402611-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40" y="2689225"/>
            <a:ext cx="9812655" cy="238760"/>
          </a:xfrm>
          <a:prstGeom prst="rect">
            <a:avLst/>
          </a:prstGeom>
        </p:spPr>
      </p:pic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838200" y="3373438"/>
            <a:ext cx="9983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GB" dirty="0"/>
              <a:t>Mapping the Hamiltonian to Qubit system we obtain the Pauli Strings corresponding to the Hamiltonian.</a:t>
            </a:r>
          </a:p>
        </p:txBody>
      </p:sp>
      <p:sp>
        <p:nvSpPr>
          <p:cNvPr id="15367" name="Text Box 13"/>
          <p:cNvSpPr txBox="1">
            <a:spLocks noChangeArrowheads="1"/>
          </p:cNvSpPr>
          <p:nvPr/>
        </p:nvSpPr>
        <p:spPr bwMode="auto">
          <a:xfrm>
            <a:off x="942975" y="4144963"/>
            <a:ext cx="101155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 dirty="0"/>
              <a:t>For t = 2 &amp; U = 2 : </a:t>
            </a:r>
          </a:p>
          <a:p>
            <a:endParaRPr lang="en-GB" altLang="en-US" b="1" dirty="0"/>
          </a:p>
          <a:p>
            <a:r>
              <a:rPr lang="en-GB" altLang="en-US" dirty="0"/>
              <a:t>[</a:t>
            </a:r>
            <a:r>
              <a:rPr lang="en-US" altLang="en-GB" dirty="0"/>
              <a:t> </a:t>
            </a:r>
            <a:r>
              <a:rPr lang="en-GB" altLang="en-US" dirty="0"/>
              <a:t>[1.5, 'IIIIII'], [-0.5, 'IIIIIZ'],</a:t>
            </a:r>
            <a:r>
              <a:rPr lang="en-US" altLang="en-GB" dirty="0"/>
              <a:t> </a:t>
            </a:r>
            <a:r>
              <a:rPr lang="en-GB" altLang="en-US" dirty="0"/>
              <a:t>[-1.0, 'IIIIXX'],</a:t>
            </a:r>
            <a:r>
              <a:rPr lang="en-US" altLang="en-GB" dirty="0"/>
              <a:t> </a:t>
            </a:r>
            <a:r>
              <a:rPr lang="en-GB" altLang="en-US" dirty="0"/>
              <a:t>[-1.0, 'IIIIYY'],</a:t>
            </a:r>
            <a:r>
              <a:rPr lang="en-US" altLang="en-GB" dirty="0"/>
              <a:t> </a:t>
            </a:r>
            <a:r>
              <a:rPr lang="en-GB" altLang="en-US" dirty="0"/>
              <a:t>[-0.5, 'IIIIZI'], [-1.0, 'IIIXXI'], [-1.0, 'IIIYYI' [-0.5, 'IIIZII'],</a:t>
            </a:r>
            <a:r>
              <a:rPr lang="en-US" altLang="en-GB" dirty="0"/>
              <a:t> </a:t>
            </a:r>
            <a:r>
              <a:rPr lang="en-GB" altLang="en-US" dirty="0"/>
              <a:t>[-0.5, 'IIZIII'],</a:t>
            </a:r>
            <a:r>
              <a:rPr lang="en-US" altLang="en-GB" dirty="0"/>
              <a:t> </a:t>
            </a:r>
            <a:r>
              <a:rPr lang="en-GB" altLang="en-US" dirty="0"/>
              <a:t>[0.5, 'IIZIIZ'],</a:t>
            </a:r>
            <a:r>
              <a:rPr lang="en-US" altLang="en-GB" dirty="0"/>
              <a:t> </a:t>
            </a:r>
            <a:r>
              <a:rPr lang="en-GB" altLang="en-US" dirty="0"/>
              <a:t>[-1.0, 'IXXIII'],</a:t>
            </a:r>
            <a:r>
              <a:rPr lang="en-US" altLang="en-GB" dirty="0"/>
              <a:t> </a:t>
            </a:r>
            <a:r>
              <a:rPr lang="en-GB" altLang="en-US" dirty="0"/>
              <a:t>[-1.0, 'IYYIII'],</a:t>
            </a:r>
            <a:r>
              <a:rPr lang="en-US" altLang="en-GB" dirty="0"/>
              <a:t> </a:t>
            </a:r>
            <a:r>
              <a:rPr lang="en-GB" altLang="en-US" dirty="0"/>
              <a:t>[-0.5, 'IZIIII'],</a:t>
            </a:r>
            <a:r>
              <a:rPr lang="en-US" altLang="en-GB" dirty="0"/>
              <a:t> </a:t>
            </a:r>
            <a:r>
              <a:rPr lang="en-GB" altLang="en-US" dirty="0"/>
              <a:t>[0.5, 'IZIIZI'],</a:t>
            </a:r>
            <a:r>
              <a:rPr lang="en-US" altLang="en-GB" dirty="0"/>
              <a:t> </a:t>
            </a:r>
            <a:r>
              <a:rPr lang="en-GB" altLang="en-US" dirty="0"/>
              <a:t>[-1.0, 'XXIIII'],</a:t>
            </a:r>
            <a:r>
              <a:rPr lang="en-US" altLang="en-GB" dirty="0"/>
              <a:t> </a:t>
            </a:r>
            <a:r>
              <a:rPr lang="en-GB" altLang="en-US" dirty="0"/>
              <a:t>[-1.0, 'YYIIII'],</a:t>
            </a:r>
            <a:r>
              <a:rPr lang="en-US" altLang="en-GB" dirty="0"/>
              <a:t> </a:t>
            </a:r>
            <a:r>
              <a:rPr lang="en-GB" altLang="en-US" dirty="0"/>
              <a:t>[-0.5, 'ZIIIII'],</a:t>
            </a:r>
            <a:r>
              <a:rPr lang="en-US" altLang="en-GB" dirty="0"/>
              <a:t> </a:t>
            </a:r>
            <a:r>
              <a:rPr lang="en-GB" altLang="en-US" dirty="0"/>
              <a:t>[0.5, 'ZIIZII']</a:t>
            </a:r>
            <a:r>
              <a:rPr lang="en-US" altLang="en-GB" dirty="0"/>
              <a:t> </a:t>
            </a:r>
            <a:r>
              <a:rPr lang="en-GB" altLang="en-US" dirty="0"/>
              <a:t>]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560763" y="6121400"/>
            <a:ext cx="673893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en-GB" sz="24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Now let’s see some of the circuits........</a:t>
            </a:r>
            <a:endParaRPr lang="en-US" altLang="en-GB" sz="24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6" grpId="0"/>
      <p:bldP spid="15367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613" y="174625"/>
            <a:ext cx="5902325" cy="3127375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00013"/>
            <a:ext cx="2501900" cy="30226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419475"/>
            <a:ext cx="5900737" cy="33639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5" y="3263900"/>
            <a:ext cx="3467100" cy="351948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9"/>
          <p:cNvCxnSpPr>
            <a:stCxn id="16385" idx="3"/>
          </p:cNvCxnSpPr>
          <p:nvPr/>
        </p:nvCxnSpPr>
        <p:spPr>
          <a:xfrm flipV="1">
            <a:off x="6357938" y="844550"/>
            <a:ext cx="655637" cy="893763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6386" idx="1"/>
          </p:cNvCxnSpPr>
          <p:nvPr/>
        </p:nvCxnSpPr>
        <p:spPr>
          <a:xfrm rot="10800000" flipV="1">
            <a:off x="8370888" y="1611313"/>
            <a:ext cx="971550" cy="658812"/>
          </a:xfrm>
          <a:prstGeom prst="curvedConnector3">
            <a:avLst>
              <a:gd name="adj1" fmla="val 49967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6387" idx="3"/>
          </p:cNvCxnSpPr>
          <p:nvPr/>
        </p:nvCxnSpPr>
        <p:spPr>
          <a:xfrm flipV="1">
            <a:off x="6356350" y="3848100"/>
            <a:ext cx="741363" cy="125412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6388" idx="1"/>
          </p:cNvCxnSpPr>
          <p:nvPr/>
        </p:nvCxnSpPr>
        <p:spPr>
          <a:xfrm rot="10800000" flipV="1">
            <a:off x="7797800" y="5022850"/>
            <a:ext cx="581025" cy="585788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7489825" y="5673725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/>
              <a:t>IIZIIZ</a:t>
            </a:r>
          </a:p>
        </p:txBody>
      </p:sp>
      <p:sp>
        <p:nvSpPr>
          <p:cNvPr id="16394" name="Text Box 14"/>
          <p:cNvSpPr txBox="1">
            <a:spLocks noChangeArrowheads="1"/>
          </p:cNvSpPr>
          <p:nvPr/>
        </p:nvSpPr>
        <p:spPr bwMode="auto">
          <a:xfrm>
            <a:off x="7616825" y="2270125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/>
              <a:t>IIIIXX</a:t>
            </a:r>
          </a:p>
        </p:txBody>
      </p:sp>
      <p:sp>
        <p:nvSpPr>
          <p:cNvPr id="16395" name="Text Box 15"/>
          <p:cNvSpPr txBox="1">
            <a:spLocks noChangeArrowheads="1"/>
          </p:cNvSpPr>
          <p:nvPr/>
        </p:nvSpPr>
        <p:spPr bwMode="auto">
          <a:xfrm>
            <a:off x="6704013" y="32861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/>
              <a:t>XXIIII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6799263" y="3419475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/>
              <a:t>IIIYYI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07950"/>
            <a:ext cx="10515600" cy="989013"/>
          </a:xfrm>
        </p:spPr>
        <p:txBody>
          <a:bodyPr/>
          <a:lstStyle/>
          <a:p>
            <a:r>
              <a:rPr lang="en-US" altLang="en-GB"/>
              <a:t>Results (Time Evolution)</a:t>
            </a:r>
          </a:p>
        </p:txBody>
      </p:sp>
      <p:pic>
        <p:nvPicPr>
          <p:cNvPr id="1741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177925"/>
            <a:ext cx="98298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891088" y="158750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/>
              <a:t>t = 2 ; U = 2 ; N_up = 1, N_down 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en-GB" noProof="1"/>
              <a:t>Time Evolution</a:t>
            </a:r>
          </a:p>
        </p:txBody>
      </p:sp>
      <p:pic>
        <p:nvPicPr>
          <p:cNvPr id="1843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241425"/>
            <a:ext cx="9745662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6453188" y="3602038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/>
              <a:t>t = 5 ; U = 2 ; N_up = 1, N_down =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0813"/>
            <a:ext cx="10515600" cy="855662"/>
          </a:xfrm>
        </p:spPr>
        <p:txBody>
          <a:bodyPr/>
          <a:lstStyle/>
          <a:p>
            <a:r>
              <a:rPr lang="en-US" altLang="en-GB"/>
              <a:t>Results</a:t>
            </a:r>
          </a:p>
        </p:txBody>
      </p:sp>
      <p:sp>
        <p:nvSpPr>
          <p:cNvPr id="1945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06475"/>
            <a:ext cx="10804525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6453188" y="3602038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/>
              <a:t>t = 5 ; U = 2 ; N_up = 1, N_down =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84225"/>
          </a:xfrm>
        </p:spPr>
        <p:txBody>
          <a:bodyPr/>
          <a:lstStyle/>
          <a:p>
            <a:r>
              <a:rPr lang="en-US" altLang="en-GB"/>
              <a:t>Results</a:t>
            </a:r>
          </a:p>
        </p:txBody>
      </p:sp>
      <p:grpSp>
        <p:nvGrpSpPr>
          <p:cNvPr id="20482" name="Group 8"/>
          <p:cNvGrpSpPr>
            <a:grpSpLocks/>
          </p:cNvGrpSpPr>
          <p:nvPr/>
        </p:nvGrpSpPr>
        <p:grpSpPr bwMode="auto">
          <a:xfrm>
            <a:off x="3711575" y="274638"/>
            <a:ext cx="5216525" cy="3675062"/>
            <a:chOff x="8006" y="1309"/>
            <a:chExt cx="10123" cy="7076"/>
          </a:xfrm>
        </p:grpSpPr>
        <p:grpSp>
          <p:nvGrpSpPr>
            <p:cNvPr id="20483" name="Group 7"/>
            <p:cNvGrpSpPr>
              <a:grpSpLocks/>
            </p:cNvGrpSpPr>
            <p:nvPr/>
          </p:nvGrpSpPr>
          <p:grpSpPr bwMode="auto">
            <a:xfrm>
              <a:off x="8006" y="1309"/>
              <a:ext cx="9559" cy="6527"/>
              <a:chOff x="6882" y="2295"/>
              <a:chExt cx="9559" cy="6527"/>
            </a:xfrm>
          </p:grpSpPr>
          <p:pic>
            <p:nvPicPr>
              <p:cNvPr id="20484" name="Picture 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6" y="2875"/>
                <a:ext cx="8050" cy="5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85" name="Text Box 4"/>
              <p:cNvSpPr txBox="1">
                <a:spLocks noChangeArrowheads="1"/>
              </p:cNvSpPr>
              <p:nvPr/>
            </p:nvSpPr>
            <p:spPr bwMode="auto">
              <a:xfrm>
                <a:off x="10041" y="2295"/>
                <a:ext cx="6400" cy="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GB" sz="1600"/>
                  <a:t>Energy vs Time Steps</a:t>
                </a:r>
              </a:p>
            </p:txBody>
          </p:sp>
          <p:sp>
            <p:nvSpPr>
              <p:cNvPr id="20486" name="Text Box 5"/>
              <p:cNvSpPr txBox="1">
                <a:spLocks noChangeArrowheads="1"/>
              </p:cNvSpPr>
              <p:nvPr/>
            </p:nvSpPr>
            <p:spPr bwMode="auto">
              <a:xfrm rot="-5400000">
                <a:off x="6386" y="5220"/>
                <a:ext cx="1646" cy="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GB" sz="1600"/>
                  <a:t>Energy</a:t>
                </a:r>
              </a:p>
            </p:txBody>
          </p:sp>
        </p:grp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11729" y="7736"/>
              <a:ext cx="6400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GB" sz="1600"/>
                <a:t>Time Steps</a:t>
              </a:r>
            </a:p>
          </p:txBody>
        </p:sp>
      </p:grpSp>
      <p:pic>
        <p:nvPicPr>
          <p:cNvPr id="20488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8" y="3421063"/>
            <a:ext cx="4652962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5629275" y="952500"/>
            <a:ext cx="406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sz="1600"/>
              <a:t>t = 5 ; U = 2 ;</a:t>
            </a:r>
          </a:p>
          <a:p>
            <a:r>
              <a:rPr lang="en-US" altLang="en-GB" sz="1600"/>
              <a:t> N_up = 1, N_down = 1</a:t>
            </a:r>
          </a:p>
        </p:txBody>
      </p:sp>
      <p:pic>
        <p:nvPicPr>
          <p:cNvPr id="20490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473450"/>
            <a:ext cx="42243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965325" y="3965575"/>
            <a:ext cx="406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sz="1600"/>
              <a:t>t = 2 ; U = 2 ; </a:t>
            </a:r>
          </a:p>
          <a:p>
            <a:r>
              <a:rPr lang="en-US" altLang="en-GB" sz="1600"/>
              <a:t>N_up = 1, N_down = 0</a:t>
            </a:r>
          </a:p>
        </p:txBody>
      </p:sp>
      <p:sp>
        <p:nvSpPr>
          <p:cNvPr id="20492" name="Text Box 9"/>
          <p:cNvSpPr txBox="1">
            <a:spLocks noChangeArrowheads="1"/>
          </p:cNvSpPr>
          <p:nvPr/>
        </p:nvSpPr>
        <p:spPr bwMode="auto">
          <a:xfrm>
            <a:off x="9678988" y="3965575"/>
            <a:ext cx="406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sz="1600"/>
              <a:t>t = 2 ; U = 2 ; </a:t>
            </a:r>
          </a:p>
          <a:p>
            <a:r>
              <a:rPr lang="en-US" altLang="en-GB" sz="1600"/>
              <a:t>N_up = 1, N_down =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81063"/>
          </a:xfrm>
        </p:spPr>
        <p:txBody>
          <a:bodyPr/>
          <a:lstStyle/>
          <a:p>
            <a:r>
              <a:rPr lang="en-US" altLang="en-GB"/>
              <a:t>Ground State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1333500"/>
          <a:ext cx="10515600" cy="481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800"/>
                        <a:t>t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/>
                        <a:t>VQE Value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/>
                        <a:t>Exact Value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-2.4143371979407973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-2.5079027713765565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-5.136480969471321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-5.310041275768474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-7.9275827348250205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-8.129265449421528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-10.927723801407403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-10.953015751171044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-13.731722500762391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-13.778613800545113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6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-16.484464929236626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-16.605145580947013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7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-19.172344623574038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-19.43221442828915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-22.111744129670626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-22.259620442080937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9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-24.662907077525304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-25.087251961624006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10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-27.733616790958788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-27.915041723242485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556" name="Text Box 5"/>
          <p:cNvSpPr txBox="1">
            <a:spLocks noChangeArrowheads="1"/>
          </p:cNvSpPr>
          <p:nvPr/>
        </p:nvSpPr>
        <p:spPr bwMode="auto">
          <a:xfrm>
            <a:off x="5737225" y="754063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/>
              <a:t>U =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725"/>
          </a:xfrm>
        </p:spPr>
        <p:txBody>
          <a:bodyPr/>
          <a:lstStyle/>
          <a:p>
            <a:pPr fontAlgn="auto"/>
            <a:r>
              <a:rPr lang="en-US" altLang="en-GB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510665"/>
            <a:ext cx="10515600" cy="4716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charset="0"/>
              <a:buChar char="Ø"/>
            </a:pPr>
            <a:r>
              <a:rPr lang="en-US" sz="1800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 Simulation of many body systems is a profound topic of interest in Condensed Matter Physics and Atomic, Molecular Physics.</a:t>
            </a:r>
          </a:p>
          <a:p>
            <a:pPr marL="0" indent="0" fontAlgn="auto">
              <a:buFont typeface="Wingdings" panose="05000000000000000000" charset="0"/>
              <a:buNone/>
            </a:pPr>
            <a:endParaRPr lang="en-US" sz="1800" noProof="1">
              <a:latin typeface="Gentium Book Basic" panose="02000503060000020004" charset="0"/>
              <a:ea typeface="+mn-lt"/>
              <a:cs typeface="Gentium Book Basic" panose="02000503060000020004" charset="0"/>
            </a:endParaRPr>
          </a:p>
          <a:p>
            <a:pPr fontAlgn="auto">
              <a:buFont typeface="Wingdings" panose="05000000000000000000" charset="0"/>
              <a:buChar char="Ø"/>
            </a:pPr>
            <a:r>
              <a:rPr lang="en-US" sz="1800" noProof="1">
                <a:latin typeface="Gentium Book Basic" panose="02000503060000020004" charset="0"/>
                <a:cs typeface="Gentium Book Basic" panose="02000503060000020004" charset="0"/>
              </a:rPr>
              <a:t> Quantum Computers are promising tool for this </a:t>
            </a:r>
            <a:r>
              <a:rPr lang="en-US" sz="1800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because they operate based on the  principles of quantum mechanics, which align closely with the nature of quantum systems.</a:t>
            </a:r>
          </a:p>
          <a:p>
            <a:pPr marL="0" indent="0" fontAlgn="auto">
              <a:buFont typeface="Wingdings" panose="05000000000000000000" charset="0"/>
              <a:buNone/>
            </a:pPr>
            <a:endParaRPr lang="en-US" sz="1800" noProof="1">
              <a:latin typeface="Gentium Book Basic" panose="02000503060000020004" charset="0"/>
              <a:ea typeface="+mn-lt"/>
              <a:cs typeface="Gentium Book Basic" panose="02000503060000020004" charset="0"/>
            </a:endParaRPr>
          </a:p>
          <a:p>
            <a:pPr fontAlgn="auto">
              <a:buFont typeface="Wingdings" panose="05000000000000000000" charset="0"/>
              <a:buChar char="Ø"/>
            </a:pPr>
            <a:r>
              <a:rPr lang="en-US" sz="1800" b="1" noProof="1">
                <a:solidFill>
                  <a:schemeClr val="accent6">
                    <a:lumMod val="75000"/>
                  </a:schemeClr>
                </a:solidFill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Fermi Hubbard Model</a:t>
            </a:r>
            <a:r>
              <a:rPr lang="en-US" sz="1800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 is a strongly corelated system of electrons which describes Phase transitions like metal-insulator transitions, magnetic ordering, and superconductivity.</a:t>
            </a:r>
          </a:p>
          <a:p>
            <a:pPr fontAlgn="auto">
              <a:buFont typeface="Wingdings" panose="05000000000000000000" charset="0"/>
              <a:buChar char="Ø"/>
            </a:pPr>
            <a:endParaRPr lang="en-US" sz="1800" noProof="1">
              <a:latin typeface="Gentium Book Basic" panose="02000503060000020004" charset="0"/>
              <a:ea typeface="+mn-lt"/>
              <a:cs typeface="Gentium Book Basic" panose="02000503060000020004" charset="0"/>
            </a:endParaRPr>
          </a:p>
          <a:p>
            <a:pPr fontAlgn="auto">
              <a:buFont typeface="Wingdings" panose="05000000000000000000" charset="0"/>
              <a:buChar char="Ø"/>
            </a:pPr>
            <a:r>
              <a:rPr lang="en-US" sz="18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Scalable Circuit Approach :</a:t>
            </a:r>
            <a:r>
              <a:rPr lang="en-US" sz="1800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 Scalable Quantum Circuit referes to a quantum circuit where we can build a n-qubit circuit from (n-1) qubit circuit. </a:t>
            </a:r>
          </a:p>
          <a:p>
            <a:pPr fontAlgn="auto">
              <a:buFont typeface="Wingdings" panose="05000000000000000000" charset="0"/>
              <a:buChar char="Ø"/>
            </a:pPr>
            <a:endParaRPr lang="en-US" sz="1800" noProof="1">
              <a:latin typeface="Gentium Book Basic" panose="02000503060000020004" charset="0"/>
              <a:ea typeface="+mn-lt"/>
              <a:cs typeface="Gentium Book Basic" panose="02000503060000020004" charset="0"/>
            </a:endParaRPr>
          </a:p>
          <a:p>
            <a:pPr fontAlgn="auto">
              <a:buFont typeface="Wingdings" panose="05000000000000000000" charset="0"/>
              <a:buChar char="Ø"/>
            </a:pPr>
            <a:r>
              <a:rPr lang="en-US" sz="1800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Ground State finding of a system is crucial for exploring Low Temperature behaviour of a system. We use </a:t>
            </a:r>
            <a:r>
              <a:rPr lang="en-US" sz="1800" b="1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Exact Diagonalization</a:t>
            </a:r>
            <a:r>
              <a:rPr lang="en-US" sz="1800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 and </a:t>
            </a:r>
            <a:r>
              <a:rPr lang="en-US" sz="1800" b="1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Variational Quantum Eigensolver</a:t>
            </a:r>
            <a:r>
              <a:rPr lang="en-US" sz="1800" noProof="1">
                <a:latin typeface="Gentium Book Basic" panose="02000503060000020004" charset="0"/>
                <a:ea typeface="+mn-lt"/>
                <a:cs typeface="Gentium Book Basic" panose="02000503060000020004" charset="0"/>
              </a:rPr>
              <a:t>.</a:t>
            </a:r>
          </a:p>
          <a:p>
            <a:pPr fontAlgn="auto">
              <a:buFont typeface="Wingdings" panose="05000000000000000000" charset="0"/>
              <a:buChar char="Ø"/>
            </a:pPr>
            <a:endParaRPr lang="en-US" sz="2000" noProof="1">
              <a:latin typeface="Gentium Book Basic" panose="02000503060000020004" charset="0"/>
              <a:ea typeface="+mn-lt"/>
              <a:cs typeface="Gentium Book Basic" panose="02000503060000020004" charset="0"/>
            </a:endParaRPr>
          </a:p>
          <a:p>
            <a:pPr fontAlgn="auto">
              <a:buFont typeface="Wingdings" panose="05000000000000000000" charset="0"/>
              <a:buChar char="Ø"/>
            </a:pPr>
            <a:endParaRPr lang="en-US" sz="2000" noProof="1">
              <a:latin typeface="Gentium Book Basic" panose="02000503060000020004" charset="0"/>
              <a:ea typeface="+mn-lt"/>
              <a:cs typeface="Gentium Book Basic" panose="02000503060000020004" charset="0"/>
            </a:endParaRPr>
          </a:p>
          <a:p>
            <a:pPr fontAlgn="auto"/>
            <a:endParaRPr lang="en-US" sz="2000" noProof="1">
              <a:latin typeface="Gentium Book Basic" panose="02000503060000020004" charset="0"/>
              <a:cs typeface="Gentium Book Basic" panose="02000503060000020004" charset="0"/>
            </a:endParaRPr>
          </a:p>
          <a:p>
            <a:pPr fontAlgn="auto"/>
            <a:endParaRPr lang="en-US" sz="2000" noProof="1">
              <a:latin typeface="Gentium Book Basic" panose="02000503060000020004" charset="0"/>
              <a:cs typeface="Gentium Book Basic" panose="0200050306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Ground State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5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/>
                        <a:t>Self Term (U)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VQE Energy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Exact Energy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H.P.(t)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VQE Energy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Exact Energy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-2.4</a:t>
                      </a:r>
                      <a:r>
                        <a:rPr lang="en-US" altLang="en-GB" sz="1800"/>
                        <a:t>7</a:t>
                      </a:r>
                      <a:r>
                        <a:rPr lang="en-GB" altLang="en-US" sz="1800"/>
                        <a:t>32191463401605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-2.5079027713765565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-2.2</a:t>
                      </a:r>
                      <a:r>
                        <a:rPr lang="en-US" altLang="en-GB" sz="1800"/>
                        <a:t>4</a:t>
                      </a:r>
                      <a:r>
                        <a:rPr lang="en-GB" altLang="en-US" sz="1800"/>
                        <a:t>6834189936342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-2.279452315768611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</a:t>
                      </a:r>
                      <a:r>
                        <a:rPr lang="en-US" altLang="en-GB" sz="1800"/>
                        <a:t>2.05</a:t>
                      </a:r>
                      <a:r>
                        <a:rPr lang="en-GB" altLang="en-US" sz="1800"/>
                        <a:t>61725920373507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-2.117176177051358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</a:t>
                      </a:r>
                      <a:r>
                        <a:rPr lang="en-US" altLang="en-GB" sz="1800"/>
                        <a:t>96</a:t>
                      </a:r>
                      <a:r>
                        <a:rPr lang="en-GB" altLang="en-US" sz="1800"/>
                        <a:t>76804745649968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-2.0000000000000075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</a:t>
                      </a:r>
                      <a:r>
                        <a:rPr lang="en-US" altLang="en-GB" sz="1800"/>
                        <a:t>8</a:t>
                      </a:r>
                      <a:r>
                        <a:rPr lang="en-GB" altLang="en-US" sz="1800"/>
                        <a:t>953083026965632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-1.9132441962164446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</a:t>
                      </a:r>
                      <a:r>
                        <a:rPr lang="en-US" altLang="en-GB" sz="1800"/>
                        <a:t>79</a:t>
                      </a:r>
                      <a:r>
                        <a:rPr lang="en-GB" altLang="en-US" sz="1800"/>
                        <a:t>80233379939954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-1.8472734917475302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7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</a:t>
                      </a:r>
                      <a:r>
                        <a:rPr lang="en-US" altLang="en-GB" sz="1800"/>
                        <a:t>74</a:t>
                      </a:r>
                      <a:r>
                        <a:rPr lang="en-GB" altLang="en-US" sz="1800"/>
                        <a:t>25936253846727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-1.795831523312723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8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</a:t>
                      </a:r>
                      <a:r>
                        <a:rPr lang="en-US" altLang="en-GB" sz="1800"/>
                        <a:t>6</a:t>
                      </a:r>
                      <a:r>
                        <a:rPr lang="en-GB" altLang="en-US" sz="1800"/>
                        <a:t>634071613340767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-1.754807491400075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9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</a:t>
                      </a:r>
                      <a:r>
                        <a:rPr lang="en-US" altLang="en-GB" sz="1800"/>
                        <a:t>7000</a:t>
                      </a:r>
                      <a:r>
                        <a:rPr lang="en-GB" altLang="en-US" sz="1800"/>
                        <a:t>170971279048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-1.7214425080556355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800"/>
                        <a:t>10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</a:t>
                      </a:r>
                      <a:r>
                        <a:rPr lang="en-US" altLang="en-GB" sz="1800"/>
                        <a:t>65</a:t>
                      </a:r>
                      <a:r>
                        <a:rPr lang="en-GB" altLang="en-US" sz="1800"/>
                        <a:t>03544369990435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/>
                        <a:t>-1.6938398392065253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84" name="Text Box 5"/>
          <p:cNvSpPr txBox="1">
            <a:spLocks noChangeArrowheads="1"/>
          </p:cNvSpPr>
          <p:nvPr/>
        </p:nvSpPr>
        <p:spPr bwMode="auto">
          <a:xfrm>
            <a:off x="7856538" y="114935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/>
              <a:t>t =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27088"/>
          </a:xfrm>
        </p:spPr>
        <p:txBody>
          <a:bodyPr/>
          <a:lstStyle/>
          <a:p>
            <a:r>
              <a:rPr lang="en-US" altLang="en-GB"/>
              <a:t>Ground State Energy</a:t>
            </a:r>
          </a:p>
        </p:txBody>
      </p:sp>
      <p:pic>
        <p:nvPicPr>
          <p:cNvPr id="2355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400" y="1833563"/>
            <a:ext cx="5467350" cy="4333875"/>
          </a:xfrm>
        </p:spPr>
      </p:pic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924050"/>
            <a:ext cx="55149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/>
              <a:t>Conclusion &amp; Future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37405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en-GB" sz="2200" noProof="1">
                <a:latin typeface="Linux Biolinum G" panose="02000503000000000000" charset="0"/>
                <a:cs typeface="Linux Biolinum G" panose="02000503000000000000" charset="0"/>
              </a:rPr>
              <a:t>We see that energy values from VQE almost matches with Exact Values.</a:t>
            </a:r>
          </a:p>
          <a:p>
            <a:pPr fontAlgn="auto">
              <a:lnSpc>
                <a:spcPct val="110000"/>
              </a:lnSpc>
            </a:pPr>
            <a:r>
              <a:rPr lang="en-US" altLang="en-GB" sz="2200" noProof="1">
                <a:solidFill>
                  <a:schemeClr val="accent6">
                    <a:lumMod val="50000"/>
                  </a:schemeClr>
                </a:solidFill>
                <a:latin typeface="Linux Biolinum G" panose="02000503000000000000" charset="0"/>
                <a:cs typeface="Linux Biolinum G" panose="02000503000000000000" charset="0"/>
              </a:rPr>
              <a:t>The choice of Ansatz is very important for simulations. Among all the widely used ansatzes we see that TwoLocal gives the best result</a:t>
            </a:r>
            <a:r>
              <a:rPr lang="en-US" altLang="en-GB" sz="2200" noProof="1">
                <a:latin typeface="Linux Biolinum G" panose="02000503000000000000" charset="0"/>
                <a:cs typeface="Linux Biolinum G" panose="02000503000000000000" charset="0"/>
              </a:rPr>
              <a:t>.</a:t>
            </a:r>
          </a:p>
          <a:p>
            <a:pPr fontAlgn="auto">
              <a:lnSpc>
                <a:spcPct val="120000"/>
              </a:lnSpc>
            </a:pPr>
            <a:r>
              <a:rPr lang="en-US" altLang="en-GB" sz="220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The main goal in future will be to modify the Scalable Circuit Architecture to implement Imaginary Time Evolution to find ground State of the system</a:t>
            </a:r>
            <a:r>
              <a:rPr lang="en-US" altLang="en-GB" sz="2200" noProof="1">
                <a:latin typeface="Linux Biolinum G" panose="02000503000000000000" charset="0"/>
                <a:cs typeface="Linux Biolinum G" panose="02000503000000000000" charset="0"/>
              </a:rPr>
              <a:t>.</a:t>
            </a:r>
          </a:p>
          <a:p>
            <a:pPr fontAlgn="auto">
              <a:lnSpc>
                <a:spcPct val="100000"/>
              </a:lnSpc>
            </a:pPr>
            <a:r>
              <a:rPr lang="en-US" altLang="en-GB" sz="2200" noProof="1">
                <a:solidFill>
                  <a:schemeClr val="accent1">
                    <a:lumMod val="75000"/>
                  </a:schemeClr>
                </a:solidFill>
                <a:latin typeface="Linux Biolinum G" panose="02000503000000000000" charset="0"/>
                <a:cs typeface="Linux Biolinum G" panose="02000503000000000000" charset="0"/>
              </a:rPr>
              <a:t>The Hubbard Model can further be applied to complex lattices like triangular, honeycomb lattice in 2D etc to observe their ground state properties and their dynamics</a:t>
            </a:r>
            <a:r>
              <a:rPr lang="en-US" altLang="en-GB" sz="2200" noProof="1">
                <a:latin typeface="Linux Biolinum G" panose="02000503000000000000" charset="0"/>
                <a:cs typeface="Linux Biolinum G" panose="02000503000000000000" charset="0"/>
              </a:rPr>
              <a:t>.</a:t>
            </a:r>
          </a:p>
          <a:p>
            <a:pPr fontAlgn="auto">
              <a:lnSpc>
                <a:spcPct val="100000"/>
              </a:lnSpc>
            </a:pPr>
            <a:r>
              <a:rPr lang="en-US" altLang="en-GB" sz="2200" noProof="1">
                <a:latin typeface="Linux Biolinum G" panose="02000503000000000000" charset="0"/>
                <a:cs typeface="Linux Biolinum G" panose="02000503000000000000" charset="0"/>
              </a:rPr>
              <a:t>Simulation of Bose Hubbard model can also be carried out using Scalable Quantum Circuits.</a:t>
            </a: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en-GB" sz="2200" noProof="1">
              <a:latin typeface="Linux Biolinum G" panose="02000503000000000000" charset="0"/>
              <a:cs typeface="Linux Biolinum G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buFont typeface="Wingdings" panose="05000000000000000000" charset="0"/>
              <a:buChar char="q"/>
            </a:pPr>
            <a:r>
              <a:rPr lang="en-US" altLang="en-GB" sz="2000" noProof="1"/>
              <a:t> Scalable quantum circuits for exponential of Pauli strings and Hamiltonian simulations : </a:t>
            </a:r>
            <a:r>
              <a:rPr lang="en-US" altLang="en-GB" sz="2000" i="1" noProof="1"/>
              <a:t>Rohit Sarma Sarkar, Sabyasachi Chakraborty, Bibhas Adhikari</a:t>
            </a:r>
          </a:p>
          <a:p>
            <a:pPr marL="0" indent="0" fontAlgn="auto">
              <a:buFont typeface="Wingdings" panose="05000000000000000000" charset="0"/>
              <a:buNone/>
            </a:pPr>
            <a:endParaRPr lang="en-US" altLang="en-GB" sz="2000" i="1" noProof="1"/>
          </a:p>
          <a:p>
            <a:pPr fontAlgn="auto">
              <a:buFont typeface="Wingdings" panose="05000000000000000000" charset="0"/>
              <a:buChar char="q"/>
            </a:pPr>
            <a:r>
              <a:rPr lang="en-US" altLang="en-GB" sz="2000" noProof="1"/>
              <a:t>Quantum circuit architecture for Pauli strings exponentials</a:t>
            </a:r>
            <a:r>
              <a:rPr lang="en-US" altLang="en-GB" sz="2000" i="1" noProof="1"/>
              <a:t> : Saad Yalouz</a:t>
            </a:r>
          </a:p>
          <a:p>
            <a:pPr marL="0" indent="0" fontAlgn="auto">
              <a:buFont typeface="Wingdings" panose="05000000000000000000" charset="0"/>
              <a:buNone/>
            </a:pPr>
            <a:endParaRPr lang="en-US" altLang="en-GB" sz="2000" i="1" noProof="1"/>
          </a:p>
          <a:p>
            <a:pPr fontAlgn="auto">
              <a:buFont typeface="Wingdings" panose="05000000000000000000" charset="0"/>
              <a:buChar char="q"/>
            </a:pPr>
            <a:r>
              <a:rPr lang="en-US" altLang="en-GB" sz="2000" noProof="1"/>
              <a:t>Observing ground-state properties of the Fermi-Hubbard model using a scalable algorithmon a quantum computer : </a:t>
            </a:r>
            <a:r>
              <a:rPr lang="en-US" altLang="en-GB" sz="2000" i="1" noProof="1"/>
              <a:t>Stasja Stanisic et. al.</a:t>
            </a:r>
          </a:p>
          <a:p>
            <a:pPr marL="0" indent="0" fontAlgn="auto">
              <a:buFont typeface="Wingdings" panose="05000000000000000000" charset="0"/>
              <a:buNone/>
            </a:pPr>
            <a:endParaRPr lang="en-US" altLang="en-GB" sz="2000" i="1" noProof="1"/>
          </a:p>
          <a:p>
            <a:pPr fontAlgn="auto">
              <a:buFont typeface="Wingdings" panose="05000000000000000000" charset="0"/>
              <a:buChar char="q"/>
            </a:pPr>
            <a:r>
              <a:rPr lang="en-US" altLang="en-GB" sz="2000" i="1" noProof="1"/>
              <a:t> </a:t>
            </a:r>
            <a:r>
              <a:rPr lang="en-US" altLang="en-GB" sz="2000" noProof="1"/>
              <a:t>Elementary Introduction to Hubbard Model : </a:t>
            </a:r>
            <a:r>
              <a:rPr lang="en-US" altLang="en-GB" sz="2000" i="1" noProof="1"/>
              <a:t>A. Georges, G. Kotliar</a:t>
            </a:r>
          </a:p>
          <a:p>
            <a:pPr marL="0" indent="0" fontAlgn="auto">
              <a:buFont typeface="Wingdings" panose="05000000000000000000" charset="0"/>
              <a:buNone/>
            </a:pPr>
            <a:endParaRPr lang="en-US" altLang="en-GB" sz="2000" i="1" noProof="1"/>
          </a:p>
          <a:p>
            <a:pPr fontAlgn="auto">
              <a:buFont typeface="Wingdings" panose="05000000000000000000" charset="0"/>
              <a:buChar char="q"/>
            </a:pPr>
            <a:r>
              <a:rPr lang="en-US" altLang="en-GB" sz="2000" i="1" noProof="1"/>
              <a:t> https://www.ibm.com/quantum/qiskit</a:t>
            </a:r>
          </a:p>
          <a:p>
            <a:pPr fontAlgn="auto">
              <a:buFont typeface="Wingdings" panose="05000000000000000000" charset="0"/>
              <a:buChar char="q"/>
            </a:pPr>
            <a:endParaRPr lang="en-US" altLang="en-GB" sz="2000" i="1" noProof="1"/>
          </a:p>
          <a:p>
            <a:pPr fontAlgn="auto">
              <a:buFont typeface="Wingdings" panose="05000000000000000000" charset="0"/>
              <a:buChar char="q"/>
            </a:pPr>
            <a:endParaRPr lang="en-US" altLang="en-GB" sz="2000" i="1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buFont typeface="Wingdings" panose="05000000000000000000" charset="0"/>
              <a:buChar char="v"/>
            </a:pPr>
            <a:r>
              <a:rPr lang="en-US" altLang="en-GB" sz="2000" noProof="1">
                <a:latin typeface="Gentium Book Basic" panose="02000503060000020004" charset="0"/>
                <a:cs typeface="Gentium Book Basic" panose="02000503060000020004" charset="0"/>
              </a:rPr>
              <a:t> I am grateful to my guide Prof. Sonjoy Majumder for his constant guidance and motivation throughout the Project.</a:t>
            </a:r>
          </a:p>
          <a:p>
            <a:pPr marL="0" indent="0" fontAlgn="auto">
              <a:buFont typeface="Arial" panose="020B0604020202020204" pitchFamily="34" charset="0"/>
              <a:buNone/>
            </a:pPr>
            <a:endParaRPr lang="en-US" altLang="en-GB" sz="2000" noProof="1">
              <a:latin typeface="Gentium Book Basic" panose="02000503060000020004" charset="0"/>
              <a:cs typeface="Gentium Book Basic" panose="02000503060000020004" charset="0"/>
            </a:endParaRPr>
          </a:p>
          <a:p>
            <a:pPr fontAlgn="auto">
              <a:buFont typeface="Wingdings" panose="05000000000000000000" charset="0"/>
              <a:buChar char="v"/>
            </a:pPr>
            <a:r>
              <a:rPr lang="en-US" altLang="en-GB" sz="2000" noProof="1">
                <a:latin typeface="Gentium Book Basic" panose="02000503060000020004" charset="0"/>
                <a:cs typeface="Gentium Book Basic" panose="02000503060000020004" charset="0"/>
              </a:rPr>
              <a:t> Special Thanks to Mr. Sabyasachi Chakraborty, Research Scholar, Dept. of Physics, IIT Kharagpur for being helpful and supportive in the project.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021138" y="3748193"/>
            <a:ext cx="10515600" cy="23336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US" altLang="en-GB" sz="6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C19E0-BD40-1A2A-ABED-4C66402CF91F}"/>
              </a:ext>
            </a:extLst>
          </p:cNvPr>
          <p:cNvSpPr txBox="1"/>
          <p:nvPr/>
        </p:nvSpPr>
        <p:spPr>
          <a:xfrm>
            <a:off x="2648340" y="6311900"/>
            <a:ext cx="663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Codes available @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https://github.com/abhinabakgp/masters_project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430" y="379095"/>
            <a:ext cx="10515600" cy="9226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en-US" altLang="en-GB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</a:p>
        </p:txBody>
      </p:sp>
      <p:sp>
        <p:nvSpPr>
          <p:cNvPr id="5122" name="矩形 4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69163" y="1444625"/>
            <a:ext cx="1719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altLang="en-GB" b="1">
                <a:latin typeface="Calibri Light" panose="020F0302020204030204" pitchFamily="34" charset="0"/>
              </a:rPr>
              <a:t>Time Evolution</a:t>
            </a:r>
          </a:p>
          <a:p>
            <a:r>
              <a:rPr lang="en-US" altLang="en-GB" b="1">
                <a:latin typeface="Calibri Light" panose="020F0302020204030204" pitchFamily="34" charset="0"/>
              </a:rPr>
              <a:t>Results</a:t>
            </a:r>
          </a:p>
        </p:txBody>
      </p: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4343400" y="1603375"/>
            <a:ext cx="1717675" cy="698500"/>
          </a:xfrm>
          <a:prstGeom prst="rect">
            <a:avLst/>
          </a:prstGeom>
          <a:noFill/>
        </p:spPr>
        <p:txBody>
          <a:bodyPr lIns="0" tIns="0" rIns="0" bIns="0" anchor="b">
            <a:normAutofit fontScale="90000" lnSpcReduction="10000"/>
          </a:bodyPr>
          <a:lstStyle/>
          <a:p>
            <a:pPr fontAlgn="auto"/>
            <a:r>
              <a:rPr lang="en-US" b="1" noProof="1">
                <a:latin typeface="+mj-lt"/>
              </a:rPr>
              <a:t>Scalable Quantum Circuit for Time Evolution</a:t>
            </a:r>
          </a:p>
        </p:txBody>
      </p:sp>
      <p:sp>
        <p:nvSpPr>
          <p:cNvPr id="5124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11838" y="5018088"/>
            <a:ext cx="17351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altLang="en-GB" b="1">
                <a:latin typeface="Calibri Light" panose="020F0302020204030204" pitchFamily="34" charset="0"/>
              </a:rPr>
              <a:t>Ground State Finding</a:t>
            </a:r>
          </a:p>
        </p:txBody>
      </p:sp>
      <p:sp>
        <p:nvSpPr>
          <p:cNvPr id="5125" name="矩形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42363" y="5121275"/>
            <a:ext cx="17351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altLang="en-GB" b="1">
                <a:latin typeface="Calibri Light" panose="020F0302020204030204" pitchFamily="34" charset="0"/>
              </a:rPr>
              <a:t>Future Aspects and Conclusion</a:t>
            </a:r>
            <a:r>
              <a:rPr lang="en-US" altLang="en-GB" b="1">
                <a:solidFill>
                  <a:schemeClr val="accent1"/>
                </a:solidFill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5126" name="矩形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82900" y="5119688"/>
            <a:ext cx="17351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altLang="en-GB" b="1">
                <a:latin typeface="Calibri Light" panose="020F0302020204030204" pitchFamily="34" charset="0"/>
              </a:rPr>
              <a:t>Jordan Wigner Mapping</a:t>
            </a:r>
          </a:p>
        </p:txBody>
      </p:sp>
      <p:sp>
        <p:nvSpPr>
          <p:cNvPr id="5127" name="矩形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33513" y="1619250"/>
            <a:ext cx="17192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altLang="en-GB" b="1" dirty="0">
                <a:latin typeface="Calibri Light" panose="020F0302020204030204" pitchFamily="34" charset="0"/>
              </a:rPr>
              <a:t>Fermi Hubbard Model</a:t>
            </a:r>
          </a:p>
        </p:txBody>
      </p:sp>
      <p:cxnSp>
        <p:nvCxnSpPr>
          <p:cNvPr id="19" name="直接连接符 18"/>
          <p:cNvCxnSpPr/>
          <p:nvPr>
            <p:custDataLst>
              <p:tags r:id="rId7"/>
            </p:custDataLst>
          </p:nvPr>
        </p:nvCxnSpPr>
        <p:spPr>
          <a:xfrm flipV="1">
            <a:off x="1209675" y="2054225"/>
            <a:ext cx="0" cy="115252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 flipV="1">
            <a:off x="4137025" y="2024063"/>
            <a:ext cx="0" cy="115252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 flipV="1">
            <a:off x="7062788" y="2024063"/>
            <a:ext cx="0" cy="115252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 rot="10800000" flipV="1">
            <a:off x="8526463" y="4435475"/>
            <a:ext cx="0" cy="115252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1"/>
            </p:custDataLst>
          </p:nvPr>
        </p:nvCxnSpPr>
        <p:spPr>
          <a:xfrm rot="10800000" flipV="1">
            <a:off x="5602288" y="4435475"/>
            <a:ext cx="0" cy="115252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rot="10800000" flipV="1">
            <a:off x="2665413" y="4435475"/>
            <a:ext cx="0" cy="115252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>
            <p:custDataLst>
              <p:tags r:id="rId13"/>
            </p:custDataLst>
          </p:nvPr>
        </p:nvSpPr>
        <p:spPr>
          <a:xfrm>
            <a:off x="1206500" y="3148013"/>
            <a:ext cx="971550" cy="126841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9" h="1999">
                <a:moveTo>
                  <a:pt x="0" y="0"/>
                </a:moveTo>
                <a:lnTo>
                  <a:pt x="1529" y="0"/>
                </a:lnTo>
                <a:lnTo>
                  <a:pt x="1529" y="1999"/>
                </a:lnTo>
                <a:lnTo>
                  <a:pt x="764" y="1514"/>
                </a:lnTo>
                <a:lnTo>
                  <a:pt x="0" y="19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70000">
                <a:schemeClr val="accent1"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7950" tIns="107950" rIns="107950" bIns="107950" anchor="ctr">
            <a:normAutofit/>
          </a:bodyPr>
          <a:lstStyle/>
          <a:p>
            <a:pPr algn="ctr" fontAlgn="auto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0000"/>
                    </a:schemeClr>
                  </a:outerShdw>
                </a:effectLst>
                <a:sym typeface="+mn-lt"/>
              </a:rPr>
              <a:t>1</a:t>
            </a: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2665413" y="3148013"/>
            <a:ext cx="971550" cy="128905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70000">
                <a:schemeClr val="accent1"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7950" tIns="107950" rIns="107950" bIns="107950" anchor="ctr">
            <a:normAutofit/>
          </a:bodyPr>
          <a:lstStyle/>
          <a:p>
            <a:pPr algn="ctr" fontAlgn="auto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0000"/>
                    </a:schemeClr>
                  </a:outerShdw>
                </a:effectLst>
                <a:sym typeface="+mn-lt"/>
              </a:rPr>
              <a:t>2</a:t>
            </a:r>
          </a:p>
        </p:txBody>
      </p:sp>
      <p:sp>
        <p:nvSpPr>
          <p:cNvPr id="32" name="矩形 31"/>
          <p:cNvSpPr/>
          <p:nvPr>
            <p:custDataLst>
              <p:tags r:id="rId15"/>
            </p:custDataLst>
          </p:nvPr>
        </p:nvSpPr>
        <p:spPr>
          <a:xfrm>
            <a:off x="4132263" y="3148013"/>
            <a:ext cx="971550" cy="128905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70000">
                <a:schemeClr val="accent1"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7950" tIns="107950" rIns="107950" bIns="107950" anchor="ctr">
            <a:normAutofit/>
          </a:bodyPr>
          <a:lstStyle/>
          <a:p>
            <a:pPr algn="ctr" fontAlgn="auto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0000"/>
                    </a:schemeClr>
                  </a:outerShdw>
                </a:effectLst>
                <a:sym typeface="+mn-lt"/>
              </a:rPr>
              <a:t>3</a:t>
            </a:r>
          </a:p>
        </p:txBody>
      </p: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5599113" y="3148013"/>
            <a:ext cx="971550" cy="128905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70000">
                <a:schemeClr val="accent1"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7950" tIns="107950" rIns="107950" bIns="107950" anchor="ctr">
            <a:normAutofit/>
          </a:bodyPr>
          <a:lstStyle/>
          <a:p>
            <a:pPr algn="ctr" fontAlgn="auto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0000"/>
                    </a:schemeClr>
                  </a:outerShdw>
                </a:effectLst>
                <a:sym typeface="+mn-lt"/>
              </a:rPr>
              <a:t>4</a:t>
            </a:r>
          </a:p>
        </p:txBody>
      </p:sp>
      <p:sp>
        <p:nvSpPr>
          <p:cNvPr id="36" name="矩形 35"/>
          <p:cNvSpPr/>
          <p:nvPr>
            <p:custDataLst>
              <p:tags r:id="rId17"/>
            </p:custDataLst>
          </p:nvPr>
        </p:nvSpPr>
        <p:spPr>
          <a:xfrm>
            <a:off x="7058025" y="3148013"/>
            <a:ext cx="971550" cy="128905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70000">
                <a:schemeClr val="accent1"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7950" tIns="107950" rIns="107950" bIns="107950" anchor="ctr">
            <a:normAutofit/>
          </a:bodyPr>
          <a:lstStyle/>
          <a:p>
            <a:pPr algn="ctr" fontAlgn="auto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0000"/>
                    </a:schemeClr>
                  </a:outerShdw>
                </a:effectLst>
                <a:sym typeface="+mn-lt"/>
              </a:rPr>
              <a:t>5</a:t>
            </a:r>
          </a:p>
        </p:txBody>
      </p:sp>
      <p:sp>
        <p:nvSpPr>
          <p:cNvPr id="37" name="矩形 36"/>
          <p:cNvSpPr/>
          <p:nvPr>
            <p:custDataLst>
              <p:tags r:id="rId18"/>
            </p:custDataLst>
          </p:nvPr>
        </p:nvSpPr>
        <p:spPr>
          <a:xfrm>
            <a:off x="8524875" y="3148013"/>
            <a:ext cx="971550" cy="128905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70000">
                <a:schemeClr val="accent1"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7950" tIns="107950" rIns="107950" bIns="107950" anchor="ctr">
            <a:normAutofit/>
          </a:bodyPr>
          <a:lstStyle/>
          <a:p>
            <a:pPr algn="ctr" fontAlgn="auto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0000"/>
                    </a:schemeClr>
                  </a:outerShdw>
                </a:effectLst>
                <a:sym typeface="+mn-lt"/>
              </a:rPr>
              <a:t>6</a:t>
            </a:r>
          </a:p>
        </p:txBody>
      </p:sp>
      <p:sp>
        <p:nvSpPr>
          <p:cNvPr id="38" name="平行四边形 37"/>
          <p:cNvSpPr/>
          <p:nvPr>
            <p:custDataLst>
              <p:tags r:id="rId19"/>
            </p:custDataLst>
          </p:nvPr>
        </p:nvSpPr>
        <p:spPr>
          <a:xfrm rot="5400000">
            <a:off x="1773238" y="3544888"/>
            <a:ext cx="1289050" cy="495300"/>
          </a:xfrm>
          <a:prstGeom prst="parallelogram">
            <a:avLst>
              <a:gd name="adj" fmla="val 66048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>
              <a:latin typeface="Arial" panose="020B0604020202020204" pitchFamily="34" charset="0"/>
              <a:sym typeface="+mn-lt"/>
            </a:endParaRPr>
          </a:p>
        </p:txBody>
      </p:sp>
      <p:sp>
        <p:nvSpPr>
          <p:cNvPr id="39" name="平行四边形 38"/>
          <p:cNvSpPr/>
          <p:nvPr>
            <p:custDataLst>
              <p:tags r:id="rId20"/>
            </p:custDataLst>
          </p:nvPr>
        </p:nvSpPr>
        <p:spPr>
          <a:xfrm rot="5400000">
            <a:off x="3240088" y="3544888"/>
            <a:ext cx="1289050" cy="495300"/>
          </a:xfrm>
          <a:prstGeom prst="parallelogram">
            <a:avLst>
              <a:gd name="adj" fmla="val 66048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0" name="平行四边形 39"/>
          <p:cNvSpPr/>
          <p:nvPr>
            <p:custDataLst>
              <p:tags r:id="rId21"/>
            </p:custDataLst>
          </p:nvPr>
        </p:nvSpPr>
        <p:spPr>
          <a:xfrm rot="5400000">
            <a:off x="4706938" y="3544888"/>
            <a:ext cx="1289050" cy="495300"/>
          </a:xfrm>
          <a:prstGeom prst="parallelogram">
            <a:avLst>
              <a:gd name="adj" fmla="val 66048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1" name="平行四边形 40"/>
          <p:cNvSpPr/>
          <p:nvPr>
            <p:custDataLst>
              <p:tags r:id="rId22"/>
            </p:custDataLst>
          </p:nvPr>
        </p:nvSpPr>
        <p:spPr>
          <a:xfrm rot="5400000">
            <a:off x="6172994" y="3544094"/>
            <a:ext cx="1289050" cy="496888"/>
          </a:xfrm>
          <a:prstGeom prst="parallelogram">
            <a:avLst>
              <a:gd name="adj" fmla="val 66048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2" name="平行四边形 41"/>
          <p:cNvSpPr/>
          <p:nvPr>
            <p:custDataLst>
              <p:tags r:id="rId23"/>
            </p:custDataLst>
          </p:nvPr>
        </p:nvSpPr>
        <p:spPr>
          <a:xfrm rot="5400000">
            <a:off x="7633494" y="3544094"/>
            <a:ext cx="1289050" cy="496888"/>
          </a:xfrm>
          <a:prstGeom prst="parallelogram">
            <a:avLst>
              <a:gd name="adj" fmla="val 66048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4" name="平行四边形 43"/>
          <p:cNvSpPr/>
          <p:nvPr>
            <p:custDataLst>
              <p:tags r:id="rId24"/>
            </p:custDataLst>
          </p:nvPr>
        </p:nvSpPr>
        <p:spPr>
          <a:xfrm rot="5400000">
            <a:off x="9190038" y="3452813"/>
            <a:ext cx="1020762" cy="411162"/>
          </a:xfrm>
          <a:prstGeom prst="parallelogram">
            <a:avLst>
              <a:gd name="adj" fmla="val 80370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5" name="右箭头 44"/>
          <p:cNvSpPr/>
          <p:nvPr>
            <p:custDataLst>
              <p:tags r:id="rId25"/>
            </p:custDataLst>
          </p:nvPr>
        </p:nvSpPr>
        <p:spPr>
          <a:xfrm>
            <a:off x="9906000" y="3340100"/>
            <a:ext cx="866775" cy="965200"/>
          </a:xfrm>
          <a:prstGeom prst="rightArrow">
            <a:avLst>
              <a:gd name="adj1" fmla="val 71222"/>
              <a:gd name="adj2" fmla="val 7207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en-US" noProof="1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147" name="Text Box 2"/>
          <p:cNvSpPr txBox="1">
            <a:spLocks noChangeArrowheads="1"/>
          </p:cNvSpPr>
          <p:nvPr/>
        </p:nvSpPr>
        <p:spPr bwMode="auto">
          <a:xfrm>
            <a:off x="10185400" y="5597525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fontAlgn="auto"/>
            <a:r>
              <a:rPr lang="en-US" altLang="en-GB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of Quantum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995"/>
            <a:ext cx="10515600" cy="5096510"/>
          </a:xfrm>
        </p:spPr>
        <p:txBody>
          <a:bodyPr>
            <a:normAutofit fontScale="82500" lnSpcReduction="20000"/>
          </a:bodyPr>
          <a:lstStyle/>
          <a:p>
            <a:pPr fontAlgn="auto">
              <a:lnSpc>
                <a:spcPct val="100000"/>
              </a:lnSpc>
            </a:pP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For a system of n particles, the state space requires </a:t>
            </a:r>
            <a:r>
              <a:rPr lang="en-US" altLang="en-GB" noProof="1">
                <a:latin typeface="Linux Biolinum G" panose="02000503000000000000" charset="0"/>
                <a:cs typeface="Linux Biolinum G" panose="02000503000000000000" charset="0"/>
              </a:rPr>
              <a:t> 2^n</a:t>
            </a: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  complex coefficients to describe all possible configurations. </a:t>
            </a:r>
          </a:p>
          <a:p>
            <a:pPr marL="0"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GB" noProof="1">
                <a:latin typeface="Linux Biolinum G" panose="02000503000000000000" charset="0"/>
                <a:cs typeface="Linux Biolinum G" panose="02000503000000000000" charset="0"/>
              </a:rPr>
              <a:t>     </a:t>
            </a: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For example:</a:t>
            </a:r>
            <a:r>
              <a:rPr lang="en-US" altLang="en-GB" noProof="1">
                <a:latin typeface="Linux Biolinum G" panose="02000503000000000000" charset="0"/>
                <a:cs typeface="Linux Biolinum G" panose="02000503000000000000" charset="0"/>
              </a:rPr>
              <a:t> </a:t>
            </a:r>
            <a:r>
              <a:rPr lang="en-GB" altLang="en-US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A 5-particle system requires  </a:t>
            </a:r>
            <a:r>
              <a:rPr lang="en-US" altLang="en-GB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2^5 </a:t>
            </a:r>
            <a:r>
              <a:rPr lang="en-GB" altLang="en-US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=</a:t>
            </a:r>
            <a:r>
              <a:rPr lang="en-US" altLang="en-GB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 </a:t>
            </a:r>
            <a:r>
              <a:rPr lang="en-GB" altLang="en-US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32 coefficients</a:t>
            </a: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.</a:t>
            </a:r>
          </a:p>
          <a:p>
            <a:pPr fontAlgn="auto">
              <a:lnSpc>
                <a:spcPct val="100000"/>
              </a:lnSpc>
            </a:pPr>
            <a:r>
              <a:rPr lang="en-GB" altLang="en-US" noProof="1">
                <a:solidFill>
                  <a:schemeClr val="accent6">
                    <a:lumMod val="75000"/>
                  </a:schemeClr>
                </a:solidFill>
                <a:latin typeface="Linux Biolinum G" panose="02000503000000000000" charset="0"/>
                <a:cs typeface="Linux Biolinum G" panose="02000503000000000000" charset="0"/>
              </a:rPr>
              <a:t>A 50-particle system requires </a:t>
            </a:r>
            <a:r>
              <a:rPr lang="en-US" altLang="en-GB" noProof="1">
                <a:solidFill>
                  <a:schemeClr val="accent6">
                    <a:lumMod val="75000"/>
                  </a:schemeClr>
                </a:solidFill>
                <a:latin typeface="Linux Biolinum G" panose="02000503000000000000" charset="0"/>
                <a:cs typeface="Linux Biolinum G" panose="02000503000000000000" charset="0"/>
              </a:rPr>
              <a:t>around 10^15</a:t>
            </a: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 </a:t>
            </a:r>
            <a:r>
              <a:rPr lang="en-GB" altLang="en-US" noProof="1">
                <a:solidFill>
                  <a:schemeClr val="accent6">
                    <a:lumMod val="75000"/>
                  </a:schemeClr>
                </a:solidFill>
                <a:latin typeface="Linux Biolinum G" panose="02000503000000000000" charset="0"/>
                <a:cs typeface="Linux Biolinum G" panose="02000503000000000000" charset="0"/>
              </a:rPr>
              <a:t>coefficients</a:t>
            </a: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, making it infeasible to handle on classical computers as the memory and computation demands quickly exceed realistic limits.</a:t>
            </a:r>
          </a:p>
          <a:p>
            <a:pPr fontAlgn="auto">
              <a:lnSpc>
                <a:spcPct val="100000"/>
              </a:lnSpc>
            </a:pP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Quantum Computers Handle This Naturally</a:t>
            </a:r>
            <a:r>
              <a:rPr lang="en-US" altLang="en-GB" noProof="1">
                <a:latin typeface="Linux Biolinum G" panose="02000503000000000000" charset="0"/>
                <a:cs typeface="Linux Biolinum G" panose="02000503000000000000" charset="0"/>
              </a:rPr>
              <a:t>.</a:t>
            </a:r>
            <a:endParaRPr lang="en-GB" altLang="en-US" noProof="1">
              <a:latin typeface="Linux Biolinum G" panose="02000503000000000000" charset="0"/>
              <a:cs typeface="Linux Biolinum G" panose="02000503000000000000" charset="0"/>
            </a:endParaRPr>
          </a:p>
          <a:p>
            <a:pPr fontAlgn="auto">
              <a:lnSpc>
                <a:spcPct val="100000"/>
              </a:lnSpc>
            </a:pP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A quantum computer uses </a:t>
            </a:r>
            <a:r>
              <a:rPr lang="en-GB" altLang="en-US" noProof="1">
                <a:solidFill>
                  <a:srgbClr val="C00000"/>
                </a:solidFill>
                <a:latin typeface="Linux Biolinum G" panose="02000503000000000000" charset="0"/>
                <a:cs typeface="Linux Biolinum G" panose="02000503000000000000" charset="0"/>
              </a:rPr>
              <a:t>qubits</a:t>
            </a: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, which are themselves quantum systems capable of existing in superposition. </a:t>
            </a:r>
            <a:r>
              <a:rPr lang="en-GB" altLang="en-US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The state of </a:t>
            </a:r>
            <a:r>
              <a:rPr lang="en-US" altLang="en-GB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 </a:t>
            </a:r>
            <a:r>
              <a:rPr lang="en-GB" altLang="en-US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n qubits can directly represent a  </a:t>
            </a:r>
            <a:r>
              <a:rPr lang="en-US" altLang="en-GB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n</a:t>
            </a:r>
            <a:r>
              <a:rPr lang="en-GB" altLang="en-US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Linux Biolinum G" panose="02000503000000000000" charset="0"/>
                <a:cs typeface="Linux Biolinum G" panose="02000503000000000000" charset="0"/>
              </a:rPr>
              <a:t>-dimensional quantum state</a:t>
            </a: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.</a:t>
            </a:r>
          </a:p>
          <a:p>
            <a:pPr fontAlgn="auto">
              <a:lnSpc>
                <a:spcPct val="100000"/>
              </a:lnSpc>
            </a:pPr>
            <a:r>
              <a:rPr lang="en-GB" altLang="en-US" noProof="1">
                <a:latin typeface="Linux Biolinum G" panose="02000503000000000000" charset="0"/>
                <a:cs typeface="Linux Biolinum G" panose="02000503000000000000" charset="0"/>
              </a:rPr>
              <a:t>Unlike classical bits, which can only hold a single value (0 or 1) at a time, qubits can encode both values simultaneously, thanks to superposition. </a:t>
            </a:r>
            <a:r>
              <a:rPr lang="en-GB" altLang="en-US" noProof="1">
                <a:solidFill>
                  <a:schemeClr val="accent2">
                    <a:lumMod val="75000"/>
                  </a:schemeClr>
                </a:solidFill>
                <a:latin typeface="Linux Biolinum G" panose="02000503000000000000" charset="0"/>
                <a:cs typeface="Linux Biolinum G" panose="02000503000000000000" charset="0"/>
              </a:rPr>
              <a:t>This allows them to represent all possible states of the system inherently, without needing to explicitly store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22338"/>
          </a:xfrm>
        </p:spPr>
        <p:txBody>
          <a:bodyPr/>
          <a:lstStyle/>
          <a:p>
            <a:r>
              <a:rPr lang="en-US" altLang="en-GB" b="1"/>
              <a:t>Fermi Hubbard Model</a:t>
            </a:r>
          </a:p>
        </p:txBody>
      </p:sp>
      <p:pic>
        <p:nvPicPr>
          <p:cNvPr id="4" name="2384804F-3998-4D57-9195-F3826E402611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85" y="3930015"/>
            <a:ext cx="6449922" cy="6423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412875"/>
            <a:ext cx="10615613" cy="1476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altLang="en-US" dirty="0"/>
              <a:t>It was introduced to model the </a:t>
            </a:r>
            <a:r>
              <a:rPr lang="en-GB" altLang="en-US" dirty="0" err="1"/>
              <a:t>behavior</a:t>
            </a:r>
            <a:r>
              <a:rPr lang="en-GB" altLang="en-US" dirty="0"/>
              <a:t> of correlated electrons in solid.</a:t>
            </a:r>
            <a:r>
              <a:rPr lang="en-US" altLang="en-GB" dirty="0"/>
              <a:t> </a:t>
            </a:r>
            <a:r>
              <a:rPr lang="en-GB" altLang="en-US" dirty="0"/>
              <a:t>Electrons can “hop” between </a:t>
            </a:r>
            <a:r>
              <a:rPr lang="en-GB" altLang="en-US" dirty="0" err="1"/>
              <a:t>neighboring</a:t>
            </a:r>
            <a:r>
              <a:rPr lang="en-GB" altLang="en-US" dirty="0"/>
              <a:t> lattice sites without interacting.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GB" dirty="0"/>
              <a:t>E</a:t>
            </a:r>
            <a:r>
              <a:rPr lang="en-GB" altLang="en-US" dirty="0" err="1"/>
              <a:t>lectrons</a:t>
            </a:r>
            <a:r>
              <a:rPr lang="en-GB" altLang="en-US" dirty="0"/>
              <a:t> at the same site (one spin up and other spin down) can interact with each other.</a:t>
            </a:r>
          </a:p>
          <a:p>
            <a:r>
              <a:rPr lang="en-US" altLang="en-GB" dirty="0"/>
              <a:t>      </a:t>
            </a:r>
            <a:r>
              <a:rPr lang="en-GB" altLang="en-US" dirty="0"/>
              <a:t>Each site can be in one of the following states</a:t>
            </a:r>
            <a:r>
              <a:rPr lang="en-US" altLang="en-GB" dirty="0"/>
              <a:t> :</a:t>
            </a:r>
          </a:p>
          <a:p>
            <a:endParaRPr lang="en-US" altLang="en-GB" dirty="0"/>
          </a:p>
        </p:txBody>
      </p:sp>
      <p:pic>
        <p:nvPicPr>
          <p:cNvPr id="6" name="2384804F-3998-4D57-9195-F3826E402611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2741930"/>
            <a:ext cx="2120446" cy="223420"/>
          </a:xfrm>
          <a:prstGeom prst="rect">
            <a:avLst/>
          </a:prstGeom>
        </p:spPr>
      </p:pic>
      <p:pic>
        <p:nvPicPr>
          <p:cNvPr id="7173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3276600"/>
            <a:ext cx="3760788" cy="2381250"/>
          </a:xfrm>
          <a:prstGeom prst="rect">
            <a:avLst/>
          </a:prstGeom>
          <a:noFill/>
          <a:ln w="12700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5125085" y="3166745"/>
            <a:ext cx="3472815" cy="56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US" altLang="en-GB" sz="24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  <a:cs typeface="+mn-lt"/>
              </a:rPr>
              <a:t>The Hubbard Hamiltonian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991350" y="4616450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061450" y="4572000"/>
            <a:ext cx="9525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875963" y="4616450"/>
            <a:ext cx="9525" cy="45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6011863" y="4960938"/>
            <a:ext cx="3473450" cy="5619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US" altLang="en-GB" sz="2000" noProof="1">
                <a:latin typeface="+mn-lt"/>
                <a:cs typeface="+mn-lt"/>
              </a:rPr>
              <a:t>Hopping Term </a:t>
            </a:r>
          </a:p>
          <a:p>
            <a:pPr fontAlgn="auto"/>
            <a:r>
              <a:rPr lang="en-US" altLang="en-GB" sz="2000" noProof="1">
                <a:latin typeface="+mn-lt"/>
                <a:cs typeface="+mn-lt"/>
              </a:rPr>
              <a:t>(K.E.)</a:t>
            </a: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8178800" y="5203825"/>
            <a:ext cx="3471863" cy="5619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US" altLang="en-GB" sz="2000" noProof="1">
                <a:latin typeface="+mn-lt"/>
                <a:cs typeface="+mn-lt"/>
              </a:rPr>
              <a:t>Self Interaction</a:t>
            </a:r>
          </a:p>
          <a:p>
            <a:pPr fontAlgn="auto"/>
            <a:r>
              <a:rPr lang="en-US" altLang="en-GB" sz="2000" noProof="1">
                <a:latin typeface="+mn-lt"/>
                <a:cs typeface="+mn-lt"/>
              </a:rPr>
              <a:t> (P.E.)</a:t>
            </a:r>
          </a:p>
        </p:txBody>
      </p:sp>
      <p:sp>
        <p:nvSpPr>
          <p:cNvPr id="7180" name="Title 1"/>
          <p:cNvSpPr>
            <a:spLocks noGrp="1" noChangeArrowheads="1"/>
          </p:cNvSpPr>
          <p:nvPr/>
        </p:nvSpPr>
        <p:spPr bwMode="auto">
          <a:xfrm>
            <a:off x="6207125" y="6411913"/>
            <a:ext cx="3471863" cy="56197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en-US" altLang="en-GB" sz="2400"/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10329863" y="5149850"/>
            <a:ext cx="3473450" cy="5619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US" altLang="en-GB" sz="2000" noProof="1">
                <a:latin typeface="+mn-lt"/>
                <a:cs typeface="+mn-lt"/>
              </a:rPr>
              <a:t>Chemical </a:t>
            </a:r>
          </a:p>
          <a:p>
            <a:pPr fontAlgn="auto"/>
            <a:r>
              <a:rPr lang="en-US" altLang="en-GB" sz="2000" noProof="1">
                <a:latin typeface="+mn-lt"/>
                <a:cs typeface="+mn-lt"/>
              </a:rPr>
              <a:t>Potential Term</a:t>
            </a:r>
          </a:p>
        </p:txBody>
      </p:sp>
      <p:sp>
        <p:nvSpPr>
          <p:cNvPr id="18" name="Title 1"/>
          <p:cNvSpPr>
            <a:spLocks noGrp="1"/>
          </p:cNvSpPr>
          <p:nvPr/>
        </p:nvSpPr>
        <p:spPr>
          <a:xfrm>
            <a:off x="838200" y="6045200"/>
            <a:ext cx="7950200" cy="56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US" altLang="en-GB" sz="2400" noProof="1">
                <a:solidFill>
                  <a:srgbClr val="FF0000"/>
                </a:solidFill>
                <a:latin typeface="+mn-lt"/>
                <a:cs typeface="+mn-lt"/>
              </a:rPr>
              <a:t>The last term is often not used because it does’nt change for a given number of particles.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63600"/>
          </a:xfrm>
        </p:spPr>
        <p:txBody>
          <a:bodyPr/>
          <a:lstStyle/>
          <a:p>
            <a:r>
              <a:rPr lang="en-US" altLang="en-GB" b="1"/>
              <a:t>Jordan Wigner 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2700338"/>
          </a:xfrm>
        </p:spPr>
        <p:txBody>
          <a:bodyPr/>
          <a:lstStyle/>
          <a:p>
            <a:pPr fontAlgn="auto"/>
            <a:r>
              <a:rPr lang="en-GB" altLang="en-US" sz="2400" noProof="1"/>
              <a:t>To simulate any quantum system on a quantum computer, it is necessary to represent it in the quantum computer's basis i.e. </a:t>
            </a:r>
            <a:r>
              <a:rPr lang="en-GB" altLang="en-US" sz="2400" b="1" noProof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QUBITS</a:t>
            </a:r>
            <a:r>
              <a:rPr lang="en-GB" altLang="en-US" sz="2400" noProof="1"/>
              <a:t>.​ </a:t>
            </a:r>
          </a:p>
          <a:p>
            <a:pPr fontAlgn="auto"/>
            <a:r>
              <a:rPr lang="en-GB" altLang="en-US" sz="2400" noProof="1"/>
              <a:t>Besides transformation of state vector to </a:t>
            </a:r>
            <a:r>
              <a:rPr lang="en-US" altLang="en-GB" sz="2400" noProof="1"/>
              <a:t>q</a:t>
            </a:r>
            <a:r>
              <a:rPr lang="en-GB" altLang="en-US" sz="2400" noProof="1"/>
              <a:t>ubit space we also require to transform the operators that act on the state to operators that operate on qubits.​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320800" y="3497103"/>
            <a:ext cx="8977312" cy="7318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US" altLang="en-GB" sz="3555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Jordan Wigner Transformation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297488" y="441960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 dirty="0"/>
              <a:t>Qubit Wavefunction 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1320800" y="495935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 dirty="0"/>
              <a:t>Fermionic Operators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5384800" y="4957763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 dirty="0"/>
              <a:t>Qubit Operators ( Pauli X,Y,Z gates) </a:t>
            </a:r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1320800" y="4419600"/>
            <a:ext cx="3743325" cy="368300"/>
            <a:chOff x="2080" y="7678"/>
            <a:chExt cx="5894" cy="580"/>
          </a:xfrm>
        </p:grpSpPr>
        <p:sp>
          <p:nvSpPr>
            <p:cNvPr id="8200" name="Text Box 2"/>
            <p:cNvSpPr txBox="1">
              <a:spLocks noChangeArrowheads="1"/>
            </p:cNvSpPr>
            <p:nvPr/>
          </p:nvSpPr>
          <p:spPr bwMode="auto">
            <a:xfrm>
              <a:off x="2080" y="7678"/>
              <a:ext cx="4132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GB" b="1" dirty="0"/>
                <a:t>Fermionic Wavefunction</a:t>
              </a:r>
              <a:r>
                <a:rPr lang="en-US" altLang="en-GB" dirty="0"/>
                <a:t> 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212" y="7958"/>
              <a:ext cx="1762" cy="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3605213" y="5133975"/>
            <a:ext cx="1458912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2384804F-3998-4D57-9195-F3826E402611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5866130"/>
            <a:ext cx="4773839" cy="537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196" grpId="0"/>
      <p:bldP spid="8197" grpId="0"/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10515600" cy="828675"/>
          </a:xfrm>
        </p:spPr>
        <p:txBody>
          <a:bodyPr/>
          <a:lstStyle/>
          <a:p>
            <a:r>
              <a:rPr lang="en-US" altLang="en-GB" b="1"/>
              <a:t>Jordan Wigner Mapping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16525" y="3605530"/>
            <a:ext cx="4814570" cy="1359535"/>
            <a:chOff x="8215" y="5678"/>
            <a:chExt cx="7582" cy="2141"/>
          </a:xfrm>
          <a:solidFill>
            <a:schemeClr val="bg2">
              <a:lumMod val="10000"/>
            </a:schemeClr>
          </a:solidFill>
        </p:grpSpPr>
        <p:pic>
          <p:nvPicPr>
            <p:cNvPr id="5" name="2384804F-3998-4D57-9195-F3826E402611-26" descr="wp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" y="5678"/>
              <a:ext cx="7442" cy="966"/>
            </a:xfrm>
            <a:prstGeom prst="rect">
              <a:avLst/>
            </a:prstGeom>
          </p:spPr>
        </p:pic>
        <p:pic>
          <p:nvPicPr>
            <p:cNvPr id="7" name="2384804F-3998-4D57-9195-F3826E402611-27" descr="C:/Users/abhin/AppData/Local/Temp/wpp.vwnFiUwp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5" y="6843"/>
              <a:ext cx="7582" cy="976"/>
            </a:xfrm>
            <a:prstGeom prst="rect">
              <a:avLst/>
            </a:prstGeom>
          </p:spPr>
        </p:pic>
      </p:grpSp>
      <p:pic>
        <p:nvPicPr>
          <p:cNvPr id="10" name="2384804F-3998-4D57-9195-F3826E402611-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180" y="2611120"/>
            <a:ext cx="3082290" cy="309880"/>
          </a:xfrm>
          <a:prstGeom prst="rect">
            <a:avLst/>
          </a:prstGeom>
        </p:spPr>
      </p:pic>
      <p:pic>
        <p:nvPicPr>
          <p:cNvPr id="3" name="2384804F-3998-4D57-9195-F3826E402611-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0" y="3062605"/>
            <a:ext cx="3449320" cy="3511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8015" y="4072890"/>
            <a:ext cx="4064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en-GB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rPr>
              <a:t>Mapping Operators to Qubit System :</a:t>
            </a:r>
            <a:endParaRPr lang="en-US" altLang="en-GB" b="1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11" name="2384804F-3998-4D57-9195-F3826E402611-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5" y="5440680"/>
            <a:ext cx="3027680" cy="342900"/>
          </a:xfrm>
          <a:prstGeom prst="rect">
            <a:avLst/>
          </a:prstGeom>
        </p:spPr>
      </p:pic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4338638" y="5221288"/>
            <a:ext cx="716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dirty="0"/>
              <a:t>Each Site in Hubbard Model can maximum hold 2 electrons. 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338638" y="5697538"/>
            <a:ext cx="716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b="1"/>
              <a:t>The System is a 3 site 1 dimensional chain 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4845050" y="6261100"/>
            <a:ext cx="7161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sz="2000" b="1" dirty="0">
                <a:solidFill>
                  <a:srgbClr val="C00000"/>
                </a:solidFill>
              </a:rPr>
              <a:t>We require 3*2 = 6 qubits </a:t>
            </a:r>
          </a:p>
        </p:txBody>
      </p:sp>
      <p:pic>
        <p:nvPicPr>
          <p:cNvPr id="6" name="2384804F-3998-4D57-9195-F3826E402611-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175" y="1416050"/>
            <a:ext cx="1587054" cy="268875"/>
          </a:xfrm>
          <a:prstGeom prst="rect">
            <a:avLst/>
          </a:prstGeom>
        </p:spPr>
      </p:pic>
      <p:pic>
        <p:nvPicPr>
          <p:cNvPr id="15" name="2384804F-3998-4D57-9195-F3826E402611-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175" y="1961515"/>
            <a:ext cx="1586865" cy="268605"/>
          </a:xfrm>
          <a:prstGeom prst="rect">
            <a:avLst/>
          </a:prstGeom>
        </p:spPr>
      </p:pic>
      <p:pic>
        <p:nvPicPr>
          <p:cNvPr id="17" name="2384804F-3998-4D57-9195-F3826E402611-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0335" y="1362075"/>
            <a:ext cx="1886273" cy="322326"/>
          </a:xfrm>
          <a:prstGeom prst="rect">
            <a:avLst/>
          </a:prstGeom>
        </p:spPr>
      </p:pic>
      <p:pic>
        <p:nvPicPr>
          <p:cNvPr id="18" name="2384804F-3998-4D57-9195-F3826E402611-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0335" y="1853565"/>
            <a:ext cx="2006368" cy="376343"/>
          </a:xfrm>
          <a:prstGeom prst="rect">
            <a:avLst/>
          </a:prstGeom>
        </p:spPr>
      </p:pic>
      <p:pic>
        <p:nvPicPr>
          <p:cNvPr id="20" name="2384804F-3998-4D57-9195-F3826E402611-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1120" y="1158875"/>
            <a:ext cx="2540000" cy="255905"/>
          </a:xfrm>
          <a:prstGeom prst="rect">
            <a:avLst/>
          </a:prstGeom>
        </p:spPr>
      </p:pic>
      <p:pic>
        <p:nvPicPr>
          <p:cNvPr id="21" name="2384804F-3998-4D57-9195-F3826E402611-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1120" y="1704975"/>
            <a:ext cx="2540000" cy="256540"/>
          </a:xfrm>
          <a:prstGeom prst="rect">
            <a:avLst/>
          </a:prstGeom>
        </p:spPr>
      </p:pic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5329238" y="2727325"/>
            <a:ext cx="5748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 dirty="0">
                <a:solidFill>
                  <a:srgbClr val="C00000"/>
                </a:solidFill>
              </a:rPr>
              <a:t>* Fermionic Wavefunction is anti-symmetric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223" grpId="0"/>
      <p:bldP spid="9224" grpId="0"/>
      <p:bldP spid="9225" grpId="0"/>
      <p:bldP spid="92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 noChangeArrowheads="1"/>
          </p:cNvSpPr>
          <p:nvPr>
            <p:ph type="title"/>
          </p:nvPr>
        </p:nvSpPr>
        <p:spPr>
          <a:xfrm>
            <a:off x="615950" y="212725"/>
            <a:ext cx="10515600" cy="922338"/>
          </a:xfrm>
        </p:spPr>
        <p:txBody>
          <a:bodyPr/>
          <a:lstStyle/>
          <a:p>
            <a:r>
              <a:rPr lang="en-US" altLang="en-GB" b="1"/>
              <a:t>Scalable Quantum Circuit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75" y="1308100"/>
            <a:ext cx="6927850" cy="2957513"/>
          </a:xfrm>
          <a:effectLst>
            <a:outerShdw blurRad="342900" dist="38100" dir="18900000" algn="bl" rotWithShape="0">
              <a:prstClr val="black">
                <a:alpha val="20000"/>
              </a:prstClr>
            </a:outerShdw>
          </a:effectLst>
        </p:spPr>
      </p:pic>
      <p:sp>
        <p:nvSpPr>
          <p:cNvPr id="8" name="Text Box 7"/>
          <p:cNvSpPr txBox="1"/>
          <p:nvPr/>
        </p:nvSpPr>
        <p:spPr>
          <a:xfrm>
            <a:off x="808355" y="4672965"/>
            <a:ext cx="10778490" cy="1687830"/>
          </a:xfrm>
          <a:prstGeom prst="rect">
            <a:avLst/>
          </a:prstGeom>
          <a:noFill/>
        </p:spPr>
        <p:txBody>
          <a:bodyPr/>
          <a:lstStyle/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en-GB" noProof="1">
                <a:latin typeface="+mn-lt"/>
              </a:rPr>
              <a:t>Scalable Circuit means that quantum circuits for (n + 1) qubit systems can be constructed from n-qubit circuits by adding additional quantum gates and the extra qubit.</a:t>
            </a:r>
            <a:endParaRPr lang="en-US" altLang="en-GB" noProof="1"/>
          </a:p>
          <a:p>
            <a:pPr fontAlgn="auto">
              <a:buFont typeface="Wingdings" panose="05000000000000000000" charset="0"/>
              <a:buNone/>
            </a:pPr>
            <a:endParaRPr lang="en-US" altLang="en-GB" noProof="1"/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en-GB" noProof="1">
                <a:latin typeface="+mn-lt"/>
              </a:rPr>
              <a:t>Implementable on low-connected quantum hardware e.g </a:t>
            </a:r>
            <a:r>
              <a:rPr lang="en-US" altLang="en-GB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rPr>
              <a:t>IBM’s quantum hardware IBMQX2</a:t>
            </a:r>
            <a:r>
              <a:rPr lang="en-US" altLang="en-GB" noProof="1">
                <a:latin typeface="+mn-lt"/>
              </a:rPr>
              <a:t>.</a:t>
            </a:r>
            <a:endParaRPr lang="en-US" altLang="en-GB" noProof="1"/>
          </a:p>
          <a:p>
            <a:pPr fontAlgn="auto">
              <a:buFont typeface="Wingdings" panose="05000000000000000000" charset="0"/>
              <a:buNone/>
            </a:pPr>
            <a:endParaRPr lang="en-US" altLang="en-GB" noProof="1"/>
          </a:p>
          <a:p>
            <a:pPr marL="285750" indent="-285750" fontAlgn="auto">
              <a:buFont typeface="Wingdings" panose="05000000000000000000" charset="0"/>
              <a:buChar char="Ø"/>
            </a:pPr>
            <a:r>
              <a:rPr lang="en-US" altLang="en-GB" noProof="1">
                <a:latin typeface="+mn-lt"/>
              </a:rPr>
              <a:t> For Circuit design, it uses only 1-qubit rotation gates and minimally connected CNOT gates.</a:t>
            </a:r>
            <a:endParaRPr lang="en-US" altLang="en-GB" noProof="1"/>
          </a:p>
          <a:p>
            <a:pPr marL="285750" indent="-285750" fontAlgn="auto">
              <a:buFont typeface="Wingdings" panose="05000000000000000000" charset="0"/>
              <a:buChar char="Ø"/>
            </a:pPr>
            <a:endParaRPr lang="en-US" altLang="en-GB" noProof="1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321800" y="1308100"/>
            <a:ext cx="406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GB" b="1">
                <a:solidFill>
                  <a:srgbClr val="C00000"/>
                </a:solidFill>
              </a:rPr>
              <a:t>Scalability is Important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344488"/>
            <a:ext cx="10515600" cy="741362"/>
          </a:xfrm>
        </p:spPr>
        <p:txBody>
          <a:bodyPr>
            <a:normAutofit/>
          </a:bodyPr>
          <a:lstStyle/>
          <a:p>
            <a:pPr fontAlgn="auto"/>
            <a:r>
              <a:rPr lang="en-US" altLang="en-GB" b="1" noProof="1"/>
              <a:t>Scalable Quantum Circuit</a:t>
            </a:r>
          </a:p>
        </p:txBody>
      </p:sp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143125"/>
            <a:ext cx="5919787" cy="2917825"/>
          </a:xfrm>
          <a:prstGeom prst="rect">
            <a:avLst/>
          </a:prstGeom>
          <a:noFill/>
          <a:ln w="12700">
            <a:solidFill>
              <a:srgbClr val="4171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2384804F-3998-4D57-9195-F3826E402611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05" y="2143760"/>
            <a:ext cx="2752090" cy="1183005"/>
          </a:xfrm>
          <a:prstGeom prst="rect">
            <a:avLst/>
          </a:prstGeom>
        </p:spPr>
      </p:pic>
      <p:pic>
        <p:nvPicPr>
          <p:cNvPr id="5" name="2384804F-3998-4D57-9195-F3826E402611-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335" y="1343025"/>
            <a:ext cx="8192135" cy="3390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3530" y="1330953"/>
            <a:ext cx="4064000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en-GB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1. </a:t>
            </a:r>
            <a:r>
              <a:rPr lang="en-US" altLang="en-GB" sz="2000" noProof="1">
                <a:latin typeface="+mn-lt"/>
              </a:rPr>
              <a:t>For any n qubit Pauli string :</a:t>
            </a:r>
            <a:r>
              <a:rPr lang="en-US" altLang="en-GB" noProof="1">
                <a:latin typeface="+mn-lt"/>
              </a:rPr>
              <a:t> </a:t>
            </a:r>
            <a:endParaRPr lang="en-US" altLang="en-GB" noProof="1"/>
          </a:p>
        </p:txBody>
      </p:sp>
      <p:pic>
        <p:nvPicPr>
          <p:cNvPr id="8" name="2384804F-3998-4D57-9195-F3826E402611-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890" y="4384675"/>
            <a:ext cx="3980089" cy="249464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31075" y="3560763"/>
            <a:ext cx="443547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en-GB" b="1" noProof="1">
                <a:solidFill>
                  <a:schemeClr val="accent6">
                    <a:lumMod val="75000"/>
                  </a:schemeClr>
                </a:solidFill>
                <a:latin typeface="+mn-lt"/>
              </a:rPr>
              <a:t>P : Permutation Operators (Collection of CNOT gates) depending on specific Strings</a:t>
            </a:r>
            <a:endParaRPr lang="en-US" altLang="en-GB" b="1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7108825" y="269875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GB"/>
              <a:t>Where, </a:t>
            </a:r>
          </a:p>
        </p:txBody>
      </p:sp>
      <p:pic>
        <p:nvPicPr>
          <p:cNvPr id="11" name="2384804F-3998-4D57-9195-F3826E402611-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0" y="5852795"/>
            <a:ext cx="8237220" cy="30988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47675" y="5826760"/>
            <a:ext cx="4064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en-GB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2.</a:t>
            </a:r>
            <a:endParaRPr lang="en-US" altLang="en-GB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2384804F-3998-4D57-9195-F3826E402611-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430" y="4952365"/>
            <a:ext cx="3846195" cy="634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272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116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5_2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5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6_5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6_5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5"/>
  <p:tag name="KSO_WM_DIAGRAM_USE_COLOR_VALUE" val="{&quot;color_scheme&quot;:1,&quot;color_type&quot;:1,&quot;theme_color_indexes&quot;:[]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4_2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5"/>
  <p:tag name="KSO_WM_DIAGRAM_USE_COLOR_VALUE" val="{&quot;color_scheme&quot;:1,&quot;color_type&quot;:1,&quot;theme_color_indexes&quot;:[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2_2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5"/>
  <p:tag name="KSO_WM_DIAGRAM_USE_COLOR_VALUE" val="{&quot;color_scheme&quot;:1,&quot;color_type&quot;:1,&quot;theme_color_indexes&quot;:[]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1_1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1_1"/>
  <p:tag name="KSO_WM_UNIT_SUBTYPE" val="d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.10000000149011612,&quot;colorType&quot;:1,&quot;foreColorIndex&quot;:5,&quot;pos&quot;:0,&quot;transparency&quot;:0},{&quot;brightness&quot;:0.30000001192092896,&quot;colorType&quot;:1,&quot;foreColorIndex&quot;:5,&quot;pos&quot;:0.69999998807907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2,&quot;pos&quot;:0,&quot;transparency&quot;:0},{&quot;brightness&quot;:0,&quot;colorType&quot;:2,&quot;pos&quot;:1,&quot;rgb&quot;:&quot;#ffffff&quot;,&quot;transparency&quot;:0.2509799897670746}],&quot;type&quot;:3},&quot;glow&quot;:{&quot;colorType&quot;:0},&quot;line&quot;:{&quot;type&quot;:0},&quot;shadow&quot;:{&quot;brightness&quot;:0,&quot;colorType&quot;:1,&quot;foreColorIndex&quot;:5,&quot;transparency&quot;:0.5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01"/>
  <p:tag name="KSO_WM_UNIT_FILL_TYPE" val="3"/>
  <p:tag name="KSO_WM_UNIT_TEXT_FILL_TYPE" val="3"/>
  <p:tag name="KSO_WM_DIAGRAM_USE_COLOR_VALUE" val="{&quot;color_scheme&quot;:1,&quot;color_type&quot;:1,&quot;theme_color_indexes&quot;:[]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2_1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2_1"/>
  <p:tag name="KSO_WM_UNIT_SUBTYPE" val="d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.10000000149011612,&quot;colorType&quot;:1,&quot;foreColorIndex&quot;:5,&quot;pos&quot;:0,&quot;transparency&quot;:0},{&quot;brightness&quot;:0.30000001192092896,&quot;colorType&quot;:1,&quot;foreColorIndex&quot;:5,&quot;pos&quot;:0.69999998807907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2,&quot;pos&quot;:0,&quot;transparency&quot;:0},{&quot;brightness&quot;:0,&quot;colorType&quot;:2,&quot;pos&quot;:1,&quot;rgb&quot;:&quot;#ffffff&quot;,&quot;transparency&quot;:0.2509799897670746}],&quot;type&quot;:3},&quot;glow&quot;:{&quot;colorType&quot;:0},&quot;line&quot;:{&quot;type&quot;:0},&quot;shadow&quot;:{&quot;brightness&quot;:0,&quot;colorType&quot;:1,&quot;foreColorIndex&quot;:5,&quot;transparency&quot;:0.5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02"/>
  <p:tag name="KSO_WM_UNIT_FILL_TYPE" val="3"/>
  <p:tag name="KSO_WM_UNIT_TEXT_FILL_TYPE" val="3"/>
  <p:tag name="KSO_WM_DIAGRAM_USE_COLOR_VALUE" val="{&quot;color_scheme&quot;:1,&quot;color_type&quot;:1,&quot;theme_color_indexes&quot;:[]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3_1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3_1"/>
  <p:tag name="KSO_WM_UNIT_SUBTYPE" val="d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.10000000149011612,&quot;colorType&quot;:1,&quot;foreColorIndex&quot;:5,&quot;pos&quot;:0,&quot;transparency&quot;:0},{&quot;brightness&quot;:0.30000001192092896,&quot;colorType&quot;:1,&quot;foreColorIndex&quot;:5,&quot;pos&quot;:0.69999998807907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2,&quot;pos&quot;:0,&quot;transparency&quot;:0},{&quot;brightness&quot;:0,&quot;colorType&quot;:2,&quot;pos&quot;:1,&quot;rgb&quot;:&quot;#ffffff&quot;,&quot;transparency&quot;:0.2509799897670746}],&quot;type&quot;:3},&quot;glow&quot;:{&quot;colorType&quot;:0},&quot;line&quot;:{&quot;type&quot;:0},&quot;shadow&quot;:{&quot;brightness&quot;:0,&quot;colorType&quot;:1,&quot;foreColorIndex&quot;:5,&quot;transparency&quot;:0.5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03"/>
  <p:tag name="KSO_WM_UNIT_FILL_TYPE" val="3"/>
  <p:tag name="KSO_WM_UNIT_TEXT_FILL_TYPE" val="3"/>
  <p:tag name="KSO_WM_DIAGRAM_USE_COLOR_VALUE" val="{&quot;color_scheme&quot;:1,&quot;color_type&quot;:1,&quot;theme_color_indexes&quot;:[]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4_1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4_1"/>
  <p:tag name="KSO_WM_UNIT_SUBTYPE" val="d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.10000000149011612,&quot;colorType&quot;:1,&quot;foreColorIndex&quot;:5,&quot;pos&quot;:0,&quot;transparency&quot;:0},{&quot;brightness&quot;:0.30000001192092896,&quot;colorType&quot;:1,&quot;foreColorIndex&quot;:5,&quot;pos&quot;:0.69999998807907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2,&quot;pos&quot;:0,&quot;transparency&quot;:0},{&quot;brightness&quot;:0,&quot;colorType&quot;:2,&quot;pos&quot;:1,&quot;rgb&quot;:&quot;#ffffff&quot;,&quot;transparency&quot;:0.2509799897670746}],&quot;type&quot;:3},&quot;glow&quot;:{&quot;colorType&quot;:0},&quot;line&quot;:{&quot;type&quot;:0},&quot;shadow&quot;:{&quot;brightness&quot;:0,&quot;colorType&quot;:1,&quot;foreColorIndex&quot;:5,&quot;transparency&quot;:0.5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04"/>
  <p:tag name="KSO_WM_UNIT_FILL_TYPE" val="3"/>
  <p:tag name="KSO_WM_UNIT_TEXT_FILL_TYPE" val="3"/>
  <p:tag name="KSO_WM_DIAGRAM_USE_COLOR_VALUE" val="{&quot;color_scheme&quot;:1,&quot;color_type&quot;:1,&quot;theme_color_indexes&quot;:[]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96_5*m_h_i*1_5_1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SUBTYPE" val="d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.10000000149011612,&quot;colorType&quot;:1,&quot;foreColorIndex&quot;:5,&quot;pos&quot;:0,&quot;transparency&quot;:0},{&quot;brightness&quot;:0.30000001192092896,&quot;colorType&quot;:1,&quot;foreColorIndex&quot;:5,&quot;pos&quot;:0.69999998807907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2,&quot;pos&quot;:0,&quot;transparency&quot;:0},{&quot;brightness&quot;:0,&quot;colorType&quot;:2,&quot;pos&quot;:1,&quot;rgb&quot;:&quot;#ffffff&quot;,&quot;transparency&quot;:0.2509799897670746}],&quot;type&quot;:3},&quot;glow&quot;:{&quot;colorType&quot;:0},&quot;line&quot;:{&quot;type&quot;:0},&quot;shadow&quot;:{&quot;brightness&quot;:0,&quot;colorType&quot;:1,&quot;foreColorIndex&quot;:5,&quot;transparency&quot;:0.5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05"/>
  <p:tag name="KSO_WM_UNIT_FILL_TYPE" val="3"/>
  <p:tag name="KSO_WM_UNIT_TEXT_FILL_TYPE" val="3"/>
  <p:tag name="KSO_WM_DIAGRAM_USE_COLOR_VALUE" val="{&quot;color_scheme&quot;:1,&quot;color_type&quot;:1,&quot;theme_color_indexes&quot;:[]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6_4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6_4"/>
  <p:tag name="KSO_WM_UNIT_SUBTYPE" val="d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.10000000149011612,&quot;colorType&quot;:1,&quot;foreColorIndex&quot;:5,&quot;pos&quot;:0,&quot;transparency&quot;:0},{&quot;brightness&quot;:0.30000001192092896,&quot;colorType&quot;:1,&quot;foreColorIndex&quot;:5,&quot;pos&quot;:0.69999998807907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2,&quot;pos&quot;:0,&quot;transparency&quot;:0},{&quot;brightness&quot;:0,&quot;colorType&quot;:2,&quot;pos&quot;:1,&quot;rgb&quot;:&quot;#ffffff&quot;,&quot;transparency&quot;:0.2509799897670746}],&quot;type&quot;:3},&quot;glow&quot;:{&quot;colorType&quot;:0},&quot;line&quot;:{&quot;type&quot;:0},&quot;shadow&quot;:{&quot;brightness&quot;:0,&quot;colorType&quot;:1,&quot;foreColorIndex&quot;:5,&quot;transparency&quot;:0.5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06"/>
  <p:tag name="KSO_WM_UNIT_FILL_TYPE" val="3"/>
  <p:tag name="KSO_WM_UNIT_TEXT_FILL_TYPE" val="3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8196_5*m_h_a*1_5_1"/>
  <p:tag name="KSO_WM_TEMPLATE_CATEGORY" val="diagram"/>
  <p:tag name="KSO_WM_TEMPLATE_INDEX" val="20238196"/>
  <p:tag name="KSO_WM_UNIT_LAYERLEVEL" val="1_1_1"/>
  <p:tag name="KSO_WM_TAG_VERSION" val="3.0"/>
  <p:tag name="KSO_WM_BEAUTIFY_FLAG" val="#wm#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2_3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2_3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,&quot;colorType&quot;:1,&quot;foreColorIndex&quot;:5,&quot;pos&quot;:1,&quot;transparency&quot;:0},{&quot;brightness&quot;:-0.10000000149011612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3_3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3_3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,&quot;colorType&quot;:1,&quot;foreColorIndex&quot;:5,&quot;pos&quot;:1,&quot;transparency&quot;:0},{&quot;brightness&quot;:-0.10000000149011612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4_3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4_3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,&quot;colorType&quot;:1,&quot;foreColorIndex&quot;:5,&quot;pos&quot;:1,&quot;transparency&quot;:0},{&quot;brightness&quot;:-0.10000000149011612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5_3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5_3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,&quot;colorType&quot;:1,&quot;foreColorIndex&quot;:5,&quot;pos&quot;:1,&quot;transparency&quot;:0},{&quot;brightness&quot;:-0.10000000149011612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6_3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6_3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,&quot;colorType&quot;:1,&quot;foreColorIndex&quot;:5,&quot;pos&quot;:1,&quot;transparency&quot;:0},{&quot;brightness&quot;:-0.10000000149011612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6_1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,&quot;colorType&quot;:1,&quot;foreColorIndex&quot;:5,&quot;pos&quot;:1,&quot;transparency&quot;:0},{&quot;brightness&quot;:-0.10000000149011612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6_2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gradient&quot;:[{&quot;brightness&quot;:0,&quot;colorType&quot;:1,&quot;foreColorIndex&quot;:5,&quot;pos&quot;:0,&quot;transparency&quot;:0},{&quot;brightness&quot;:-0.10000000149011612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8*378"/>
  <p:tag name="TABLE_ENDDRAG_RECT" val="66*98*828*3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8196_5*m_h_a*1_3_1"/>
  <p:tag name="KSO_WM_TEMPLATE_CATEGORY" val="diagram"/>
  <p:tag name="KSO_WM_TEMPLATE_INDEX" val="20238196"/>
  <p:tag name="KSO_WM_UNIT_LAYERLEVEL" val="1_1_1"/>
  <p:tag name="KSO_WM_TAG_VERSION" val="3.0"/>
  <p:tag name="KSO_WM_BEAUTIFY_FLAG" val="#wm#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8196_5*m_h_a*1_4_1"/>
  <p:tag name="KSO_WM_TEMPLATE_CATEGORY" val="diagram"/>
  <p:tag name="KSO_WM_TEMPLATE_INDEX" val="20238196"/>
  <p:tag name="KSO_WM_UNIT_LAYERLEVEL" val="1_1_1"/>
  <p:tag name="KSO_WM_TAG_VERSION" val="3.0"/>
  <p:tag name="KSO_WM_BEAUTIFY_FLAG" val="#wm#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8196_5*m_h_a*1_6_1"/>
  <p:tag name="KSO_WM_TEMPLATE_CATEGORY" val="diagram"/>
  <p:tag name="KSO_WM_TEMPLATE_INDEX" val="20238196"/>
  <p:tag name="KSO_WM_UNIT_LAYERLEVEL" val="1_1_1"/>
  <p:tag name="KSO_WM_TAG_VERSION" val="3.0"/>
  <p:tag name="KSO_WM_BEAUTIFY_FLAG" val="#wm#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8196_5*m_h_a*1_2_1"/>
  <p:tag name="KSO_WM_TEMPLATE_CATEGORY" val="diagram"/>
  <p:tag name="KSO_WM_TEMPLATE_INDEX" val="20238196"/>
  <p:tag name="KSO_WM_UNIT_LAYERLEVEL" val="1_1_1"/>
  <p:tag name="KSO_WM_TAG_VERSION" val="3.0"/>
  <p:tag name="KSO_WM_BEAUTIFY_FLAG" val="#wm#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8196_5*m_h_a*1_1_1"/>
  <p:tag name="KSO_WM_TEMPLATE_CATEGORY" val="diagram"/>
  <p:tag name="KSO_WM_TEMPLATE_INDEX" val="20238196"/>
  <p:tag name="KSO_WM_UNIT_LAYERLEVEL" val="1_1_1"/>
  <p:tag name="KSO_WM_TAG_VERSION" val="3.0"/>
  <p:tag name="KSO_WM_BEAUTIFY_FLAG" val="#wm#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1_2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5"/>
  <p:tag name="KSO_WM_DIAGRAM_USE_COLOR_VALUE" val="{&quot;color_scheme&quot;:1,&quot;color_type&quot;:1,&quot;theme_color_indexes&quot;:[]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196_5*m_h_i*1_3_2"/>
  <p:tag name="KSO_WM_TEMPLATE_CATEGORY" val="diagram"/>
  <p:tag name="KSO_WM_TEMPLATE_INDEX" val="20238196"/>
  <p:tag name="KSO_WM_UNIT_LAYERLEVEL" val="1_1_1"/>
  <p:tag name="KSO_WM_TAG_VERSION" val="3.0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50.20000610351565,&quot;left&quot;:95,&quot;top&quot;:113.75,&quot;width&quot;:753.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LINE_FORE_SCHEMECOLOR_INDEX" val="5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1494</Words>
  <Application>Microsoft Office PowerPoint</Application>
  <PresentationFormat>Widescreen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Arial</vt:lpstr>
      <vt:lpstr>Book Antiqua</vt:lpstr>
      <vt:lpstr>Calibri</vt:lpstr>
      <vt:lpstr>Calibri Light</vt:lpstr>
      <vt:lpstr>Gentium Book Basic</vt:lpstr>
      <vt:lpstr>Linux Biolinum G</vt:lpstr>
      <vt:lpstr>Wingdings</vt:lpstr>
      <vt:lpstr>Office Theme</vt:lpstr>
      <vt:lpstr>PowerPoint Presentation</vt:lpstr>
      <vt:lpstr>Introduction</vt:lpstr>
      <vt:lpstr>Outline</vt:lpstr>
      <vt:lpstr>Role of Quantum Computer</vt:lpstr>
      <vt:lpstr>Fermi Hubbard Model</vt:lpstr>
      <vt:lpstr>Jordan Wigner Mapping</vt:lpstr>
      <vt:lpstr>Jordan Wigner Mapping</vt:lpstr>
      <vt:lpstr>Scalable Quantum Circuit</vt:lpstr>
      <vt:lpstr>Scalable Quantum Circuit</vt:lpstr>
      <vt:lpstr>Time Evolution</vt:lpstr>
      <vt:lpstr>Ground State </vt:lpstr>
      <vt:lpstr>VQE &amp; Exact Diagonalization</vt:lpstr>
      <vt:lpstr>Application</vt:lpstr>
      <vt:lpstr>PowerPoint Presentation</vt:lpstr>
      <vt:lpstr>Results (Time Evolution)</vt:lpstr>
      <vt:lpstr>Time Evolution</vt:lpstr>
      <vt:lpstr>Results</vt:lpstr>
      <vt:lpstr>Results</vt:lpstr>
      <vt:lpstr>Ground State</vt:lpstr>
      <vt:lpstr>Ground State</vt:lpstr>
      <vt:lpstr>Ground State Energy</vt:lpstr>
      <vt:lpstr>Conclusion &amp; Future Aspects</vt:lpstr>
      <vt:lpstr>References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abhin</dc:creator>
  <cp:lastModifiedBy>Abhinaba Pahari</cp:lastModifiedBy>
  <cp:revision>24</cp:revision>
  <dcterms:created xsi:type="dcterms:W3CDTF">2024-11-26T15:02:00Z</dcterms:created>
  <dcterms:modified xsi:type="dcterms:W3CDTF">2024-11-29T08:17:33Z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33DDA58F44054B21BAB9E1FF6ACF235B_13</vt:lpwstr>
  </property>
  <property fmtid="{D5CDD505-2E9C-101B-9397-08002B2CF9AE}" pid="3" name="KSOProductBuildVer">
    <vt:lpwstr>2057-12.2.0.18639</vt:lpwstr>
  </property>
</Properties>
</file>