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57" r:id="rId4"/>
    <p:sldId id="259" r:id="rId5"/>
    <p:sldId id="258" r:id="rId6"/>
    <p:sldId id="283" r:id="rId7"/>
    <p:sldId id="261" r:id="rId8"/>
    <p:sldId id="262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9F480-A84D-1F91-9A5A-B74DF64E6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44726-32BB-737A-CDCA-43FF29F57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CF1E1-1D1C-EB41-3551-1F727BE39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B38C7-92B4-428B-B144-B5A4C4DADAF2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414C7-28D6-05C0-4C0F-C22746FF3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06B50-4E71-6472-94DB-45552A607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4F27A-5E36-4C5F-9BF6-593ADFF0E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4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DFC1C-0A02-884E-D09D-7E2ABBC22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649DC-4D8F-B58A-2964-DEE145226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9A502-A07C-AF3B-D0BC-54B337267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B38C7-92B4-428B-B144-B5A4C4DADAF2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1D62B-CF51-4815-C930-2BEF60308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EB1FA-4719-81B5-123C-F2D48ED5D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4F27A-5E36-4C5F-9BF6-593ADFF0E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932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2FF3B0-A59F-A7E3-3438-72E621E5E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EB0BEB-1637-717A-0060-6F2062F93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C3842-CE01-7662-1190-0DBC1FA79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B38C7-92B4-428B-B144-B5A4C4DADAF2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4479C-A415-2DE5-0551-2EED98541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287FF-3378-275E-6617-C3A334725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4F27A-5E36-4C5F-9BF6-593ADFF0E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683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23AC8-D6F7-E0F3-ACB6-8E680644D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CEF17-16C7-6A94-336A-400BC7F90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7FDF3-399E-8758-7F5C-BEE4EC964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B38C7-92B4-428B-B144-B5A4C4DADAF2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F2418-1526-161C-A231-F3627D643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7FA7B-53B5-5B55-AB32-11D566939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4F27A-5E36-4C5F-9BF6-593ADFF0E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238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4561-D8EB-9BEF-0055-F8864B922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FA18E-1B4A-5E0E-D184-C22993272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D53E2-3E95-9E66-0906-5FC6E6CA8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B38C7-92B4-428B-B144-B5A4C4DADAF2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3BFBA-5F1C-2963-3A0C-4BD38EE83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CBB5B-2A2B-9D0F-138D-A29CD1CD2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4F27A-5E36-4C5F-9BF6-593ADFF0E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98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7F61D-D5B9-79E0-E9B7-D0D360A4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4ACEB-D423-33BB-5627-BFC8CEFC16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0BDA0D-66E0-FF2F-470D-7673F3B34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1CDD9-4215-D20A-8F33-7CE1F6F61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B38C7-92B4-428B-B144-B5A4C4DADAF2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7E378-AED4-C432-BB9A-84EF685C3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D318C-8818-0B89-CDF6-5F80EAB57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4F27A-5E36-4C5F-9BF6-593ADFF0E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718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E20EA-2931-7B15-5CDA-4865C5978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EA055-89A5-0DD4-82B5-E0FF0404C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1A3C4-89F8-88CC-6660-1FF462139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5B1B06-5A3A-E3BF-119D-2CC9A8691A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0D26B9-7499-B715-3150-9910E10C3E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1E97A3-0F23-3694-BFD4-D82643BD3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B38C7-92B4-428B-B144-B5A4C4DADAF2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5919E-68AC-4AA8-6493-0A06C91D2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33BA6B-E1DC-8FCF-686B-22276F1D2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4F27A-5E36-4C5F-9BF6-593ADFF0E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043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B8FEC-8349-1536-65AE-BF526CB8A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97B2F3-BADA-8390-98F3-CEC7BF4ED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B38C7-92B4-428B-B144-B5A4C4DADAF2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DA0B58-5623-9800-B538-552180CAA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7CA4DB-1D59-A699-3A62-3C1C5B68D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4F27A-5E36-4C5F-9BF6-593ADFF0E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049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BD67A4-C641-F05C-A9C1-A0B24BB8D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B38C7-92B4-428B-B144-B5A4C4DADAF2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E92D5E-5C24-2AD4-B825-BCB65C9DB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2BF53-7CA6-B043-71F1-274E2AA2B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4F27A-5E36-4C5F-9BF6-593ADFF0E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733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03EF-F7CD-69DC-623A-996A5646D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2ECE1-DA63-AF07-A007-E4180036A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47FE6-AC35-A3E5-D325-2C1B8EC22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7F81D-DCBB-ECF0-D470-0134AF56E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B38C7-92B4-428B-B144-B5A4C4DADAF2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9C9C8-4B46-4DD8-C6E6-B80BFD1D5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75F9E-A2E8-005B-A900-8D05368D5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4F27A-5E36-4C5F-9BF6-593ADFF0E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406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4BB6B-7F49-8843-61AF-89E010D08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989E48-8C29-3E2C-C460-2E1A7A2597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740A7-4B97-1C8E-68C9-A55FC21CF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676DA-F9CD-9866-E4DA-4D7FF7B20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B38C7-92B4-428B-B144-B5A4C4DADAF2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9F34BC-7733-37E2-5A8A-9CD8011E0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07E2F-CDDC-D13F-B5C0-4CB48658F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4F27A-5E36-4C5F-9BF6-593ADFF0E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51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6DDC36-6A47-9DE8-972F-493748734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39874-0ED0-EA5E-3125-26AE585E3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6A503-06A2-856B-AC0D-75C0F628A1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B38C7-92B4-428B-B144-B5A4C4DADAF2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D77DC-7349-C9E0-8317-D662F5FCC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9F587-30F6-E0F9-1F86-05AB0ED8CA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4F27A-5E36-4C5F-9BF6-593ADFF0E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310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f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jfi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FBCF3-5A16-1ED0-D246-727056A6A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544" y="1113457"/>
            <a:ext cx="9144000" cy="2387600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Atliq Mart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E8929D-205A-0023-4F90-43B00D7DF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29561"/>
            <a:ext cx="9144000" cy="432340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Presented by Abhinai Kaspa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BE2CF1-9D6E-64B9-4E73-19C92B6798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6" y="281246"/>
            <a:ext cx="859536" cy="8411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0619B3-5B6D-BF36-50AB-2BBCB0C1BF2A}"/>
              </a:ext>
            </a:extLst>
          </p:cNvPr>
          <p:cNvSpPr txBox="1"/>
          <p:nvPr/>
        </p:nvSpPr>
        <p:spPr>
          <a:xfrm>
            <a:off x="3447288" y="1731388"/>
            <a:ext cx="5897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Resume Project Challenge - 9</a:t>
            </a:r>
            <a:endParaRPr lang="en-IN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1D064B-CC2E-DD1F-35A1-4B0F2166902B}"/>
              </a:ext>
            </a:extLst>
          </p:cNvPr>
          <p:cNvSpPr txBox="1"/>
          <p:nvPr/>
        </p:nvSpPr>
        <p:spPr>
          <a:xfrm>
            <a:off x="4814316" y="3713956"/>
            <a:ext cx="3163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Domain: FMCG  </a:t>
            </a:r>
          </a:p>
          <a:p>
            <a:r>
              <a:rPr lang="en-IN" dirty="0">
                <a:solidFill>
                  <a:schemeClr val="bg1"/>
                </a:solidFill>
              </a:rPr>
              <a:t>Function: Sales / Promotion</a:t>
            </a:r>
          </a:p>
        </p:txBody>
      </p:sp>
    </p:spTree>
    <p:extLst>
      <p:ext uri="{BB962C8B-B14F-4D97-AF65-F5344CB8AC3E}">
        <p14:creationId xmlns:p14="http://schemas.microsoft.com/office/powerpoint/2010/main" val="2392759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C34A5-86B1-0634-D9E1-14AFD6A86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04" y="264541"/>
            <a:ext cx="6751320" cy="75044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Store 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99016-1D44-168D-FF6F-BCAD97FD3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368" y="1014984"/>
            <a:ext cx="10695432" cy="5413247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Performance of stores vary by city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A102AC-3CF5-C5CB-17BA-2833C6A58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29358"/>
            <a:ext cx="5653439" cy="48988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84D921-4F1D-73B8-A66C-7369074F279E}"/>
              </a:ext>
            </a:extLst>
          </p:cNvPr>
          <p:cNvSpPr txBox="1"/>
          <p:nvPr/>
        </p:nvSpPr>
        <p:spPr>
          <a:xfrm>
            <a:off x="1088136" y="1801368"/>
            <a:ext cx="40142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Bengaluru stores has the highest incremental revenue and sold units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Trivandrum stores  has the lowest incremental revenue and sold units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Chennai , Hyderabad , Coimbatore stores maintained good incremental sold units and revenue </a:t>
            </a:r>
          </a:p>
        </p:txBody>
      </p:sp>
    </p:spTree>
    <p:extLst>
      <p:ext uri="{BB962C8B-B14F-4D97-AF65-F5344CB8AC3E}">
        <p14:creationId xmlns:p14="http://schemas.microsoft.com/office/powerpoint/2010/main" val="88450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C34A5-86B1-0634-D9E1-14AFD6A86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669"/>
            <a:ext cx="10515600" cy="70472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Promotion Type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99016-1D44-168D-FF6F-BCAD97FD3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0392"/>
            <a:ext cx="10515600" cy="5477255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Top 2 Promotions resulted in highest Incremental revenue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Bottom 2 Promotions types impact in terms of incremental sold units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6854A3-1AA8-5974-77DE-BA88538A2C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102" y="1532326"/>
            <a:ext cx="4303162" cy="16269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6F4987-8D65-7795-561A-29B5A961DE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102" y="4278573"/>
            <a:ext cx="4303162" cy="172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03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6A435-9C4C-7425-154F-078C06679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6076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Promotion Type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6D56B-D382-0AE7-094C-6F737A9F8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090" y="816077"/>
            <a:ext cx="10655710" cy="5360886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Difference in the performance of Discount based vs BOGOF vs Cash Back promotions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9E7A8F-58EC-3D38-59FC-EA483B68C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599" y="2182435"/>
            <a:ext cx="7758357" cy="356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45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6A435-9C4C-7425-154F-078C06679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810"/>
            <a:ext cx="10515600" cy="726256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Promotional Type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6D56B-D382-0AE7-094C-6F737A9F8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4066"/>
            <a:ext cx="10515600" cy="5242897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Promotions strike the best balance between incremental sold units and maintaining healthy margins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141E8A-1AC5-D7A1-00EB-45EDB87152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69248"/>
            <a:ext cx="5739551" cy="31073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F3AF91-8930-1B1C-92E7-D90E6F0316B8}"/>
              </a:ext>
            </a:extLst>
          </p:cNvPr>
          <p:cNvSpPr txBox="1"/>
          <p:nvPr/>
        </p:nvSpPr>
        <p:spPr>
          <a:xfrm>
            <a:off x="1124712" y="2194560"/>
            <a:ext cx="36393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BOGOF(BUY ONE GET ONE FREE) this promotion has maintained highest ISU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500 cashback and 33% off maintained healthy margins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25 % off promo type has the decrease in ISU OF -6K</a:t>
            </a:r>
          </a:p>
        </p:txBody>
      </p:sp>
    </p:spTree>
    <p:extLst>
      <p:ext uri="{BB962C8B-B14F-4D97-AF65-F5344CB8AC3E}">
        <p14:creationId xmlns:p14="http://schemas.microsoft.com/office/powerpoint/2010/main" val="112231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6A435-9C4C-7425-154F-078C06679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977"/>
            <a:ext cx="10515600" cy="755752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Product &amp; Category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6D56B-D382-0AE7-094C-6F737A9F8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0206"/>
            <a:ext cx="10515600" cy="5016757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Product categories saw the most significant lift in sales from the promotions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E05E60-39F8-424D-2303-FE1B034913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131" y="1917963"/>
            <a:ext cx="4810584" cy="44654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964951-E346-2228-653B-3B78586B0569}"/>
              </a:ext>
            </a:extLst>
          </p:cNvPr>
          <p:cNvSpPr txBox="1"/>
          <p:nvPr/>
        </p:nvSpPr>
        <p:spPr>
          <a:xfrm>
            <a:off x="1170432" y="2423160"/>
            <a:ext cx="44348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Grocery &amp; staples and Home appliances saw most significant lift in sales from the BOGOF promotion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Grocery &amp; staples of 33% off promo type has  also good sales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Home care category had good lift with BOGOF promotion</a:t>
            </a:r>
          </a:p>
        </p:txBody>
      </p:sp>
    </p:spTree>
    <p:extLst>
      <p:ext uri="{BB962C8B-B14F-4D97-AF65-F5344CB8AC3E}">
        <p14:creationId xmlns:p14="http://schemas.microsoft.com/office/powerpoint/2010/main" val="136905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6A435-9C4C-7425-154F-078C06679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648"/>
            <a:ext cx="10515600" cy="627933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1"/>
                </a:solidFill>
              </a:rPr>
              <a:t>Product &amp; Category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6D56B-D382-0AE7-094C-6F737A9F8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4065"/>
            <a:ext cx="10515600" cy="5242898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Specific products that responds exceptionally well or poorly to the promotions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261EAD-AE02-E76B-0DB2-03DB35C08B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429" y="4038881"/>
            <a:ext cx="8713722" cy="22855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C303BC-83E1-2317-8932-8BA110765457}"/>
              </a:ext>
            </a:extLst>
          </p:cNvPr>
          <p:cNvSpPr txBox="1"/>
          <p:nvPr/>
        </p:nvSpPr>
        <p:spPr>
          <a:xfrm>
            <a:off x="2761488" y="1984248"/>
            <a:ext cx="6190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Product code 4 and 3 has exceptionally well with 138K and 122K quantity sold in BOGOF promotion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Product code 10 has poor performed of sales in 25% 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91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6A435-9C4C-7425-154F-078C06679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978"/>
            <a:ext cx="10515600" cy="755752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Product &amp; Category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6D56B-D382-0AE7-094C-6F737A9F8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232" y="1061884"/>
            <a:ext cx="10429568" cy="5115079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Correlation between product category and promotion type effectiveness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70C45A-A3FB-3072-6E2B-32E0965F5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601" y="2060638"/>
            <a:ext cx="5146412" cy="24425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FE0FF3-4B91-7252-16D0-D48308D74D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361" y="2060637"/>
            <a:ext cx="5147491" cy="244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5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D16512-68C8-3599-0AA0-861DBF846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1919" y="2780725"/>
            <a:ext cx="4264742" cy="132556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Ad-hoc requests</a:t>
            </a:r>
          </a:p>
        </p:txBody>
      </p:sp>
    </p:spTree>
    <p:extLst>
      <p:ext uri="{BB962C8B-B14F-4D97-AF65-F5344CB8AC3E}">
        <p14:creationId xmlns:p14="http://schemas.microsoft.com/office/powerpoint/2010/main" val="38760294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ACB988-0784-340E-4DC2-3CE6E64FAE3A}"/>
              </a:ext>
            </a:extLst>
          </p:cNvPr>
          <p:cNvSpPr txBox="1"/>
          <p:nvPr/>
        </p:nvSpPr>
        <p:spPr>
          <a:xfrm>
            <a:off x="521208" y="621792"/>
            <a:ext cx="9564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Provide a list of products with a base price greater than 500 and that are featured in promo type of 'BOGOF (Buy One Get One Free). 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0BFE22-7886-C336-7BCE-18116C1072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8" y="1988003"/>
            <a:ext cx="4892464" cy="1272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094C50-6F3E-EA06-DAD4-5D0C372FB8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855" y="1988003"/>
            <a:ext cx="5321991" cy="12726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541DE6-B9EA-A5F4-2A5D-D5F6A4E20E79}"/>
              </a:ext>
            </a:extLst>
          </p:cNvPr>
          <p:cNvSpPr txBox="1"/>
          <p:nvPr/>
        </p:nvSpPr>
        <p:spPr>
          <a:xfrm>
            <a:off x="1746504" y="1545336"/>
            <a:ext cx="289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Query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CDB4E4-3978-B592-F084-B0B826D49F3E}"/>
              </a:ext>
            </a:extLst>
          </p:cNvPr>
          <p:cNvSpPr txBox="1"/>
          <p:nvPr/>
        </p:nvSpPr>
        <p:spPr>
          <a:xfrm>
            <a:off x="6903720" y="1536192"/>
            <a:ext cx="2633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73046667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F71241-CC1F-92AD-C3AA-69F045847420}"/>
              </a:ext>
            </a:extLst>
          </p:cNvPr>
          <p:cNvSpPr txBox="1"/>
          <p:nvPr/>
        </p:nvSpPr>
        <p:spPr>
          <a:xfrm>
            <a:off x="512064" y="566928"/>
            <a:ext cx="9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Generate a report that provides an overview of the number of stores in each city.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6051A0-A381-D877-E36A-24E0AF8A7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55" y="1695398"/>
            <a:ext cx="5520598" cy="15964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5AFF67-C17D-0584-8648-80C373CC92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956" y="1695398"/>
            <a:ext cx="3677492" cy="36167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84EA0A-E214-65D0-C759-3C4CBA75F360}"/>
              </a:ext>
            </a:extLst>
          </p:cNvPr>
          <p:cNvSpPr txBox="1"/>
          <p:nvPr/>
        </p:nvSpPr>
        <p:spPr>
          <a:xfrm>
            <a:off x="2706624" y="1131163"/>
            <a:ext cx="289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Query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E6E67A-8E8C-ADB4-7174-0CEB1D7BA907}"/>
              </a:ext>
            </a:extLst>
          </p:cNvPr>
          <p:cNvSpPr txBox="1"/>
          <p:nvPr/>
        </p:nvSpPr>
        <p:spPr>
          <a:xfrm>
            <a:off x="7808976" y="1131163"/>
            <a:ext cx="2633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94887599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6B149-E003-F7C9-4901-DE1F63578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About Atliq Mart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D7DF3-B277-32D3-8BA8-29444829E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90032" cy="3377311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Atliq Mart is a retail giant with over 50 supermarkets in south region of India</a:t>
            </a:r>
          </a:p>
          <a:p>
            <a:r>
              <a:rPr lang="en-IN" dirty="0">
                <a:solidFill>
                  <a:schemeClr val="bg1"/>
                </a:solidFill>
              </a:rPr>
              <a:t>All their 50 stores ran a massive promotion during Diwali and Sankranti on their atliq branded Products.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989CB0-58B5-E066-2E05-B71D74DF9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728" y="1825625"/>
            <a:ext cx="4724366" cy="247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055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ED4E69-4514-0F6E-2433-DCCDF8675968}"/>
              </a:ext>
            </a:extLst>
          </p:cNvPr>
          <p:cNvSpPr txBox="1"/>
          <p:nvPr/>
        </p:nvSpPr>
        <p:spPr>
          <a:xfrm>
            <a:off x="640080" y="429768"/>
            <a:ext cx="8741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Generate a report that displays each campaign along with the total revenue. generated before and after the campaign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335BB6-DF38-8F1D-3CC7-96FDD1B7B3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55" y="1234250"/>
            <a:ext cx="8176969" cy="4389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5FFE54-7566-56E3-2D09-9CF6854E72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55" y="5745325"/>
            <a:ext cx="6615277" cy="9467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667A5B-1B2F-4BF7-80B8-49E35ED17761}"/>
              </a:ext>
            </a:extLst>
          </p:cNvPr>
          <p:cNvSpPr txBox="1"/>
          <p:nvPr/>
        </p:nvSpPr>
        <p:spPr>
          <a:xfrm>
            <a:off x="9293352" y="3154680"/>
            <a:ext cx="289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Query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3761D3-1529-1ED2-3503-5C50AA7099AB}"/>
              </a:ext>
            </a:extLst>
          </p:cNvPr>
          <p:cNvSpPr txBox="1"/>
          <p:nvPr/>
        </p:nvSpPr>
        <p:spPr>
          <a:xfrm>
            <a:off x="8321040" y="6034057"/>
            <a:ext cx="2633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956453210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5DEAA7-012A-F7B4-AADF-1EF4B931C5D3}"/>
              </a:ext>
            </a:extLst>
          </p:cNvPr>
          <p:cNvSpPr txBox="1"/>
          <p:nvPr/>
        </p:nvSpPr>
        <p:spPr>
          <a:xfrm>
            <a:off x="384048" y="301752"/>
            <a:ext cx="9729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Produce a report that calculates the Incremental Sold Quantity (ISU%) for each category during the Diwali campaign. Additionally, provide rankings for the categories based on their ISU%.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A0D713-6741-B1AD-70B6-652E1496B6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" y="2046582"/>
            <a:ext cx="7254869" cy="34597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620B2F-085C-0B08-D50D-8BE80025DE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997" y="3445108"/>
            <a:ext cx="3376955" cy="16040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EC99D7-57C4-00BE-1036-FB44DD338CD2}"/>
              </a:ext>
            </a:extLst>
          </p:cNvPr>
          <p:cNvSpPr txBox="1"/>
          <p:nvPr/>
        </p:nvSpPr>
        <p:spPr>
          <a:xfrm>
            <a:off x="9253728" y="2788920"/>
            <a:ext cx="2633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923EFD-81AD-231A-74D0-53980B06DB26}"/>
              </a:ext>
            </a:extLst>
          </p:cNvPr>
          <p:cNvSpPr txBox="1"/>
          <p:nvPr/>
        </p:nvSpPr>
        <p:spPr>
          <a:xfrm>
            <a:off x="3197352" y="1351638"/>
            <a:ext cx="289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Query</a:t>
            </a:r>
          </a:p>
        </p:txBody>
      </p:sp>
    </p:spTree>
    <p:extLst>
      <p:ext uri="{BB962C8B-B14F-4D97-AF65-F5344CB8AC3E}">
        <p14:creationId xmlns:p14="http://schemas.microsoft.com/office/powerpoint/2010/main" val="272716586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1C27EA-4634-0406-42EF-8B3C7A5538A3}"/>
              </a:ext>
            </a:extLst>
          </p:cNvPr>
          <p:cNvSpPr txBox="1"/>
          <p:nvPr/>
        </p:nvSpPr>
        <p:spPr>
          <a:xfrm>
            <a:off x="493776" y="484632"/>
            <a:ext cx="947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Create a report featuring the Top 5 products, ranked by Incremental Revenue Percentage (IR%), across all campaigns.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429094-0360-925F-2865-B3EDF0C0CE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1643450"/>
            <a:ext cx="6873836" cy="42294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A0E367-E55F-68A4-1554-45CC8DC2CA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34" y="3043336"/>
            <a:ext cx="3836576" cy="12634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631815-51BA-4F2E-709D-250AEFE14CAB}"/>
              </a:ext>
            </a:extLst>
          </p:cNvPr>
          <p:cNvSpPr txBox="1"/>
          <p:nvPr/>
        </p:nvSpPr>
        <p:spPr>
          <a:xfrm>
            <a:off x="9170438" y="2478024"/>
            <a:ext cx="2633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47EA5B-7A8B-1192-17AC-6F957F7C8EBC}"/>
              </a:ext>
            </a:extLst>
          </p:cNvPr>
          <p:cNvSpPr txBox="1"/>
          <p:nvPr/>
        </p:nvSpPr>
        <p:spPr>
          <a:xfrm>
            <a:off x="3493008" y="1130963"/>
            <a:ext cx="289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Query</a:t>
            </a:r>
          </a:p>
        </p:txBody>
      </p:sp>
    </p:spTree>
    <p:extLst>
      <p:ext uri="{BB962C8B-B14F-4D97-AF65-F5344CB8AC3E}">
        <p14:creationId xmlns:p14="http://schemas.microsoft.com/office/powerpoint/2010/main" val="943682020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908DB8-311B-82CC-110C-9EEB7594A7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87" y="2180303"/>
            <a:ext cx="2497394" cy="24973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093AD1-78A8-B5A9-D1D8-6725C283C8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362" y="2180303"/>
            <a:ext cx="2497394" cy="24973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BD3ED0-FDF1-2201-C839-FDEDCEAE9D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0" y="2260092"/>
            <a:ext cx="2667000" cy="2667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BDAE97-2D34-FF35-2ED5-7E168F341DD2}"/>
              </a:ext>
            </a:extLst>
          </p:cNvPr>
          <p:cNvSpPr txBox="1"/>
          <p:nvPr/>
        </p:nvSpPr>
        <p:spPr>
          <a:xfrm>
            <a:off x="1162665" y="5053781"/>
            <a:ext cx="249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Dhaval Patel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44206C-5EE6-B35D-3E09-7BB1D8784040}"/>
              </a:ext>
            </a:extLst>
          </p:cNvPr>
          <p:cNvSpPr txBox="1"/>
          <p:nvPr/>
        </p:nvSpPr>
        <p:spPr>
          <a:xfrm>
            <a:off x="9625780" y="5053781"/>
            <a:ext cx="218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Hemanand Vadivel</a:t>
            </a:r>
          </a:p>
        </p:txBody>
      </p:sp>
    </p:spTree>
    <p:extLst>
      <p:ext uri="{BB962C8B-B14F-4D97-AF65-F5344CB8AC3E}">
        <p14:creationId xmlns:p14="http://schemas.microsoft.com/office/powerpoint/2010/main" val="2017813892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320312-4FD6-ACC6-9D92-AC21055C43C6}"/>
              </a:ext>
            </a:extLst>
          </p:cNvPr>
          <p:cNvSpPr txBox="1"/>
          <p:nvPr/>
        </p:nvSpPr>
        <p:spPr>
          <a:xfrm>
            <a:off x="4562167" y="3067665"/>
            <a:ext cx="3136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chemeClr val="bg1"/>
                </a:solidFill>
              </a:rPr>
              <a:t>Thank You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4004688999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FD604-DD2C-DFE6-57FD-B7E44FB99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A0030-40C8-D7D6-D200-2BE04A553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83808" cy="4351338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After the promotions sales director Bruce hariyali wants to understand which promotion did well and which did not </a:t>
            </a:r>
          </a:p>
          <a:p>
            <a:r>
              <a:rPr lang="en-IN" dirty="0">
                <a:solidFill>
                  <a:schemeClr val="bg1"/>
                </a:solidFill>
              </a:rPr>
              <a:t>So that they can make informed decisions for their next promotional period</a:t>
            </a:r>
          </a:p>
        </p:txBody>
      </p:sp>
    </p:spTree>
    <p:extLst>
      <p:ext uri="{BB962C8B-B14F-4D97-AF65-F5344CB8AC3E}">
        <p14:creationId xmlns:p14="http://schemas.microsoft.com/office/powerpoint/2010/main" val="134175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71D5B-FB6C-16EF-86FA-6CB7B71A8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6E5EB-A966-F41C-54CB-DF307AEC2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47232" cy="4351338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Analyse the provided data to deliver tangible insights to the sales director</a:t>
            </a:r>
          </a:p>
          <a:p>
            <a:r>
              <a:rPr lang="en-IN" dirty="0">
                <a:solidFill>
                  <a:schemeClr val="bg1"/>
                </a:solidFill>
              </a:rPr>
              <a:t>Create a dashboard which helps them to understand data easily</a:t>
            </a:r>
          </a:p>
          <a:p>
            <a:r>
              <a:rPr lang="en-IN" dirty="0">
                <a:solidFill>
                  <a:schemeClr val="bg1"/>
                </a:solidFill>
              </a:rPr>
              <a:t>Perform ad-hoc requests to answer their business questions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69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BEDD-3D41-7064-0C5D-46980436F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B0425-4B67-1721-D2E6-EA3E64386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76432" cy="2700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Data set consists of 4 files :</a:t>
            </a:r>
          </a:p>
          <a:p>
            <a:r>
              <a:rPr lang="en-IN" dirty="0">
                <a:solidFill>
                  <a:schemeClr val="bg1"/>
                </a:solidFill>
              </a:rPr>
              <a:t>Dim Campaigns – consists of campaign names code and start to end date</a:t>
            </a:r>
          </a:p>
          <a:p>
            <a:r>
              <a:rPr lang="en-IN" dirty="0">
                <a:solidFill>
                  <a:schemeClr val="bg1"/>
                </a:solidFill>
              </a:rPr>
              <a:t>Dim stores – consists of store ID and city details</a:t>
            </a:r>
          </a:p>
          <a:p>
            <a:r>
              <a:rPr lang="en-IN" dirty="0">
                <a:solidFill>
                  <a:schemeClr val="bg1"/>
                </a:solidFill>
              </a:rPr>
              <a:t>Dim products – consists of product name , code and category</a:t>
            </a:r>
          </a:p>
          <a:p>
            <a:r>
              <a:rPr lang="en-IN" dirty="0">
                <a:solidFill>
                  <a:schemeClr val="bg1"/>
                </a:solidFill>
              </a:rPr>
              <a:t>Fact events – consists of transactions data , quantity sold before and after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46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99469348-E5C7-F085-2451-66B952E9D0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7646557"/>
                  </p:ext>
                </p:extLst>
              </p:nvPr>
            </p:nvGraphicFramePr>
            <p:xfrm>
              <a:off x="0" y="0"/>
              <a:ext cx="10963656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99469348-E5C7-F085-2451-66B952E9D08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10963656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3954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97D7A-8D95-D3F0-2155-0C81C1C4E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Key Metrics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0ECFF2-A100-732E-B5C6-63A2E1417079}"/>
              </a:ext>
            </a:extLst>
          </p:cNvPr>
          <p:cNvCxnSpPr/>
          <p:nvPr/>
        </p:nvCxnSpPr>
        <p:spPr>
          <a:xfrm flipV="1">
            <a:off x="838200" y="2729016"/>
            <a:ext cx="0" cy="82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A7059F-2129-D988-3F8B-0541981A7152}"/>
              </a:ext>
            </a:extLst>
          </p:cNvPr>
          <p:cNvCxnSpPr/>
          <p:nvPr/>
        </p:nvCxnSpPr>
        <p:spPr>
          <a:xfrm flipV="1">
            <a:off x="2599944" y="4318315"/>
            <a:ext cx="0" cy="82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2F1D73C-EF08-5397-3EBE-5CE868A5D612}"/>
              </a:ext>
            </a:extLst>
          </p:cNvPr>
          <p:cNvCxnSpPr/>
          <p:nvPr/>
        </p:nvCxnSpPr>
        <p:spPr>
          <a:xfrm flipV="1">
            <a:off x="3870960" y="2729016"/>
            <a:ext cx="0" cy="82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1EB9A17-BDFE-6BFB-F52E-1208EF8070F9}"/>
              </a:ext>
            </a:extLst>
          </p:cNvPr>
          <p:cNvCxnSpPr/>
          <p:nvPr/>
        </p:nvCxnSpPr>
        <p:spPr>
          <a:xfrm flipV="1">
            <a:off x="5526024" y="4318315"/>
            <a:ext cx="0" cy="82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560999-4655-6F80-2E1A-AC0D43FC83F4}"/>
              </a:ext>
            </a:extLst>
          </p:cNvPr>
          <p:cNvCxnSpPr/>
          <p:nvPr/>
        </p:nvCxnSpPr>
        <p:spPr>
          <a:xfrm flipV="1">
            <a:off x="6815328" y="2729016"/>
            <a:ext cx="0" cy="82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B76063-EC7B-11E5-6DFC-30F516131CA9}"/>
              </a:ext>
            </a:extLst>
          </p:cNvPr>
          <p:cNvCxnSpPr/>
          <p:nvPr/>
        </p:nvCxnSpPr>
        <p:spPr>
          <a:xfrm flipV="1">
            <a:off x="8406384" y="4321891"/>
            <a:ext cx="0" cy="82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D7FECB6-BE51-5375-3D6C-D3C51219710C}"/>
              </a:ext>
            </a:extLst>
          </p:cNvPr>
          <p:cNvCxnSpPr/>
          <p:nvPr/>
        </p:nvCxnSpPr>
        <p:spPr>
          <a:xfrm flipV="1">
            <a:off x="9796272" y="2729016"/>
            <a:ext cx="0" cy="82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2D0D8B2-15D0-FC15-4752-0525EB4569E7}"/>
              </a:ext>
            </a:extLst>
          </p:cNvPr>
          <p:cNvCxnSpPr/>
          <p:nvPr/>
        </p:nvCxnSpPr>
        <p:spPr>
          <a:xfrm flipV="1">
            <a:off x="11186160" y="4358467"/>
            <a:ext cx="0" cy="82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69D6232-F84D-FD57-CBC3-D44075673ADD}"/>
              </a:ext>
            </a:extLst>
          </p:cNvPr>
          <p:cNvSpPr txBox="1"/>
          <p:nvPr/>
        </p:nvSpPr>
        <p:spPr>
          <a:xfrm>
            <a:off x="112539" y="2079109"/>
            <a:ext cx="1816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Quantity sold before promo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C5A6AA-7EB5-F282-0989-58814055AFA2}"/>
              </a:ext>
            </a:extLst>
          </p:cNvPr>
          <p:cNvSpPr txBox="1"/>
          <p:nvPr/>
        </p:nvSpPr>
        <p:spPr>
          <a:xfrm>
            <a:off x="1907807" y="5079614"/>
            <a:ext cx="1816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Quantity sold after promo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318B5E-D4BE-D09D-878E-2A33679A38FD}"/>
              </a:ext>
            </a:extLst>
          </p:cNvPr>
          <p:cNvSpPr txBox="1"/>
          <p:nvPr/>
        </p:nvSpPr>
        <p:spPr>
          <a:xfrm>
            <a:off x="3148354" y="2079109"/>
            <a:ext cx="1816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Revenue before promo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1F24BF-FA81-B471-7D32-E00DAA930FA2}"/>
              </a:ext>
            </a:extLst>
          </p:cNvPr>
          <p:cNvSpPr txBox="1"/>
          <p:nvPr/>
        </p:nvSpPr>
        <p:spPr>
          <a:xfrm>
            <a:off x="4776096" y="5079614"/>
            <a:ext cx="1816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Revenue after promo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7B3C07-BEF7-FE05-06DE-49A9A701CED5}"/>
              </a:ext>
            </a:extLst>
          </p:cNvPr>
          <p:cNvSpPr txBox="1"/>
          <p:nvPr/>
        </p:nvSpPr>
        <p:spPr>
          <a:xfrm>
            <a:off x="6236093" y="2101067"/>
            <a:ext cx="1380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Incremental Revenue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DDB1DF-ECCC-86E5-60C2-3454158EE4B9}"/>
              </a:ext>
            </a:extLst>
          </p:cNvPr>
          <p:cNvSpPr txBox="1"/>
          <p:nvPr/>
        </p:nvSpPr>
        <p:spPr>
          <a:xfrm>
            <a:off x="7724983" y="5079614"/>
            <a:ext cx="1380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Incremental Sold Units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6D4A4A-4914-7D3A-3403-B9BED7E9E606}"/>
              </a:ext>
            </a:extLst>
          </p:cNvPr>
          <p:cNvSpPr txBox="1"/>
          <p:nvPr/>
        </p:nvSpPr>
        <p:spPr>
          <a:xfrm>
            <a:off x="9069266" y="2079109"/>
            <a:ext cx="1380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Incremental Revenue 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CF849C-2CCC-7DE6-FE56-E193503500C7}"/>
              </a:ext>
            </a:extLst>
          </p:cNvPr>
          <p:cNvSpPr txBox="1"/>
          <p:nvPr/>
        </p:nvSpPr>
        <p:spPr>
          <a:xfrm>
            <a:off x="10515720" y="5079613"/>
            <a:ext cx="1380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Incremental Sold Units %</a:t>
            </a:r>
          </a:p>
        </p:txBody>
      </p:sp>
      <p:pic>
        <p:nvPicPr>
          <p:cNvPr id="32" name="Content Placeholder 31">
            <a:extLst>
              <a:ext uri="{FF2B5EF4-FFF2-40B4-BE49-F238E27FC236}">
                <a16:creationId xmlns:a16="http://schemas.microsoft.com/office/drawing/2014/main" id="{8D90C613-ACBF-4AE4-FFCC-97CE660287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2" y="3493526"/>
            <a:ext cx="11858636" cy="807133"/>
          </a:xfrm>
        </p:spPr>
      </p:pic>
    </p:spTree>
    <p:extLst>
      <p:ext uri="{BB962C8B-B14F-4D97-AF65-F5344CB8AC3E}">
        <p14:creationId xmlns:p14="http://schemas.microsoft.com/office/powerpoint/2010/main" val="165476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C34A5-86B1-0634-D9E1-14AFD6A86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Recommended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99016-1D44-168D-FF6F-BCAD97FD3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37245" cy="1878628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Store Performance Analysis</a:t>
            </a:r>
          </a:p>
          <a:p>
            <a:r>
              <a:rPr lang="en-IN" dirty="0">
                <a:solidFill>
                  <a:schemeClr val="bg1"/>
                </a:solidFill>
              </a:rPr>
              <a:t>Promotion Type Analysis</a:t>
            </a:r>
          </a:p>
          <a:p>
            <a:r>
              <a:rPr lang="en-IN" dirty="0">
                <a:solidFill>
                  <a:schemeClr val="bg1"/>
                </a:solidFill>
              </a:rPr>
              <a:t>Product &amp; Category Analysis</a:t>
            </a:r>
          </a:p>
        </p:txBody>
      </p:sp>
    </p:spTree>
    <p:extLst>
      <p:ext uri="{BB962C8B-B14F-4D97-AF65-F5344CB8AC3E}">
        <p14:creationId xmlns:p14="http://schemas.microsoft.com/office/powerpoint/2010/main" val="394510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C34A5-86B1-0634-D9E1-14AFD6A86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159" y="118873"/>
            <a:ext cx="7071360" cy="905256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Store 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99016-1D44-168D-FF6F-BCAD97FD3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158" y="1024129"/>
            <a:ext cx="4441777" cy="1490471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Top 10 stores of incremental revenue generated from promotions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A44CA6-2A8F-E777-DFEB-ED6E02812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23" y="2514600"/>
            <a:ext cx="2058241" cy="36475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5E72C8-5375-A55A-A172-75AC1A89D2A2}"/>
              </a:ext>
            </a:extLst>
          </p:cNvPr>
          <p:cNvSpPr txBox="1"/>
          <p:nvPr/>
        </p:nvSpPr>
        <p:spPr>
          <a:xfrm>
            <a:off x="6403829" y="4946434"/>
            <a:ext cx="404164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</a:rPr>
              <a:t>Bottom 10 stores of incremental sold units  from the promotions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364666-F792-94A2-9754-87D2928D69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401" y="884073"/>
            <a:ext cx="2133637" cy="392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2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webextension1.xml><?xml version="1.0" encoding="utf-8"?>
<we:webextension xmlns:we="http://schemas.microsoft.com/office/webextensions/webextension/2010/11" id="{2318D381-03EB-4417-AF85-EF00CFD3594C}">
  <we:reference id="wa200003233" version="2.0.0.3" store="en-US" storeType="OMEX"/>
  <we:alternateReferences>
    <we:reference id="WA200003233" version="2.0.0.3" store="" storeType="OMEX"/>
  </we:alternateReferences>
  <we:properties>
    <we:property name="reportUrl" value="&quot;/groups/me/reports/8f944c0c-ead0-4b36-9354-e05e26cf4f06/ReportSection4111a4deed6b9301b00a?bookmarkGuid=46997b49-d7fe-431e-b867-731010d19d5a&amp;bookmarkUsage=1&amp;ctid=c6e549b3-5f45-4032-aae9-d4244dc5b2c4&amp;fromEntryPoint=export&amp;pbi_source=storytelling_addin&quot;"/>
    <we:property name="reportName" value="&quot;Challenge 9&quot;"/>
    <we:property name="reportState" value="&quot;CONNECTED&quot;"/>
    <we:property name="embedUrl" value="&quot;/reportEmbed?reportId=8f944c0c-ead0-4b36-9354-e05e26cf4f06&amp;config=eyJjbHVzdGVyVXJsIjoiaHR0cHM6Ly9XQUJJLUlORElBLUNFTlRSQUwtQS1QUklNQVJZLXJlZGlyZWN0LmFuYWx5c2lzLndpbmRvd3MubmV0IiwiZW1iZWRGZWF0dXJlcyI6eyJ1c2FnZU1ldHJpY3NWTmV4dCI6dHJ1ZSwiZGlzYWJsZUFuZ3VsYXJKU0Jvb3RzdHJhcFJlcG9ydEVtYmVkIjp0cnVlfX0%3D&amp;disableSensitivityBanner=true&amp;lrtl=true&quot;"/>
    <we:property name="pageName" value="&quot;ReportSection4111a4deed6b9301b00a&quot;"/>
    <we:property name="pageDisplayName" value="&quot;Key Metrics&quot;"/>
    <we:property name="datasetId" value="&quot;03ddda0c-8b96-4146-b29a-0fd1457ad027&quot;"/>
    <we:property name="backgroundColor" value="&quot;#E66C37&quot;"/>
    <we:property name="bookmark" value="&quot;H4sIAAAAAAAAA+VabW/cNgz+K4GBoR0QDHqxZKvfmrTbCgxFkQz9MgQHSqKvbn2255c0WZD/Ptq+tE3ukntpLnWajxJlmuRDSiSli8CndZnB+VuYYfAiOCiKTzOoPu2ZYD/Ir89p7oyVMXIrZOQiy7zztKoom7TI6+DFRdBANcXmfVq3kHUMafKfk/0AsuwdTLtRAlmN+0GJVV3kkKX/4bCYSE3V4uV+gGdlVlTQsTxuoMGO7SktpzGJwn+T9EdwTXqKx+iaYfYIy6Jq5uOQcw6hR/TaGsm4ZQzom3qg9mKuXt/9tBfssMgbSHMSoJuzSawkcOtAK2SGO8lkN5+kWXO15Pz1WVmR3mSN87Iz30t/CrnDzlSkXIX1oMtF8HI6rXAKzXz4+hrxsMja2ZL546KtHB5h0pPyJm3O6R8JmWSCp5g3dXBJVnxXFWTjnlTh6QQSEm9SVsWs6Mm/t/ncdqwbfig+H1ZIxvbdxP4XyQ9palpUqYNsQfh7k6+XatL/cVGWE5qp03yazf3kKzB/DyK6rK1JN/SDPIcfoGo6n7QfCd0OEGJQVB6rg/Mek1dpdeU2Yv+G6CPB4/LkysPpq4/fuO0cjkGR3dj/5LKjxrFgWlu0GCurUHkJbqWb35+z+HTW2ca3blFad2WDu/z2B0fcm9xVOCMKZHtH3ZIWN4m6Hyx9+lX6SV1kftLm6XzVnQqsDNWMttHvis+deNEuom3NXw/BZhKnbaikdMi8N5E0gA8YbNvuzKPx139b6Fftdc76/Jud9dd78NmmQpxBedNjlzrMH1XRljvfm70OwXITWx4LhUaQv7AH3psdzEpIp/kS3x4Ikz5xfKo+44u8bR5BIrKJEXa1S67tSoPzcwEmErGHMI4iNEyz2Hc878QjnVHtcR2KjpcUOmZCgVLacAopEca4klf9AcolvIB7sKBDISJnKUJFbPzY64I3R3u/3ACab5OAQ+XnpFF7+3J1O7/q91Sv44hxbj0yBTS2Y4fvKnr7HO25xaSo8P72sMeC6kZWGMDWiidMGq2UBa6EElzGYwd7q4ripwF5Le0HcJUXkdbcCy1AMgZWMjV2cDdu0Pw0wK7RCummULEINO3OQjuDImLK6LGDSn46oe3oyUG6Qu8B0JAyOKFDxRRj6Bh6Fo++jbqztshjQXZdA8whtrEShqOXysnIGmBs9BnxTqvCxwLzZlVhX5QxKbyh9FlFzEbScW1Hvz0TEE+q+rlF3wHASFBCrBQIQxW1ZBaN4cGqSrjBs8YWZ4u1MPHwoKyNuqPaxBalMivd4X4bVHVDZcBiS6FbsAXGdZY6rK4pGsywmvbdAg8N9IqUw49SHOiF78nY63kR/JWS7gPv95C1HdtnB1Cn7lnXgp7jsLTB0i+vt2yv3GmIoaUCkjbnSEkrBGMGEeJodcY8kn7izwzdhp0x77nTlkItouInpphjWjwwjLfdeMznJ64z7IhAfEVf+OJzvlsc17TKgKKIKGNSjoEHlJyFJnIP3dzf4uL1iSK4cJOH3mAMLuYGJHdoHLCHvMl77Nfm39XRHJ0W2xQRo1Fiw+7FaOS+/1ZaAzbD12drZvf8gZ4sdDSnleCxjHQseYwC0Q6XFtvchQnvPBNOhSpSVoDgbsjZ7+QFvdIHbdOQTgssnVcMUcnIeSdVKE3I2EqWt1yvCUpORZgYEWstdEwch/dI26hqLAOZOOaEMMKBETzcmhejRCv2EdPMGg9Wg2OrC6dbdKTDI9QJgo8kg8hSKS1WX0eWJNZbOE0psIrqJk9ieuMNY/9CoT+HPGotk4Q5h5zwNo7M2s2n9Z+p95jPn2P2TJYd2kXb1CU4fAc5Ljm8KfYh9+hXHOD9a9AvZ/fl5f/uh5OfjSoAAA==&quot;"/>
    <we:property name="initialStateBookmark" value="&quot;H4sIAAAAAAAAA6WVTW/bMAyG/8rgczBQ31Jv3bBT1w+0Qy9FMVAS3Xl1bMNWinZF/vvoJEAPRZHBu9gSRT98SUrWa5WbaWjx5QLXVJ1UX/r+cY3j46dQraruYLu8PDs/vT77eXF6/o3N/VCavpuqk9eq4PhA5baZNtjOBDbe3a8qbNsrfJhnNbYTraqBxqnvsG3+0N6Zl8q4oe2qoueh7UeckTcFC83YJ3bnOccWnxVHxFSaJ7qhVPbWaxr6sRzm3gkTnUG0TkiIWVrp+Jtpv7qTedx/DroT9rXvCjYdC5htWHtjY04aHMlswULE2T413UN7SOXt2x8vw1yv6Rfym+sUf3PEmbPdcqIqWmvAWCFsMk5q68EeZTVrruN7FiiETNF4FxgDElQ+rusDVgZSKZLwSSXpbRBK+qU5Ch01KgdcKkPKKhnMYl0WcxZWYrTKOADlY4ClukgDeC6WjFoazwlrQUt1EdhQJ5m9lSlKEBGMWapLJweeS0aGW6hZWTSL9wSnWENiWiSShA6ES0t1hSBiFtJFAQghaqX94j46r+aNP2sSyiOlkOVSXYZSrQ1gACspJ2BmPMoq9Fxi//yehj5p5WwwoENGa7ilbjktO1W7HFwCz9X3yZD8Dxo544lsBsfbSyoVQYrlNJutrAn4RDopiAJIefwsfdBPoTFFtEoBOJe4dhmP9/MjVvQ1GJEd8G+HfJyRS7PcAd8s1Zr4bpoH/aZMAya6wo7nd6/VMPZ8IZWGdn58AWGXKR/G4/z+3hQa96Fvsd3sovJ1Ve1isJgmtvSP/tvt/fz4C57H3i1pBwAA&quot;"/>
    <we:property name="isFiltersActionButtonVisible" value="true"/>
    <we:property name="isVisualContainerHeaderHidden" value="false"/>
    <we:property name="reportEmbeddedTime" value="&quot;2024-03-02T07:09:18.276Z&quot;"/>
    <we:property name="creatorTenantId" value="&quot;c6e549b3-5f45-4032-aae9-d4244dc5b2c4&quot;"/>
    <we:property name="creatorUserId" value="&quot;10032002F04D51FC&quot;"/>
    <we:property name="creatorSessionId" value="&quot;8e634a58-fae9-4f61-b918-85ac517f98f4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623</Words>
  <Application>Microsoft Office PowerPoint</Application>
  <PresentationFormat>Widescreen</PresentationFormat>
  <Paragraphs>86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Atliq Mart Analysis</vt:lpstr>
      <vt:lpstr>About Atliq Mart</vt:lpstr>
      <vt:lpstr>Problem Statement</vt:lpstr>
      <vt:lpstr>Objectives</vt:lpstr>
      <vt:lpstr>Data Exploration</vt:lpstr>
      <vt:lpstr>PowerPoint Presentation</vt:lpstr>
      <vt:lpstr>Key Metrics</vt:lpstr>
      <vt:lpstr>Recommended Insights</vt:lpstr>
      <vt:lpstr>Store Performance Analysis</vt:lpstr>
      <vt:lpstr>Store Performance Analysis</vt:lpstr>
      <vt:lpstr>Promotion Type Analysis</vt:lpstr>
      <vt:lpstr>Promotion Type Analysis</vt:lpstr>
      <vt:lpstr>Promotional Type Analysis</vt:lpstr>
      <vt:lpstr>Product &amp; Category Analysis</vt:lpstr>
      <vt:lpstr>Product &amp; Category Analysis</vt:lpstr>
      <vt:lpstr>Product &amp; Category Analysis</vt:lpstr>
      <vt:lpstr>Ad-hoc requests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Atliq Mart Analysis</dc:title>
  <dc:creator>LAPIZ ABHI</dc:creator>
  <cp:lastModifiedBy>LAPIZ ABHI</cp:lastModifiedBy>
  <cp:revision>13</cp:revision>
  <dcterms:created xsi:type="dcterms:W3CDTF">2024-02-29T09:29:43Z</dcterms:created>
  <dcterms:modified xsi:type="dcterms:W3CDTF">2024-03-04T08:05:19Z</dcterms:modified>
</cp:coreProperties>
</file>