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5">
              <a:hueOff val="-375889"/>
              <a:satOff val="-9195"/>
              <a:lumOff val="-14901"/>
            </a:schemeClr>
          </a:solidFill>
        </a:fill>
      </a:tcStyle>
    </a:firstRow>
  </a:tblStyle>
  <a:tblStyle styleId="{C7B018BB-80A7-4F77-B60F-C8B233D01FF8}" styleName="">
    <a:tblBg/>
    <a:wholeTbl>
      <a:tcTxStyle b="off" i="off">
        <a:font>
          <a:latin typeface="Palatino"/>
          <a:ea typeface="Palatino"/>
          <a:cs typeface="Palatino"/>
        </a:font>
        <a:srgbClr val="414141"/>
      </a:tcTxStyle>
      <a:tcStyle>
        <a:tcBdr>
          <a:left>
            <a:ln w="25400" cap="rnd">
              <a:solidFill>
                <a:srgbClr val="C9C3BA"/>
              </a:solidFill>
              <a:custDash>
                <a:ds d="100000" sp="200000"/>
              </a:custDash>
              <a:miter lim="400000"/>
            </a:ln>
          </a:left>
          <a:right>
            <a:ln w="25400" cap="rnd">
              <a:solidFill>
                <a:srgbClr val="C9C3BA"/>
              </a:solidFill>
              <a:custDash>
                <a:ds d="100000" sp="200000"/>
              </a:custDash>
              <a:miter lim="400000"/>
            </a:ln>
          </a:right>
          <a:top>
            <a:ln w="25400" cap="rnd">
              <a:solidFill>
                <a:srgbClr val="C9C3BA"/>
              </a:solidFill>
              <a:custDash>
                <a:ds d="100000" sp="200000"/>
              </a:custDash>
              <a:miter lim="400000"/>
            </a:ln>
          </a:top>
          <a:bottom>
            <a:ln w="25400" cap="rnd">
              <a:solidFill>
                <a:srgbClr val="C9C3BA"/>
              </a:solidFill>
              <a:custDash>
                <a:ds d="100000" sp="200000"/>
              </a:custDash>
              <a:miter lim="400000"/>
            </a:ln>
          </a:bottom>
          <a:insideH>
            <a:ln w="25400" cap="rnd">
              <a:solidFill>
                <a:srgbClr val="C9C3BA"/>
              </a:solidFill>
              <a:custDash>
                <a:ds d="100000" sp="200000"/>
              </a:custDash>
              <a:miter lim="400000"/>
            </a:ln>
          </a:insideH>
          <a:insideV>
            <a:ln w="25400" cap="rnd">
              <a:solidFill>
                <a:srgbClr val="C9C3BA"/>
              </a:solidFill>
              <a:custDash>
                <a:ds d="100000" sp="200000"/>
              </a:custDash>
              <a:miter lim="400000"/>
            </a:ln>
          </a:insideV>
        </a:tcBdr>
        <a:fill>
          <a:noFill/>
        </a:fill>
      </a:tcStyle>
    </a:wholeTbl>
    <a:band2H>
      <a:tcTxStyle b="def" i="def"/>
      <a:tcStyle>
        <a:tcBdr/>
        <a:fill>
          <a:solidFill>
            <a:srgbClr val="C9C3BA">
              <a:alpha val="75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39D60"/>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chemeClr val="accent3">
              <a:hueOff val="708446"/>
              <a:satOff val="-4821"/>
              <a:lumOff val="-14251"/>
            </a:schemeClr>
          </a:solidFill>
        </a:fill>
      </a:tcStyle>
    </a:firstRow>
  </a:tblStyle>
  <a:tblStyle styleId="{CF821DB8-F4EB-4A41-A1BA-3FCAFE7338EE}" styleName="">
    <a:tblBg/>
    <a:wholeTbl>
      <a:tcTxStyle b="off" i="off">
        <a:font>
          <a:latin typeface="Palatino"/>
          <a:ea typeface="Palatino"/>
          <a:cs typeface="Palatino"/>
        </a:font>
        <a:srgbClr val="414141"/>
      </a:tcTxStyle>
      <a:tcStyle>
        <a:tcBdr>
          <a:left>
            <a:ln w="12700" cap="flat">
              <a:solidFill>
                <a:schemeClr val="accent1">
                  <a:hueOff val="-113918"/>
                  <a:satOff val="19024"/>
                  <a:lumOff val="19749"/>
                </a:schemeClr>
              </a:solidFill>
              <a:prstDash val="solid"/>
              <a:miter lim="400000"/>
            </a:ln>
          </a:left>
          <a:right>
            <a:ln w="12700" cap="flat">
              <a:solidFill>
                <a:schemeClr val="accent1">
                  <a:hueOff val="-113918"/>
                  <a:satOff val="19024"/>
                  <a:lumOff val="19749"/>
                </a:schemeClr>
              </a:solidFill>
              <a:prstDash val="solid"/>
              <a:miter lim="400000"/>
            </a:ln>
          </a:right>
          <a:top>
            <a:ln w="12700" cap="flat">
              <a:solidFill>
                <a:schemeClr val="accent1">
                  <a:hueOff val="-113918"/>
                  <a:satOff val="19024"/>
                  <a:lumOff val="19749"/>
                </a:schemeClr>
              </a:solidFill>
              <a:prstDash val="solid"/>
              <a:miter lim="400000"/>
            </a:ln>
          </a:top>
          <a:bottom>
            <a:ln w="12700" cap="flat">
              <a:solidFill>
                <a:schemeClr val="accent1">
                  <a:hueOff val="-113918"/>
                  <a:satOff val="19024"/>
                  <a:lumOff val="19749"/>
                </a:schemeClr>
              </a:solidFill>
              <a:prstDash val="solid"/>
              <a:miter lim="400000"/>
            </a:ln>
          </a:bottom>
          <a:insideH>
            <a:ln w="12700" cap="flat">
              <a:solidFill>
                <a:schemeClr val="accent1">
                  <a:hueOff val="-113918"/>
                  <a:satOff val="19024"/>
                  <a:lumOff val="19749"/>
                </a:schemeClr>
              </a:solidFill>
              <a:prstDash val="solid"/>
              <a:miter lim="400000"/>
            </a:ln>
          </a:insideH>
          <a:insideV>
            <a:ln w="12700" cap="flat">
              <a:solidFill>
                <a:schemeClr val="accent1">
                  <a:hueOff val="-113918"/>
                  <a:satOff val="19024"/>
                  <a:lumOff val="19749"/>
                </a:schemeClr>
              </a:solidFill>
              <a:prstDash val="solid"/>
              <a:miter lim="400000"/>
            </a:ln>
          </a:insideV>
        </a:tcBdr>
        <a:fill>
          <a:noFill/>
        </a:fill>
      </a:tcStyle>
    </a:wholeTbl>
    <a:band2H>
      <a:tcTxStyle b="def" i="def"/>
      <a:tcStyle>
        <a:tcBdr/>
        <a:fill>
          <a:solidFill>
            <a:schemeClr val="accent1">
              <a:hueOff val="-113918"/>
              <a:satOff val="19024"/>
              <a:lumOff val="19749"/>
              <a:alpha val="35000"/>
            </a:scheme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38AAF"/>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6"/>
              <a:satOff val="13972"/>
              <a:lumOff val="-24493"/>
            </a:schemeClr>
          </a:solid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chemeClr val="accent1">
                  <a:hueOff val="-113918"/>
                  <a:satOff val="19024"/>
                  <a:lumOff val="19749"/>
                </a:schemeClr>
              </a:solidFill>
              <a:prstDash val="solid"/>
              <a:miter lim="400000"/>
            </a:ln>
          </a:insideH>
          <a:insideV>
            <a:ln w="12700" cap="flat">
              <a:noFill/>
              <a:miter lim="400000"/>
            </a:ln>
          </a:insideV>
        </a:tcBdr>
        <a:fill>
          <a:solidFill>
            <a:schemeClr val="accent1">
              <a:hueOff val="369194"/>
              <a:satOff val="6343"/>
              <a:lumOff val="-13963"/>
            </a:schemeClr>
          </a:solidFill>
        </a:fill>
      </a:tcStyle>
    </a:firstRow>
  </a:tblStyle>
  <a:tblStyle styleId="{33BA23B1-9221-436E-865A-0063620EA4FD}" styleName="">
    <a:tblBg/>
    <a:wholeTbl>
      <a:tcTxStyle b="off" i="off">
        <a:font>
          <a:latin typeface="Palatino"/>
          <a:ea typeface="Palatino"/>
          <a:cs typeface="Palatino"/>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9C3BA"/>
              </a:solidFill>
              <a:prstDash val="solid"/>
              <a:miter lim="400000"/>
            </a:ln>
          </a:insideH>
          <a:insideV>
            <a:ln w="12700" cap="flat">
              <a:noFill/>
              <a:miter lim="400000"/>
            </a:ln>
          </a:insideV>
        </a:tcBdr>
        <a:fill>
          <a:solidFill>
            <a:srgbClr val="89847F"/>
          </a:solidFill>
        </a:fill>
      </a:tcStyle>
    </a:firstRow>
  </a:tblStyle>
  <a:tblStyle styleId="{2708684C-4D16-4618-839F-0558EEFCDFE6}" styleName="">
    <a:tblBg/>
    <a:wholeTbl>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wholeTbl>
    <a:band2H>
      <a:tcTxStyle b="def" i="def"/>
      <a:tcStyle>
        <a:tcBdr/>
        <a:fill>
          <a:solidFill>
            <a:srgbClr val="C9C3BA">
              <a:alpha val="35000"/>
            </a:srgbClr>
          </a:solidFill>
        </a:fill>
      </a:tcStyle>
    </a:band2H>
    <a:firstCol>
      <a:tcTxStyle b="off" i="off">
        <a:font>
          <a:latin typeface="Palatino"/>
          <a:ea typeface="Palatino"/>
          <a:cs typeface="Palatino"/>
        </a:font>
        <a:srgbClr val="414141"/>
      </a:tcTxStyle>
      <a:tcStyle>
        <a:tcBdr>
          <a:left>
            <a:ln w="12700" cap="flat">
              <a:noFill/>
              <a:miter lim="400000"/>
            </a:ln>
          </a:left>
          <a:right>
            <a:ln w="25400" cap="flat">
              <a:solidFill>
                <a:srgbClr val="000000"/>
              </a:solidFill>
              <a:prstDash val="solid"/>
              <a:miter lim="400000"/>
            </a:ln>
          </a:right>
          <a:top>
            <a:ln w="12700" cap="flat">
              <a:solidFill>
                <a:srgbClr val="89847F"/>
              </a:solidFill>
              <a:custDash>
                <a:ds d="200000" sp="200000"/>
              </a:custDash>
              <a:miter lim="400000"/>
            </a:ln>
          </a:top>
          <a:bottom>
            <a:ln w="12700" cap="flat">
              <a:solidFill>
                <a:srgbClr val="89847F"/>
              </a:solidFill>
              <a:custDash>
                <a:ds d="200000" sp="200000"/>
              </a:custDash>
              <a:miter lim="400000"/>
            </a:ln>
          </a:bottom>
          <a:insideH>
            <a:ln w="12700" cap="flat">
              <a:solidFill>
                <a:srgbClr val="89847F"/>
              </a:solidFill>
              <a:custDash>
                <a:ds d="200000" sp="200000"/>
              </a:custDash>
              <a:miter lim="400000"/>
            </a:ln>
          </a:insideH>
          <a:insideV>
            <a:ln w="12700" cap="flat">
              <a:noFill/>
              <a:miter lim="400000"/>
            </a:ln>
          </a:insideV>
        </a:tcBdr>
        <a:fill>
          <a:noFill/>
        </a:fill>
      </a:tcStyle>
    </a:firstCol>
    <a:la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solidFill>
                <a:srgbClr val="89847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414141"/>
      </a:tcTxStyle>
      <a:tcStyle>
        <a:tcBdr>
          <a:left>
            <a:ln w="12700" cap="flat">
              <a:noFill/>
              <a:miter lim="400000"/>
            </a:ln>
          </a:left>
          <a:right>
            <a:ln w="12700" cap="flat">
              <a:noFill/>
              <a:miter lim="400000"/>
            </a:ln>
          </a:right>
          <a:top>
            <a:ln w="12700" cap="flat">
              <a:noFill/>
              <a:miter lim="400000"/>
            </a:ln>
          </a:top>
          <a:bottom>
            <a:ln w="25400" cap="flat">
              <a:solidFill>
                <a:srgbClr val="000000"/>
              </a:solidFill>
              <a:prstDash val="solid"/>
              <a:miter lim="400000"/>
            </a:ln>
          </a:bottom>
          <a:insideH>
            <a:ln w="12700" cap="flat">
              <a:solidFill>
                <a:srgbClr val="89847F"/>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ph type="sldImg"/>
          </p:nvPr>
        </p:nvSpPr>
        <p:spPr>
          <a:xfrm>
            <a:off x="1143000" y="685800"/>
            <a:ext cx="4572000" cy="3429000"/>
          </a:xfrm>
          <a:prstGeom prst="rect">
            <a:avLst/>
          </a:prstGeom>
        </p:spPr>
        <p:txBody>
          <a:bodyPr/>
          <a:lstStyle/>
          <a:p>
            <a:pPr/>
          </a:p>
        </p:txBody>
      </p:sp>
      <p:sp>
        <p:nvSpPr>
          <p:cNvPr id="131" name="Shape 13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spTree>
      <p:nvGrpSpPr>
        <p:cNvPr id="1" name=""/>
        <p:cNvGrpSpPr/>
        <p:nvPr/>
      </p:nvGrpSpPr>
      <p:grpSpPr>
        <a:xfrm>
          <a:off x="0" y="0"/>
          <a:ext cx="0" cy="0"/>
          <a:chOff x="0" y="0"/>
          <a:chExt cx="0" cy="0"/>
        </a:xfrm>
      </p:grpSpPr>
      <p:sp>
        <p:nvSpPr>
          <p:cNvPr id="13" name="Line"/>
          <p:cNvSpPr/>
          <p:nvPr/>
        </p:nvSpPr>
        <p:spPr>
          <a:xfrm>
            <a:off x="508000" y="659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Line"/>
          <p:cNvSpPr/>
          <p:nvPr/>
        </p:nvSpPr>
        <p:spPr>
          <a:xfrm>
            <a:off x="508000" y="408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5" name="Line"/>
          <p:cNvSpPr/>
          <p:nvPr/>
        </p:nvSpPr>
        <p:spPr>
          <a:xfrm flipV="1">
            <a:off x="7994302" y="45262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6" name="Lorem Ipsum Dolor"/>
          <p:cNvSpPr txBox="1"/>
          <p:nvPr>
            <p:ph type="body" sz="quarter" idx="13"/>
          </p:nvPr>
        </p:nvSpPr>
        <p:spPr>
          <a:xfrm>
            <a:off x="508000" y="35052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17" name="Title Text"/>
          <p:cNvSpPr txBox="1"/>
          <p:nvPr>
            <p:ph type="title"/>
          </p:nvPr>
        </p:nvSpPr>
        <p:spPr>
          <a:xfrm>
            <a:off x="508000" y="4140200"/>
            <a:ext cx="7200900" cy="2413000"/>
          </a:xfrm>
          <a:prstGeom prst="rect">
            <a:avLst/>
          </a:prstGeom>
        </p:spPr>
        <p:txBody>
          <a:bodyPr/>
          <a:lstStyle>
            <a:lvl1pPr algn="l"/>
          </a:lstStyle>
          <a:p>
            <a:pPr/>
            <a:r>
              <a:t>Title Text</a:t>
            </a:r>
          </a:p>
        </p:txBody>
      </p:sp>
      <p:sp>
        <p:nvSpPr>
          <p:cNvPr id="18" name="Body Level One…"/>
          <p:cNvSpPr txBox="1"/>
          <p:nvPr>
            <p:ph type="body" sz="quarter" idx="1"/>
          </p:nvPr>
        </p:nvSpPr>
        <p:spPr>
          <a:xfrm>
            <a:off x="8280400" y="414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07" name="–Johnny Appleseed"/>
          <p:cNvSpPr txBox="1"/>
          <p:nvPr>
            <p:ph type="body" sz="quarter" idx="13"/>
          </p:nvPr>
        </p:nvSpPr>
        <p:spPr>
          <a:xfrm>
            <a:off x="533400" y="5969000"/>
            <a:ext cx="11938000" cy="609600"/>
          </a:xfrm>
          <a:prstGeom prst="rect">
            <a:avLst/>
          </a:prstGeom>
        </p:spPr>
        <p:txBody>
          <a:bodyPr anchor="t">
            <a:spAutoFit/>
          </a:bodyPr>
          <a:lstStyle>
            <a:lvl1pPr marL="0" indent="0" algn="ctr">
              <a:spcBef>
                <a:spcPts val="1200"/>
              </a:spcBef>
              <a:buClrTx/>
              <a:buSzTx/>
              <a:buFontTx/>
              <a:buNone/>
              <a:defRPr i="1" sz="3000"/>
            </a:lvl1pPr>
          </a:lstStyle>
          <a:p>
            <a:pPr/>
            <a:r>
              <a:t>–Johnny Appleseed</a:t>
            </a:r>
          </a:p>
        </p:txBody>
      </p:sp>
      <p:sp>
        <p:nvSpPr>
          <p:cNvPr id="108" name="“Type a quote here.”"/>
          <p:cNvSpPr txBox="1"/>
          <p:nvPr>
            <p:ph type="body" sz="quarter" idx="14"/>
          </p:nvPr>
        </p:nvSpPr>
        <p:spPr>
          <a:xfrm>
            <a:off x="1270000" y="4254500"/>
            <a:ext cx="10464800" cy="711200"/>
          </a:xfrm>
          <a:prstGeom prst="rect">
            <a:avLst/>
          </a:prstGeom>
        </p:spPr>
        <p:txBody>
          <a:bodyPr>
            <a:spAutoFit/>
          </a:bodyPr>
          <a:lstStyle>
            <a:lvl1pPr marL="0" indent="0" algn="ctr">
              <a:spcBef>
                <a:spcPts val="0"/>
              </a:spcBef>
              <a:buClrTx/>
              <a:buSzTx/>
              <a:buFontTx/>
              <a:buNone/>
            </a:lvl1pPr>
          </a:lstStyle>
          <a:p>
            <a:pPr/>
            <a:r>
              <a:t>“Type a quote here.” </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16"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7" name="Line"/>
          <p:cNvSpPr/>
          <p:nvPr/>
        </p:nvSpPr>
        <p:spPr>
          <a:xfrm>
            <a:off x="508000" y="9131300"/>
            <a:ext cx="11999453"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8" name="Line"/>
          <p:cNvSpPr/>
          <p:nvPr/>
        </p:nvSpPr>
        <p:spPr>
          <a:xfrm>
            <a:off x="508000" y="6629400"/>
            <a:ext cx="12000019"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29" name="Line"/>
          <p:cNvSpPr/>
          <p:nvPr/>
        </p:nvSpPr>
        <p:spPr>
          <a:xfrm flipV="1">
            <a:off x="7994302" y="7053555"/>
            <a:ext cx="1" cy="1642759"/>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0" name="Lorem Ipsum Dolor"/>
          <p:cNvSpPr txBox="1"/>
          <p:nvPr>
            <p:ph type="body" sz="quarter" idx="13"/>
          </p:nvPr>
        </p:nvSpPr>
        <p:spPr>
          <a:xfrm>
            <a:off x="508000" y="6096000"/>
            <a:ext cx="7200900" cy="508000"/>
          </a:xfrm>
          <a:prstGeom prst="rect">
            <a:avLst/>
          </a:prstGeom>
        </p:spPr>
        <p:txBody>
          <a:bodyPr>
            <a:spAutoFit/>
          </a:bodyPr>
          <a:lstStyle>
            <a:lvl1pPr marL="0" indent="0">
              <a:lnSpc>
                <a:spcPct val="110000"/>
              </a:lnSpc>
              <a:spcBef>
                <a:spcPts val="0"/>
              </a:spcBef>
              <a:buClrTx/>
              <a:buSzTx/>
              <a:buFontTx/>
              <a:buNone/>
              <a:defRPr i="1" sz="2400"/>
            </a:lvl1pPr>
          </a:lstStyle>
          <a:p>
            <a:pPr/>
            <a:r>
              <a:t>Lorem Ipsum Dolor</a:t>
            </a:r>
          </a:p>
        </p:txBody>
      </p:sp>
      <p:sp>
        <p:nvSpPr>
          <p:cNvPr id="31" name="Image"/>
          <p:cNvSpPr/>
          <p:nvPr>
            <p:ph type="pic" idx="14"/>
          </p:nvPr>
        </p:nvSpPr>
        <p:spPr>
          <a:xfrm>
            <a:off x="596900" y="633461"/>
            <a:ext cx="11811000" cy="5207001"/>
          </a:xfrm>
          <a:prstGeom prst="rect">
            <a:avLst/>
          </a:prstGeom>
          <a:ln w="9525">
            <a:round/>
          </a:ln>
        </p:spPr>
        <p:txBody>
          <a:bodyPr lIns="91439" tIns="45719" rIns="91439" bIns="45719" anchor="t">
            <a:noAutofit/>
          </a:bodyPr>
          <a:lstStyle/>
          <a:p>
            <a:pPr/>
          </a:p>
        </p:txBody>
      </p:sp>
      <p:sp>
        <p:nvSpPr>
          <p:cNvPr id="32" name="Title Text"/>
          <p:cNvSpPr txBox="1"/>
          <p:nvPr>
            <p:ph type="title"/>
          </p:nvPr>
        </p:nvSpPr>
        <p:spPr>
          <a:xfrm>
            <a:off x="508000" y="6680200"/>
            <a:ext cx="7200900" cy="2413000"/>
          </a:xfrm>
          <a:prstGeom prst="rect">
            <a:avLst/>
          </a:prstGeom>
        </p:spPr>
        <p:txBody>
          <a:bodyPr/>
          <a:lstStyle>
            <a:lvl1pPr algn="l"/>
          </a:lstStyle>
          <a:p>
            <a:pPr/>
            <a:r>
              <a:t>Title Text</a:t>
            </a:r>
          </a:p>
        </p:txBody>
      </p:sp>
      <p:sp>
        <p:nvSpPr>
          <p:cNvPr id="33" name="Body Level One…"/>
          <p:cNvSpPr txBox="1"/>
          <p:nvPr>
            <p:ph type="body" sz="quarter" idx="1"/>
          </p:nvPr>
        </p:nvSpPr>
        <p:spPr>
          <a:xfrm>
            <a:off x="8280400" y="6680200"/>
            <a:ext cx="4241800" cy="2413000"/>
          </a:xfrm>
          <a:prstGeom prst="rect">
            <a:avLst/>
          </a:prstGeom>
        </p:spPr>
        <p:txBody>
          <a:bodyPr/>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508000" y="3670300"/>
            <a:ext cx="11988800" cy="24130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508000" y="4876800"/>
            <a:ext cx="5676374"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0" name="Line"/>
          <p:cNvSpPr/>
          <p:nvPr/>
        </p:nvSpPr>
        <p:spPr>
          <a:xfrm>
            <a:off x="508000" y="2768600"/>
            <a:ext cx="5676316"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1" name="Lorem Ipsum Dolor"/>
          <p:cNvSpPr txBox="1"/>
          <p:nvPr>
            <p:ph type="body" sz="quarter" idx="13"/>
          </p:nvPr>
        </p:nvSpPr>
        <p:spPr>
          <a:xfrm>
            <a:off x="508000" y="2171700"/>
            <a:ext cx="5676900" cy="508000"/>
          </a:xfrm>
          <a:prstGeom prst="rect">
            <a:avLst/>
          </a:prstGeom>
        </p:spPr>
        <p:txBody>
          <a:bodyPr anchor="b">
            <a:spAutoFit/>
          </a:bodyPr>
          <a:lstStyle>
            <a:lvl1pPr marL="0" indent="0">
              <a:lnSpc>
                <a:spcPct val="110000"/>
              </a:lnSpc>
              <a:spcBef>
                <a:spcPts val="0"/>
              </a:spcBef>
              <a:buClrTx/>
              <a:buSzTx/>
              <a:buFontTx/>
              <a:buNone/>
              <a:defRPr i="1" sz="2400"/>
            </a:lvl1pPr>
          </a:lstStyle>
          <a:p>
            <a:pPr/>
            <a:r>
              <a:t>Lorem Ipsum Dolor</a:t>
            </a:r>
          </a:p>
        </p:txBody>
      </p:sp>
      <p:sp>
        <p:nvSpPr>
          <p:cNvPr id="52" name="Image"/>
          <p:cNvSpPr/>
          <p:nvPr>
            <p:ph type="pic" sz="half" idx="14"/>
          </p:nvPr>
        </p:nvSpPr>
        <p:spPr>
          <a:xfrm>
            <a:off x="6818219" y="647699"/>
            <a:ext cx="5588001" cy="8331201"/>
          </a:xfrm>
          <a:prstGeom prst="rect">
            <a:avLst/>
          </a:prstGeom>
          <a:ln w="9525">
            <a:round/>
          </a:ln>
        </p:spPr>
        <p:txBody>
          <a:bodyPr lIns="91439" tIns="45719" rIns="91439" bIns="45719" anchor="t">
            <a:noAutofit/>
          </a:bodyPr>
          <a:lstStyle/>
          <a:p>
            <a:pPr/>
          </a:p>
        </p:txBody>
      </p:sp>
      <p:sp>
        <p:nvSpPr>
          <p:cNvPr id="53" name="Title Text"/>
          <p:cNvSpPr txBox="1"/>
          <p:nvPr>
            <p:ph type="title"/>
          </p:nvPr>
        </p:nvSpPr>
        <p:spPr>
          <a:xfrm>
            <a:off x="508000" y="2806700"/>
            <a:ext cx="5676900" cy="2032000"/>
          </a:xfrm>
          <a:prstGeom prst="rect">
            <a:avLst/>
          </a:prstGeom>
        </p:spPr>
        <p:txBody>
          <a:bodyPr/>
          <a:lstStyle>
            <a:lvl1pPr algn="l">
              <a:defRPr sz="5600"/>
            </a:lvl1pPr>
          </a:lstStyle>
          <a:p>
            <a:pPr/>
            <a:r>
              <a:t>Title Text</a:t>
            </a:r>
          </a:p>
        </p:txBody>
      </p:sp>
      <p:sp>
        <p:nvSpPr>
          <p:cNvPr id="54" name="Body Level One…"/>
          <p:cNvSpPr txBox="1"/>
          <p:nvPr>
            <p:ph type="body" sz="quarter" idx="1"/>
          </p:nvPr>
        </p:nvSpPr>
        <p:spPr>
          <a:xfrm>
            <a:off x="508000" y="5029200"/>
            <a:ext cx="5676900" cy="4013200"/>
          </a:xfrm>
          <a:prstGeom prst="rect">
            <a:avLst/>
          </a:prstGeom>
        </p:spPr>
        <p:txBody>
          <a:bodyPr anchor="t"/>
          <a:lstStyle>
            <a:lvl1pPr marL="0" indent="0">
              <a:spcBef>
                <a:spcPts val="0"/>
              </a:spcBef>
              <a:buClrTx/>
              <a:buSzTx/>
              <a:buFontTx/>
              <a:buNone/>
              <a:defRPr sz="2400"/>
            </a:lvl1pPr>
            <a:lvl2pPr marL="0" indent="228600">
              <a:spcBef>
                <a:spcPts val="0"/>
              </a:spcBef>
              <a:buClrTx/>
              <a:buSzTx/>
              <a:buFontTx/>
              <a:buNone/>
              <a:defRPr sz="2400"/>
            </a:lvl2pPr>
            <a:lvl3pPr marL="0" indent="457200">
              <a:spcBef>
                <a:spcPts val="0"/>
              </a:spcBef>
              <a:buClrTx/>
              <a:buSzTx/>
              <a:buFontTx/>
              <a:buNone/>
              <a:defRPr sz="2400"/>
            </a:lvl3pPr>
            <a:lvl4pPr marL="0" indent="685800">
              <a:spcBef>
                <a:spcPts val="0"/>
              </a:spcBef>
              <a:buClrTx/>
              <a:buSzTx/>
              <a:buFontTx/>
              <a:buNone/>
              <a:defRPr sz="2400"/>
            </a:lvl4pPr>
            <a:lvl5pPr marL="0" indent="914400">
              <a:spcBef>
                <a:spcPts val="0"/>
              </a:spcBef>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prstGeom prst="rect">
            <a:avLst/>
          </a:prstGeom>
        </p:spPr>
        <p:txBody>
          <a:bodyPr/>
          <a:lstStyle/>
          <a:p>
            <a:pPr/>
            <a:r>
              <a:t>Title Text</a:t>
            </a:r>
          </a:p>
        </p:txBody>
      </p:sp>
      <p:sp>
        <p:nvSpPr>
          <p:cNvPr id="7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79" name="Image"/>
          <p:cNvSpPr/>
          <p:nvPr>
            <p:ph type="pic" sz="half" idx="13"/>
          </p:nvPr>
        </p:nvSpPr>
        <p:spPr>
          <a:xfrm>
            <a:off x="6819900" y="2654300"/>
            <a:ext cx="5588000" cy="6350000"/>
          </a:xfrm>
          <a:prstGeom prst="rect">
            <a:avLst/>
          </a:prstGeom>
          <a:ln w="9525">
            <a:round/>
          </a:ln>
        </p:spPr>
        <p:txBody>
          <a:bodyPr lIns="91439" tIns="45719" rIns="91439" bIns="45719" anchor="t">
            <a:noAutofit/>
          </a:bodyPr>
          <a:lstStyle/>
          <a:p>
            <a:pPr/>
          </a:p>
        </p:txBody>
      </p:sp>
      <p:sp>
        <p:nvSpPr>
          <p:cNvPr id="80" name="Title Text"/>
          <p:cNvSpPr txBox="1"/>
          <p:nvPr>
            <p:ph type="title"/>
          </p:nvPr>
        </p:nvSpPr>
        <p:spPr>
          <a:prstGeom prst="rect">
            <a:avLst/>
          </a:prstGeom>
        </p:spPr>
        <p:txBody>
          <a:bodyPr/>
          <a:lstStyle/>
          <a:p>
            <a:pPr/>
            <a:r>
              <a:t>Title Text</a:t>
            </a:r>
          </a:p>
        </p:txBody>
      </p:sp>
      <p:sp>
        <p:nvSpPr>
          <p:cNvPr id="81" name="Body Level One…"/>
          <p:cNvSpPr txBox="1"/>
          <p:nvPr>
            <p:ph type="body" sz="half" idx="1"/>
          </p:nvPr>
        </p:nvSpPr>
        <p:spPr>
          <a:xfrm>
            <a:off x="508000" y="2730500"/>
            <a:ext cx="5816600" cy="6350000"/>
          </a:xfrm>
          <a:prstGeom prst="rect">
            <a:avLst/>
          </a:prstGeom>
        </p:spPr>
        <p:txBody>
          <a:bodyPr/>
          <a:lstStyle>
            <a:lvl1pPr marL="393700" indent="-393700">
              <a:spcBef>
                <a:spcPts val="1800"/>
              </a:spcBef>
              <a:buSzPct val="65000"/>
              <a:defRPr sz="3000"/>
            </a:lvl1pPr>
            <a:lvl2pPr marL="787400" indent="-393700">
              <a:spcBef>
                <a:spcPts val="1800"/>
              </a:spcBef>
              <a:buSzPct val="65000"/>
              <a:defRPr sz="3000"/>
            </a:lvl2pPr>
            <a:lvl3pPr marL="1181100" indent="-393700">
              <a:spcBef>
                <a:spcPts val="1800"/>
              </a:spcBef>
              <a:buSzPct val="65000"/>
              <a:defRPr sz="3000"/>
            </a:lvl3pPr>
            <a:lvl4pPr marL="1574800" indent="-393700">
              <a:spcBef>
                <a:spcPts val="1800"/>
              </a:spcBef>
              <a:buSzPct val="65000"/>
              <a:defRPr sz="3000"/>
            </a:lvl4pPr>
            <a:lvl5pPr marL="1968500" indent="-393700">
              <a:spcBef>
                <a:spcPts val="1800"/>
              </a:spcBef>
              <a:buSzPct val="65000"/>
              <a:defRPr sz="3000"/>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89" name="Body Level One…"/>
          <p:cNvSpPr txBox="1"/>
          <p:nvPr>
            <p:ph type="body" idx="1"/>
          </p:nvPr>
        </p:nvSpPr>
        <p:spPr>
          <a:xfrm>
            <a:off x="508000" y="1270000"/>
            <a:ext cx="11988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97" name="Image"/>
          <p:cNvSpPr/>
          <p:nvPr>
            <p:ph type="pic" sz="quarter" idx="13"/>
          </p:nvPr>
        </p:nvSpPr>
        <p:spPr>
          <a:xfrm>
            <a:off x="6856319" y="4772799"/>
            <a:ext cx="5499101" cy="4229101"/>
          </a:xfrm>
          <a:prstGeom prst="rect">
            <a:avLst/>
          </a:prstGeom>
          <a:ln w="9525">
            <a:round/>
          </a:ln>
        </p:spPr>
        <p:txBody>
          <a:bodyPr lIns="91439" tIns="45719" rIns="91439" bIns="45719" anchor="t">
            <a:noAutofit/>
          </a:bodyPr>
          <a:lstStyle/>
          <a:p>
            <a:pPr/>
          </a:p>
        </p:txBody>
      </p:sp>
      <p:sp>
        <p:nvSpPr>
          <p:cNvPr id="98" name="Image"/>
          <p:cNvSpPr/>
          <p:nvPr>
            <p:ph type="pic" sz="quarter" idx="14"/>
          </p:nvPr>
        </p:nvSpPr>
        <p:spPr>
          <a:xfrm>
            <a:off x="6860562" y="609600"/>
            <a:ext cx="5499101" cy="3530600"/>
          </a:xfrm>
          <a:prstGeom prst="rect">
            <a:avLst/>
          </a:prstGeom>
          <a:ln w="9525">
            <a:round/>
          </a:ln>
        </p:spPr>
        <p:txBody>
          <a:bodyPr lIns="91439" tIns="45719" rIns="91439" bIns="45719" anchor="t">
            <a:noAutofit/>
          </a:bodyPr>
          <a:lstStyle/>
          <a:p>
            <a:pPr/>
          </a:p>
        </p:txBody>
      </p:sp>
      <p:sp>
        <p:nvSpPr>
          <p:cNvPr id="99" name="Image"/>
          <p:cNvSpPr/>
          <p:nvPr>
            <p:ph type="pic" sz="half" idx="15"/>
          </p:nvPr>
        </p:nvSpPr>
        <p:spPr>
          <a:xfrm>
            <a:off x="557119" y="609599"/>
            <a:ext cx="5588001" cy="8394701"/>
          </a:xfrm>
          <a:prstGeom prst="rect">
            <a:avLst/>
          </a:prstGeom>
          <a:ln w="9525">
            <a:round/>
          </a:ln>
        </p:spPr>
        <p:txBody>
          <a:bodyPr lIns="91439" tIns="45719" rIns="91439" bIns="45719" anchor="t">
            <a:noAutofit/>
          </a:bodyPr>
          <a:lstStyle/>
          <a:p>
            <a:pP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508000" y="21717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Line"/>
          <p:cNvSpPr/>
          <p:nvPr/>
        </p:nvSpPr>
        <p:spPr>
          <a:xfrm>
            <a:off x="508000" y="6350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Title Text"/>
          <p:cNvSpPr txBox="1"/>
          <p:nvPr>
            <p:ph type="title"/>
          </p:nvPr>
        </p:nvSpPr>
        <p:spPr>
          <a:xfrm>
            <a:off x="508000" y="800100"/>
            <a:ext cx="11988800" cy="121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508000" y="2628900"/>
            <a:ext cx="11988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6324599" y="9258300"/>
            <a:ext cx="342901" cy="406400"/>
          </a:xfrm>
          <a:prstGeom prst="rect">
            <a:avLst/>
          </a:prstGeom>
          <a:ln w="12700">
            <a:miter lim="400000"/>
          </a:ln>
        </p:spPr>
        <p:txBody>
          <a:bodyPr wrap="none" lIns="50800" tIns="50800" rIns="50800" bIns="50800">
            <a:spAutoFit/>
          </a:bodyPr>
          <a:lstStyle>
            <a:lvl1pPr>
              <a:defRPr sz="1800">
                <a:solidFill>
                  <a:srgbClr val="4C4946"/>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1pPr>
      <a:lvl2pPr marL="0" marR="0" indent="228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2pPr>
      <a:lvl3pPr marL="0" marR="0" indent="457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3pPr>
      <a:lvl4pPr marL="0" marR="0" indent="685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4pPr>
      <a:lvl5pPr marL="0" marR="0" indent="9144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5pPr>
      <a:lvl6pPr marL="0" marR="0" indent="11430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6pPr>
      <a:lvl7pPr marL="0" marR="0" indent="13716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7pPr>
      <a:lvl8pPr marL="0" marR="0" indent="16002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8pPr>
      <a:lvl9pPr marL="0" marR="0" indent="1828800" algn="ctr" defTabSz="584200" rtl="0" latinLnBrk="0">
        <a:lnSpc>
          <a:spcPct val="90000"/>
        </a:lnSpc>
        <a:spcBef>
          <a:spcPts val="1600"/>
        </a:spcBef>
        <a:spcAft>
          <a:spcPts val="0"/>
        </a:spcAft>
        <a:buClrTx/>
        <a:buSzTx/>
        <a:buFontTx/>
        <a:buNone/>
        <a:tabLst/>
        <a:defRPr b="0" baseline="0" cap="none" i="0" spc="0" strike="noStrike" sz="7000" u="none">
          <a:ln>
            <a:noFill/>
          </a:ln>
          <a:solidFill>
            <a:srgbClr val="D93E2B"/>
          </a:solidFill>
          <a:uFillTx/>
          <a:latin typeface="+mn-lt"/>
          <a:ea typeface="+mn-ea"/>
          <a:cs typeface="+mn-cs"/>
          <a:sym typeface="Bodoni SvtyTwo ITC TT-Book"/>
        </a:defRPr>
      </a:lvl9pPr>
    </p:titleStyle>
    <p:bodyStyle>
      <a:lvl1pPr marL="4699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1pPr>
      <a:lvl2pPr marL="9398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2pPr>
      <a:lvl3pPr marL="14097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3pPr>
      <a:lvl4pPr marL="18796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4pPr>
      <a:lvl5pPr marL="23495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5pPr>
      <a:lvl6pPr marL="28194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6pPr>
      <a:lvl7pPr marL="32893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7pPr>
      <a:lvl8pPr marL="37592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8pPr>
      <a:lvl9pPr marL="4229100" marR="0" indent="-469900" algn="l" defTabSz="584200" rtl="0" latinLnBrk="0">
        <a:lnSpc>
          <a:spcPct val="100000"/>
        </a:lnSpc>
        <a:spcBef>
          <a:spcPts val="2400"/>
        </a:spcBef>
        <a:spcAft>
          <a:spcPts val="0"/>
        </a:spcAft>
        <a:buClr>
          <a:srgbClr val="929292"/>
        </a:buClr>
        <a:buSzPct val="60000"/>
        <a:buFont typeface="Zapf Dingbats"/>
        <a:buChar char="❖"/>
        <a:tabLst/>
        <a:defRPr b="0" baseline="0" cap="none" i="0" spc="0" strike="noStrike" sz="3600" u="none">
          <a:ln>
            <a:noFill/>
          </a:ln>
          <a:solidFill>
            <a:srgbClr val="414141"/>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Palatin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en.wikipedia.org/wiki/Linear_classifier" TargetMode="External"/><Relationship Id="rId3" Type="http://schemas.openxmlformats.org/officeDocument/2006/relationships/hyperlink" Target="https://realpython.com/linear-regression-in-python/"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iki.openstreetmap.org/wiki/Key:traffic_calming" TargetMode="External"/><Relationship Id="rId3" Type="http://schemas.openxmlformats.org/officeDocument/2006/relationships/hyperlink" Target="https://wiki.openstreetmap.org/wiki/Key:stop" TargetMode="External"/><Relationship Id="rId4" Type="http://schemas.openxmlformats.org/officeDocument/2006/relationships/hyperlink" Target="https://wiki.openstreetmap.org/wiki/Key:station" TargetMode="External"/><Relationship Id="rId5" Type="http://schemas.openxmlformats.org/officeDocument/2006/relationships/hyperlink" Target="https://wiki.openstreetmap.org/wiki/Tag:junction%3Droundabout" TargetMode="External"/><Relationship Id="rId6" Type="http://schemas.openxmlformats.org/officeDocument/2006/relationships/hyperlink" Target="https://wiki.openstreetmap.org/wiki/Key:railway" TargetMode="External"/><Relationship Id="rId7" Type="http://schemas.openxmlformats.org/officeDocument/2006/relationships/hyperlink" Target="https://wiki.openstreetmap.org/wiki/Key:noexit" TargetMode="External"/><Relationship Id="rId8" Type="http://schemas.openxmlformats.org/officeDocument/2006/relationships/hyperlink" Target="https://wiki.openstreetmap.org/wiki/Key:junction" TargetMode="External"/><Relationship Id="rId9" Type="http://schemas.openxmlformats.org/officeDocument/2006/relationships/hyperlink" Target="https://wiki.openstreetmap.org/wiki/Tag:highway%3Dgive_way" TargetMode="External"/><Relationship Id="rId10" Type="http://schemas.openxmlformats.org/officeDocument/2006/relationships/hyperlink" Target="https://wiki.openstreetmap.org/wiki/Key:crossing" TargetMode="External"/><Relationship Id="rId11" Type="http://schemas.openxmlformats.org/officeDocument/2006/relationships/hyperlink" Target="https://wiki.openstreetmap.org/wiki/Points_of_interest" TargetMode="External"/><Relationship Id="rId12" Type="http://schemas.openxmlformats.org/officeDocument/2006/relationships/hyperlink" Target="https://wiki.openstreetmap.org/wiki/Key:amenity"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3" name="The Project aim to understand the factors which play a role in the severity of accidents using Machine Learning Models."/>
          <p:cNvSpPr txBox="1"/>
          <p:nvPr>
            <p:ph type="body" idx="13"/>
          </p:nvPr>
        </p:nvSpPr>
        <p:spPr>
          <a:xfrm>
            <a:off x="86047" y="8745220"/>
            <a:ext cx="8654109" cy="772161"/>
          </a:xfrm>
          <a:prstGeom prst="rect">
            <a:avLst/>
          </a:prstGeom>
        </p:spPr>
        <p:txBody>
          <a:bodyPr/>
          <a:lstStyle>
            <a:lvl1pPr algn="ctr" defTabSz="457200">
              <a:lnSpc>
                <a:spcPct val="120000"/>
              </a:lnSpc>
              <a:spcBef>
                <a:spcPts val="400"/>
              </a:spcBef>
              <a:defRPr i="0" sz="1200">
                <a:solidFill>
                  <a:srgbClr val="444444"/>
                </a:solidFill>
                <a:latin typeface="Baskerville"/>
                <a:ea typeface="Baskerville"/>
                <a:cs typeface="Baskerville"/>
                <a:sym typeface="Baskerville"/>
              </a:defRPr>
            </a:lvl1pPr>
          </a:lstStyle>
          <a:p>
            <a:pPr/>
            <a:r>
              <a:t>The Project aim to understand the factors which play a role in the severity of accidents using Machine Learning Models. </a:t>
            </a:r>
          </a:p>
        </p:txBody>
      </p:sp>
      <p:pic>
        <p:nvPicPr>
          <p:cNvPr id="134" name="Image" descr="Image"/>
          <p:cNvPicPr>
            <a:picLocks noChangeAspect="0"/>
          </p:cNvPicPr>
          <p:nvPr>
            <p:ph type="pic" idx="14"/>
          </p:nvPr>
        </p:nvPicPr>
        <p:blipFill>
          <a:blip r:embed="rId2">
            <a:extLst/>
          </a:blip>
          <a:stretch>
            <a:fillRect/>
          </a:stretch>
        </p:blipFill>
        <p:spPr>
          <a:xfrm>
            <a:off x="469900" y="544561"/>
            <a:ext cx="12065000" cy="5537201"/>
          </a:xfrm>
          <a:prstGeom prst="rect">
            <a:avLst/>
          </a:prstGeom>
        </p:spPr>
      </p:pic>
      <p:sp>
        <p:nvSpPr>
          <p:cNvPr id="135" name="PREDICTING THE SEVERITY…"/>
          <p:cNvSpPr txBox="1"/>
          <p:nvPr>
            <p:ph type="title"/>
          </p:nvPr>
        </p:nvSpPr>
        <p:spPr>
          <a:prstGeom prst="rect">
            <a:avLst/>
          </a:prstGeom>
        </p:spPr>
        <p:txBody>
          <a:bodyPr/>
          <a:lstStyle/>
          <a:p>
            <a:pPr algn="ctr" defTabSz="914400">
              <a:lnSpc>
                <a:spcPct val="100000"/>
              </a:lnSpc>
              <a:spcBef>
                <a:spcPts val="0"/>
              </a:spcBef>
              <a:defRPr b="1" sz="3600">
                <a:solidFill>
                  <a:schemeClr val="accent5">
                    <a:hueOff val="-375889"/>
                    <a:satOff val="-9195"/>
                    <a:lumOff val="-14901"/>
                  </a:schemeClr>
                </a:solidFill>
                <a:latin typeface="Trebuchet MS"/>
                <a:ea typeface="Trebuchet MS"/>
                <a:cs typeface="Trebuchet MS"/>
                <a:sym typeface="Trebuchet MS"/>
              </a:defRPr>
            </a:pPr>
            <a:r>
              <a:t>PREDICTING THE SEVERITY </a:t>
            </a:r>
          </a:p>
          <a:p>
            <a:pPr algn="ctr" defTabSz="914400">
              <a:lnSpc>
                <a:spcPct val="100000"/>
              </a:lnSpc>
              <a:spcBef>
                <a:spcPts val="0"/>
              </a:spcBef>
              <a:defRPr b="1" sz="3600">
                <a:solidFill>
                  <a:schemeClr val="accent5">
                    <a:hueOff val="-375889"/>
                    <a:satOff val="-9195"/>
                    <a:lumOff val="-14901"/>
                  </a:schemeClr>
                </a:solidFill>
                <a:latin typeface="Trebuchet MS"/>
                <a:ea typeface="Trebuchet MS"/>
                <a:cs typeface="Trebuchet MS"/>
                <a:sym typeface="Trebuchet MS"/>
              </a:defRPr>
            </a:pPr>
            <a:r>
              <a:t>OF ACCIDENT</a:t>
            </a:r>
          </a:p>
        </p:txBody>
      </p:sp>
      <p:sp>
        <p:nvSpPr>
          <p:cNvPr id="136" name="Abhinand G K"/>
          <p:cNvSpPr txBox="1"/>
          <p:nvPr>
            <p:ph type="body" sz="quarter" idx="1"/>
          </p:nvPr>
        </p:nvSpPr>
        <p:spPr>
          <a:prstGeom prst="rect">
            <a:avLst/>
          </a:prstGeom>
        </p:spPr>
        <p:txBody>
          <a:bodyPr/>
          <a:lstStyle/>
          <a:p>
            <a:pPr/>
            <a:r>
              <a:t>Abhinand G 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Decision Trees"/>
          <p:cNvSpPr txBox="1"/>
          <p:nvPr>
            <p:ph type="title"/>
          </p:nvPr>
        </p:nvSpPr>
        <p:spPr>
          <a:prstGeom prst="rect">
            <a:avLst/>
          </a:prstGeom>
        </p:spPr>
        <p:txBody>
          <a:bodyPr/>
          <a:lstStyle>
            <a:lvl1pPr>
              <a:defRPr>
                <a:latin typeface="Bodoni SvtyTwo ITC TT-BookIta"/>
                <a:ea typeface="Bodoni SvtyTwo ITC TT-BookIta"/>
                <a:cs typeface="Bodoni SvtyTwo ITC TT-BookIta"/>
                <a:sym typeface="Bodoni SvtyTwo ITC TT-BookIta"/>
              </a:defRPr>
            </a:lvl1pPr>
          </a:lstStyle>
          <a:p>
            <a:pPr>
              <a:defRPr>
                <a:latin typeface="+mn-lt"/>
                <a:ea typeface="+mn-ea"/>
                <a:cs typeface="+mn-cs"/>
                <a:sym typeface="Bodoni SvtyTwo ITC TT-Book"/>
              </a:defRPr>
            </a:pPr>
            <a:r>
              <a:rPr>
                <a:latin typeface="Bodoni SvtyTwo ITC TT-BookIta"/>
                <a:ea typeface="Bodoni SvtyTwo ITC TT-BookIta"/>
                <a:cs typeface="Bodoni SvtyTwo ITC TT-BookIta"/>
                <a:sym typeface="Bodoni SvtyTwo ITC TT-BookIta"/>
              </a:rPr>
              <a:t>Decision Trees</a:t>
            </a:r>
          </a:p>
        </p:txBody>
      </p:sp>
      <p:sp>
        <p:nvSpPr>
          <p:cNvPr id="181" name="Decision Trees (DTs) are a non-parametric supervised learning method used for classification and regression.…"/>
          <p:cNvSpPr txBox="1"/>
          <p:nvPr>
            <p:ph type="body" idx="1"/>
          </p:nvPr>
        </p:nvSpPr>
        <p:spPr>
          <a:prstGeom prst="rect">
            <a:avLst/>
          </a:prstGeom>
          <a:ln w="25400">
            <a:solidFill>
              <a:srgbClr val="66635F"/>
            </a:solidFill>
          </a:ln>
        </p:spPr>
        <p:txBody>
          <a:bodyPr/>
          <a:lstStyle/>
          <a:p>
            <a:pPr marL="417688" indent="-417688" algn="just">
              <a:spcBef>
                <a:spcPts val="0"/>
              </a:spcBef>
              <a:buClrTx/>
              <a:buSzPct val="75000"/>
              <a:buFontTx/>
              <a:buChar char="•"/>
              <a:defRPr sz="3200"/>
            </a:pPr>
            <a:r>
              <a:t>Decision Trees (DTs) are a non-parametric supervised learning method used for classification and regression.</a:t>
            </a:r>
          </a:p>
          <a:p>
            <a:pPr marL="417688" indent="-417688" algn="just">
              <a:spcBef>
                <a:spcPts val="0"/>
              </a:spcBef>
              <a:buClrTx/>
              <a:buSzPct val="75000"/>
              <a:buFontTx/>
              <a:buChar char="•"/>
              <a:defRPr sz="3200"/>
            </a:pPr>
            <a:r>
              <a:t> The goal is to create a model that predicts the value of a target variable by learning simple decision rules inferred from the data features</a:t>
            </a:r>
          </a:p>
          <a:p>
            <a:pPr marL="417688" indent="-417688" algn="just">
              <a:spcBef>
                <a:spcPts val="0"/>
              </a:spcBef>
              <a:buClrTx/>
              <a:buSzPct val="75000"/>
              <a:buFontTx/>
              <a:buChar char="•"/>
              <a:defRPr sz="3200"/>
            </a:pPr>
            <a:r>
              <a:t>f1 score: 0.67519080668298</a:t>
            </a:r>
          </a:p>
          <a:p>
            <a:pPr marL="417688" indent="-417688" algn="just">
              <a:spcBef>
                <a:spcPts val="0"/>
              </a:spcBef>
              <a:buClrTx/>
              <a:buSzPct val="75000"/>
              <a:buFontTx/>
              <a:buChar char="•"/>
              <a:defRPr sz="3200"/>
            </a:pPr>
            <a:r>
              <a:t>Accuracy score: 0.6754</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3" name="Logistic Regression"/>
          <p:cNvSpPr txBox="1"/>
          <p:nvPr>
            <p:ph type="title"/>
          </p:nvPr>
        </p:nvSpPr>
        <p:spPr>
          <a:prstGeom prst="rect">
            <a:avLst/>
          </a:prstGeom>
        </p:spPr>
        <p:txBody>
          <a:bodyPr/>
          <a:lstStyle>
            <a:lvl1pPr>
              <a:defRPr>
                <a:latin typeface="Bodoni SvtyTwo ITC TT-BookIta"/>
                <a:ea typeface="Bodoni SvtyTwo ITC TT-BookIta"/>
                <a:cs typeface="Bodoni SvtyTwo ITC TT-BookIta"/>
                <a:sym typeface="Bodoni SvtyTwo ITC TT-BookIta"/>
              </a:defRPr>
            </a:lvl1pPr>
          </a:lstStyle>
          <a:p>
            <a:pPr>
              <a:defRPr>
                <a:latin typeface="+mn-lt"/>
                <a:ea typeface="+mn-ea"/>
                <a:cs typeface="+mn-cs"/>
                <a:sym typeface="Bodoni SvtyTwo ITC TT-Book"/>
              </a:defRPr>
            </a:pPr>
            <a:r>
              <a:rPr>
                <a:latin typeface="Bodoni SvtyTwo ITC TT-BookIta"/>
                <a:ea typeface="Bodoni SvtyTwo ITC TT-BookIta"/>
                <a:cs typeface="Bodoni SvtyTwo ITC TT-BookIta"/>
                <a:sym typeface="Bodoni SvtyTwo ITC TT-BookIta"/>
              </a:rPr>
              <a:t>Logistic Regression</a:t>
            </a:r>
          </a:p>
        </p:txBody>
      </p:sp>
      <p:sp>
        <p:nvSpPr>
          <p:cNvPr id="184" name="Logistic regression is a fundamental classification technique.…"/>
          <p:cNvSpPr txBox="1"/>
          <p:nvPr>
            <p:ph type="body" idx="1"/>
          </p:nvPr>
        </p:nvSpPr>
        <p:spPr>
          <a:prstGeom prst="rect">
            <a:avLst/>
          </a:prstGeom>
        </p:spPr>
        <p:txBody>
          <a:bodyPr/>
          <a:lstStyle/>
          <a:p>
            <a:pPr marL="399415" indent="-399415" algn="just" defTabSz="496570">
              <a:spcBef>
                <a:spcPts val="2000"/>
              </a:spcBef>
              <a:defRPr sz="3060"/>
            </a:pPr>
            <a:r>
              <a:t>Logistic regression is a fundamental classification technique.</a:t>
            </a:r>
          </a:p>
          <a:p>
            <a:pPr marL="399415" indent="-399415" algn="just" defTabSz="496570">
              <a:spcBef>
                <a:spcPts val="2000"/>
              </a:spcBef>
              <a:defRPr sz="3060"/>
            </a:pPr>
            <a:r>
              <a:t> It belongs to the group of </a:t>
            </a:r>
            <a:r>
              <a:rPr>
                <a:hlinkClick r:id="rId2" invalidUrl="" action="" tgtFrame="" tooltip="" history="1" highlightClick="0" endSnd="0"/>
              </a:rPr>
              <a:t>linear classifiers</a:t>
            </a:r>
            <a:r>
              <a:t> and is somewhat similar to polynomial and </a:t>
            </a:r>
            <a:r>
              <a:rPr>
                <a:hlinkClick r:id="rId3" invalidUrl="" action="" tgtFrame="" tooltip="" history="1" highlightClick="0" endSnd="0"/>
              </a:rPr>
              <a:t>linear regression</a:t>
            </a:r>
            <a:r>
              <a:t>. </a:t>
            </a:r>
          </a:p>
          <a:p>
            <a:pPr marL="399415" indent="-399415" algn="just" defTabSz="496570">
              <a:spcBef>
                <a:spcPts val="2000"/>
              </a:spcBef>
              <a:defRPr sz="3060"/>
            </a:pPr>
            <a:r>
              <a:t>Logistic regression is fast and relatively uncomplicated, and it’s convenient for you to interpret the results. </a:t>
            </a:r>
          </a:p>
          <a:p>
            <a:pPr marL="399415" indent="-399415" algn="just" defTabSz="496570">
              <a:spcBef>
                <a:spcPts val="2000"/>
              </a:spcBef>
              <a:defRPr sz="3060"/>
            </a:pPr>
            <a:r>
              <a:t>Although it’s essentially a method for binary classification, here it is applied to multi-class problems as one verses other method. </a:t>
            </a:r>
          </a:p>
          <a:p>
            <a:pPr marL="399415" indent="-399415" algn="just" defTabSz="496570">
              <a:spcBef>
                <a:spcPts val="2000"/>
              </a:spcBef>
              <a:defRPr sz="3060"/>
            </a:pPr>
            <a:r>
              <a:t>f1 score: 0.6720916706047082</a:t>
            </a:r>
          </a:p>
          <a:p>
            <a:pPr marL="399415" indent="-399415" algn="just" defTabSz="496570">
              <a:spcBef>
                <a:spcPts val="2000"/>
              </a:spcBef>
              <a:defRPr sz="3060"/>
            </a:pPr>
            <a:r>
              <a:t>Accuracy score: 0.6774341492949696</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upport Vector Machine (SVN)"/>
          <p:cNvSpPr txBox="1"/>
          <p:nvPr>
            <p:ph type="title"/>
          </p:nvPr>
        </p:nvSpPr>
        <p:spPr>
          <a:prstGeom prst="rect">
            <a:avLst/>
          </a:prstGeom>
        </p:spPr>
        <p:txBody>
          <a:bodyPr/>
          <a:lstStyle/>
          <a:p>
            <a:pPr/>
            <a:r>
              <a:t> </a:t>
            </a:r>
            <a:r>
              <a:rPr>
                <a:latin typeface="Bodoni SvtyTwo ITC TT-BookIta"/>
                <a:ea typeface="Bodoni SvtyTwo ITC TT-BookIta"/>
                <a:cs typeface="Bodoni SvtyTwo ITC TT-BookIta"/>
                <a:sym typeface="Bodoni SvtyTwo ITC TT-BookIta"/>
              </a:rPr>
              <a:t>Support Vector Machine (SVN)</a:t>
            </a:r>
          </a:p>
        </p:txBody>
      </p:sp>
      <p:sp>
        <p:nvSpPr>
          <p:cNvPr id="187" name="Support vector machines (SVMs) are a set of supervised learning methods used for classification, regression and outliers detection.…"/>
          <p:cNvSpPr txBox="1"/>
          <p:nvPr>
            <p:ph type="body" idx="1"/>
          </p:nvPr>
        </p:nvSpPr>
        <p:spPr>
          <a:prstGeom prst="rect">
            <a:avLst/>
          </a:prstGeom>
        </p:spPr>
        <p:txBody>
          <a:bodyPr/>
          <a:lstStyle/>
          <a:p>
            <a:pPr marL="385318" indent="-385318" defTabSz="479044">
              <a:spcBef>
                <a:spcPts val="1900"/>
              </a:spcBef>
              <a:defRPr sz="2952"/>
            </a:pPr>
            <a:r>
              <a:t>Support vector machines (SVMs) are a set of supervised learning methods used for classification, regression and outliers detection.</a:t>
            </a:r>
          </a:p>
          <a:p>
            <a:pPr marL="385318" indent="-385318" defTabSz="479044">
              <a:spcBef>
                <a:spcPts val="1900"/>
              </a:spcBef>
              <a:defRPr sz="2952"/>
            </a:pPr>
            <a:r>
              <a:t> The advantages of support vector machines are Effective in high dimensional spaces, Still effective in cases where number of dimensions is greater than the number of samples, </a:t>
            </a:r>
          </a:p>
          <a:p>
            <a:pPr marL="385318" indent="-385318" defTabSz="479044">
              <a:spcBef>
                <a:spcPts val="1900"/>
              </a:spcBef>
              <a:defRPr sz="2952"/>
            </a:pPr>
            <a:r>
              <a:t>Uses a subset of training points in the decision function (called support vectors), so it is also memory efficient, Versatile: different Kernel functions can be specified for the decision function. </a:t>
            </a:r>
          </a:p>
          <a:p>
            <a:pPr marL="385318" indent="-385318" defTabSz="479044">
              <a:spcBef>
                <a:spcPts val="1900"/>
              </a:spcBef>
              <a:defRPr sz="2952"/>
            </a:pPr>
            <a:r>
              <a:t>f1 score: 0.6774341492949696</a:t>
            </a:r>
          </a:p>
          <a:p>
            <a:pPr marL="385318" indent="-385318" defTabSz="479044">
              <a:spcBef>
                <a:spcPts val="1900"/>
              </a:spcBef>
              <a:defRPr sz="2952"/>
            </a:pPr>
            <a:r>
              <a:t>Accuracy_score: 0.67319</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Result"/>
          <p:cNvSpPr txBox="1"/>
          <p:nvPr>
            <p:ph type="title"/>
          </p:nvPr>
        </p:nvSpPr>
        <p:spPr>
          <a:prstGeom prst="rect">
            <a:avLst/>
          </a:prstGeom>
        </p:spPr>
        <p:txBody>
          <a:bodyPr/>
          <a:lstStyle>
            <a:lvl1pPr>
              <a:defRPr>
                <a:latin typeface="Bodoni SvtyTwo ITC TT-BookIta"/>
                <a:ea typeface="Bodoni SvtyTwo ITC TT-BookIta"/>
                <a:cs typeface="Bodoni SvtyTwo ITC TT-BookIta"/>
                <a:sym typeface="Bodoni SvtyTwo ITC TT-BookIta"/>
              </a:defRPr>
            </a:lvl1pPr>
          </a:lstStyle>
          <a:p>
            <a:pPr/>
            <a:r>
              <a:t>Result</a:t>
            </a:r>
          </a:p>
        </p:txBody>
      </p:sp>
      <p:graphicFrame>
        <p:nvGraphicFramePr>
          <p:cNvPr id="190" name="Table"/>
          <p:cNvGraphicFramePr/>
          <p:nvPr/>
        </p:nvGraphicFramePr>
        <p:xfrm>
          <a:off x="1175489" y="4143540"/>
          <a:ext cx="10653822" cy="2622116"/>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3551273"/>
                <a:gridCol w="3551273"/>
                <a:gridCol w="3551273"/>
              </a:tblGrid>
              <a:tr h="519698">
                <a:tc>
                  <a:txBody>
                    <a:bodyPr/>
                    <a:lstStyle/>
                    <a:p>
                      <a:pPr algn="l">
                        <a:defRPr>
                          <a:solidFill>
                            <a:srgbClr val="000000"/>
                          </a:solidFill>
                        </a:defRPr>
                      </a:pPr>
                      <a:r>
                        <a:rPr sz="2400">
                          <a:solidFill>
                            <a:srgbClr val="414141"/>
                          </a:solidFill>
                        </a:rPr>
                        <a:t>Algorithm</a:t>
                      </a:r>
                    </a:p>
                  </a:txBody>
                  <a:tcPr marL="50800" marR="50800" marT="50800" marB="50800" anchor="ctr" anchorCtr="0" horzOverflow="overflow">
                    <a:lnT w="12700">
                      <a:miter lim="400000"/>
                    </a:lnT>
                  </a:tcPr>
                </a:tc>
                <a:tc>
                  <a:txBody>
                    <a:bodyPr/>
                    <a:lstStyle/>
                    <a:p>
                      <a:pPr algn="l">
                        <a:defRPr>
                          <a:solidFill>
                            <a:srgbClr val="000000"/>
                          </a:solidFill>
                        </a:defRPr>
                      </a:pPr>
                      <a:r>
                        <a:rPr sz="2400">
                          <a:solidFill>
                            <a:srgbClr val="414141"/>
                          </a:solidFill>
                        </a:rPr>
                        <a:t>f1-score</a:t>
                      </a:r>
                    </a:p>
                  </a:txBody>
                  <a:tcPr marL="50800" marR="50800" marT="50800" marB="50800" anchor="ctr" anchorCtr="0" horzOverflow="overflow">
                    <a:lnT w="12700">
                      <a:miter lim="400000"/>
                    </a:lnT>
                  </a:tcPr>
                </a:tc>
                <a:tc>
                  <a:txBody>
                    <a:bodyPr/>
                    <a:lstStyle/>
                    <a:p>
                      <a:pPr algn="l">
                        <a:defRPr>
                          <a:solidFill>
                            <a:srgbClr val="000000"/>
                          </a:solidFill>
                        </a:defRPr>
                      </a:pPr>
                      <a:r>
                        <a:rPr sz="2400">
                          <a:solidFill>
                            <a:srgbClr val="414141"/>
                          </a:solidFill>
                        </a:rPr>
                        <a:t>Accuracy score</a:t>
                      </a:r>
                    </a:p>
                  </a:txBody>
                  <a:tcPr marL="50800" marR="50800" marT="50800" marB="50800" anchor="ctr" anchorCtr="0" horzOverflow="overflow">
                    <a:lnT w="12700">
                      <a:miter lim="400000"/>
                    </a:lnT>
                  </a:tcPr>
                </a:tc>
              </a:tr>
              <a:tr h="543321">
                <a:tc>
                  <a:txBody>
                    <a:bodyPr/>
                    <a:lstStyle/>
                    <a:p>
                      <a:pPr algn="l">
                        <a:defRPr>
                          <a:solidFill>
                            <a:srgbClr val="000000"/>
                          </a:solidFill>
                        </a:defRPr>
                      </a:pPr>
                      <a:r>
                        <a:rPr sz="2400">
                          <a:solidFill>
                            <a:srgbClr val="414141"/>
                          </a:solidFill>
                        </a:rPr>
                        <a:t>K-Nearest Neighbour(K=7)</a:t>
                      </a:r>
                    </a:p>
                  </a:txBody>
                  <a:tcPr marL="50800" marR="50800" marT="50800" marB="50800" anchor="ctr" anchorCtr="0" horzOverflow="overflow"/>
                </a:tc>
                <a:tc>
                  <a:txBody>
                    <a:bodyPr/>
                    <a:lstStyle/>
                    <a:p>
                      <a:pPr algn="l">
                        <a:defRPr>
                          <a:solidFill>
                            <a:srgbClr val="000000"/>
                          </a:solidFill>
                        </a:defRPr>
                      </a:pPr>
                      <a:r>
                        <a:rPr sz="2400">
                          <a:solidFill>
                            <a:srgbClr val="414141"/>
                          </a:solidFill>
                        </a:rPr>
                        <a:t>0.6720916706047082</a:t>
                      </a:r>
                    </a:p>
                  </a:txBody>
                  <a:tcPr marL="50800" marR="50800" marT="50800" marB="50800" anchor="ctr" anchorCtr="0" horzOverflow="overflow"/>
                </a:tc>
                <a:tc>
                  <a:txBody>
                    <a:bodyPr/>
                    <a:lstStyle/>
                    <a:p>
                      <a:pPr algn="l">
                        <a:defRPr>
                          <a:solidFill>
                            <a:srgbClr val="000000"/>
                          </a:solidFill>
                        </a:defRPr>
                      </a:pPr>
                      <a:r>
                        <a:rPr sz="2400">
                          <a:solidFill>
                            <a:srgbClr val="414141"/>
                          </a:solidFill>
                        </a:rPr>
                        <a:t>0.67088</a:t>
                      </a:r>
                    </a:p>
                  </a:txBody>
                  <a:tcPr marL="50800" marR="50800" marT="50800" marB="50800" anchor="ctr" anchorCtr="0" horzOverflow="overflow"/>
                </a:tc>
              </a:tr>
              <a:tr h="519698">
                <a:tc>
                  <a:txBody>
                    <a:bodyPr/>
                    <a:lstStyle/>
                    <a:p>
                      <a:pPr algn="l">
                        <a:defRPr>
                          <a:solidFill>
                            <a:srgbClr val="000000"/>
                          </a:solidFill>
                        </a:defRPr>
                      </a:pPr>
                      <a:r>
                        <a:rPr sz="2400">
                          <a:solidFill>
                            <a:srgbClr val="414141"/>
                          </a:solidFill>
                        </a:rPr>
                        <a:t>Decision Trees</a:t>
                      </a:r>
                    </a:p>
                  </a:txBody>
                  <a:tcPr marL="50800" marR="50800" marT="50800" marB="50800" anchor="ctr" anchorCtr="0" horzOverflow="overflow"/>
                </a:tc>
                <a:tc>
                  <a:txBody>
                    <a:bodyPr/>
                    <a:lstStyle/>
                    <a:p>
                      <a:pPr algn="l">
                        <a:defRPr>
                          <a:solidFill>
                            <a:srgbClr val="000000"/>
                          </a:solidFill>
                        </a:defRPr>
                      </a:pPr>
                      <a:r>
                        <a:rPr sz="2400">
                          <a:solidFill>
                            <a:srgbClr val="414141"/>
                          </a:solidFill>
                        </a:rPr>
                        <a:t>0.67519080668298</a:t>
                      </a:r>
                    </a:p>
                  </a:txBody>
                  <a:tcPr marL="50800" marR="50800" marT="50800" marB="50800" anchor="ctr" anchorCtr="0" horzOverflow="overflow"/>
                </a:tc>
                <a:tc>
                  <a:txBody>
                    <a:bodyPr/>
                    <a:lstStyle/>
                    <a:p>
                      <a:pPr algn="l">
                        <a:defRPr>
                          <a:solidFill>
                            <a:srgbClr val="000000"/>
                          </a:solidFill>
                        </a:defRPr>
                      </a:pPr>
                      <a:r>
                        <a:rPr sz="2400">
                          <a:solidFill>
                            <a:srgbClr val="414141"/>
                          </a:solidFill>
                        </a:rPr>
                        <a:t>0.6754</a:t>
                      </a:r>
                    </a:p>
                  </a:txBody>
                  <a:tcPr marL="50800" marR="50800" marT="50800" marB="50800" anchor="ctr" anchorCtr="0" horzOverflow="overflow"/>
                </a:tc>
              </a:tr>
              <a:tr h="519698">
                <a:tc>
                  <a:txBody>
                    <a:bodyPr/>
                    <a:lstStyle/>
                    <a:p>
                      <a:pPr algn="l">
                        <a:defRPr>
                          <a:solidFill>
                            <a:srgbClr val="000000"/>
                          </a:solidFill>
                        </a:defRPr>
                      </a:pPr>
                      <a:r>
                        <a:rPr sz="2400">
                          <a:solidFill>
                            <a:srgbClr val="414141"/>
                          </a:solidFill>
                        </a:rPr>
                        <a:t>Logistic Regression</a:t>
                      </a:r>
                    </a:p>
                  </a:txBody>
                  <a:tcPr marL="50800" marR="50800" marT="50800" marB="50800" anchor="ctr" anchorCtr="0" horzOverflow="overflow"/>
                </a:tc>
                <a:tc>
                  <a:txBody>
                    <a:bodyPr/>
                    <a:lstStyle/>
                    <a:p>
                      <a:pPr algn="l">
                        <a:defRPr>
                          <a:solidFill>
                            <a:srgbClr val="000000"/>
                          </a:solidFill>
                        </a:defRPr>
                      </a:pPr>
                      <a:r>
                        <a:rPr sz="2400">
                          <a:solidFill>
                            <a:srgbClr val="414141"/>
                          </a:solidFill>
                        </a:rPr>
                        <a:t>0.6720916706047082</a:t>
                      </a:r>
                    </a:p>
                  </a:txBody>
                  <a:tcPr marL="50800" marR="50800" marT="50800" marB="50800" anchor="ctr" anchorCtr="0" horzOverflow="overflow"/>
                </a:tc>
                <a:tc>
                  <a:txBody>
                    <a:bodyPr/>
                    <a:lstStyle/>
                    <a:p>
                      <a:pPr algn="l">
                        <a:defRPr>
                          <a:solidFill>
                            <a:srgbClr val="000000"/>
                          </a:solidFill>
                        </a:defRPr>
                      </a:pPr>
                      <a:r>
                        <a:rPr sz="2400">
                          <a:solidFill>
                            <a:srgbClr val="414141"/>
                          </a:solidFill>
                        </a:rPr>
                        <a:t>0.67088</a:t>
                      </a:r>
                    </a:p>
                  </a:txBody>
                  <a:tcPr marL="50800" marR="50800" marT="50800" marB="50800" anchor="ctr" anchorCtr="0" horzOverflow="overflow"/>
                </a:tc>
              </a:tr>
              <a:tr h="519698">
                <a:tc>
                  <a:txBody>
                    <a:bodyPr/>
                    <a:lstStyle/>
                    <a:p>
                      <a:pPr algn="l">
                        <a:defRPr>
                          <a:solidFill>
                            <a:srgbClr val="000000"/>
                          </a:solidFill>
                        </a:defRPr>
                      </a:pPr>
                      <a:r>
                        <a:rPr sz="2400">
                          <a:solidFill>
                            <a:srgbClr val="414141"/>
                          </a:solidFill>
                        </a:rPr>
                        <a:t>Support Vector Machine (SVN)</a:t>
                      </a:r>
                    </a:p>
                  </a:txBody>
                  <a:tcPr marL="50800" marR="50800" marT="50800" marB="50800" anchor="ctr" anchorCtr="0" horzOverflow="overflow">
                    <a:lnB w="12700">
                      <a:miter lim="400000"/>
                    </a:lnB>
                  </a:tcPr>
                </a:tc>
                <a:tc>
                  <a:txBody>
                    <a:bodyPr/>
                    <a:lstStyle/>
                    <a:p>
                      <a:pPr algn="l">
                        <a:defRPr>
                          <a:solidFill>
                            <a:srgbClr val="000000"/>
                          </a:solidFill>
                        </a:defRPr>
                      </a:pPr>
                      <a:r>
                        <a:rPr sz="2400">
                          <a:solidFill>
                            <a:srgbClr val="414141"/>
                          </a:solidFill>
                        </a:rPr>
                        <a:t>0.6774341492949696</a:t>
                      </a:r>
                    </a:p>
                  </a:txBody>
                  <a:tcPr marL="50800" marR="50800" marT="50800" marB="50800" anchor="ctr" anchorCtr="0" horzOverflow="overflow">
                    <a:lnB w="12700">
                      <a:miter lim="400000"/>
                    </a:lnB>
                  </a:tcPr>
                </a:tc>
                <a:tc>
                  <a:txBody>
                    <a:bodyPr/>
                    <a:lstStyle/>
                    <a:p>
                      <a:pPr algn="l">
                        <a:defRPr>
                          <a:solidFill>
                            <a:srgbClr val="000000"/>
                          </a:solidFill>
                        </a:defRPr>
                      </a:pPr>
                      <a:r>
                        <a:rPr sz="2400">
                          <a:solidFill>
                            <a:srgbClr val="414141"/>
                          </a:solidFill>
                        </a:rPr>
                        <a:t>0.67207</a:t>
                      </a: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2" name="Conclusions"/>
          <p:cNvSpPr txBox="1"/>
          <p:nvPr>
            <p:ph type="title"/>
          </p:nvPr>
        </p:nvSpPr>
        <p:spPr>
          <a:prstGeom prst="rect">
            <a:avLst/>
          </a:prstGeom>
        </p:spPr>
        <p:txBody>
          <a:bodyPr/>
          <a:lstStyle/>
          <a:p>
            <a:pPr/>
            <a:r>
              <a:t>Conclusions</a:t>
            </a:r>
          </a:p>
        </p:txBody>
      </p:sp>
      <p:sp>
        <p:nvSpPr>
          <p:cNvPr id="193" name="In this study, I analyzed the relationship between various features and Traffic Accident Severity…"/>
          <p:cNvSpPr txBox="1"/>
          <p:nvPr>
            <p:ph type="body" idx="1"/>
          </p:nvPr>
        </p:nvSpPr>
        <p:spPr>
          <a:prstGeom prst="rect">
            <a:avLst/>
          </a:prstGeom>
          <a:ln w="25400">
            <a:solidFill>
              <a:srgbClr val="66635F"/>
            </a:solidFill>
          </a:ln>
        </p:spPr>
        <p:txBody>
          <a:bodyPr/>
          <a:lstStyle/>
          <a:p>
            <a:pPr marL="228600" indent="-228600" algn="just">
              <a:spcBef>
                <a:spcPts val="0"/>
              </a:spcBef>
              <a:buClrTx/>
              <a:buSzPct val="100000"/>
              <a:buFontTx/>
              <a:buChar char="•"/>
              <a:defRPr sz="3200"/>
            </a:pPr>
            <a:r>
              <a:t>In this study, I analyzed the relationship between various features and Traffic Accident Severity</a:t>
            </a:r>
          </a:p>
          <a:p>
            <a:pPr marL="228600" indent="-228600" algn="just">
              <a:spcBef>
                <a:spcPts val="0"/>
              </a:spcBef>
              <a:buClrTx/>
              <a:buSzPct val="100000"/>
              <a:buFontTx/>
              <a:buChar char="•"/>
              <a:defRPr sz="3200"/>
            </a:pPr>
            <a:r>
              <a:t>These models can be very useful effective in management of accident, mitigating accident impacts and improving traffic safety accidents and thus the enhancement of road safety.  </a:t>
            </a:r>
          </a:p>
          <a:p>
            <a:pPr marL="228600" indent="-228600" algn="just">
              <a:spcBef>
                <a:spcPts val="0"/>
              </a:spcBef>
              <a:buClrTx/>
              <a:buSzPct val="100000"/>
              <a:buFontTx/>
              <a:buChar char="•"/>
              <a:defRPr sz="3200"/>
            </a:pPr>
            <a:r>
              <a:t>It is a major concern to societies due to the losses in human lives and the economic and social costs. </a:t>
            </a:r>
          </a:p>
          <a:p>
            <a:pPr marL="228600" indent="-228600" algn="just">
              <a:spcBef>
                <a:spcPts val="0"/>
              </a:spcBef>
              <a:buClrTx/>
              <a:buSzPct val="100000"/>
              <a:buFontTx/>
              <a:buChar char="•"/>
              <a:defRPr sz="3200"/>
            </a:pPr>
            <a:r>
              <a:t>It could help identify the severity and it help to improve road transportation system efficiency.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Problem Understanding"/>
          <p:cNvSpPr txBox="1"/>
          <p:nvPr>
            <p:ph type="title"/>
          </p:nvPr>
        </p:nvSpPr>
        <p:spPr>
          <a:prstGeom prst="rect">
            <a:avLst/>
          </a:prstGeom>
        </p:spPr>
        <p:txBody>
          <a:bodyPr/>
          <a:lstStyle>
            <a:lvl1pPr>
              <a:defRPr>
                <a:latin typeface="Bodoni SvtyTwo ITC TT-Bold"/>
                <a:ea typeface="Bodoni SvtyTwo ITC TT-Bold"/>
                <a:cs typeface="Bodoni SvtyTwo ITC TT-Bold"/>
                <a:sym typeface="Bodoni SvtyTwo ITC TT-Bold"/>
              </a:defRPr>
            </a:lvl1pPr>
          </a:lstStyle>
          <a:p>
            <a:pPr/>
            <a:r>
              <a:t>Problem Understanding</a:t>
            </a:r>
          </a:p>
        </p:txBody>
      </p:sp>
      <p:sp>
        <p:nvSpPr>
          <p:cNvPr id="139" name="Traffic accidents are a significant source of deaths, injuries, property damage, and a major concern for public health and traffic safety. Accidents are also a major cause of traffic congestion and delay.…"/>
          <p:cNvSpPr txBox="1"/>
          <p:nvPr>
            <p:ph type="body" idx="1"/>
          </p:nvPr>
        </p:nvSpPr>
        <p:spPr>
          <a:prstGeom prst="rect">
            <a:avLst/>
          </a:prstGeom>
        </p:spPr>
        <p:txBody>
          <a:bodyPr/>
          <a:lstStyle/>
          <a:p>
            <a:pPr marL="228600" indent="-228600" algn="just" defTabSz="457200">
              <a:lnSpc>
                <a:spcPct val="120000"/>
              </a:lnSpc>
              <a:spcBef>
                <a:spcPts val="0"/>
              </a:spcBef>
              <a:buClrTx/>
              <a:buSzPct val="100000"/>
              <a:buFontTx/>
              <a:buChar char="•"/>
              <a:defRPr sz="2400">
                <a:solidFill>
                  <a:srgbClr val="232323"/>
                </a:solidFill>
                <a:latin typeface="Baskerville"/>
                <a:ea typeface="Baskerville"/>
                <a:cs typeface="Baskerville"/>
                <a:sym typeface="Baskerville"/>
              </a:defRPr>
            </a:pPr>
            <a:r>
              <a:t>Traffic accidents are a significant source of deaths, injuries, property damage, and a major concern for public health and traffic safety. Accidents are also a major cause of traffic congestion and delay.</a:t>
            </a:r>
          </a:p>
          <a:p>
            <a:pPr marL="0" indent="0" algn="just" defTabSz="457200">
              <a:lnSpc>
                <a:spcPct val="120000"/>
              </a:lnSpc>
              <a:spcBef>
                <a:spcPts val="0"/>
              </a:spcBef>
              <a:buClr>
                <a:srgbClr val="232323"/>
              </a:buClr>
              <a:buSzTx/>
              <a:buFontTx/>
              <a:buNone/>
              <a:defRPr sz="2400">
                <a:solidFill>
                  <a:srgbClr val="232323"/>
                </a:solidFill>
                <a:latin typeface="Baskerville"/>
                <a:ea typeface="Baskerville"/>
                <a:cs typeface="Baskerville"/>
                <a:sym typeface="Baskerville"/>
              </a:defRPr>
            </a:pPr>
          </a:p>
          <a:p>
            <a:pPr marL="228600" indent="-228600" algn="just" defTabSz="457200">
              <a:lnSpc>
                <a:spcPct val="120000"/>
              </a:lnSpc>
              <a:spcBef>
                <a:spcPts val="0"/>
              </a:spcBef>
              <a:buClrTx/>
              <a:buSzPct val="100000"/>
              <a:buFontTx/>
              <a:buChar char="•"/>
              <a:defRPr sz="2400">
                <a:solidFill>
                  <a:srgbClr val="232323"/>
                </a:solidFill>
                <a:latin typeface="Baskerville"/>
                <a:ea typeface="Baskerville"/>
                <a:cs typeface="Baskerville"/>
                <a:sym typeface="Baskerville"/>
              </a:defRPr>
            </a:pPr>
            <a:r>
              <a:t>The world as a whole suffer due to car accidents. Accurate predictions of severity can provide crucial information for emergency responders to evaluate the severity level of accidents, estimate the potential impacts, and implement efficient accident management procedures. Effective management of accident is crucial to mitigating accident impacts and improving traffic safety and transportation system efficiency.</a:t>
            </a:r>
            <a:endParaRPr sz="1200"/>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Data Analysis"/>
          <p:cNvSpPr txBox="1"/>
          <p:nvPr>
            <p:ph type="title"/>
          </p:nvPr>
        </p:nvSpPr>
        <p:spPr>
          <a:prstGeom prst="rect">
            <a:avLst/>
          </a:prstGeom>
        </p:spPr>
        <p:txBody>
          <a:bodyPr/>
          <a:lstStyle/>
          <a:p>
            <a:pPr/>
            <a:r>
              <a:t>Data Analysis</a:t>
            </a:r>
          </a:p>
        </p:txBody>
      </p:sp>
      <p:sp>
        <p:nvSpPr>
          <p:cNvPr id="142" name="We have used U.S countrywide car accident dataset…"/>
          <p:cNvSpPr txBox="1"/>
          <p:nvPr>
            <p:ph type="body" idx="1"/>
          </p:nvPr>
        </p:nvSpPr>
        <p:spPr>
          <a:prstGeom prst="rect">
            <a:avLst/>
          </a:prstGeom>
        </p:spPr>
        <p:txBody>
          <a:bodyPr/>
          <a:lstStyle/>
          <a:p>
            <a:pPr>
              <a:buClr>
                <a:srgbClr val="000000"/>
              </a:buClr>
              <a:defRPr sz="3000"/>
            </a:pPr>
            <a:r>
              <a:t>We have used U.S countrywide car accident dataset</a:t>
            </a:r>
          </a:p>
          <a:p>
            <a:pPr>
              <a:buClr>
                <a:srgbClr val="000000"/>
              </a:buClr>
              <a:defRPr sz="3000"/>
            </a:pPr>
            <a:r>
              <a:t>The accident data are collected from February 2016 to June 2020, using two APIs that provide streaming traffic incident (or event) data.</a:t>
            </a:r>
          </a:p>
          <a:p>
            <a:pPr>
              <a:buClr>
                <a:srgbClr val="000000"/>
              </a:buClr>
              <a:defRPr sz="3000"/>
            </a:pPr>
            <a:r>
              <a:t>Currently, there are about 3.5 million accident records in this dataset.</a:t>
            </a:r>
          </a:p>
          <a:p>
            <a:pPr>
              <a:buClr>
                <a:srgbClr val="000000"/>
              </a:buClr>
              <a:defRPr sz="3000"/>
            </a:pPr>
            <a:r>
              <a:t>There were 3513637 accident records in this dataset. There were some missing data, because of lack of record keeping.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Exploratory Data Analysis"/>
          <p:cNvSpPr txBox="1"/>
          <p:nvPr>
            <p:ph type="title"/>
          </p:nvPr>
        </p:nvSpPr>
        <p:spPr>
          <a:prstGeom prst="rect">
            <a:avLst/>
          </a:prstGeom>
        </p:spPr>
        <p:txBody>
          <a:bodyPr/>
          <a:lstStyle/>
          <a:p>
            <a:pPr/>
            <a:r>
              <a:t>Exploratory Data Analysis</a:t>
            </a:r>
          </a:p>
        </p:txBody>
      </p:sp>
      <p:sp>
        <p:nvSpPr>
          <p:cNvPr id="145" name="The characteristics data set contains information on the time, place, and weather and lighting conditions and type of intersection where it occurred.…"/>
          <p:cNvSpPr txBox="1"/>
          <p:nvPr>
            <p:ph type="body" idx="1"/>
          </p:nvPr>
        </p:nvSpPr>
        <p:spPr>
          <a:prstGeom prst="rect">
            <a:avLst/>
          </a:prstGeom>
        </p:spPr>
        <p:txBody>
          <a:bodyPr/>
          <a:lstStyle/>
          <a:p>
            <a:pPr>
              <a:defRPr sz="3000"/>
            </a:pPr>
            <a:r>
              <a:t>The characteristics data set contains information on the time, place, and weather and lighting conditions and type of intersection where it occurred. </a:t>
            </a:r>
          </a:p>
          <a:p>
            <a:pPr>
              <a:defRPr sz="3000"/>
            </a:pPr>
            <a:r>
              <a:t>An initial analysis of the data was performed for the selection of the most relevant features for this problem, reducing the size of the dataset and avoiding redundancy. </a:t>
            </a:r>
          </a:p>
          <a:p>
            <a:pPr>
              <a:defRPr sz="3000"/>
            </a:pPr>
            <a:r>
              <a:t>With this process the number of features was reduced from 38 to 20.</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7" name="Unknown.png" descr="Unknown.png"/>
          <p:cNvPicPr>
            <a:picLocks noChangeAspect="1"/>
          </p:cNvPicPr>
          <p:nvPr/>
        </p:nvPicPr>
        <p:blipFill>
          <a:blip r:embed="rId2">
            <a:extLst/>
          </a:blip>
          <a:stretch>
            <a:fillRect/>
          </a:stretch>
        </p:blipFill>
        <p:spPr>
          <a:xfrm>
            <a:off x="4139515" y="3205640"/>
            <a:ext cx="4725770" cy="3342320"/>
          </a:xfrm>
          <a:prstGeom prst="rect">
            <a:avLst/>
          </a:prstGeom>
          <a:ln w="12700">
            <a:miter lim="400000"/>
          </a:ln>
        </p:spPr>
      </p:pic>
      <p:pic>
        <p:nvPicPr>
          <p:cNvPr id="148" name="Unknown-5.png" descr="Unknown-5.png"/>
          <p:cNvPicPr>
            <a:picLocks noChangeAspect="1"/>
          </p:cNvPicPr>
          <p:nvPr/>
        </p:nvPicPr>
        <p:blipFill>
          <a:blip r:embed="rId3">
            <a:extLst/>
          </a:blip>
          <a:stretch>
            <a:fillRect/>
          </a:stretch>
        </p:blipFill>
        <p:spPr>
          <a:xfrm>
            <a:off x="888389" y="717172"/>
            <a:ext cx="3574945" cy="2537655"/>
          </a:xfrm>
          <a:prstGeom prst="rect">
            <a:avLst/>
          </a:prstGeom>
          <a:ln w="12700">
            <a:miter lim="400000"/>
          </a:ln>
        </p:spPr>
      </p:pic>
      <p:pic>
        <p:nvPicPr>
          <p:cNvPr id="149" name="Unknown-4.png" descr="Unknown-4.png"/>
          <p:cNvPicPr>
            <a:picLocks noChangeAspect="1"/>
          </p:cNvPicPr>
          <p:nvPr/>
        </p:nvPicPr>
        <p:blipFill>
          <a:blip r:embed="rId4">
            <a:extLst/>
          </a:blip>
          <a:stretch>
            <a:fillRect/>
          </a:stretch>
        </p:blipFill>
        <p:spPr>
          <a:xfrm>
            <a:off x="8373802" y="674449"/>
            <a:ext cx="3695318" cy="2623101"/>
          </a:xfrm>
          <a:prstGeom prst="rect">
            <a:avLst/>
          </a:prstGeom>
          <a:ln w="12700">
            <a:miter lim="400000"/>
          </a:ln>
        </p:spPr>
      </p:pic>
      <p:pic>
        <p:nvPicPr>
          <p:cNvPr id="150" name="Unknown-3.png" descr="Unknown-3.png"/>
          <p:cNvPicPr>
            <a:picLocks noChangeAspect="1"/>
          </p:cNvPicPr>
          <p:nvPr/>
        </p:nvPicPr>
        <p:blipFill>
          <a:blip r:embed="rId5">
            <a:extLst/>
          </a:blip>
          <a:stretch>
            <a:fillRect/>
          </a:stretch>
        </p:blipFill>
        <p:spPr>
          <a:xfrm>
            <a:off x="8367033" y="6344721"/>
            <a:ext cx="3708855" cy="2623102"/>
          </a:xfrm>
          <a:prstGeom prst="rect">
            <a:avLst/>
          </a:prstGeom>
          <a:ln w="12700">
            <a:miter lim="400000"/>
          </a:ln>
        </p:spPr>
      </p:pic>
      <p:pic>
        <p:nvPicPr>
          <p:cNvPr id="151" name="Unknown-2.png" descr="Unknown-2.png"/>
          <p:cNvPicPr>
            <a:picLocks noChangeAspect="1"/>
          </p:cNvPicPr>
          <p:nvPr/>
        </p:nvPicPr>
        <p:blipFill>
          <a:blip r:embed="rId6">
            <a:extLst/>
          </a:blip>
          <a:stretch>
            <a:fillRect/>
          </a:stretch>
        </p:blipFill>
        <p:spPr>
          <a:xfrm>
            <a:off x="828203" y="6349508"/>
            <a:ext cx="3695318" cy="261352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53" name="a1bf1be9-4b72-4fae-91e7-492857f15705.jpg" descr="a1bf1be9-4b72-4fae-91e7-492857f15705.jpg"/>
          <p:cNvPicPr>
            <a:picLocks noChangeAspect="1"/>
          </p:cNvPicPr>
          <p:nvPr/>
        </p:nvPicPr>
        <p:blipFill>
          <a:blip r:embed="rId2">
            <a:extLst/>
          </a:blip>
          <a:stretch>
            <a:fillRect/>
          </a:stretch>
        </p:blipFill>
        <p:spPr>
          <a:xfrm>
            <a:off x="2004612" y="271922"/>
            <a:ext cx="8995576" cy="920975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aphicFrame>
        <p:nvGraphicFramePr>
          <p:cNvPr id="155" name="Table"/>
          <p:cNvGraphicFramePr/>
          <p:nvPr/>
        </p:nvGraphicFramePr>
        <p:xfrm>
          <a:off x="2500790" y="4350376"/>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Traffic_Calming</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2" invalidUrl="" action="" tgtFrame="" tooltip="" history="1" highlightClick="0" endSnd="0"/>
                        </a:rPr>
                        <a:t>traffic_calming</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56" name="Table"/>
          <p:cNvGraphicFramePr/>
          <p:nvPr/>
        </p:nvGraphicFramePr>
        <p:xfrm>
          <a:off x="2497615" y="4713490"/>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Stop</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3" invalidUrl="" action="" tgtFrame="" tooltip="" history="1" highlightClick="0" endSnd="0"/>
                        </a:rPr>
                        <a:t>stop</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57" name="Table"/>
          <p:cNvGraphicFramePr/>
          <p:nvPr/>
        </p:nvGraphicFramePr>
        <p:xfrm>
          <a:off x="2497615" y="5120677"/>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Station</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4" invalidUrl="" action="" tgtFrame="" tooltip="" history="1" highlightClick="0" endSnd="0"/>
                        </a:rPr>
                        <a:t>station</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58" name="Table"/>
          <p:cNvGraphicFramePr/>
          <p:nvPr/>
        </p:nvGraphicFramePr>
        <p:xfrm>
          <a:off x="2503965" y="5511054"/>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Roundabout</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5" invalidUrl="" action="" tgtFrame="" tooltip="" history="1" highlightClick="0" endSnd="0"/>
                        </a:rPr>
                        <a:t>roundabout</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59" name="Table"/>
          <p:cNvGraphicFramePr/>
          <p:nvPr/>
        </p:nvGraphicFramePr>
        <p:xfrm>
          <a:off x="2500790" y="5904902"/>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Railway</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6" invalidUrl="" action="" tgtFrame="" tooltip="" history="1" highlightClick="0" endSnd="0"/>
                        </a:rPr>
                        <a:t>railway</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0" name="Table"/>
          <p:cNvGraphicFramePr/>
          <p:nvPr/>
        </p:nvGraphicFramePr>
        <p:xfrm>
          <a:off x="2497615" y="6297626"/>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No_Exit</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7" invalidUrl="" action="" tgtFrame="" tooltip="" history="1" highlightClick="0" endSnd="0"/>
                        </a:rPr>
                        <a:t>no_exit</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1" name="Table"/>
          <p:cNvGraphicFramePr/>
          <p:nvPr/>
        </p:nvGraphicFramePr>
        <p:xfrm>
          <a:off x="2500790" y="6673826"/>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Junction</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8" invalidUrl="" action="" tgtFrame="" tooltip="" history="1" highlightClick="0" endSnd="0"/>
                        </a:rPr>
                        <a:t>junction</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2" name="Table"/>
          <p:cNvGraphicFramePr/>
          <p:nvPr/>
        </p:nvGraphicFramePr>
        <p:xfrm>
          <a:off x="2497615" y="7090549"/>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Give_Way</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9" invalidUrl="" action="" tgtFrame="" tooltip="" history="1" highlightClick="0" endSnd="0"/>
                        </a:rPr>
                        <a:t>give_way</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3" name="Table"/>
          <p:cNvGraphicFramePr/>
          <p:nvPr/>
        </p:nvGraphicFramePr>
        <p:xfrm>
          <a:off x="2494440" y="7509649"/>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Crossing</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POI annotation which indicates presence of </a:t>
                      </a:r>
                      <a:r>
                        <a:rPr u="sng">
                          <a:hlinkClick r:id="rId10" invalidUrl="" action="" tgtFrame="" tooltip="" history="1" highlightClick="0" endSnd="0"/>
                        </a:rPr>
                        <a:t>crossing</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4" name="Table"/>
          <p:cNvGraphicFramePr/>
          <p:nvPr/>
        </p:nvGraphicFramePr>
        <p:xfrm>
          <a:off x="2491265" y="7891831"/>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Bump</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A POI annotation which indicates presence of speed bump or hump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5" name="Table"/>
          <p:cNvGraphicFramePr/>
          <p:nvPr/>
        </p:nvGraphicFramePr>
        <p:xfrm>
          <a:off x="2488090" y="8518104"/>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Amenity</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sz="1350">
                          <a:solidFill>
                            <a:srgbClr val="494E52"/>
                          </a:solidFill>
                          <a:latin typeface="Helvetica Neue"/>
                          <a:ea typeface="Helvetica Neue"/>
                          <a:cs typeface="Helvetica Neue"/>
                          <a:sym typeface="Helvetica Neue"/>
                        </a:defRPr>
                      </a:pPr>
                      <a:r>
                        <a:t>A </a:t>
                      </a:r>
                      <a:r>
                        <a:rPr u="sng">
                          <a:hlinkClick r:id="rId11" invalidUrl="" action="" tgtFrame="" tooltip="" history="1" highlightClick="0" endSnd="0"/>
                        </a:rPr>
                        <a:t>POI</a:t>
                      </a:r>
                      <a:r>
                        <a:t> annotation which indicates presence of </a:t>
                      </a:r>
                      <a:r>
                        <a:rPr u="sng">
                          <a:hlinkClick r:id="rId12" invalidUrl="" action="" tgtFrame="" tooltip="" history="1" highlightClick="0" endSnd="0"/>
                        </a:rPr>
                        <a:t>amenity</a:t>
                      </a:r>
                      <a:r>
                        <a:t> in a nearby location</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6" name="Table"/>
          <p:cNvGraphicFramePr/>
          <p:nvPr/>
        </p:nvGraphicFramePr>
        <p:xfrm>
          <a:off x="2503965" y="3950001"/>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Weather_Condition</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Shows the weather condition (rain, snow, thunderstorm, fog, etc.)</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7" name="Table"/>
          <p:cNvGraphicFramePr/>
          <p:nvPr/>
        </p:nvGraphicFramePr>
        <p:xfrm>
          <a:off x="2503965" y="3544500"/>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Visibility(mi)</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Shows visibility (in miles).</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8" name="Table"/>
          <p:cNvGraphicFramePr/>
          <p:nvPr/>
        </p:nvGraphicFramePr>
        <p:xfrm>
          <a:off x="2503965" y="3148038"/>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Temperature(F)</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Shows the temperature (in Fahrenheit).</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69" name="Table"/>
          <p:cNvGraphicFramePr/>
          <p:nvPr/>
        </p:nvGraphicFramePr>
        <p:xfrm>
          <a:off x="2503965" y="2738055"/>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State</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Shows the state in address field.</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70" name="Table"/>
          <p:cNvGraphicFramePr/>
          <p:nvPr/>
        </p:nvGraphicFramePr>
        <p:xfrm>
          <a:off x="2497615" y="2260600"/>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Distance(mi)</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The length of the road extent affected by the accident.</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graphicFrame>
        <p:nvGraphicFramePr>
          <p:cNvPr id="171" name="Table"/>
          <p:cNvGraphicFramePr/>
          <p:nvPr/>
        </p:nvGraphicFramePr>
        <p:xfrm>
          <a:off x="2503965" y="1383094"/>
          <a:ext cx="2540001" cy="254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94229"/>
                <a:gridCol w="6765290"/>
              </a:tblGrid>
              <a:tr h="254000">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Severity</a:t>
                      </a:r>
                    </a:p>
                  </a:txBody>
                  <a:tcPr marL="85725" marR="85725" marT="85725" marB="85725" anchor="ctr" anchorCtr="0" horzOverflow="overflow">
                    <a:lnR w="12700">
                      <a:solidFill>
                        <a:srgbClr val="BDC1C4"/>
                      </a:solidFill>
                      <a:miter lim="400000"/>
                    </a:lnR>
                    <a:lnB w="12700">
                      <a:solidFill>
                        <a:srgbClr val="BDC1C4"/>
                      </a:solidFill>
                      <a:miter lim="400000"/>
                    </a:lnB>
                    <a:solidFill>
                      <a:srgbClr val="F4F9EE"/>
                    </a:solidFill>
                  </a:tcPr>
                </a:tc>
                <a:tc>
                  <a:txBody>
                    <a:bodyPr/>
                    <a:lstStyle/>
                    <a:p>
                      <a:pPr algn="l" defTabSz="457200">
                        <a:defRPr>
                          <a:solidFill>
                            <a:srgbClr val="000000"/>
                          </a:solidFill>
                        </a:defRPr>
                      </a:pPr>
                      <a:r>
                        <a:rPr sz="1350">
                          <a:solidFill>
                            <a:srgbClr val="494E52"/>
                          </a:solidFill>
                          <a:latin typeface="Helvetica Neue"/>
                          <a:ea typeface="Helvetica Neue"/>
                          <a:cs typeface="Helvetica Neue"/>
                          <a:sym typeface="Helvetica Neue"/>
                        </a:rPr>
                        <a:t>Shows the severity of the accident, a number between 1 and 4, where 1 indicates the least impact on traffic (i.e., short delay as a result of the accident) and 4 indicates a significant impact on traffic (i.e., long delay).</a:t>
                      </a:r>
                    </a:p>
                  </a:txBody>
                  <a:tcPr marL="85725" marR="85725" marT="85725" marB="85725" anchor="ctr" anchorCtr="0" horzOverflow="overflow">
                    <a:lnL w="12700">
                      <a:solidFill>
                        <a:srgbClr val="BDC1C4"/>
                      </a:solidFill>
                      <a:miter lim="400000"/>
                    </a:lnL>
                    <a:lnR w="12700">
                      <a:solidFill>
                        <a:srgbClr val="BDC1C4"/>
                      </a:solidFill>
                      <a:miter lim="400000"/>
                    </a:lnR>
                    <a:lnB w="12700">
                      <a:solidFill>
                        <a:srgbClr val="BDC1C4"/>
                      </a:solidFill>
                      <a:miter lim="400000"/>
                    </a:lnB>
                    <a:solidFill>
                      <a:srgbClr val="F4F9EE"/>
                    </a:solidFill>
                  </a:tcPr>
                </a:tc>
              </a:tr>
            </a:tbl>
          </a:graphicData>
        </a:graphic>
      </p:graphicFrame>
      <p:sp>
        <p:nvSpPr>
          <p:cNvPr id="172" name="Features"/>
          <p:cNvSpPr txBox="1"/>
          <p:nvPr>
            <p:ph type="title"/>
          </p:nvPr>
        </p:nvSpPr>
        <p:spPr>
          <a:xfrm>
            <a:off x="508000" y="389525"/>
            <a:ext cx="11988801" cy="1219201"/>
          </a:xfrm>
          <a:prstGeom prst="rect">
            <a:avLst/>
          </a:prstGeom>
        </p:spPr>
        <p:txBody>
          <a:bodyPr/>
          <a:lstStyle>
            <a:lvl1pPr>
              <a:defRPr sz="4000">
                <a:latin typeface="Bodoni SvtyTwo ITC TT-Bold"/>
                <a:ea typeface="Bodoni SvtyTwo ITC TT-Bold"/>
                <a:cs typeface="Bodoni SvtyTwo ITC TT-Bold"/>
                <a:sym typeface="Bodoni SvtyTwo ITC TT-Bold"/>
              </a:defRPr>
            </a:lvl1pPr>
          </a:lstStyle>
          <a:p>
            <a:pPr/>
            <a:r>
              <a:t>Features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Predictive Modeling"/>
          <p:cNvSpPr txBox="1"/>
          <p:nvPr>
            <p:ph type="title"/>
          </p:nvPr>
        </p:nvSpPr>
        <p:spPr>
          <a:prstGeom prst="rect">
            <a:avLst/>
          </a:prstGeom>
        </p:spPr>
        <p:txBody>
          <a:bodyPr/>
          <a:lstStyle/>
          <a:p>
            <a:pPr/>
            <a:r>
              <a:t>Predictive Modeling</a:t>
            </a:r>
          </a:p>
        </p:txBody>
      </p:sp>
      <p:sp>
        <p:nvSpPr>
          <p:cNvPr id="175" name="Different classification algorithms have been tuned and built for the prediction of the level of accident severity.…"/>
          <p:cNvSpPr txBox="1"/>
          <p:nvPr>
            <p:ph type="body" idx="1"/>
          </p:nvPr>
        </p:nvSpPr>
        <p:spPr>
          <a:xfrm>
            <a:off x="507999" y="3289763"/>
            <a:ext cx="11988801" cy="4774274"/>
          </a:xfrm>
          <a:prstGeom prst="rect">
            <a:avLst/>
          </a:prstGeom>
        </p:spPr>
        <p:txBody>
          <a:bodyPr/>
          <a:lstStyle/>
          <a:p>
            <a:pPr marL="0" indent="0" algn="just" defTabSz="457200">
              <a:lnSpc>
                <a:spcPct val="120000"/>
              </a:lnSpc>
              <a:spcBef>
                <a:spcPts val="0"/>
              </a:spcBef>
              <a:buClrTx/>
              <a:buSzTx/>
              <a:buFontTx/>
              <a:buNone/>
              <a:defRPr b="1" sz="1400">
                <a:solidFill>
                  <a:srgbClr val="232323"/>
                </a:solidFill>
                <a:latin typeface="Georgia"/>
                <a:ea typeface="Georgia"/>
                <a:cs typeface="Georgia"/>
                <a:sym typeface="Georgia"/>
              </a:defRPr>
            </a:pPr>
          </a:p>
          <a:p>
            <a:pPr marL="571500" indent="-571500" algn="just" defTabSz="457200">
              <a:lnSpc>
                <a:spcPct val="120000"/>
              </a:lnSpc>
              <a:spcBef>
                <a:spcPts val="0"/>
              </a:spcBef>
              <a:buClrTx/>
              <a:buSzPct val="100000"/>
              <a:buFontTx/>
              <a:buChar char="•"/>
              <a:defRPr sz="1200">
                <a:solidFill>
                  <a:srgbClr val="232323"/>
                </a:solidFill>
                <a:latin typeface="Baskerville"/>
                <a:ea typeface="Baskerville"/>
                <a:cs typeface="Baskerville"/>
                <a:sym typeface="Baskerville"/>
              </a:defRPr>
            </a:pPr>
            <a:r>
              <a:rPr sz="3000"/>
              <a:t>Different classification algorithms have been tuned and built for the prediction of the level of accident severity. </a:t>
            </a:r>
            <a:endParaRPr sz="3000"/>
          </a:p>
          <a:p>
            <a:pPr marL="571500" indent="-571500" algn="just" defTabSz="457200">
              <a:lnSpc>
                <a:spcPct val="120000"/>
              </a:lnSpc>
              <a:spcBef>
                <a:spcPts val="0"/>
              </a:spcBef>
              <a:buClrTx/>
              <a:buSzPct val="100000"/>
              <a:buFontTx/>
              <a:buChar char="•"/>
              <a:defRPr sz="1200">
                <a:solidFill>
                  <a:srgbClr val="232323"/>
                </a:solidFill>
                <a:latin typeface="Baskerville"/>
                <a:ea typeface="Baskerville"/>
                <a:cs typeface="Baskerville"/>
                <a:sym typeface="Baskerville"/>
              </a:defRPr>
            </a:pPr>
            <a:r>
              <a:rPr sz="3000"/>
              <a:t>These algorithms provided a supervised learning approach predicting with certain accuracy and f1 score. These two properties have been compared in order to determine the best suited algorithm for this problem. </a:t>
            </a:r>
            <a:endParaRPr sz="3000"/>
          </a:p>
          <a:p>
            <a:pPr marL="571500" indent="-571500" algn="just" defTabSz="457200">
              <a:lnSpc>
                <a:spcPct val="120000"/>
              </a:lnSpc>
              <a:spcBef>
                <a:spcPts val="0"/>
              </a:spcBef>
              <a:buClrTx/>
              <a:buSzPct val="100000"/>
              <a:buFontTx/>
              <a:buChar char="•"/>
              <a:defRPr sz="1200">
                <a:solidFill>
                  <a:srgbClr val="232323"/>
                </a:solidFill>
                <a:latin typeface="Baskerville"/>
                <a:ea typeface="Baskerville"/>
                <a:cs typeface="Baskerville"/>
                <a:sym typeface="Baskerville"/>
              </a:defRPr>
            </a:pPr>
            <a:r>
              <a:rPr sz="3000"/>
              <a:t>Here preprocessing is done by standard scaler tool from scikitlearn library. After that the sample data is split into train and test data set in the ratio 80:20.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K-Nearest Neighbour"/>
          <p:cNvSpPr txBox="1"/>
          <p:nvPr>
            <p:ph type="title"/>
          </p:nvPr>
        </p:nvSpPr>
        <p:spPr>
          <a:prstGeom prst="rect">
            <a:avLst/>
          </a:prstGeom>
        </p:spPr>
        <p:txBody>
          <a:bodyPr/>
          <a:lstStyle/>
          <a:p>
            <a:pPr/>
            <a:r>
              <a:t>K-Nearest Neighbour</a:t>
            </a:r>
          </a:p>
        </p:txBody>
      </p:sp>
      <p:sp>
        <p:nvSpPr>
          <p:cNvPr id="178" name="The K-nearest neighbours (KNN) algorithm is a type of supervised machine learning algorithms. KNN is extremely easy to implement in its most basic form, and yet performs quite complex classification tasks.…"/>
          <p:cNvSpPr txBox="1"/>
          <p:nvPr>
            <p:ph type="body" idx="1"/>
          </p:nvPr>
        </p:nvSpPr>
        <p:spPr>
          <a:prstGeom prst="rect">
            <a:avLst/>
          </a:prstGeom>
          <a:ln w="25400">
            <a:solidFill>
              <a:srgbClr val="66635F"/>
            </a:solidFill>
          </a:ln>
        </p:spPr>
        <p:txBody>
          <a:bodyPr/>
          <a:lstStyle/>
          <a:p>
            <a:pPr marL="228600" indent="-228600" algn="just">
              <a:spcBef>
                <a:spcPts val="0"/>
              </a:spcBef>
              <a:buClrTx/>
              <a:buSzPct val="100000"/>
              <a:buFontTx/>
              <a:buChar char="•"/>
              <a:defRPr sz="3200"/>
            </a:pPr>
            <a:r>
              <a:t>The K-nearest neighbours (KNN) algorithm is a type of supervised machine learning algorithms. KNN is extremely easy to implement in its most basic form, and yet performs quite complex classification tasks. </a:t>
            </a:r>
          </a:p>
          <a:p>
            <a:pPr marL="228600" indent="-228600" algn="just">
              <a:spcBef>
                <a:spcPts val="0"/>
              </a:spcBef>
              <a:buClrTx/>
              <a:buSzPct val="100000"/>
              <a:buFontTx/>
              <a:buChar char="•"/>
              <a:defRPr sz="3200"/>
            </a:pPr>
            <a:r>
              <a:t>Here KNN is implemented with Python's Scikit-Learn library.</a:t>
            </a:r>
          </a:p>
          <a:p>
            <a:pPr marL="228600" indent="-228600" algn="just">
              <a:spcBef>
                <a:spcPts val="0"/>
              </a:spcBef>
              <a:buClrTx/>
              <a:buSzPct val="100000"/>
              <a:buFontTx/>
              <a:buChar char="•"/>
              <a:defRPr sz="3200"/>
            </a:pPr>
            <a:r>
              <a:t>f1 score: 0.67519080668298</a:t>
            </a:r>
          </a:p>
          <a:p>
            <a:pPr marL="228600" indent="-228600" algn="just">
              <a:spcBef>
                <a:spcPts val="0"/>
              </a:spcBef>
              <a:buClrTx/>
              <a:buSzPct val="100000"/>
              <a:buFontTx/>
              <a:buChar char="•"/>
              <a:defRPr sz="3200"/>
            </a:pPr>
            <a:r>
              <a:t>Accuracy score: 0.6754</a:t>
            </a:r>
          </a:p>
        </p:txBody>
      </p:sp>
    </p:spTree>
  </p:cSld>
  <p:clrMapOvr>
    <a:masterClrMapping/>
  </p:clrMapOvr>
  <p:transition xmlns:p14="http://schemas.microsoft.com/office/powerpoint/2010/mai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004141"/>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66635F"/>
      </a:dk2>
      <a:lt2>
        <a:srgbClr val="C9C3BA"/>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Bodoni SvtyTwo ITC TT-Book"/>
        <a:ea typeface="Bodoni SvtyTwo ITC TT-Book"/>
        <a:cs typeface="Bodoni SvtyTwo ITC TT-Book"/>
      </a:majorFont>
      <a:minorFont>
        <a:latin typeface="Bodoni SvtyTwo ITC TT-Book"/>
        <a:ea typeface="Bodoni SvtyTwo ITC TT-Book"/>
        <a:cs typeface="Bodoni SvtyTwo ITC TT-Book"/>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33948" dir="2700000">
                <a:srgbClr val="3B3936"/>
              </a:outerShdw>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1414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414141"/>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