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1" autoAdjust="0"/>
    <p:restoredTop sz="94699" autoAdjust="0"/>
  </p:normalViewPr>
  <p:slideViewPr>
    <p:cSldViewPr snapToGrid="0">
      <p:cViewPr varScale="1">
        <p:scale>
          <a:sx n="101" d="100"/>
          <a:sy n="101" d="100"/>
        </p:scale>
        <p:origin x="90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4CA10-26EC-4862-A2EE-708B3EE088BB}" type="datetimeFigureOut">
              <a:rPr lang="en-IN" smtClean="0"/>
              <a:t>Thu 07 Aug 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6A7BF-FC76-43C0-AFFB-B33410CA3AA5}" type="slidenum">
              <a:rPr lang="en-IN" smtClean="0"/>
              <a:t>‹#›</a:t>
            </a:fld>
            <a:endParaRPr lang="en-IN"/>
          </a:p>
        </p:txBody>
      </p:sp>
    </p:spTree>
    <p:extLst>
      <p:ext uri="{BB962C8B-B14F-4D97-AF65-F5344CB8AC3E}">
        <p14:creationId xmlns:p14="http://schemas.microsoft.com/office/powerpoint/2010/main" val="84850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1</a:t>
            </a:fld>
            <a:endParaRPr lang="en-IN"/>
          </a:p>
        </p:txBody>
      </p:sp>
    </p:spTree>
    <p:extLst>
      <p:ext uri="{BB962C8B-B14F-4D97-AF65-F5344CB8AC3E}">
        <p14:creationId xmlns:p14="http://schemas.microsoft.com/office/powerpoint/2010/main" val="212266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2</a:t>
            </a:fld>
            <a:endParaRPr lang="en-IN"/>
          </a:p>
        </p:txBody>
      </p:sp>
    </p:spTree>
    <p:extLst>
      <p:ext uri="{BB962C8B-B14F-4D97-AF65-F5344CB8AC3E}">
        <p14:creationId xmlns:p14="http://schemas.microsoft.com/office/powerpoint/2010/main" val="50574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3</a:t>
            </a:fld>
            <a:endParaRPr lang="en-IN"/>
          </a:p>
        </p:txBody>
      </p:sp>
    </p:spTree>
    <p:extLst>
      <p:ext uri="{BB962C8B-B14F-4D97-AF65-F5344CB8AC3E}">
        <p14:creationId xmlns:p14="http://schemas.microsoft.com/office/powerpoint/2010/main" val="276767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bg1"/>
              </a:solidFill>
            </a:endParaRPr>
          </a:p>
        </p:txBody>
      </p:sp>
      <p:sp>
        <p:nvSpPr>
          <p:cNvPr id="4" name="Slide Number Placeholder 3"/>
          <p:cNvSpPr>
            <a:spLocks noGrp="1"/>
          </p:cNvSpPr>
          <p:nvPr>
            <p:ph type="sldNum" sz="quarter" idx="5"/>
          </p:nvPr>
        </p:nvSpPr>
        <p:spPr/>
        <p:txBody>
          <a:bodyPr/>
          <a:lstStyle/>
          <a:p>
            <a:fld id="{3CE6A7BF-FC76-43C0-AFFB-B33410CA3AA5}" type="slidenum">
              <a:rPr lang="en-IN" smtClean="0"/>
              <a:t>8</a:t>
            </a:fld>
            <a:endParaRPr lang="en-IN"/>
          </a:p>
        </p:txBody>
      </p:sp>
    </p:spTree>
    <p:extLst>
      <p:ext uri="{BB962C8B-B14F-4D97-AF65-F5344CB8AC3E}">
        <p14:creationId xmlns:p14="http://schemas.microsoft.com/office/powerpoint/2010/main" val="184350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0D20-F444-2F48-EC70-8333A0343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C5746D-81DE-3C50-87A8-009521AD8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E58E69-11E5-A5C5-4471-7993522421A9}"/>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C9914406-8134-5DE6-179D-4D9796F70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D9F48-D891-2ED4-B814-1651DE04A3A6}"/>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11320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363D-C507-5B78-E85A-7EFBF8F50B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CF4093-FBB0-B6BC-EC46-A43E00DC8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1F2AE-2241-70D6-A6EB-1B5BFEA89B08}"/>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BD240F5B-9253-9EB3-2219-1CE0E627E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79E91-E494-64C3-4908-DC08EE510A1A}"/>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68511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2220B-5C7A-08AF-0761-A573A7D6C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E4A08-F537-45E2-1F17-C8C0F8293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37DFE-3BEB-405E-0684-8C8EAEA5D644}"/>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97F68D6D-21F7-3D6B-A0C6-86903110D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E6EB3-2FF8-4188-2D3D-B57E16DD9C4B}"/>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20492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3E32-B5AB-27C7-5CBA-949D16BBF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68F48-D323-0806-7280-6EFD73712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2708F-17EC-CEB0-706C-D61C078E8FC0}"/>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B0DE653A-3EA4-920F-C29A-09C3083F3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02449-E0B7-7BBF-EE4F-26B32DD38A48}"/>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39389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3935-539F-53E6-7321-6312C65031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B1C46-11A3-D92D-6D72-6918DB8EAF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4692-8F34-337C-5D2B-90650CB7280D}"/>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A273ACA4-336E-AF0C-766A-1EA9C1A6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152AC-1B66-5E7A-0C8D-430C3F45AC7B}"/>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413315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2557-5521-E112-21F9-8D3ECC66E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23894F-42B1-A959-B813-A5F0F4AD6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4001AF-C2A0-DFD1-19CF-883E6CBFE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AEA471-32AB-1343-AEF4-2FCB0E71F091}"/>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6" name="Footer Placeholder 5">
            <a:extLst>
              <a:ext uri="{FF2B5EF4-FFF2-40B4-BE49-F238E27FC236}">
                <a16:creationId xmlns:a16="http://schemas.microsoft.com/office/drawing/2014/main" id="{5C74464C-BD5A-535F-F985-E1A5E604B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4B19B-67EC-86E6-4F16-6061D85181A7}"/>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58393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A04A-5728-2662-3D6C-6FD05F71A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20EA0-2565-56A1-1090-56B706568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73126-6130-64AE-AAFE-AFAEFCE39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CFE-3701-5922-C222-A36269FEA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9194-FF50-3444-B660-B36EDD33D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AC2F8-C8F5-DDA8-2401-598C7FC70435}"/>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8" name="Footer Placeholder 7">
            <a:extLst>
              <a:ext uri="{FF2B5EF4-FFF2-40B4-BE49-F238E27FC236}">
                <a16:creationId xmlns:a16="http://schemas.microsoft.com/office/drawing/2014/main" id="{0EEB39A6-5219-0938-9AC2-4E8A27B8E4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63C82-9E8E-85B8-A321-4F4689BB293E}"/>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60195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F4FD-4351-B67C-B85A-F8E2E149EA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B1C923-B631-ECDA-C756-5416B125C843}"/>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4" name="Footer Placeholder 3">
            <a:extLst>
              <a:ext uri="{FF2B5EF4-FFF2-40B4-BE49-F238E27FC236}">
                <a16:creationId xmlns:a16="http://schemas.microsoft.com/office/drawing/2014/main" id="{3C1AA29C-2D19-5D57-1DA7-B528DD9F67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48E6F-CD66-0AA1-1ECA-40A24EACDF85}"/>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15133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93FEC-04D2-0F6B-AEBE-A6BF262395D0}"/>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3" name="Footer Placeholder 2">
            <a:extLst>
              <a:ext uri="{FF2B5EF4-FFF2-40B4-BE49-F238E27FC236}">
                <a16:creationId xmlns:a16="http://schemas.microsoft.com/office/drawing/2014/main" id="{113B1D61-02F6-8147-D0AE-40FA7AB336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399962-CEBF-5164-0593-804418F483D0}"/>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99153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7886-20CD-01B3-30B5-45F386CF1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36076-89EA-608A-6600-D7994ACF3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7162B2-9BA9-8FF7-7056-A0FB9AFCB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C8BFF-E0ED-D79F-50E5-3AEE35F8F28C}"/>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6" name="Footer Placeholder 5">
            <a:extLst>
              <a:ext uri="{FF2B5EF4-FFF2-40B4-BE49-F238E27FC236}">
                <a16:creationId xmlns:a16="http://schemas.microsoft.com/office/drawing/2014/main" id="{8C61A837-B0CF-3E77-686C-E86FE80335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9D7A3-B55E-C0FB-E24F-41B3EE7B4A75}"/>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263971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17E8-AF70-E891-A145-6486DB048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645CEB-E4D8-6001-77DD-3EDF529B6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45C1C7-8FE8-F5C9-A8D9-1815DDD74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6E1F-97CF-0BA4-826B-AF877B47E4FA}"/>
              </a:ext>
            </a:extLst>
          </p:cNvPr>
          <p:cNvSpPr>
            <a:spLocks noGrp="1"/>
          </p:cNvSpPr>
          <p:nvPr>
            <p:ph type="dt" sz="half" idx="10"/>
          </p:nvPr>
        </p:nvSpPr>
        <p:spPr/>
        <p:txBody>
          <a:bodyPr/>
          <a:lstStyle/>
          <a:p>
            <a:fld id="{1FEFCD02-1326-4DFC-BF34-8A4F1DFEBF46}" type="datetimeFigureOut">
              <a:rPr lang="en-IN" smtClean="0"/>
              <a:t>Thu 07 Aug 2025</a:t>
            </a:fld>
            <a:endParaRPr lang="en-IN"/>
          </a:p>
        </p:txBody>
      </p:sp>
      <p:sp>
        <p:nvSpPr>
          <p:cNvPr id="6" name="Footer Placeholder 5">
            <a:extLst>
              <a:ext uri="{FF2B5EF4-FFF2-40B4-BE49-F238E27FC236}">
                <a16:creationId xmlns:a16="http://schemas.microsoft.com/office/drawing/2014/main" id="{039C8E65-9FE0-0545-618D-12074F0B7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2EA8B-1C01-FE20-4542-CA2F788EE3F2}"/>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67404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F8C9E-BD46-0CE7-5510-AB1FFA3F1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E68387-1825-B371-9981-3244A916A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D1155-3081-7B23-6C58-322581CD59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EFCD02-1326-4DFC-BF34-8A4F1DFEBF46}" type="datetimeFigureOut">
              <a:rPr lang="en-IN" smtClean="0"/>
              <a:t>Thu 07 Aug 2025</a:t>
            </a:fld>
            <a:endParaRPr lang="en-IN"/>
          </a:p>
        </p:txBody>
      </p:sp>
      <p:sp>
        <p:nvSpPr>
          <p:cNvPr id="5" name="Footer Placeholder 4">
            <a:extLst>
              <a:ext uri="{FF2B5EF4-FFF2-40B4-BE49-F238E27FC236}">
                <a16:creationId xmlns:a16="http://schemas.microsoft.com/office/drawing/2014/main" id="{01ECC22C-8255-AD6A-9571-D5A725D4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B3FAD42-C26A-E5D5-080F-B1BDFA5FB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BF68C5-7F4B-4CDC-A171-9E119B2CAD71}" type="slidenum">
              <a:rPr lang="en-IN" smtClean="0"/>
              <a:t>‹#›</a:t>
            </a:fld>
            <a:endParaRPr lang="en-IN"/>
          </a:p>
        </p:txBody>
      </p:sp>
    </p:spTree>
    <p:extLst>
      <p:ext uri="{BB962C8B-B14F-4D97-AF65-F5344CB8AC3E}">
        <p14:creationId xmlns:p14="http://schemas.microsoft.com/office/powerpoint/2010/main" val="311333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CF3C9-3374-B01E-78AB-4F4BD760EB62}"/>
              </a:ext>
            </a:extLst>
          </p:cNvPr>
          <p:cNvSpPr>
            <a:spLocks noGrp="1"/>
          </p:cNvSpPr>
          <p:nvPr>
            <p:ph type="subTitle" idx="1"/>
          </p:nvPr>
        </p:nvSpPr>
        <p:spPr/>
        <p:txBody>
          <a:bodyPr>
            <a:normAutofit fontScale="92500" lnSpcReduction="10000"/>
          </a:bodyPr>
          <a:lstStyle/>
          <a:p>
            <a:r>
              <a:rPr lang="en-IN" sz="2800" dirty="0"/>
              <a:t>Abhinand Satish</a:t>
            </a:r>
            <a:endParaRPr lang="en-IN" sz="2800" b="0" dirty="0">
              <a:effectLst/>
            </a:endParaRPr>
          </a:p>
          <a:p>
            <a:r>
              <a:rPr lang="en-IN" sz="2800" dirty="0"/>
              <a:t>07-08-2025</a:t>
            </a:r>
            <a:endParaRPr lang="en-IN" sz="2800" b="0" dirty="0">
              <a:effectLst/>
            </a:endParaRPr>
          </a:p>
          <a:p>
            <a:br>
              <a:rPr lang="en-IN" sz="2800" dirty="0"/>
            </a:br>
            <a:endParaRPr lang="en-IN" sz="2800" dirty="0"/>
          </a:p>
        </p:txBody>
      </p:sp>
      <p:sp>
        <p:nvSpPr>
          <p:cNvPr id="5" name="Title 4">
            <a:extLst>
              <a:ext uri="{FF2B5EF4-FFF2-40B4-BE49-F238E27FC236}">
                <a16:creationId xmlns:a16="http://schemas.microsoft.com/office/drawing/2014/main" id="{A183F43C-8221-0DD9-0431-A453ADF61CE7}"/>
              </a:ext>
            </a:extLst>
          </p:cNvPr>
          <p:cNvSpPr>
            <a:spLocks noGrp="1"/>
          </p:cNvSpPr>
          <p:nvPr>
            <p:ph type="ctrTitle"/>
          </p:nvPr>
        </p:nvSpPr>
        <p:spPr/>
        <p:txBody>
          <a:bodyPr>
            <a:normAutofit fontScale="90000"/>
          </a:bodyPr>
          <a:lstStyle/>
          <a:p>
            <a:r>
              <a:rPr lang="en-US" dirty="0"/>
              <a:t>Modeling Nuclear Fuel Burnup Using Bateman Equations</a:t>
            </a:r>
            <a:br>
              <a:rPr lang="en-US" b="0" dirty="0">
                <a:effectLst/>
              </a:rPr>
            </a:br>
            <a:br>
              <a:rPr lang="en-US" dirty="0"/>
            </a:br>
            <a:endParaRPr lang="en-IN" dirty="0"/>
          </a:p>
        </p:txBody>
      </p:sp>
    </p:spTree>
    <p:extLst>
      <p:ext uri="{BB962C8B-B14F-4D97-AF65-F5344CB8AC3E}">
        <p14:creationId xmlns:p14="http://schemas.microsoft.com/office/powerpoint/2010/main" val="62962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02A-53A7-CABB-72C2-D6D8A94CA811}"/>
              </a:ext>
            </a:extLst>
          </p:cNvPr>
          <p:cNvSpPr>
            <a:spLocks noGrp="1"/>
          </p:cNvSpPr>
          <p:nvPr>
            <p:ph type="title"/>
          </p:nvPr>
        </p:nvSpPr>
        <p:spPr/>
        <p:txBody>
          <a:bodyPr/>
          <a:lstStyle/>
          <a:p>
            <a:r>
              <a:rPr lang="en-IN" dirty="0"/>
              <a:t>Problem 2 results – Final Concentration</a:t>
            </a:r>
          </a:p>
        </p:txBody>
      </p:sp>
      <p:sp>
        <p:nvSpPr>
          <p:cNvPr id="3" name="Content Placeholder 2">
            <a:extLst>
              <a:ext uri="{FF2B5EF4-FFF2-40B4-BE49-F238E27FC236}">
                <a16:creationId xmlns:a16="http://schemas.microsoft.com/office/drawing/2014/main" id="{39653123-5DE0-7B30-88EA-CEC06F75164F}"/>
              </a:ext>
            </a:extLst>
          </p:cNvPr>
          <p:cNvSpPr>
            <a:spLocks noGrp="1"/>
          </p:cNvSpPr>
          <p:nvPr>
            <p:ph idx="1"/>
          </p:nvPr>
        </p:nvSpPr>
        <p:spPr>
          <a:xfrm>
            <a:off x="243840" y="1523873"/>
            <a:ext cx="5553456" cy="2142871"/>
          </a:xfrm>
        </p:spPr>
        <p:txBody>
          <a:bodyPr>
            <a:normAutofit fontScale="40000" lnSpcReduction="20000"/>
          </a:bodyPr>
          <a:lstStyle/>
          <a:p>
            <a:pPr marL="0" indent="0">
              <a:buNone/>
            </a:pPr>
            <a:r>
              <a:rPr lang="en-IN" sz="3700" dirty="0"/>
              <a:t>Example 2 input file</a:t>
            </a:r>
            <a:endParaRPr lang="en-IN" dirty="0"/>
          </a:p>
          <a:p>
            <a:pPr marL="0" indent="0">
              <a:buNone/>
            </a:pPr>
            <a:r>
              <a:rPr lang="en-IN" dirty="0"/>
              <a:t>Isotopes :Pu239, Pu240, Pu241, Pu242</a:t>
            </a:r>
          </a:p>
          <a:p>
            <a:pPr marL="0" indent="0">
              <a:buNone/>
            </a:pPr>
            <a:r>
              <a:rPr lang="en-IN" dirty="0"/>
              <a:t>Isotope masses (g) : 6500.0, 2500.0, 700.0, 300.0</a:t>
            </a:r>
          </a:p>
          <a:p>
            <a:pPr marL="0" indent="0">
              <a:buNone/>
            </a:pPr>
            <a:r>
              <a:rPr lang="en-IN" dirty="0"/>
              <a:t>Time units : d</a:t>
            </a:r>
          </a:p>
          <a:p>
            <a:pPr marL="0" indent="0">
              <a:buNone/>
            </a:pPr>
            <a:r>
              <a:rPr lang="en-IN" dirty="0"/>
              <a:t>Time intervals : 180, 60, 180, 60, 180, 60</a:t>
            </a:r>
          </a:p>
          <a:p>
            <a:pPr marL="0" indent="0">
              <a:buNone/>
            </a:pPr>
            <a:r>
              <a:rPr lang="en-IN" dirty="0"/>
              <a:t>Time step : 10</a:t>
            </a:r>
          </a:p>
          <a:p>
            <a:pPr marL="0" indent="0">
              <a:buNone/>
            </a:pPr>
            <a:r>
              <a:rPr lang="en-IN" dirty="0"/>
              <a:t>Flux fractions : 1.0E-00, 1.0E-10, 1.0E-00, 1.0E-10, 1.0E-00, 1.0E-10</a:t>
            </a:r>
          </a:p>
          <a:p>
            <a:pPr marL="0" indent="0">
              <a:buNone/>
            </a:pPr>
            <a:r>
              <a:rPr lang="en-IN" dirty="0"/>
              <a:t>Total flux : 8.0E+15</a:t>
            </a:r>
          </a:p>
        </p:txBody>
      </p:sp>
      <p:sp>
        <p:nvSpPr>
          <p:cNvPr id="4" name="TextBox 3">
            <a:extLst>
              <a:ext uri="{FF2B5EF4-FFF2-40B4-BE49-F238E27FC236}">
                <a16:creationId xmlns:a16="http://schemas.microsoft.com/office/drawing/2014/main" id="{D044ACD7-DDCC-F3E3-6ED6-8E8332152041}"/>
              </a:ext>
            </a:extLst>
          </p:cNvPr>
          <p:cNvSpPr txBox="1"/>
          <p:nvPr/>
        </p:nvSpPr>
        <p:spPr>
          <a:xfrm>
            <a:off x="6537960" y="1241370"/>
            <a:ext cx="4604522" cy="2031325"/>
          </a:xfrm>
          <a:prstGeom prst="rect">
            <a:avLst/>
          </a:prstGeom>
          <a:noFill/>
        </p:spPr>
        <p:txBody>
          <a:bodyPr wrap="square" rtlCol="0">
            <a:spAutoFit/>
          </a:bodyPr>
          <a:lstStyle/>
          <a:p>
            <a:r>
              <a:rPr lang="en-IN" dirty="0"/>
              <a:t>Reason for difference in Final outputs</a:t>
            </a:r>
          </a:p>
          <a:p>
            <a:pPr marL="285750" indent="-285750">
              <a:buFont typeface="Arial" panose="020B0604020202020204" pitchFamily="34" charset="0"/>
              <a:buChar char="•"/>
            </a:pPr>
            <a:r>
              <a:rPr lang="en-IN" dirty="0"/>
              <a:t>My code implements 3 primary reactions:</a:t>
            </a:r>
          </a:p>
          <a:p>
            <a:pPr marL="742950" lvl="1" indent="-285750">
              <a:buFont typeface="Arial" panose="020B0604020202020204" pitchFamily="34" charset="0"/>
              <a:buChar char="•"/>
            </a:pPr>
            <a:r>
              <a:rPr lang="pt-BR" dirty="0"/>
              <a:t>(n,γ), (n,fission), and (n,2n)</a:t>
            </a:r>
          </a:p>
          <a:p>
            <a:pPr marL="285750" indent="-285750">
              <a:buFont typeface="Arial" panose="020B0604020202020204" pitchFamily="34" charset="0"/>
              <a:buChar char="•"/>
            </a:pPr>
            <a:r>
              <a:rPr lang="pt-BR" dirty="0"/>
              <a:t>Origen2 includes </a:t>
            </a:r>
            <a:r>
              <a:rPr lang="en-US" dirty="0"/>
              <a:t>(</a:t>
            </a:r>
            <a:r>
              <a:rPr lang="en-US" dirty="0" err="1"/>
              <a:t>n,p</a:t>
            </a:r>
            <a:r>
              <a:rPr lang="en-US" dirty="0"/>
              <a:t>), (n,α), spontaneous fission, beta-delayed neutron emission, and photonuclear reactions </a:t>
            </a:r>
            <a:endParaRPr lang="pt-BR" dirty="0"/>
          </a:p>
        </p:txBody>
      </p:sp>
      <p:sp>
        <p:nvSpPr>
          <p:cNvPr id="6" name="TextBox 5">
            <a:extLst>
              <a:ext uri="{FF2B5EF4-FFF2-40B4-BE49-F238E27FC236}">
                <a16:creationId xmlns:a16="http://schemas.microsoft.com/office/drawing/2014/main" id="{8D1BEB95-B860-F0DE-EB39-8A483C46C2BA}"/>
              </a:ext>
            </a:extLst>
          </p:cNvPr>
          <p:cNvSpPr txBox="1"/>
          <p:nvPr/>
        </p:nvSpPr>
        <p:spPr>
          <a:xfrm>
            <a:off x="3705225" y="4640826"/>
            <a:ext cx="3981450" cy="369332"/>
          </a:xfrm>
          <a:prstGeom prst="rect">
            <a:avLst/>
          </a:prstGeom>
          <a:noFill/>
        </p:spPr>
        <p:txBody>
          <a:bodyPr wrap="square" rtlCol="0">
            <a:spAutoFit/>
          </a:bodyPr>
          <a:lstStyle/>
          <a:p>
            <a:r>
              <a:rPr lang="en-IN" dirty="0"/>
              <a:t>ORIGEN2 - Results</a:t>
            </a:r>
          </a:p>
        </p:txBody>
      </p:sp>
      <p:graphicFrame>
        <p:nvGraphicFramePr>
          <p:cNvPr id="8" name="Table 7">
            <a:extLst>
              <a:ext uri="{FF2B5EF4-FFF2-40B4-BE49-F238E27FC236}">
                <a16:creationId xmlns:a16="http://schemas.microsoft.com/office/drawing/2014/main" id="{43B203C8-2CFF-33A0-DE0B-D230EF3DF745}"/>
              </a:ext>
            </a:extLst>
          </p:cNvPr>
          <p:cNvGraphicFramePr>
            <a:graphicFrameLocks noGrp="1"/>
          </p:cNvGraphicFramePr>
          <p:nvPr>
            <p:extLst>
              <p:ext uri="{D42A27DB-BD31-4B8C-83A1-F6EECF244321}">
                <p14:modId xmlns:p14="http://schemas.microsoft.com/office/powerpoint/2010/main" val="86279545"/>
              </p:ext>
            </p:extLst>
          </p:nvPr>
        </p:nvGraphicFramePr>
        <p:xfrm>
          <a:off x="320802" y="3752022"/>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2.12E+03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1.84E+03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3.64E+02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2.29E+02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2.73E+01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6.71E+00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2.49E+01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Aptos" panose="020B0004020202020204" pitchFamily="34" charset="0"/>
                        </a:rPr>
                        <a:t>4.61E+03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graphicFrame>
        <p:nvGraphicFramePr>
          <p:cNvPr id="9" name="Table 8">
            <a:extLst>
              <a:ext uri="{FF2B5EF4-FFF2-40B4-BE49-F238E27FC236}">
                <a16:creationId xmlns:a16="http://schemas.microsoft.com/office/drawing/2014/main" id="{B60B7B9C-B5B9-331D-08C6-53C987B8253A}"/>
              </a:ext>
            </a:extLst>
          </p:cNvPr>
          <p:cNvGraphicFramePr>
            <a:graphicFrameLocks noGrp="1"/>
          </p:cNvGraphicFramePr>
          <p:nvPr>
            <p:extLst>
              <p:ext uri="{D42A27DB-BD31-4B8C-83A1-F6EECF244321}">
                <p14:modId xmlns:p14="http://schemas.microsoft.com/office/powerpoint/2010/main" val="3519507174"/>
              </p:ext>
            </p:extLst>
          </p:nvPr>
        </p:nvGraphicFramePr>
        <p:xfrm>
          <a:off x="320802" y="5079649"/>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2.76E-02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1.49E-01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4.94E-01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1.77E-05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1.15E-03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3.30E-06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8.89E-02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2.07E-07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3.58E-05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5.40E+00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2.75E+03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2.48E+03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4.94E+02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3.06E+02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3.92E+01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1.47E-05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4.16E+01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6.12E+03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spTree>
    <p:extLst>
      <p:ext uri="{BB962C8B-B14F-4D97-AF65-F5344CB8AC3E}">
        <p14:creationId xmlns:p14="http://schemas.microsoft.com/office/powerpoint/2010/main" val="220541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7A2C060-5DFA-58A8-D331-ABB7D62D5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896113"/>
            <a:ext cx="4990106" cy="3085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1B023CB-0193-B9E4-3B2F-4891B7951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451" y="896111"/>
            <a:ext cx="5299075" cy="32763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B39B611-39E7-20BF-D156-246C2B617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3816081"/>
            <a:ext cx="4990106" cy="295145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3CE405-883D-1FA7-ADE2-B4FD6EACC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047" y="3816081"/>
            <a:ext cx="4919882" cy="30419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1A0A05-565D-F737-9C7A-89259E422EAD}"/>
              </a:ext>
            </a:extLst>
          </p:cNvPr>
          <p:cNvSpPr txBox="1"/>
          <p:nvPr/>
        </p:nvSpPr>
        <p:spPr>
          <a:xfrm>
            <a:off x="323385" y="89210"/>
            <a:ext cx="8720254" cy="523220"/>
          </a:xfrm>
          <a:prstGeom prst="rect">
            <a:avLst/>
          </a:prstGeom>
          <a:noFill/>
        </p:spPr>
        <p:txBody>
          <a:bodyPr wrap="square" rtlCol="0">
            <a:spAutoFit/>
          </a:bodyPr>
          <a:lstStyle/>
          <a:p>
            <a:r>
              <a:rPr lang="en-US" sz="2800" dirty="0"/>
              <a:t>Problem 2 Output Comparison</a:t>
            </a:r>
          </a:p>
        </p:txBody>
      </p:sp>
    </p:spTree>
    <p:extLst>
      <p:ext uri="{BB962C8B-B14F-4D97-AF65-F5344CB8AC3E}">
        <p14:creationId xmlns:p14="http://schemas.microsoft.com/office/powerpoint/2010/main" val="157723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1F835B-4DD0-CE7E-9B74-76D7B52DD47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Problem 3 results – Final Concentration</a:t>
            </a:r>
          </a:p>
        </p:txBody>
      </p:sp>
      <p:sp>
        <p:nvSpPr>
          <p:cNvPr id="7" name="TextBox 6">
            <a:extLst>
              <a:ext uri="{FF2B5EF4-FFF2-40B4-BE49-F238E27FC236}">
                <a16:creationId xmlns:a16="http://schemas.microsoft.com/office/drawing/2014/main" id="{075B5EE3-939B-FE31-E8F0-87B34969C24F}"/>
              </a:ext>
            </a:extLst>
          </p:cNvPr>
          <p:cNvSpPr txBox="1"/>
          <p:nvPr/>
        </p:nvSpPr>
        <p:spPr>
          <a:xfrm>
            <a:off x="277368" y="1451878"/>
            <a:ext cx="6096000" cy="1877437"/>
          </a:xfrm>
          <a:prstGeom prst="rect">
            <a:avLst/>
          </a:prstGeom>
          <a:noFill/>
        </p:spPr>
        <p:txBody>
          <a:bodyPr wrap="square">
            <a:spAutoFit/>
          </a:bodyPr>
          <a:lstStyle/>
          <a:p>
            <a:r>
              <a:rPr lang="en-IN" dirty="0"/>
              <a:t>Example 3 input file</a:t>
            </a:r>
          </a:p>
          <a:p>
            <a:r>
              <a:rPr lang="en-IN" sz="1400" dirty="0"/>
              <a:t>Isotopes : U235, U238, Pu239, Pu240, Pu241, Pu242</a:t>
            </a:r>
          </a:p>
          <a:p>
            <a:r>
              <a:rPr lang="en-IN" sz="1400" dirty="0"/>
              <a:t>Isotope masses (g) : 56.3, 7873.7, 1345.5, 517.5, 144.9, 62.1</a:t>
            </a:r>
          </a:p>
          <a:p>
            <a:r>
              <a:rPr lang="en-IN" sz="1400" dirty="0"/>
              <a:t>Time units : d</a:t>
            </a:r>
          </a:p>
          <a:p>
            <a:r>
              <a:rPr lang="en-IN" sz="1400" dirty="0"/>
              <a:t>Time intervals : 180, 60, 180, 60, 180, 60</a:t>
            </a:r>
          </a:p>
          <a:p>
            <a:r>
              <a:rPr lang="en-IN" sz="1400" dirty="0"/>
              <a:t>Time step : 10</a:t>
            </a:r>
          </a:p>
          <a:p>
            <a:r>
              <a:rPr lang="en-IN" sz="1400" dirty="0"/>
              <a:t>Flux fractions : 1.0E-00, 1.0E-10, 1.0E-00, 1.0E-10, 1.0E-00, 1.0E-10</a:t>
            </a:r>
          </a:p>
          <a:p>
            <a:r>
              <a:rPr lang="en-IN" sz="1400" dirty="0"/>
              <a:t>Total flux : 8.0E+15</a:t>
            </a:r>
          </a:p>
        </p:txBody>
      </p:sp>
      <p:sp>
        <p:nvSpPr>
          <p:cNvPr id="9" name="TextBox 8">
            <a:extLst>
              <a:ext uri="{FF2B5EF4-FFF2-40B4-BE49-F238E27FC236}">
                <a16:creationId xmlns:a16="http://schemas.microsoft.com/office/drawing/2014/main" id="{33F47611-5E30-8677-CAA7-9DF801C65005}"/>
              </a:ext>
            </a:extLst>
          </p:cNvPr>
          <p:cNvSpPr txBox="1"/>
          <p:nvPr/>
        </p:nvSpPr>
        <p:spPr>
          <a:xfrm>
            <a:off x="3714750" y="4679746"/>
            <a:ext cx="3981450" cy="369332"/>
          </a:xfrm>
          <a:prstGeom prst="rect">
            <a:avLst/>
          </a:prstGeom>
          <a:noFill/>
        </p:spPr>
        <p:txBody>
          <a:bodyPr wrap="square" rtlCol="0">
            <a:spAutoFit/>
          </a:bodyPr>
          <a:lstStyle/>
          <a:p>
            <a:r>
              <a:rPr lang="en-IN" dirty="0"/>
              <a:t>ORIGEN2 - Results</a:t>
            </a:r>
          </a:p>
        </p:txBody>
      </p:sp>
      <p:graphicFrame>
        <p:nvGraphicFramePr>
          <p:cNvPr id="2" name="Table 1">
            <a:extLst>
              <a:ext uri="{FF2B5EF4-FFF2-40B4-BE49-F238E27FC236}">
                <a16:creationId xmlns:a16="http://schemas.microsoft.com/office/drawing/2014/main" id="{B46376BF-3DF8-4F5C-60DB-600E6C49375D}"/>
              </a:ext>
            </a:extLst>
          </p:cNvPr>
          <p:cNvGraphicFramePr>
            <a:graphicFrameLocks noGrp="1"/>
          </p:cNvGraphicFramePr>
          <p:nvPr>
            <p:extLst>
              <p:ext uri="{D42A27DB-BD31-4B8C-83A1-F6EECF244321}">
                <p14:modId xmlns:p14="http://schemas.microsoft.com/office/powerpoint/2010/main" val="1730827526"/>
              </p:ext>
            </p:extLst>
          </p:nvPr>
        </p:nvGraphicFramePr>
        <p:xfrm>
          <a:off x="444000" y="3615140"/>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1.79E+01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4.73E+00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1.15E-04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4.80E+03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5.50E-05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2.03E+00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7.92E-08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5.05E-01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8.48E+02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4.20E+02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7.73E+01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4.75E+01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5.72E+00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1.40E+00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5.17E+00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Aptos" panose="020B0004020202020204" pitchFamily="34" charset="0"/>
                        </a:rPr>
                        <a:t>6.23E+03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graphicFrame>
        <p:nvGraphicFramePr>
          <p:cNvPr id="3" name="Table 2">
            <a:extLst>
              <a:ext uri="{FF2B5EF4-FFF2-40B4-BE49-F238E27FC236}">
                <a16:creationId xmlns:a16="http://schemas.microsoft.com/office/drawing/2014/main" id="{6A7B6E30-6D53-9EDA-83DE-86D0BC379702}"/>
              </a:ext>
            </a:extLst>
          </p:cNvPr>
          <p:cNvGraphicFramePr>
            <a:graphicFrameLocks noGrp="1"/>
          </p:cNvGraphicFramePr>
          <p:nvPr>
            <p:extLst>
              <p:ext uri="{D42A27DB-BD31-4B8C-83A1-F6EECF244321}">
                <p14:modId xmlns:p14="http://schemas.microsoft.com/office/powerpoint/2010/main" val="3442326066"/>
              </p:ext>
            </p:extLst>
          </p:nvPr>
        </p:nvGraphicFramePr>
        <p:xfrm>
          <a:off x="444000" y="5049078"/>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2.48E-02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2.23E+01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7.10E+00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2.01E-04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6.94E+03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2.02E-04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3.66E+00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4.31E-08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7.52E-06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2.07E+00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1.11E+03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5.70E+02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1.05E+02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6.35E+01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8.20E+00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3.06E-06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8.62E+00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8.83E+03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spTree>
    <p:extLst>
      <p:ext uri="{BB962C8B-B14F-4D97-AF65-F5344CB8AC3E}">
        <p14:creationId xmlns:p14="http://schemas.microsoft.com/office/powerpoint/2010/main" val="38554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2E408AAD-12F4-B226-B798-6A0CD15B1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000125"/>
            <a:ext cx="5003799" cy="309380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E8F706F-123D-D565-C7FF-15C2682EB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76" y="769704"/>
            <a:ext cx="5376472" cy="33242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8ACB88A-C411-B020-9894-63118D917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139" y="3900073"/>
            <a:ext cx="4637721" cy="28674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E87B99-E2FB-4450-F11D-12E025742545}"/>
              </a:ext>
            </a:extLst>
          </p:cNvPr>
          <p:cNvSpPr txBox="1"/>
          <p:nvPr/>
        </p:nvSpPr>
        <p:spPr>
          <a:xfrm>
            <a:off x="323385" y="89210"/>
            <a:ext cx="8720254" cy="523220"/>
          </a:xfrm>
          <a:prstGeom prst="rect">
            <a:avLst/>
          </a:prstGeom>
          <a:noFill/>
        </p:spPr>
        <p:txBody>
          <a:bodyPr wrap="square" rtlCol="0">
            <a:spAutoFit/>
          </a:bodyPr>
          <a:lstStyle/>
          <a:p>
            <a:r>
              <a:rPr lang="en-US" sz="2800" dirty="0"/>
              <a:t>Problem 3 Output Comparison</a:t>
            </a:r>
          </a:p>
        </p:txBody>
      </p:sp>
    </p:spTree>
    <p:extLst>
      <p:ext uri="{BB962C8B-B14F-4D97-AF65-F5344CB8AC3E}">
        <p14:creationId xmlns:p14="http://schemas.microsoft.com/office/powerpoint/2010/main" val="49143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420-8501-9E96-BAE4-A35C70E41D27}"/>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E8DF3F73-318E-926B-D088-04D80F1D9A6D}"/>
              </a:ext>
            </a:extLst>
          </p:cNvPr>
          <p:cNvSpPr>
            <a:spLocks noGrp="1"/>
          </p:cNvSpPr>
          <p:nvPr>
            <p:ph idx="1"/>
          </p:nvPr>
        </p:nvSpPr>
        <p:spPr/>
        <p:txBody>
          <a:bodyPr/>
          <a:lstStyle/>
          <a:p>
            <a:pPr marL="0" indent="0">
              <a:buNone/>
            </a:pPr>
            <a:r>
              <a:rPr lang="en-IN" dirty="0"/>
              <a:t>Model implementation</a:t>
            </a:r>
          </a:p>
          <a:p>
            <a:pPr marL="0" indent="0">
              <a:buNone/>
            </a:pPr>
            <a:r>
              <a:rPr lang="en-US" sz="1800" dirty="0"/>
              <a:t>Successfully developed a comprehensive simulation model for tracking isotope evolution during nuclear fuel burnup using the Bateman equation framework.</a:t>
            </a:r>
          </a:p>
          <a:p>
            <a:pPr marL="0" indent="0">
              <a:buNone/>
            </a:pPr>
            <a:r>
              <a:rPr lang="en-IN" dirty="0"/>
              <a:t>Technical Challenges</a:t>
            </a:r>
          </a:p>
          <a:p>
            <a:pPr marL="0" indent="0">
              <a:buNone/>
            </a:pPr>
            <a:r>
              <a:rPr lang="en-IN" sz="1600" dirty="0"/>
              <a:t>In this project, most of the technical Challenges were over complicating the ODE function generator. I could have simplified the code earlier to organise the loss and production terms but I over complicated each loss and production terms. </a:t>
            </a:r>
          </a:p>
          <a:p>
            <a:pPr marL="0" indent="0">
              <a:buNone/>
            </a:pPr>
            <a:r>
              <a:rPr lang="en-IN" sz="1600" dirty="0"/>
              <a:t>Integrating the cross section into the dictionary to make accurate calculations was hard from a coding stand point but was understandable from a technical stand point.</a:t>
            </a:r>
          </a:p>
          <a:p>
            <a:pPr marL="0" indent="0">
              <a:buNone/>
            </a:pPr>
            <a:r>
              <a:rPr lang="en-IN" dirty="0"/>
              <a:t>Validation</a:t>
            </a:r>
            <a:endParaRPr lang="en-IN" sz="2400" dirty="0"/>
          </a:p>
          <a:p>
            <a:pPr marL="0" indent="0">
              <a:buNone/>
            </a:pPr>
            <a:r>
              <a:rPr lang="en-IN" sz="1600" dirty="0"/>
              <a:t>The trend of the results were aligned with the trend of the ORIGEN 2 code. Only issue is that my code simplicity did not take into account all factors leading to a high concentration mass in the ORIGEN 2 code mass concentration outputs.</a:t>
            </a:r>
          </a:p>
        </p:txBody>
      </p:sp>
    </p:spTree>
    <p:extLst>
      <p:ext uri="{BB962C8B-B14F-4D97-AF65-F5344CB8AC3E}">
        <p14:creationId xmlns:p14="http://schemas.microsoft.com/office/powerpoint/2010/main" val="131120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3517-2220-D6A1-8A5F-C749C29E4CDD}"/>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FCBEEA87-7E50-A16E-8A36-FDA417A42110}"/>
              </a:ext>
            </a:extLst>
          </p:cNvPr>
          <p:cNvSpPr>
            <a:spLocks noGrp="1"/>
          </p:cNvSpPr>
          <p:nvPr>
            <p:ph idx="1"/>
          </p:nvPr>
        </p:nvSpPr>
        <p:spPr/>
        <p:txBody>
          <a:bodyPr>
            <a:normAutofit lnSpcReduction="10000"/>
          </a:bodyPr>
          <a:lstStyle/>
          <a:p>
            <a:pPr marL="0" indent="0">
              <a:buNone/>
            </a:pPr>
            <a:r>
              <a:rPr lang="en-US" dirty="0"/>
              <a:t>Nuclear reactors operate by sustaining controlled fission chain reactions that generate heat for power production. As the reactor operates, the composition of nuclear fuel undergoes significant changes due to three primary mechanisms:</a:t>
            </a:r>
          </a:p>
          <a:p>
            <a:pPr lvl="1">
              <a:buFont typeface="Courier New" panose="02070309020205020404" pitchFamily="49" charset="0"/>
              <a:buChar char="o"/>
            </a:pPr>
            <a:r>
              <a:rPr lang="en-US" b="0" dirty="0">
                <a:effectLst/>
              </a:rPr>
              <a:t> Fission reactions splitting heavy nuclei</a:t>
            </a:r>
          </a:p>
          <a:p>
            <a:pPr lvl="1">
              <a:buFont typeface="Courier New" panose="02070309020205020404" pitchFamily="49" charset="0"/>
              <a:buChar char="o"/>
            </a:pPr>
            <a:r>
              <a:rPr lang="en-US" b="0" dirty="0">
                <a:effectLst/>
              </a:rPr>
              <a:t>Neutron capture transforming isotopes</a:t>
            </a:r>
          </a:p>
          <a:p>
            <a:pPr lvl="1">
              <a:buFont typeface="Courier New" panose="02070309020205020404" pitchFamily="49" charset="0"/>
              <a:buChar char="o"/>
            </a:pPr>
            <a:r>
              <a:rPr lang="en-US" dirty="0"/>
              <a:t>Radioactive decay of unstable nuclei</a:t>
            </a:r>
            <a:endParaRPr lang="en-US" b="0" dirty="0">
              <a:effectLst/>
            </a:endParaRPr>
          </a:p>
          <a:p>
            <a:pPr marL="0" indent="0">
              <a:buNone/>
            </a:pPr>
            <a:r>
              <a:rPr lang="en-US" dirty="0"/>
              <a:t>Accurately tracking these compositional changes is essential for predicting reactor performance ensuring safety margins and optimizing fuel cycles. </a:t>
            </a:r>
            <a:br>
              <a:rPr lang="en-US" dirty="0"/>
            </a:br>
            <a:endParaRPr lang="en-IN" dirty="0"/>
          </a:p>
        </p:txBody>
      </p:sp>
    </p:spTree>
    <p:extLst>
      <p:ext uri="{BB962C8B-B14F-4D97-AF65-F5344CB8AC3E}">
        <p14:creationId xmlns:p14="http://schemas.microsoft.com/office/powerpoint/2010/main" val="47931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6030-4276-D7E9-558D-9BD50AB6BB11}"/>
              </a:ext>
            </a:extLst>
          </p:cNvPr>
          <p:cNvSpPr>
            <a:spLocks noGrp="1"/>
          </p:cNvSpPr>
          <p:nvPr>
            <p:ph type="title"/>
          </p:nvPr>
        </p:nvSpPr>
        <p:spPr/>
        <p:txBody>
          <a:bodyPr/>
          <a:lstStyle/>
          <a:p>
            <a:r>
              <a:rPr lang="en-IN" dirty="0"/>
              <a:t>Theoretical Background: The Bateman equations</a:t>
            </a:r>
          </a:p>
        </p:txBody>
      </p:sp>
      <p:sp>
        <p:nvSpPr>
          <p:cNvPr id="3" name="Content Placeholder 2">
            <a:extLst>
              <a:ext uri="{FF2B5EF4-FFF2-40B4-BE49-F238E27FC236}">
                <a16:creationId xmlns:a16="http://schemas.microsoft.com/office/drawing/2014/main" id="{92044E24-65B7-A888-9258-FE9D89947AA6}"/>
              </a:ext>
            </a:extLst>
          </p:cNvPr>
          <p:cNvSpPr>
            <a:spLocks noGrp="1"/>
          </p:cNvSpPr>
          <p:nvPr>
            <p:ph idx="1"/>
          </p:nvPr>
        </p:nvSpPr>
        <p:spPr>
          <a:xfrm>
            <a:off x="838200" y="1825625"/>
            <a:ext cx="5257800" cy="4351338"/>
          </a:xfrm>
        </p:spPr>
        <p:txBody>
          <a:bodyPr>
            <a:normAutofit/>
          </a:bodyPr>
          <a:lstStyle/>
          <a:p>
            <a:pPr marL="0" indent="0">
              <a:buNone/>
            </a:pPr>
            <a:r>
              <a:rPr lang="en-US" sz="2400" dirty="0"/>
              <a:t>The Bateman equations provide a mathematical framework for modeling the time evolution of isotopic concentrations in nuclear fuel. These coupled ordinary differential equations account for:</a:t>
            </a:r>
          </a:p>
          <a:p>
            <a:pPr lvl="1"/>
            <a:r>
              <a:rPr lang="en-IN" sz="2000" dirty="0"/>
              <a:t>Radioactive decay chains</a:t>
            </a:r>
          </a:p>
          <a:p>
            <a:pPr lvl="1"/>
            <a:r>
              <a:rPr lang="en-IN" sz="2000" dirty="0"/>
              <a:t>Neutron-induced transmutation reactions</a:t>
            </a:r>
          </a:p>
          <a:p>
            <a:pPr lvl="1"/>
            <a:r>
              <a:rPr lang="en-IN" sz="2000" dirty="0"/>
              <a:t>Production through fission and capture</a:t>
            </a:r>
          </a:p>
          <a:p>
            <a:pPr lvl="1"/>
            <a:r>
              <a:rPr lang="en-IN" sz="2000" dirty="0"/>
              <a:t>Depletion through various reaction pathways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01F23D-3AE8-3091-4B2B-D3125414CD26}"/>
                  </a:ext>
                </a:extLst>
              </p:cNvPr>
              <p:cNvSpPr txBox="1"/>
              <p:nvPr/>
            </p:nvSpPr>
            <p:spPr>
              <a:xfrm>
                <a:off x="6096000" y="1825625"/>
                <a:ext cx="5257800" cy="2308324"/>
              </a:xfrm>
              <a:prstGeom prst="rect">
                <a:avLst/>
              </a:prstGeom>
              <a:noFill/>
            </p:spPr>
            <p:txBody>
              <a:bodyPr wrap="square" rtlCol="0">
                <a:spAutoFit/>
              </a:bodyPr>
              <a:lstStyle/>
              <a:p>
                <a:endParaRPr lang="en-IN" dirty="0"/>
              </a:p>
              <a:p>
                <a:endParaRPr lang="en-IN" dirty="0"/>
              </a:p>
              <a:p>
                <a:endParaRPr lang="en-IN" dirty="0"/>
              </a:p>
              <a:p>
                <a:r>
                  <a:rPr lang="en-IN" dirty="0"/>
                  <a:t>Where:</a:t>
                </a:r>
              </a:p>
              <a:p>
                <a:pPr marL="742950" lvl="1" indent="-285750">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𝑑𝑒𝑛𝑠𝑖𝑡𝑦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𝑖𝑠𝑜𝑡𝑜𝑝𝑒</m:t>
                    </m:r>
                    <m:r>
                      <a:rPr lang="en-IN" b="0" i="1" smtClean="0">
                        <a:latin typeface="Cambria Math" panose="02040503050406030204" pitchFamily="18" charset="0"/>
                      </a:rPr>
                      <m:t> </m:t>
                    </m:r>
                    <m:r>
                      <a:rPr lang="en-IN" b="0" i="1" smtClean="0">
                        <a:latin typeface="Cambria Math" panose="02040503050406030204" pitchFamily="18" charset="0"/>
                      </a:rPr>
                      <m:t>𝑖</m:t>
                    </m:r>
                  </m:oMath>
                </a14:m>
                <a:endParaRPr lang="en-IN" b="0" dirty="0"/>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𝐷𝑒𝑐𝑎𝑦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𝑐𝑜𝑛𝑠𝑡𝑎𝑛𝑡</m:t>
                    </m:r>
                  </m:oMath>
                </a14:m>
                <a:endParaRPr lang="en-IN"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𝜙</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𝑁𝑒𝑢𝑡𝑟𝑜𝑛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𝑓𝑙𝑢𝑥</m:t>
                    </m:r>
                  </m:oMath>
                </a14:m>
                <a:endParaRPr lang="en-IN"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𝜎</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𝑅𝑒𝑎𝑐𝑡𝑖𝑜𝑛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𝑐𝑟𝑜𝑠𝑠</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𝑠𝑒𝑐𝑡𝑖𝑜𝑛</m:t>
                    </m:r>
                  </m:oMath>
                </a14:m>
                <a:endParaRPr lang="en-IN" dirty="0"/>
              </a:p>
            </p:txBody>
          </p:sp>
        </mc:Choice>
        <mc:Fallback xmlns="">
          <p:sp>
            <p:nvSpPr>
              <p:cNvPr id="4" name="TextBox 3">
                <a:extLst>
                  <a:ext uri="{FF2B5EF4-FFF2-40B4-BE49-F238E27FC236}">
                    <a16:creationId xmlns:a16="http://schemas.microsoft.com/office/drawing/2014/main" id="{2B01F23D-3AE8-3091-4B2B-D3125414CD26}"/>
                  </a:ext>
                </a:extLst>
              </p:cNvPr>
              <p:cNvSpPr txBox="1">
                <a:spLocks noRot="1" noChangeAspect="1" noMove="1" noResize="1" noEditPoints="1" noAdjustHandles="1" noChangeArrowheads="1" noChangeShapeType="1" noTextEdit="1"/>
              </p:cNvSpPr>
              <p:nvPr/>
            </p:nvSpPr>
            <p:spPr>
              <a:xfrm>
                <a:off x="6096000" y="1825625"/>
                <a:ext cx="5257800" cy="2308324"/>
              </a:xfrm>
              <a:prstGeom prst="rect">
                <a:avLst/>
              </a:prstGeom>
              <a:blipFill>
                <a:blip r:embed="rId3"/>
                <a:stretch>
                  <a:fillRect l="-927" b="-211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3BE4BAC7-3CF0-8CF6-02D9-4A49EDE98B4A}"/>
              </a:ext>
            </a:extLst>
          </p:cNvPr>
          <p:cNvPicPr>
            <a:picLocks noChangeAspect="1"/>
          </p:cNvPicPr>
          <p:nvPr/>
        </p:nvPicPr>
        <p:blipFill>
          <a:blip r:embed="rId4"/>
          <a:stretch>
            <a:fillRect/>
          </a:stretch>
        </p:blipFill>
        <p:spPr>
          <a:xfrm>
            <a:off x="6749556" y="1690688"/>
            <a:ext cx="3429479" cy="952633"/>
          </a:xfrm>
          <a:prstGeom prst="rect">
            <a:avLst/>
          </a:prstGeom>
        </p:spPr>
      </p:pic>
    </p:spTree>
    <p:extLst>
      <p:ext uri="{BB962C8B-B14F-4D97-AF65-F5344CB8AC3E}">
        <p14:creationId xmlns:p14="http://schemas.microsoft.com/office/powerpoint/2010/main" val="422819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396C-40FC-C727-5C4C-7F7A995DFAEC}"/>
              </a:ext>
            </a:extLst>
          </p:cNvPr>
          <p:cNvSpPr>
            <a:spLocks noGrp="1"/>
          </p:cNvSpPr>
          <p:nvPr>
            <p:ph type="title"/>
          </p:nvPr>
        </p:nvSpPr>
        <p:spPr/>
        <p:txBody>
          <a:bodyPr/>
          <a:lstStyle/>
          <a:p>
            <a:r>
              <a:rPr lang="en-IN" dirty="0"/>
              <a:t>Stacey’s Uranium Burnup ODE’s </a:t>
            </a:r>
          </a:p>
        </p:txBody>
      </p:sp>
      <p:pic>
        <p:nvPicPr>
          <p:cNvPr id="9" name="Content Placeholder 8">
            <a:extLst>
              <a:ext uri="{FF2B5EF4-FFF2-40B4-BE49-F238E27FC236}">
                <a16:creationId xmlns:a16="http://schemas.microsoft.com/office/drawing/2014/main" id="{B7CAFA7F-BDA6-223E-6DF0-EB8513E856A9}"/>
              </a:ext>
            </a:extLst>
          </p:cNvPr>
          <p:cNvPicPr>
            <a:picLocks noGrp="1" noChangeAspect="1"/>
          </p:cNvPicPr>
          <p:nvPr>
            <p:ph idx="1"/>
          </p:nvPr>
        </p:nvPicPr>
        <p:blipFill>
          <a:blip r:embed="rId2"/>
          <a:stretch>
            <a:fillRect/>
          </a:stretch>
        </p:blipFill>
        <p:spPr>
          <a:xfrm>
            <a:off x="838200" y="1397000"/>
            <a:ext cx="3967490" cy="5461000"/>
          </a:xfrm>
        </p:spPr>
      </p:pic>
      <p:pic>
        <p:nvPicPr>
          <p:cNvPr id="11" name="Picture 10">
            <a:extLst>
              <a:ext uri="{FF2B5EF4-FFF2-40B4-BE49-F238E27FC236}">
                <a16:creationId xmlns:a16="http://schemas.microsoft.com/office/drawing/2014/main" id="{5A430AF3-F386-3828-84B8-609281249166}"/>
              </a:ext>
            </a:extLst>
          </p:cNvPr>
          <p:cNvPicPr>
            <a:picLocks noChangeAspect="1"/>
          </p:cNvPicPr>
          <p:nvPr/>
        </p:nvPicPr>
        <p:blipFill>
          <a:blip r:embed="rId3"/>
          <a:stretch>
            <a:fillRect/>
          </a:stretch>
        </p:blipFill>
        <p:spPr>
          <a:xfrm>
            <a:off x="4395549" y="1514207"/>
            <a:ext cx="4100751" cy="4617651"/>
          </a:xfrm>
          <a:prstGeom prst="rect">
            <a:avLst/>
          </a:prstGeom>
        </p:spPr>
      </p:pic>
      <p:graphicFrame>
        <p:nvGraphicFramePr>
          <p:cNvPr id="14" name="Table 13">
            <a:extLst>
              <a:ext uri="{FF2B5EF4-FFF2-40B4-BE49-F238E27FC236}">
                <a16:creationId xmlns:a16="http://schemas.microsoft.com/office/drawing/2014/main" id="{D35D6F49-753A-AE55-77BE-8BA120BE9450}"/>
              </a:ext>
            </a:extLst>
          </p:cNvPr>
          <p:cNvGraphicFramePr>
            <a:graphicFrameLocks noGrp="1"/>
          </p:cNvGraphicFramePr>
          <p:nvPr>
            <p:extLst>
              <p:ext uri="{D42A27DB-BD31-4B8C-83A1-F6EECF244321}">
                <p14:modId xmlns:p14="http://schemas.microsoft.com/office/powerpoint/2010/main" val="2608737540"/>
              </p:ext>
            </p:extLst>
          </p:nvPr>
        </p:nvGraphicFramePr>
        <p:xfrm>
          <a:off x="8496300" y="462789"/>
          <a:ext cx="1295400" cy="6030086"/>
        </p:xfrm>
        <a:graphic>
          <a:graphicData uri="http://schemas.openxmlformats.org/drawingml/2006/table">
            <a:tbl>
              <a:tblPr/>
              <a:tblGrid>
                <a:gridCol w="647700">
                  <a:extLst>
                    <a:ext uri="{9D8B030D-6E8A-4147-A177-3AD203B41FA5}">
                      <a16:colId xmlns:a16="http://schemas.microsoft.com/office/drawing/2014/main" val="2764929369"/>
                    </a:ext>
                  </a:extLst>
                </a:gridCol>
                <a:gridCol w="647700">
                  <a:extLst>
                    <a:ext uri="{9D8B030D-6E8A-4147-A177-3AD203B41FA5}">
                      <a16:colId xmlns:a16="http://schemas.microsoft.com/office/drawing/2014/main" val="3403462280"/>
                    </a:ext>
                  </a:extLst>
                </a:gridCol>
              </a:tblGrid>
              <a:tr h="415868">
                <a:tc>
                  <a:txBody>
                    <a:bodyPr/>
                    <a:lstStyle/>
                    <a:p>
                      <a:pPr algn="ctr">
                        <a:buNone/>
                      </a:pPr>
                      <a:r>
                        <a:rPr lang="en-IN" sz="1100" b="1">
                          <a:solidFill>
                            <a:srgbClr val="000000"/>
                          </a:solidFill>
                          <a:effectLst/>
                          <a:latin typeface="Aptos Narrow" panose="020B0004020202020204" pitchFamily="34" charset="0"/>
                        </a:rPr>
                        <a:t>Isotope</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b="1">
                          <a:solidFill>
                            <a:srgbClr val="000000"/>
                          </a:solidFill>
                          <a:effectLst/>
                          <a:latin typeface="Aptos Narrow" panose="020B0004020202020204" pitchFamily="34" charset="0"/>
                        </a:rPr>
                        <a:t>Code</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7068482"/>
                  </a:ext>
                </a:extLst>
              </a:tr>
              <a:tr h="207934">
                <a:tc>
                  <a:txBody>
                    <a:bodyPr/>
                    <a:lstStyle/>
                    <a:p>
                      <a:pPr algn="ctr">
                        <a:buNone/>
                      </a:pPr>
                      <a:r>
                        <a:rPr lang="en-IN" sz="1100">
                          <a:solidFill>
                            <a:srgbClr val="000000"/>
                          </a:solidFill>
                          <a:effectLst/>
                          <a:latin typeface="Aptos Narrow" panose="020B0004020202020204" pitchFamily="34" charset="0"/>
                        </a:rPr>
                        <a:t>U234</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24</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3741121"/>
                  </a:ext>
                </a:extLst>
              </a:tr>
              <a:tr h="207934">
                <a:tc>
                  <a:txBody>
                    <a:bodyPr/>
                    <a:lstStyle/>
                    <a:p>
                      <a:pPr algn="ctr">
                        <a:buNone/>
                      </a:pPr>
                      <a:r>
                        <a:rPr lang="en-IN" sz="1100">
                          <a:solidFill>
                            <a:srgbClr val="000000"/>
                          </a:solidFill>
                          <a:effectLst/>
                          <a:latin typeface="Aptos Narrow" panose="020B0004020202020204" pitchFamily="34" charset="0"/>
                        </a:rPr>
                        <a:t>U235</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25</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9813981"/>
                  </a:ext>
                </a:extLst>
              </a:tr>
              <a:tr h="207934">
                <a:tc>
                  <a:txBody>
                    <a:bodyPr/>
                    <a:lstStyle/>
                    <a:p>
                      <a:pPr algn="ctr">
                        <a:buNone/>
                      </a:pPr>
                      <a:r>
                        <a:rPr lang="en-IN" sz="1100">
                          <a:solidFill>
                            <a:srgbClr val="000000"/>
                          </a:solidFill>
                          <a:effectLst/>
                          <a:latin typeface="Aptos Narrow" panose="020B0004020202020204" pitchFamily="34" charset="0"/>
                        </a:rPr>
                        <a:t>U236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5644695"/>
                  </a:ext>
                </a:extLst>
              </a:tr>
              <a:tr h="207934">
                <a:tc>
                  <a:txBody>
                    <a:bodyPr/>
                    <a:lstStyle/>
                    <a:p>
                      <a:pPr algn="ctr">
                        <a:buNone/>
                      </a:pPr>
                      <a:r>
                        <a:rPr lang="en-IN" sz="1100">
                          <a:solidFill>
                            <a:srgbClr val="000000"/>
                          </a:solidFill>
                          <a:effectLst/>
                          <a:latin typeface="Aptos Narrow" panose="020B0004020202020204" pitchFamily="34" charset="0"/>
                        </a:rPr>
                        <a:t>U237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153605"/>
                  </a:ext>
                </a:extLst>
              </a:tr>
              <a:tr h="207934">
                <a:tc>
                  <a:txBody>
                    <a:bodyPr/>
                    <a:lstStyle/>
                    <a:p>
                      <a:pPr algn="ctr">
                        <a:buNone/>
                      </a:pPr>
                      <a:r>
                        <a:rPr lang="en-IN" sz="1100">
                          <a:solidFill>
                            <a:srgbClr val="000000"/>
                          </a:solidFill>
                          <a:effectLst/>
                          <a:latin typeface="Aptos Narrow" panose="020B0004020202020204" pitchFamily="34" charset="0"/>
                        </a:rPr>
                        <a:t>U238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3812562"/>
                  </a:ext>
                </a:extLst>
              </a:tr>
              <a:tr h="207934">
                <a:tc>
                  <a:txBody>
                    <a:bodyPr/>
                    <a:lstStyle/>
                    <a:p>
                      <a:pPr algn="ctr">
                        <a:buNone/>
                      </a:pPr>
                      <a:r>
                        <a:rPr lang="en-IN" sz="1100">
                          <a:solidFill>
                            <a:srgbClr val="000000"/>
                          </a:solidFill>
                          <a:effectLst/>
                          <a:latin typeface="Aptos Narrow" panose="020B0004020202020204" pitchFamily="34" charset="0"/>
                        </a:rPr>
                        <a:t>U239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8999709"/>
                  </a:ext>
                </a:extLst>
              </a:tr>
              <a:tr h="311901">
                <a:tc>
                  <a:txBody>
                    <a:bodyPr/>
                    <a:lstStyle/>
                    <a:p>
                      <a:pPr algn="ctr">
                        <a:buNone/>
                      </a:pPr>
                      <a:r>
                        <a:rPr lang="en-IN" sz="1100">
                          <a:solidFill>
                            <a:srgbClr val="000000"/>
                          </a:solidFill>
                          <a:effectLst/>
                          <a:latin typeface="Aptos Narrow" panose="020B0004020202020204" pitchFamily="34" charset="0"/>
                        </a:rPr>
                        <a:t>Np236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4107181"/>
                  </a:ext>
                </a:extLst>
              </a:tr>
              <a:tr h="311901">
                <a:tc>
                  <a:txBody>
                    <a:bodyPr/>
                    <a:lstStyle/>
                    <a:p>
                      <a:pPr algn="ctr">
                        <a:buNone/>
                      </a:pPr>
                      <a:r>
                        <a:rPr lang="en-IN" sz="1100">
                          <a:solidFill>
                            <a:srgbClr val="000000"/>
                          </a:solidFill>
                          <a:effectLst/>
                          <a:latin typeface="Aptos Narrow" panose="020B0004020202020204" pitchFamily="34" charset="0"/>
                        </a:rPr>
                        <a:t>Np237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3782877"/>
                  </a:ext>
                </a:extLst>
              </a:tr>
              <a:tr h="311901">
                <a:tc>
                  <a:txBody>
                    <a:bodyPr/>
                    <a:lstStyle/>
                    <a:p>
                      <a:pPr algn="ctr">
                        <a:buNone/>
                      </a:pPr>
                      <a:r>
                        <a:rPr lang="en-IN" sz="1100">
                          <a:solidFill>
                            <a:srgbClr val="000000"/>
                          </a:solidFill>
                          <a:effectLst/>
                          <a:latin typeface="Aptos Narrow" panose="020B0004020202020204" pitchFamily="34" charset="0"/>
                        </a:rPr>
                        <a:t>Np238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7473242"/>
                  </a:ext>
                </a:extLst>
              </a:tr>
              <a:tr h="311901">
                <a:tc>
                  <a:txBody>
                    <a:bodyPr/>
                    <a:lstStyle/>
                    <a:p>
                      <a:pPr algn="ctr">
                        <a:buNone/>
                      </a:pPr>
                      <a:r>
                        <a:rPr lang="en-IN" sz="1100">
                          <a:solidFill>
                            <a:srgbClr val="000000"/>
                          </a:solidFill>
                          <a:effectLst/>
                          <a:latin typeface="Aptos Narrow" panose="020B0004020202020204" pitchFamily="34" charset="0"/>
                        </a:rPr>
                        <a:t>Np239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80222098"/>
                  </a:ext>
                </a:extLst>
              </a:tr>
              <a:tr h="311901">
                <a:tc>
                  <a:txBody>
                    <a:bodyPr/>
                    <a:lstStyle/>
                    <a:p>
                      <a:pPr algn="ctr">
                        <a:buNone/>
                      </a:pPr>
                      <a:r>
                        <a:rPr lang="en-IN" sz="1100">
                          <a:solidFill>
                            <a:srgbClr val="000000"/>
                          </a:solidFill>
                          <a:effectLst/>
                          <a:latin typeface="Aptos Narrow" panose="020B0004020202020204" pitchFamily="34" charset="0"/>
                        </a:rPr>
                        <a:t>Pu238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1981097"/>
                  </a:ext>
                </a:extLst>
              </a:tr>
              <a:tr h="311901">
                <a:tc>
                  <a:txBody>
                    <a:bodyPr/>
                    <a:lstStyle/>
                    <a:p>
                      <a:pPr algn="ctr">
                        <a:buNone/>
                      </a:pPr>
                      <a:r>
                        <a:rPr lang="en-IN" sz="1100">
                          <a:solidFill>
                            <a:srgbClr val="000000"/>
                          </a:solidFill>
                          <a:effectLst/>
                          <a:latin typeface="Aptos Narrow" panose="020B0004020202020204" pitchFamily="34" charset="0"/>
                        </a:rPr>
                        <a:t>Pu239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9685221"/>
                  </a:ext>
                </a:extLst>
              </a:tr>
              <a:tr h="311901">
                <a:tc>
                  <a:txBody>
                    <a:bodyPr/>
                    <a:lstStyle/>
                    <a:p>
                      <a:pPr algn="ctr">
                        <a:buNone/>
                      </a:pPr>
                      <a:r>
                        <a:rPr lang="en-IN" sz="1100">
                          <a:solidFill>
                            <a:srgbClr val="000000"/>
                          </a:solidFill>
                          <a:effectLst/>
                          <a:latin typeface="Aptos Narrow" panose="020B0004020202020204" pitchFamily="34" charset="0"/>
                        </a:rPr>
                        <a:t>Pu240</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40</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5435715"/>
                  </a:ext>
                </a:extLst>
              </a:tr>
              <a:tr h="311901">
                <a:tc>
                  <a:txBody>
                    <a:bodyPr/>
                    <a:lstStyle/>
                    <a:p>
                      <a:pPr algn="ctr">
                        <a:buNone/>
                      </a:pPr>
                      <a:r>
                        <a:rPr lang="en-IN" sz="1100">
                          <a:solidFill>
                            <a:srgbClr val="000000"/>
                          </a:solidFill>
                          <a:effectLst/>
                          <a:latin typeface="Aptos Narrow" panose="020B0004020202020204" pitchFamily="34" charset="0"/>
                        </a:rPr>
                        <a:t>Pu241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0794200"/>
                  </a:ext>
                </a:extLst>
              </a:tr>
              <a:tr h="311901">
                <a:tc>
                  <a:txBody>
                    <a:bodyPr/>
                    <a:lstStyle/>
                    <a:p>
                      <a:pPr algn="ctr">
                        <a:buNone/>
                      </a:pPr>
                      <a:r>
                        <a:rPr lang="en-IN" sz="1100">
                          <a:solidFill>
                            <a:srgbClr val="000000"/>
                          </a:solidFill>
                          <a:effectLst/>
                          <a:latin typeface="Aptos Narrow" panose="020B0004020202020204" pitchFamily="34" charset="0"/>
                        </a:rPr>
                        <a:t>Pu242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361706"/>
                  </a:ext>
                </a:extLst>
              </a:tr>
              <a:tr h="311901">
                <a:tc>
                  <a:txBody>
                    <a:bodyPr/>
                    <a:lstStyle/>
                    <a:p>
                      <a:pPr algn="ctr">
                        <a:buNone/>
                      </a:pPr>
                      <a:r>
                        <a:rPr lang="en-IN" sz="1100">
                          <a:solidFill>
                            <a:srgbClr val="000000"/>
                          </a:solidFill>
                          <a:effectLst/>
                          <a:latin typeface="Aptos Narrow" panose="020B0004020202020204" pitchFamily="34" charset="0"/>
                        </a:rPr>
                        <a:t>Pu243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0046933"/>
                  </a:ext>
                </a:extLst>
              </a:tr>
              <a:tr h="415868">
                <a:tc>
                  <a:txBody>
                    <a:bodyPr/>
                    <a:lstStyle/>
                    <a:p>
                      <a:pPr algn="ctr">
                        <a:buNone/>
                      </a:pPr>
                      <a:r>
                        <a:rPr lang="en-IN" sz="1100">
                          <a:solidFill>
                            <a:srgbClr val="000000"/>
                          </a:solidFill>
                          <a:effectLst/>
                          <a:latin typeface="Aptos Narrow" panose="020B0004020202020204" pitchFamily="34" charset="0"/>
                        </a:rPr>
                        <a:t>Am241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51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5748529"/>
                  </a:ext>
                </a:extLst>
              </a:tr>
              <a:tr h="415868">
                <a:tc>
                  <a:txBody>
                    <a:bodyPr/>
                    <a:lstStyle/>
                    <a:p>
                      <a:pPr algn="ctr">
                        <a:buNone/>
                      </a:pPr>
                      <a:r>
                        <a:rPr lang="en-IN" sz="1100">
                          <a:solidFill>
                            <a:srgbClr val="000000"/>
                          </a:solidFill>
                          <a:effectLst/>
                          <a:latin typeface="Aptos Narrow" panose="020B0004020202020204" pitchFamily="34" charset="0"/>
                        </a:rPr>
                        <a:t>Am242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52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8474060"/>
                  </a:ext>
                </a:extLst>
              </a:tr>
              <a:tr h="415868">
                <a:tc>
                  <a:txBody>
                    <a:bodyPr/>
                    <a:lstStyle/>
                    <a:p>
                      <a:pPr algn="ctr">
                        <a:buNone/>
                      </a:pPr>
                      <a:r>
                        <a:rPr lang="en-IN" sz="1100">
                          <a:solidFill>
                            <a:srgbClr val="000000"/>
                          </a:solidFill>
                          <a:effectLst/>
                          <a:latin typeface="Aptos Narrow" panose="020B0004020202020204" pitchFamily="34" charset="0"/>
                        </a:rPr>
                        <a:t>Am243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dirty="0">
                          <a:solidFill>
                            <a:srgbClr val="000000"/>
                          </a:solidFill>
                          <a:effectLst/>
                          <a:latin typeface="Aptos Narrow" panose="020B0004020202020204" pitchFamily="34" charset="0"/>
                        </a:rPr>
                        <a:t>53</a:t>
                      </a:r>
                      <a:endParaRPr lang="en-IN"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7572919"/>
                  </a:ext>
                </a:extLst>
              </a:tr>
            </a:tbl>
          </a:graphicData>
        </a:graphic>
      </p:graphicFrame>
      <p:sp>
        <p:nvSpPr>
          <p:cNvPr id="15" name="Rectangle 2">
            <a:extLst>
              <a:ext uri="{FF2B5EF4-FFF2-40B4-BE49-F238E27FC236}">
                <a16:creationId xmlns:a16="http://schemas.microsoft.com/office/drawing/2014/main" id="{1B80FF27-90DD-6164-51F3-D613F01D12A1}"/>
              </a:ext>
            </a:extLst>
          </p:cNvPr>
          <p:cNvSpPr>
            <a:spLocks noChangeArrowheads="1"/>
          </p:cNvSpPr>
          <p:nvPr/>
        </p:nvSpPr>
        <p:spPr bwMode="auto">
          <a:xfrm>
            <a:off x="9277350" y="548065"/>
            <a:ext cx="12954000" cy="64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42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F171-E8C3-6828-1B3D-2D291DCE8B65}"/>
              </a:ext>
            </a:extLst>
          </p:cNvPr>
          <p:cNvSpPr>
            <a:spLocks noGrp="1"/>
          </p:cNvSpPr>
          <p:nvPr>
            <p:ph type="title"/>
          </p:nvPr>
        </p:nvSpPr>
        <p:spPr/>
        <p:txBody>
          <a:bodyPr/>
          <a:lstStyle/>
          <a:p>
            <a:r>
              <a:rPr lang="en-IN" dirty="0"/>
              <a:t>Nuclear Transmutation Chains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1C6F07-7692-F557-B4F4-AB97117D872D}"/>
                  </a:ext>
                </a:extLst>
              </p:cNvPr>
              <p:cNvSpPr>
                <a:spLocks noGrp="1"/>
              </p:cNvSpPr>
              <p:nvPr>
                <p:ph idx="1"/>
              </p:nvPr>
            </p:nvSpPr>
            <p:spPr/>
            <p:txBody>
              <a:bodyPr>
                <a:normAutofit fontScale="92500" lnSpcReduction="20000"/>
              </a:bodyPr>
              <a:lstStyle/>
              <a:p>
                <a:pPr marL="0" indent="0">
                  <a:buNone/>
                </a:pPr>
                <a:r>
                  <a:rPr lang="en-US" sz="1800" dirty="0"/>
                  <a:t>Nuclear transmutation is the process by which one chemical element or isotope is transformed into another. This often occurs in nuclear reactors due to neutron capture, where an atom's nucleus absorbs a neutron, and subsequent radioactive decays (like beta decay). This continuous change in isotopic composition is central to understanding nuclear fuel burnup.</a:t>
                </a:r>
              </a:p>
              <a:p>
                <a:pPr marL="0" indent="0">
                  <a:buNone/>
                </a:pPr>
                <a:r>
                  <a:rPr lang="en-IN" sz="1800" dirty="0"/>
                  <a:t>Example of two reactions that undergo in a Transmutation Chain:</a:t>
                </a:r>
              </a:p>
              <a:p>
                <a:pPr marL="0" indent="0">
                  <a:buNone/>
                </a:pPr>
                <a:r>
                  <a:rPr lang="en-IN" sz="1800" dirty="0"/>
                  <a:t>U-238 Capture:</a:t>
                </a:r>
              </a:p>
              <a:p>
                <a:pPr lvl="1"/>
                <a:r>
                  <a:rPr lang="en-IN" sz="1400" dirty="0"/>
                  <a:t>U-238 absorbs a neutron via (n,</a:t>
                </a:r>
                <a:r>
                  <a:rPr lang="el-GR" sz="1400" dirty="0"/>
                  <a:t>γ) </a:t>
                </a:r>
                <a:r>
                  <a:rPr lang="en-IN" sz="1400" dirty="0"/>
                  <a:t>reaction, forming U-239</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238</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m:t>
                    </m:r>
                    <m:r>
                      <a:rPr lang="en-IN" sz="1400" b="0" i="1" smtClean="0">
                        <a:latin typeface="Cambria Math" panose="02040503050406030204" pitchFamily="18" charset="0"/>
                      </a:rPr>
                      <m:t>𝑛</m:t>
                    </m:r>
                    <m:r>
                      <a:rPr lang="en-IN" sz="1400" b="0" i="1" smtClean="0">
                        <a:latin typeface="Cambria Math" panose="02040503050406030204" pitchFamily="18" charset="0"/>
                      </a:rPr>
                      <m:t> →</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  </m:t>
                    </m:r>
                  </m:oMath>
                </a14:m>
                <a:r>
                  <a:rPr lang="en-IN" sz="1400" dirty="0"/>
                  <a:t> </a:t>
                </a:r>
              </a:p>
              <a:p>
                <a:pPr marL="0" indent="0">
                  <a:buNone/>
                </a:pPr>
                <a:r>
                  <a:rPr lang="en-IN" sz="1800" dirty="0"/>
                  <a:t>Beta Decay:</a:t>
                </a:r>
              </a:p>
              <a:p>
                <a:pPr lvl="1"/>
                <a:r>
                  <a:rPr lang="en-IN" sz="1400" dirty="0"/>
                  <a:t>U-239 undergoes B- decay with a half life of 23.5 minutes</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𝑁𝑝</m:t>
                        </m:r>
                      </m:sub>
                    </m:sSub>
                    <m:r>
                      <a:rPr lang="en-IN" sz="1400" b="0" i="1" smtClean="0">
                        <a:latin typeface="Cambria Math" panose="02040503050406030204" pitchFamily="18" charset="0"/>
                      </a:rPr>
                      <m:t>+</m:t>
                    </m:r>
                    <m:sSup>
                      <m:sSupPr>
                        <m:ctrlPr>
                          <a:rPr lang="en-IN" sz="1400" b="0" i="1" smtClean="0">
                            <a:latin typeface="Cambria Math" panose="02040503050406030204" pitchFamily="18" charset="0"/>
                          </a:rPr>
                        </m:ctrlPr>
                      </m:sSupPr>
                      <m:e>
                        <m:r>
                          <a:rPr lang="en-IN" sz="1400" b="0" i="1" smtClean="0">
                            <a:latin typeface="Cambria Math" panose="02040503050406030204" pitchFamily="18" charset="0"/>
                          </a:rPr>
                          <m:t>𝑒</m:t>
                        </m:r>
                      </m:e>
                      <m:sup>
                        <m:r>
                          <a:rPr lang="en-IN" sz="1400" b="0" i="1" smtClean="0">
                            <a:latin typeface="Cambria Math" panose="02040503050406030204" pitchFamily="18" charset="0"/>
                          </a:rPr>
                          <m:t>−</m:t>
                        </m:r>
                      </m:sup>
                    </m:sSup>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bar>
                          <m:barPr>
                            <m:pos m:val="top"/>
                            <m:ctrlPr>
                              <a:rPr lang="en-IN" sz="1400" b="0" i="1" smtClean="0">
                                <a:latin typeface="Cambria Math" panose="02040503050406030204" pitchFamily="18" charset="0"/>
                                <a:ea typeface="Cambria Math" panose="02040503050406030204" pitchFamily="18" charset="0"/>
                              </a:rPr>
                            </m:ctrlPr>
                          </m:barPr>
                          <m:e>
                            <m:r>
                              <a:rPr lang="en-IN" sz="1400" b="0" i="1" smtClean="0">
                                <a:latin typeface="Cambria Math" panose="02040503050406030204" pitchFamily="18" charset="0"/>
                                <a:ea typeface="Cambria Math" panose="02040503050406030204" pitchFamily="18" charset="0"/>
                              </a:rPr>
                              <m:t>𝒱</m:t>
                            </m:r>
                          </m:e>
                        </m:bar>
                      </m:e>
                      <m:sub>
                        <m:r>
                          <a:rPr lang="en-IN" sz="1400" b="0" i="1" smtClean="0">
                            <a:latin typeface="Cambria Math" panose="02040503050406030204" pitchFamily="18" charset="0"/>
                          </a:rPr>
                          <m:t>𝑒</m:t>
                        </m:r>
                      </m:sub>
                    </m:sSub>
                  </m:oMath>
                </a14:m>
                <a:endParaRPr lang="en-IN" sz="1400" dirty="0"/>
              </a:p>
              <a:p>
                <a:pPr marL="0" indent="0">
                  <a:buNone/>
                </a:pPr>
                <a:r>
                  <a:rPr lang="en-IN" sz="1800" dirty="0"/>
                  <a:t>Second Beta Decay:</a:t>
                </a:r>
              </a:p>
              <a:p>
                <a:pPr lvl="1"/>
                <a:r>
                  <a:rPr lang="en-IN" sz="1400" dirty="0"/>
                  <a:t>Np-239 undergoes B- decay with a half like of 2.36 days</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𝑁𝑝</m:t>
                        </m:r>
                      </m:sub>
                    </m:sSub>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𝑃𝑢</m:t>
                        </m:r>
                      </m:sub>
                    </m:sSub>
                    <m:r>
                      <a:rPr lang="en-IN" sz="1400" b="0" i="1" smtClean="0">
                        <a:latin typeface="Cambria Math" panose="02040503050406030204" pitchFamily="18" charset="0"/>
                      </a:rPr>
                      <m:t>+</m:t>
                    </m:r>
                    <m:sSup>
                      <m:sSupPr>
                        <m:ctrlPr>
                          <a:rPr lang="en-IN" sz="1400" b="0" i="1" smtClean="0">
                            <a:latin typeface="Cambria Math" panose="02040503050406030204" pitchFamily="18" charset="0"/>
                          </a:rPr>
                        </m:ctrlPr>
                      </m:sSupPr>
                      <m:e>
                        <m:r>
                          <a:rPr lang="en-IN" sz="1400" b="0" i="1" smtClean="0">
                            <a:latin typeface="Cambria Math" panose="02040503050406030204" pitchFamily="18" charset="0"/>
                          </a:rPr>
                          <m:t>𝑒</m:t>
                        </m:r>
                      </m:e>
                      <m:sup>
                        <m:r>
                          <a:rPr lang="en-IN" sz="1400" b="0" i="1" smtClean="0">
                            <a:latin typeface="Cambria Math" panose="02040503050406030204" pitchFamily="18" charset="0"/>
                          </a:rPr>
                          <m:t>−</m:t>
                        </m:r>
                      </m:sup>
                    </m:sSup>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bar>
                          <m:barPr>
                            <m:pos m:val="top"/>
                            <m:ctrlPr>
                              <a:rPr lang="en-IN" sz="1400" b="0" i="1" smtClean="0">
                                <a:latin typeface="Cambria Math" panose="02040503050406030204" pitchFamily="18" charset="0"/>
                                <a:ea typeface="Cambria Math" panose="02040503050406030204" pitchFamily="18" charset="0"/>
                              </a:rPr>
                            </m:ctrlPr>
                          </m:barPr>
                          <m:e>
                            <m:r>
                              <a:rPr lang="en-IN" sz="1400" b="0" i="1" smtClean="0">
                                <a:latin typeface="Cambria Math" panose="02040503050406030204" pitchFamily="18" charset="0"/>
                                <a:ea typeface="Cambria Math" panose="02040503050406030204" pitchFamily="18" charset="0"/>
                              </a:rPr>
                              <m:t>𝒱</m:t>
                            </m:r>
                          </m:e>
                        </m:bar>
                      </m:e>
                      <m:sub>
                        <m:r>
                          <a:rPr lang="en-IN" sz="1400" b="0" i="1" smtClean="0">
                            <a:latin typeface="Cambria Math" panose="02040503050406030204" pitchFamily="18" charset="0"/>
                          </a:rPr>
                          <m:t>𝑒</m:t>
                        </m:r>
                      </m:sub>
                    </m:sSub>
                  </m:oMath>
                </a14:m>
                <a:endParaRPr lang="en-IN" sz="1400" dirty="0"/>
              </a:p>
              <a:p>
                <a:pPr marL="0" indent="0">
                  <a:buNone/>
                </a:pPr>
                <a:r>
                  <a:rPr lang="en-US" sz="1800" dirty="0"/>
                  <a:t>Our model includes multiple competing reaction pathways for each isotope, including (</a:t>
                </a:r>
                <a:r>
                  <a:rPr lang="en-US" sz="1800" dirty="0" err="1"/>
                  <a:t>n,γ</a:t>
                </a:r>
                <a:r>
                  <a:rPr lang="en-US" sz="1800" dirty="0"/>
                  <a:t>), (n,2n), fission, and various decay modes. The complexity requires careful integration of cross-section data and neutron flux parameters across energy spectra.</a:t>
                </a:r>
                <a:r>
                  <a:rPr lang="en-IN" sz="1800" dirty="0"/>
                  <a:t> U-238 → Np-239 → Pu-239</a:t>
                </a:r>
              </a:p>
              <a:p>
                <a:pPr marL="0" indent="0">
                  <a:buNone/>
                </a:pPr>
                <a:endParaRPr lang="en-US" sz="1800" dirty="0"/>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311C6F07-7692-F557-B4F4-AB97117D872D}"/>
                  </a:ext>
                </a:extLst>
              </p:cNvPr>
              <p:cNvSpPr>
                <a:spLocks noGrp="1" noRot="1" noChangeAspect="1" noMove="1" noResize="1" noEditPoints="1" noAdjustHandles="1" noChangeArrowheads="1" noChangeShapeType="1" noTextEdit="1"/>
              </p:cNvSpPr>
              <p:nvPr>
                <p:ph idx="1"/>
              </p:nvPr>
            </p:nvSpPr>
            <p:spPr>
              <a:blipFill>
                <a:blip r:embed="rId2"/>
                <a:stretch>
                  <a:fillRect l="-406" t="-1821"/>
                </a:stretch>
              </a:blipFill>
            </p:spPr>
            <p:txBody>
              <a:bodyPr/>
              <a:lstStyle/>
              <a:p>
                <a:r>
                  <a:rPr lang="en-IN">
                    <a:noFill/>
                  </a:rPr>
                  <a:t> </a:t>
                </a:r>
              </a:p>
            </p:txBody>
          </p:sp>
        </mc:Fallback>
      </mc:AlternateContent>
    </p:spTree>
    <p:extLst>
      <p:ext uri="{BB962C8B-B14F-4D97-AF65-F5344CB8AC3E}">
        <p14:creationId xmlns:p14="http://schemas.microsoft.com/office/powerpoint/2010/main" val="55372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5B7E-4844-32BF-6478-8D928B645A50}"/>
              </a:ext>
            </a:extLst>
          </p:cNvPr>
          <p:cNvSpPr>
            <a:spLocks noGrp="1"/>
          </p:cNvSpPr>
          <p:nvPr>
            <p:ph type="title"/>
          </p:nvPr>
        </p:nvSpPr>
        <p:spPr/>
        <p:txBody>
          <a:bodyPr/>
          <a:lstStyle/>
          <a:p>
            <a:r>
              <a:rPr lang="en-IN" dirty="0"/>
              <a:t>Code Structure Overview</a:t>
            </a:r>
          </a:p>
        </p:txBody>
      </p:sp>
      <p:sp>
        <p:nvSpPr>
          <p:cNvPr id="5" name="TextBox 4">
            <a:extLst>
              <a:ext uri="{FF2B5EF4-FFF2-40B4-BE49-F238E27FC236}">
                <a16:creationId xmlns:a16="http://schemas.microsoft.com/office/drawing/2014/main" id="{3BCDC99B-08A9-5E47-39EF-E6F5AC43023A}"/>
              </a:ext>
            </a:extLst>
          </p:cNvPr>
          <p:cNvSpPr txBox="1"/>
          <p:nvPr/>
        </p:nvSpPr>
        <p:spPr>
          <a:xfrm>
            <a:off x="7498080" y="1690688"/>
            <a:ext cx="4057650" cy="2585323"/>
          </a:xfrm>
          <a:prstGeom prst="rect">
            <a:avLst/>
          </a:prstGeom>
          <a:noFill/>
        </p:spPr>
        <p:txBody>
          <a:bodyPr wrap="square">
            <a:spAutoFit/>
          </a:bodyPr>
          <a:lstStyle/>
          <a:p>
            <a:pPr>
              <a:buNone/>
            </a:pPr>
            <a:r>
              <a:rPr lang="en-IN" b="1"/>
              <a:t>ODE Solution</a:t>
            </a:r>
          </a:p>
          <a:p>
            <a:pPr>
              <a:buFont typeface="Arial" panose="020B0604020202020204" pitchFamily="34" charset="0"/>
              <a:buChar char="•"/>
            </a:pPr>
            <a:r>
              <a:rPr lang="en-IN"/>
              <a:t>Implements ODE system for Bateman equations</a:t>
            </a:r>
          </a:p>
          <a:p>
            <a:pPr>
              <a:buFont typeface="Arial" panose="020B0604020202020204" pitchFamily="34" charset="0"/>
              <a:buChar char="•"/>
            </a:pPr>
            <a:r>
              <a:rPr lang="en-IN"/>
              <a:t>Utilizes solve_ivp with BDF method for stiff systems</a:t>
            </a:r>
          </a:p>
          <a:p>
            <a:pPr>
              <a:buFont typeface="Arial" panose="020B0604020202020204" pitchFamily="34" charset="0"/>
              <a:buChar char="•"/>
            </a:pPr>
            <a:r>
              <a:rPr lang="en-IN"/>
              <a:t>Handles adaptive time-stepping for stability</a:t>
            </a:r>
          </a:p>
          <a:p>
            <a:pPr>
              <a:buFont typeface="Arial" panose="020B0604020202020204" pitchFamily="34" charset="0"/>
              <a:buChar char="•"/>
            </a:pPr>
            <a:r>
              <a:rPr lang="en-IN"/>
              <a:t>Implements sparse matrix techniques for large isotope sets</a:t>
            </a:r>
            <a:endParaRPr lang="en-IN" dirty="0"/>
          </a:p>
        </p:txBody>
      </p:sp>
      <p:sp>
        <p:nvSpPr>
          <p:cNvPr id="8" name="TextBox 7">
            <a:extLst>
              <a:ext uri="{FF2B5EF4-FFF2-40B4-BE49-F238E27FC236}">
                <a16:creationId xmlns:a16="http://schemas.microsoft.com/office/drawing/2014/main" id="{7F918BD0-69F9-725D-476B-8E9EEA82D018}"/>
              </a:ext>
            </a:extLst>
          </p:cNvPr>
          <p:cNvSpPr txBox="1"/>
          <p:nvPr/>
        </p:nvSpPr>
        <p:spPr>
          <a:xfrm>
            <a:off x="3348228" y="1690687"/>
            <a:ext cx="3947922" cy="2585323"/>
          </a:xfrm>
          <a:prstGeom prst="rect">
            <a:avLst/>
          </a:prstGeom>
          <a:noFill/>
        </p:spPr>
        <p:txBody>
          <a:bodyPr wrap="square">
            <a:spAutoFit/>
          </a:bodyPr>
          <a:lstStyle/>
          <a:p>
            <a:pPr>
              <a:buNone/>
            </a:pPr>
            <a:r>
              <a:rPr lang="en-US" b="1" dirty="0"/>
              <a:t>Pre-processing</a:t>
            </a:r>
          </a:p>
          <a:p>
            <a:pPr>
              <a:buFont typeface="Arial" panose="020B0604020202020204" pitchFamily="34" charset="0"/>
              <a:buChar char="•"/>
            </a:pPr>
            <a:r>
              <a:rPr lang="en-US" dirty="0"/>
              <a:t>Normalizes all time units to seconds for consistent calculation</a:t>
            </a:r>
          </a:p>
          <a:p>
            <a:pPr>
              <a:buFont typeface="Arial" panose="020B0604020202020204" pitchFamily="34" charset="0"/>
              <a:buChar char="•"/>
            </a:pPr>
            <a:r>
              <a:rPr lang="en-US" dirty="0"/>
              <a:t>Constructs time evaluation vector (</a:t>
            </a:r>
            <a:r>
              <a:rPr lang="en-US" dirty="0" err="1"/>
              <a:t>t_eval</a:t>
            </a:r>
            <a:r>
              <a:rPr lang="en-US" dirty="0"/>
              <a:t>) based on user parameters</a:t>
            </a:r>
          </a:p>
          <a:p>
            <a:pPr>
              <a:buFont typeface="Arial" panose="020B0604020202020204" pitchFamily="34" charset="0"/>
              <a:buChar char="•"/>
            </a:pPr>
            <a:r>
              <a:rPr lang="en-US" dirty="0"/>
              <a:t>Normalizes and scales neutron flux to specified power level</a:t>
            </a:r>
          </a:p>
          <a:p>
            <a:pPr>
              <a:buFont typeface="Arial" panose="020B0604020202020204" pitchFamily="34" charset="0"/>
              <a:buChar char="•"/>
            </a:pPr>
            <a:r>
              <a:rPr lang="en-US" dirty="0"/>
              <a:t>Builds transition matrix from cross-section and decay data</a:t>
            </a:r>
          </a:p>
        </p:txBody>
      </p:sp>
      <p:sp>
        <p:nvSpPr>
          <p:cNvPr id="10" name="TextBox 9">
            <a:extLst>
              <a:ext uri="{FF2B5EF4-FFF2-40B4-BE49-F238E27FC236}">
                <a16:creationId xmlns:a16="http://schemas.microsoft.com/office/drawing/2014/main" id="{6FBFCBF7-4DF2-CD1B-2D24-0F825B975ED9}"/>
              </a:ext>
            </a:extLst>
          </p:cNvPr>
          <p:cNvSpPr txBox="1"/>
          <p:nvPr/>
        </p:nvSpPr>
        <p:spPr>
          <a:xfrm>
            <a:off x="-35052" y="1690686"/>
            <a:ext cx="3181350" cy="2862322"/>
          </a:xfrm>
          <a:prstGeom prst="rect">
            <a:avLst/>
          </a:prstGeom>
          <a:noFill/>
        </p:spPr>
        <p:txBody>
          <a:bodyPr wrap="square">
            <a:spAutoFit/>
          </a:bodyPr>
          <a:lstStyle/>
          <a:p>
            <a:pPr>
              <a:buNone/>
            </a:pPr>
            <a:r>
              <a:rPr lang="en-US" b="1" dirty="0"/>
              <a:t>Input Processing</a:t>
            </a:r>
          </a:p>
          <a:p>
            <a:pPr>
              <a:buFont typeface="Arial" panose="020B0604020202020204" pitchFamily="34" charset="0"/>
              <a:buChar char="•"/>
            </a:pPr>
            <a:r>
              <a:rPr lang="en-US" dirty="0"/>
              <a:t>Parses time units (seconds, minutes, hours, days, years)</a:t>
            </a:r>
          </a:p>
          <a:p>
            <a:pPr>
              <a:buFont typeface="Arial" panose="020B0604020202020204" pitchFamily="34" charset="0"/>
              <a:buChar char="•"/>
            </a:pPr>
            <a:r>
              <a:rPr lang="en-US" dirty="0"/>
              <a:t>Reads time intervals, evaluation steps, and flux profiles</a:t>
            </a:r>
          </a:p>
          <a:p>
            <a:pPr>
              <a:buFont typeface="Arial" panose="020B0604020202020204" pitchFamily="34" charset="0"/>
              <a:buChar char="•"/>
            </a:pPr>
            <a:r>
              <a:rPr lang="en-US" dirty="0"/>
              <a:t>Loads initial isotopic composition vector</a:t>
            </a:r>
          </a:p>
          <a:p>
            <a:pPr>
              <a:buFont typeface="Arial" panose="020B0604020202020204" pitchFamily="34" charset="0"/>
              <a:buChar char="•"/>
            </a:pPr>
            <a:r>
              <a:rPr lang="en-US" dirty="0"/>
              <a:t>Imports cross-section libraries and decay constants</a:t>
            </a:r>
          </a:p>
        </p:txBody>
      </p:sp>
    </p:spTree>
    <p:extLst>
      <p:ext uri="{BB962C8B-B14F-4D97-AF65-F5344CB8AC3E}">
        <p14:creationId xmlns:p14="http://schemas.microsoft.com/office/powerpoint/2010/main" val="356490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F6E6-637B-2662-36CE-EB71BFF497C6}"/>
              </a:ext>
            </a:extLst>
          </p:cNvPr>
          <p:cNvSpPr>
            <a:spLocks noGrp="1"/>
          </p:cNvSpPr>
          <p:nvPr>
            <p:ph type="title"/>
          </p:nvPr>
        </p:nvSpPr>
        <p:spPr/>
        <p:txBody>
          <a:bodyPr/>
          <a:lstStyle/>
          <a:p>
            <a:r>
              <a:rPr lang="en-IN" dirty="0"/>
              <a:t>ODE system code definition</a:t>
            </a:r>
          </a:p>
        </p:txBody>
      </p:sp>
      <p:sp>
        <p:nvSpPr>
          <p:cNvPr id="5" name="TextBox 4">
            <a:extLst>
              <a:ext uri="{FF2B5EF4-FFF2-40B4-BE49-F238E27FC236}">
                <a16:creationId xmlns:a16="http://schemas.microsoft.com/office/drawing/2014/main" id="{A45EF5AA-CA6C-E905-64AB-EEAECFEBA95C}"/>
              </a:ext>
            </a:extLst>
          </p:cNvPr>
          <p:cNvSpPr txBox="1"/>
          <p:nvPr/>
        </p:nvSpPr>
        <p:spPr>
          <a:xfrm>
            <a:off x="194310" y="1280160"/>
            <a:ext cx="9260586" cy="5492914"/>
          </a:xfrm>
          <a:prstGeom prst="rect">
            <a:avLst/>
          </a:prstGeom>
          <a:noFill/>
        </p:spPr>
        <p:txBody>
          <a:bodyPr wrap="square">
            <a:spAutoFit/>
          </a:bodyPr>
          <a:lstStyle/>
          <a:p>
            <a:pPr>
              <a:lnSpc>
                <a:spcPts val="1425"/>
              </a:lnSpc>
              <a:buNone/>
            </a:pPr>
            <a:r>
              <a:rPr lang="en-IN" b="0" dirty="0">
                <a:effectLst/>
                <a:latin typeface="Consolas" panose="020B0609020204030204" pitchFamily="49" charset="0"/>
              </a:rPr>
              <a:t>def odes(t, y, </a:t>
            </a:r>
            <a:r>
              <a:rPr lang="en-IN" b="0" dirty="0" err="1">
                <a:effectLst/>
                <a:latin typeface="Consolas" panose="020B0609020204030204" pitchFamily="49" charset="0"/>
              </a:rPr>
              <a:t>evaluation_flux</a:t>
            </a:r>
            <a:r>
              <a:rPr lang="en-IN" b="0" dirty="0">
                <a:effectLst/>
                <a:latin typeface="Consolas" panose="020B0609020204030204" pitchFamily="49" charset="0"/>
              </a:rPr>
              <a:t>):</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ODE system for burnup model using effective cross sections.</a:t>
            </a:r>
          </a:p>
          <a:p>
            <a:pPr>
              <a:lnSpc>
                <a:spcPts val="1425"/>
              </a:lnSpc>
              <a:buNone/>
            </a:pPr>
            <a:r>
              <a:rPr lang="en-IN" b="0" dirty="0">
                <a:effectLst/>
                <a:latin typeface="Consolas" panose="020B0609020204030204" pitchFamily="49" charset="0"/>
              </a:rPr>
              <a:t>    y: vector of concentrations for each isotope.</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dNdt</a:t>
            </a:r>
            <a:r>
              <a:rPr lang="en-IN" b="0" dirty="0">
                <a:effectLst/>
                <a:latin typeface="Consolas" panose="020B0609020204030204" pitchFamily="49" charset="0"/>
              </a:rPr>
              <a:t> = </a:t>
            </a:r>
            <a:r>
              <a:rPr lang="en-IN" b="0" dirty="0" err="1">
                <a:effectLst/>
                <a:latin typeface="Consolas" panose="020B0609020204030204" pitchFamily="49" charset="0"/>
              </a:rPr>
              <a:t>np.zeros_like</a:t>
            </a:r>
            <a:r>
              <a:rPr lang="en-IN" b="0" dirty="0">
                <a:effectLst/>
                <a:latin typeface="Consolas" panose="020B0609020204030204" pitchFamily="49" charset="0"/>
              </a:rPr>
              <a:t>(y)</a:t>
            </a:r>
          </a:p>
          <a:p>
            <a:pPr>
              <a:lnSpc>
                <a:spcPts val="1425"/>
              </a:lnSpc>
              <a:buNone/>
            </a:pPr>
            <a:r>
              <a:rPr lang="en-IN" b="0" dirty="0">
                <a:effectLst/>
                <a:latin typeface="Consolas" panose="020B0609020204030204" pitchFamily="49" charset="0"/>
              </a:rPr>
              <a:t>    for </a:t>
            </a:r>
            <a:r>
              <a:rPr lang="en-IN" b="0" dirty="0" err="1">
                <a:effectLst/>
                <a:latin typeface="Consolas" panose="020B0609020204030204" pitchFamily="49" charset="0"/>
              </a:rPr>
              <a:t>i</a:t>
            </a:r>
            <a:r>
              <a:rPr lang="en-IN" b="0" dirty="0">
                <a:effectLst/>
                <a:latin typeface="Consolas" panose="020B0609020204030204" pitchFamily="49" charset="0"/>
              </a:rPr>
              <a:t>, iso in enumerate(</a:t>
            </a:r>
            <a:r>
              <a:rPr lang="en-IN" b="0" dirty="0" err="1">
                <a:effectLst/>
                <a:latin typeface="Consolas" panose="020B0609020204030204" pitchFamily="49" charset="0"/>
              </a:rPr>
              <a:t>isotope_list</a:t>
            </a:r>
            <a:r>
              <a:rPr lang="en-IN" b="0" dirty="0">
                <a:effectLst/>
                <a:latin typeface="Consolas" panose="020B0609020204030204" pitchFamily="49" charset="0"/>
              </a:rPr>
              <a:t>):</a:t>
            </a:r>
          </a:p>
          <a:p>
            <a:pPr>
              <a:lnSpc>
                <a:spcPts val="1425"/>
              </a:lnSpc>
              <a:buNone/>
            </a:pPr>
            <a:r>
              <a:rPr lang="en-IN" b="0" dirty="0">
                <a:effectLst/>
                <a:latin typeface="Consolas" panose="020B0609020204030204" pitchFamily="49" charset="0"/>
              </a:rPr>
              <a:t>        production = isotopes[iso]['prod']</a:t>
            </a:r>
          </a:p>
          <a:p>
            <a:pPr>
              <a:lnSpc>
                <a:spcPts val="1425"/>
              </a:lnSpc>
              <a:buNone/>
            </a:pPr>
            <a:r>
              <a:rPr lang="en-IN" b="0" dirty="0">
                <a:effectLst/>
                <a:latin typeface="Consolas" panose="020B0609020204030204" pitchFamily="49" charset="0"/>
              </a:rPr>
              <a:t>        depletion = isotopes[iso]['loss']</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gain = 0.0</a:t>
            </a:r>
          </a:p>
          <a:p>
            <a:pPr>
              <a:lnSpc>
                <a:spcPts val="1425"/>
              </a:lnSpc>
              <a:buNone/>
            </a:pPr>
            <a:r>
              <a:rPr lang="en-IN" b="0" dirty="0">
                <a:effectLst/>
                <a:latin typeface="Consolas" panose="020B0609020204030204" pitchFamily="49" charset="0"/>
              </a:rPr>
              <a:t>        loss = 0.0</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for iso, </a:t>
            </a:r>
            <a:r>
              <a:rPr lang="en-IN" b="0" dirty="0" err="1">
                <a:effectLst/>
                <a:latin typeface="Consolas" panose="020B0609020204030204" pitchFamily="49" charset="0"/>
              </a:rPr>
              <a:t>rxn</a:t>
            </a:r>
            <a:r>
              <a:rPr lang="en-IN" b="0" dirty="0">
                <a:effectLst/>
                <a:latin typeface="Consolas" panose="020B0609020204030204" pitchFamily="49" charset="0"/>
              </a:rPr>
              <a:t> in production:</a:t>
            </a:r>
          </a:p>
          <a:p>
            <a:pPr>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rxn</a:t>
            </a:r>
            <a:r>
              <a:rPr lang="en-IN" b="0" dirty="0">
                <a:effectLst/>
                <a:latin typeface="Consolas" panose="020B0609020204030204" pitchFamily="49" charset="0"/>
              </a:rPr>
              <a:t> == 'decay':</a:t>
            </a:r>
          </a:p>
          <a:p>
            <a:pPr>
              <a:lnSpc>
                <a:spcPts val="1425"/>
              </a:lnSpc>
              <a:buNone/>
            </a:pPr>
            <a:r>
              <a:rPr lang="en-IN" b="0" dirty="0">
                <a:effectLst/>
                <a:latin typeface="Consolas" panose="020B0609020204030204" pitchFamily="49" charset="0"/>
              </a:rPr>
              <a:t>                gain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else:</a:t>
            </a:r>
          </a:p>
          <a:p>
            <a:pPr>
              <a:lnSpc>
                <a:spcPts val="1425"/>
              </a:lnSpc>
              <a:buNone/>
            </a:pPr>
            <a:r>
              <a:rPr lang="en-IN" b="0" dirty="0">
                <a:effectLst/>
                <a:latin typeface="Consolas" panose="020B0609020204030204" pitchFamily="49" charset="0"/>
              </a:rPr>
              <a:t>                gain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a:t>
            </a:r>
            <a:r>
              <a:rPr lang="en-IN" b="0" dirty="0" err="1">
                <a:effectLst/>
                <a:latin typeface="Consolas" panose="020B0609020204030204" pitchFamily="49" charset="0"/>
              </a:rPr>
              <a:t>evaluation_flux</a:t>
            </a:r>
            <a:r>
              <a:rPr lang="en-IN" b="0" dirty="0">
                <a:effectLst/>
                <a:latin typeface="Consolas" panose="020B0609020204030204" pitchFamily="49" charset="0"/>
              </a:rPr>
              <a:t>).sum()*y[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for iso, </a:t>
            </a:r>
            <a:r>
              <a:rPr lang="en-IN" b="0" dirty="0" err="1">
                <a:effectLst/>
                <a:latin typeface="Consolas" panose="020B0609020204030204" pitchFamily="49" charset="0"/>
              </a:rPr>
              <a:t>rxn</a:t>
            </a:r>
            <a:r>
              <a:rPr lang="en-IN" b="0" dirty="0">
                <a:effectLst/>
                <a:latin typeface="Consolas" panose="020B0609020204030204" pitchFamily="49" charset="0"/>
              </a:rPr>
              <a:t> in depletion:</a:t>
            </a:r>
          </a:p>
          <a:p>
            <a:pPr>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rxn</a:t>
            </a:r>
            <a:r>
              <a:rPr lang="en-IN" b="0" dirty="0">
                <a:effectLst/>
                <a:latin typeface="Consolas" panose="020B0609020204030204" pitchFamily="49" charset="0"/>
              </a:rPr>
              <a:t> == 'decay':</a:t>
            </a:r>
          </a:p>
          <a:p>
            <a:pPr>
              <a:lnSpc>
                <a:spcPts val="1425"/>
              </a:lnSpc>
              <a:buNone/>
            </a:pPr>
            <a:r>
              <a:rPr lang="en-IN" b="0" dirty="0">
                <a:effectLst/>
                <a:latin typeface="Consolas" panose="020B0609020204030204" pitchFamily="49" charset="0"/>
              </a:rPr>
              <a:t>                loss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else:</a:t>
            </a:r>
          </a:p>
          <a:p>
            <a:pPr>
              <a:lnSpc>
                <a:spcPts val="1425"/>
              </a:lnSpc>
              <a:buNone/>
            </a:pPr>
            <a:r>
              <a:rPr lang="en-IN" b="0" dirty="0">
                <a:effectLst/>
                <a:latin typeface="Consolas" panose="020B0609020204030204" pitchFamily="49" charset="0"/>
              </a:rPr>
              <a:t>                loss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a:t>
            </a:r>
            <a:r>
              <a:rPr lang="en-IN" b="0" dirty="0" err="1">
                <a:effectLst/>
                <a:latin typeface="Consolas" panose="020B0609020204030204" pitchFamily="49" charset="0"/>
              </a:rPr>
              <a:t>evaluation_flux</a:t>
            </a:r>
            <a:r>
              <a:rPr lang="en-IN" b="0" dirty="0">
                <a:effectLst/>
                <a:latin typeface="Consolas" panose="020B0609020204030204" pitchFamily="49" charset="0"/>
              </a:rPr>
              <a:t>).sum()*y[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dNdt</a:t>
            </a:r>
            <a:r>
              <a:rPr lang="en-IN" b="0" dirty="0">
                <a:effectLst/>
                <a:latin typeface="Consolas" panose="020B0609020204030204" pitchFamily="49" charset="0"/>
              </a:rPr>
              <a:t>[</a:t>
            </a:r>
            <a:r>
              <a:rPr lang="en-IN" b="0" dirty="0" err="1">
                <a:effectLst/>
                <a:latin typeface="Consolas" panose="020B0609020204030204" pitchFamily="49" charset="0"/>
              </a:rPr>
              <a:t>i</a:t>
            </a:r>
            <a:r>
              <a:rPr lang="en-IN" b="0" dirty="0">
                <a:effectLst/>
                <a:latin typeface="Consolas" panose="020B0609020204030204" pitchFamily="49" charset="0"/>
              </a:rPr>
              <a:t>] = gain-loss</a:t>
            </a:r>
          </a:p>
          <a:p>
            <a:pPr>
              <a:lnSpc>
                <a:spcPts val="1425"/>
              </a:lnSpc>
              <a:buNone/>
            </a:pPr>
            <a:r>
              <a:rPr lang="en-IN" b="0" dirty="0">
                <a:effectLst/>
                <a:latin typeface="Consolas" panose="020B0609020204030204" pitchFamily="49" charset="0"/>
              </a:rPr>
              <a:t>    </a:t>
            </a:r>
          </a:p>
          <a:p>
            <a:pPr>
              <a:lnSpc>
                <a:spcPts val="1425"/>
              </a:lnSpc>
            </a:pPr>
            <a:r>
              <a:rPr lang="en-IN" b="0" dirty="0">
                <a:effectLst/>
                <a:latin typeface="Consolas" panose="020B0609020204030204" pitchFamily="49" charset="0"/>
              </a:rPr>
              <a:t>    return </a:t>
            </a:r>
            <a:r>
              <a:rPr lang="en-IN" b="0" dirty="0" err="1">
                <a:effectLst/>
                <a:latin typeface="Consolas" panose="020B0609020204030204" pitchFamily="49" charset="0"/>
              </a:rPr>
              <a:t>dNdt</a:t>
            </a:r>
            <a:endParaRPr lang="en-IN" b="0" dirty="0">
              <a:effectLst/>
              <a:latin typeface="Consolas" panose="020B0609020204030204" pitchFamily="49" charset="0"/>
            </a:endParaRPr>
          </a:p>
        </p:txBody>
      </p:sp>
    </p:spTree>
    <p:extLst>
      <p:ext uri="{BB962C8B-B14F-4D97-AF65-F5344CB8AC3E}">
        <p14:creationId xmlns:p14="http://schemas.microsoft.com/office/powerpoint/2010/main" val="401850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E90E-3437-4ABA-3248-460C3055D0C0}"/>
              </a:ext>
            </a:extLst>
          </p:cNvPr>
          <p:cNvSpPr>
            <a:spLocks noGrp="1"/>
          </p:cNvSpPr>
          <p:nvPr>
            <p:ph type="title"/>
          </p:nvPr>
        </p:nvSpPr>
        <p:spPr/>
        <p:txBody>
          <a:bodyPr/>
          <a:lstStyle/>
          <a:p>
            <a:r>
              <a:rPr lang="en-IN" dirty="0"/>
              <a:t>Problem 1 results – Final Concentrations</a:t>
            </a:r>
          </a:p>
        </p:txBody>
      </p:sp>
      <p:sp>
        <p:nvSpPr>
          <p:cNvPr id="3" name="Content Placeholder 2">
            <a:extLst>
              <a:ext uri="{FF2B5EF4-FFF2-40B4-BE49-F238E27FC236}">
                <a16:creationId xmlns:a16="http://schemas.microsoft.com/office/drawing/2014/main" id="{A83EB0CF-1B04-D5EE-8958-7886C96955F7}"/>
              </a:ext>
            </a:extLst>
          </p:cNvPr>
          <p:cNvSpPr>
            <a:spLocks noGrp="1"/>
          </p:cNvSpPr>
          <p:nvPr>
            <p:ph idx="1"/>
          </p:nvPr>
        </p:nvSpPr>
        <p:spPr>
          <a:xfrm>
            <a:off x="225552" y="1395857"/>
            <a:ext cx="4858512" cy="2170303"/>
          </a:xfrm>
        </p:spPr>
        <p:txBody>
          <a:bodyPr>
            <a:normAutofit fontScale="40000" lnSpcReduction="20000"/>
          </a:bodyPr>
          <a:lstStyle/>
          <a:p>
            <a:pPr marL="0" indent="0">
              <a:buNone/>
            </a:pPr>
            <a:r>
              <a:rPr lang="en-IN" sz="3700" dirty="0"/>
              <a:t>Example 1 input file</a:t>
            </a:r>
          </a:p>
          <a:p>
            <a:pPr marL="0" indent="0">
              <a:buNone/>
            </a:pPr>
            <a:r>
              <a:rPr lang="en-IN" dirty="0"/>
              <a:t>Isotopes : U235, U238</a:t>
            </a:r>
          </a:p>
          <a:p>
            <a:pPr marL="0" indent="0">
              <a:buNone/>
            </a:pPr>
            <a:r>
              <a:rPr lang="en-IN" dirty="0"/>
              <a:t>Isotope masses (g) : 71.0, 9929.0</a:t>
            </a:r>
          </a:p>
          <a:p>
            <a:pPr marL="0" indent="0">
              <a:buNone/>
            </a:pPr>
            <a:r>
              <a:rPr lang="en-IN" dirty="0"/>
              <a:t>Time units : d</a:t>
            </a:r>
          </a:p>
          <a:p>
            <a:pPr marL="0" indent="0">
              <a:buNone/>
            </a:pPr>
            <a:r>
              <a:rPr lang="en-IN" dirty="0"/>
              <a:t>Time intervals : 180, 60, 180, 60, 180, 60</a:t>
            </a:r>
          </a:p>
          <a:p>
            <a:pPr marL="0" indent="0">
              <a:buNone/>
            </a:pPr>
            <a:r>
              <a:rPr lang="en-IN" dirty="0"/>
              <a:t>Time step : 10</a:t>
            </a:r>
          </a:p>
          <a:p>
            <a:pPr marL="0" indent="0">
              <a:buNone/>
            </a:pPr>
            <a:r>
              <a:rPr lang="en-IN" dirty="0"/>
              <a:t>Flux fractions : 1.0E-00, 1.0E-10, 1.0E-00, 1.0E-10, 1.0E-00, 1.0E-10</a:t>
            </a:r>
          </a:p>
          <a:p>
            <a:pPr marL="0" indent="0">
              <a:buNone/>
            </a:pPr>
            <a:r>
              <a:rPr lang="en-IN" dirty="0"/>
              <a:t>Total flux : 8.0E+15</a:t>
            </a:r>
          </a:p>
        </p:txBody>
      </p:sp>
      <p:graphicFrame>
        <p:nvGraphicFramePr>
          <p:cNvPr id="11" name="Table 10">
            <a:extLst>
              <a:ext uri="{FF2B5EF4-FFF2-40B4-BE49-F238E27FC236}">
                <a16:creationId xmlns:a16="http://schemas.microsoft.com/office/drawing/2014/main" id="{DFB26C51-0164-6804-59B4-53F232CA97D2}"/>
              </a:ext>
            </a:extLst>
          </p:cNvPr>
          <p:cNvGraphicFramePr>
            <a:graphicFrameLocks noGrp="1"/>
          </p:cNvGraphicFramePr>
          <p:nvPr>
            <p:extLst>
              <p:ext uri="{D42A27DB-BD31-4B8C-83A1-F6EECF244321}">
                <p14:modId xmlns:p14="http://schemas.microsoft.com/office/powerpoint/2010/main" val="99006735"/>
              </p:ext>
            </p:extLst>
          </p:nvPr>
        </p:nvGraphicFramePr>
        <p:xfrm>
          <a:off x="225552" y="3585306"/>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2.26E+01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5.96E+00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1.45E-04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6.05E+03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6.93E-05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2.56E+00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9.98E-08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6.37E-01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5.16E+02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5.00E+01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2.55E+00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1.07E-01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6.89E-02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6.53E-03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3.35E-03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Aptos" panose="020B0004020202020204" pitchFamily="34" charset="0"/>
                        </a:rPr>
                        <a:t>6.65E+03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sp>
        <p:nvSpPr>
          <p:cNvPr id="13" name="TextBox 12">
            <a:extLst>
              <a:ext uri="{FF2B5EF4-FFF2-40B4-BE49-F238E27FC236}">
                <a16:creationId xmlns:a16="http://schemas.microsoft.com/office/drawing/2014/main" id="{19F3A971-D73F-6CDB-63A0-8A9CE9F8960C}"/>
              </a:ext>
            </a:extLst>
          </p:cNvPr>
          <p:cNvSpPr txBox="1"/>
          <p:nvPr/>
        </p:nvSpPr>
        <p:spPr>
          <a:xfrm>
            <a:off x="3695700" y="4546445"/>
            <a:ext cx="3981450" cy="369332"/>
          </a:xfrm>
          <a:prstGeom prst="rect">
            <a:avLst/>
          </a:prstGeom>
          <a:noFill/>
        </p:spPr>
        <p:txBody>
          <a:bodyPr wrap="square" rtlCol="0">
            <a:spAutoFit/>
          </a:bodyPr>
          <a:lstStyle/>
          <a:p>
            <a:r>
              <a:rPr lang="en-IN" dirty="0"/>
              <a:t>ORIGEN2 - Results</a:t>
            </a:r>
          </a:p>
        </p:txBody>
      </p:sp>
      <p:sp>
        <p:nvSpPr>
          <p:cNvPr id="14" name="TextBox 13">
            <a:extLst>
              <a:ext uri="{FF2B5EF4-FFF2-40B4-BE49-F238E27FC236}">
                <a16:creationId xmlns:a16="http://schemas.microsoft.com/office/drawing/2014/main" id="{75A9717C-72C8-DE5C-A7DB-0A6A7D86414A}"/>
              </a:ext>
            </a:extLst>
          </p:cNvPr>
          <p:cNvSpPr txBox="1"/>
          <p:nvPr/>
        </p:nvSpPr>
        <p:spPr>
          <a:xfrm>
            <a:off x="6537960" y="1241370"/>
            <a:ext cx="4604522" cy="2031325"/>
          </a:xfrm>
          <a:prstGeom prst="rect">
            <a:avLst/>
          </a:prstGeom>
          <a:noFill/>
        </p:spPr>
        <p:txBody>
          <a:bodyPr wrap="square" rtlCol="0">
            <a:spAutoFit/>
          </a:bodyPr>
          <a:lstStyle/>
          <a:p>
            <a:r>
              <a:rPr lang="en-IN" dirty="0"/>
              <a:t>Reason for difference in Final outputs</a:t>
            </a:r>
          </a:p>
          <a:p>
            <a:pPr marL="285750" indent="-285750">
              <a:buFont typeface="Arial" panose="020B0604020202020204" pitchFamily="34" charset="0"/>
              <a:buChar char="•"/>
            </a:pPr>
            <a:r>
              <a:rPr lang="en-IN" dirty="0"/>
              <a:t>My code implements 3 primary reactions:</a:t>
            </a:r>
          </a:p>
          <a:p>
            <a:pPr marL="742950" lvl="1" indent="-285750">
              <a:buFont typeface="Arial" panose="020B0604020202020204" pitchFamily="34" charset="0"/>
              <a:buChar char="•"/>
            </a:pPr>
            <a:r>
              <a:rPr lang="pt-BR" dirty="0"/>
              <a:t>(n,γ), (n,fission), and (n,2n)</a:t>
            </a:r>
          </a:p>
          <a:p>
            <a:pPr marL="285750" indent="-285750">
              <a:buFont typeface="Arial" panose="020B0604020202020204" pitchFamily="34" charset="0"/>
              <a:buChar char="•"/>
            </a:pPr>
            <a:r>
              <a:rPr lang="pt-BR" dirty="0"/>
              <a:t>Origen2 includes </a:t>
            </a:r>
            <a:r>
              <a:rPr lang="en-US" dirty="0"/>
              <a:t>(</a:t>
            </a:r>
            <a:r>
              <a:rPr lang="en-US" dirty="0" err="1"/>
              <a:t>n,p</a:t>
            </a:r>
            <a:r>
              <a:rPr lang="en-US" dirty="0"/>
              <a:t>), (n,α), spontaneous fission, beta-delayed neutron emission, and photonuclear reactions </a:t>
            </a:r>
            <a:endParaRPr lang="pt-BR" dirty="0"/>
          </a:p>
        </p:txBody>
      </p:sp>
      <p:graphicFrame>
        <p:nvGraphicFramePr>
          <p:cNvPr id="6" name="Table 5">
            <a:extLst>
              <a:ext uri="{FF2B5EF4-FFF2-40B4-BE49-F238E27FC236}">
                <a16:creationId xmlns:a16="http://schemas.microsoft.com/office/drawing/2014/main" id="{278202CE-66C3-C82E-DEAC-B9F8CC3A04B1}"/>
              </a:ext>
            </a:extLst>
          </p:cNvPr>
          <p:cNvGraphicFramePr>
            <a:graphicFrameLocks noGrp="1"/>
          </p:cNvGraphicFramePr>
          <p:nvPr>
            <p:extLst>
              <p:ext uri="{D42A27DB-BD31-4B8C-83A1-F6EECF244321}">
                <p14:modId xmlns:p14="http://schemas.microsoft.com/office/powerpoint/2010/main" val="2530444770"/>
              </p:ext>
            </p:extLst>
          </p:nvPr>
        </p:nvGraphicFramePr>
        <p:xfrm>
          <a:off x="225552" y="5011007"/>
          <a:ext cx="11304000" cy="648528"/>
        </p:xfrm>
        <a:graphic>
          <a:graphicData uri="http://schemas.openxmlformats.org/drawingml/2006/table">
            <a:tbl>
              <a:tblPr/>
              <a:tblGrid>
                <a:gridCol w="468000">
                  <a:extLst>
                    <a:ext uri="{9D8B030D-6E8A-4147-A177-3AD203B41FA5}">
                      <a16:colId xmlns:a16="http://schemas.microsoft.com/office/drawing/2014/main" val="2279405906"/>
                    </a:ext>
                  </a:extLst>
                </a:gridCol>
                <a:gridCol w="540000">
                  <a:extLst>
                    <a:ext uri="{9D8B030D-6E8A-4147-A177-3AD203B41FA5}">
                      <a16:colId xmlns:a16="http://schemas.microsoft.com/office/drawing/2014/main" val="3931345789"/>
                    </a:ext>
                  </a:extLst>
                </a:gridCol>
                <a:gridCol w="540000">
                  <a:extLst>
                    <a:ext uri="{9D8B030D-6E8A-4147-A177-3AD203B41FA5}">
                      <a16:colId xmlns:a16="http://schemas.microsoft.com/office/drawing/2014/main" val="1114420520"/>
                    </a:ext>
                  </a:extLst>
                </a:gridCol>
                <a:gridCol w="540000">
                  <a:extLst>
                    <a:ext uri="{9D8B030D-6E8A-4147-A177-3AD203B41FA5}">
                      <a16:colId xmlns:a16="http://schemas.microsoft.com/office/drawing/2014/main" val="4192676438"/>
                    </a:ext>
                  </a:extLst>
                </a:gridCol>
                <a:gridCol w="540000">
                  <a:extLst>
                    <a:ext uri="{9D8B030D-6E8A-4147-A177-3AD203B41FA5}">
                      <a16:colId xmlns:a16="http://schemas.microsoft.com/office/drawing/2014/main" val="2861540145"/>
                    </a:ext>
                  </a:extLst>
                </a:gridCol>
                <a:gridCol w="540000">
                  <a:extLst>
                    <a:ext uri="{9D8B030D-6E8A-4147-A177-3AD203B41FA5}">
                      <a16:colId xmlns:a16="http://schemas.microsoft.com/office/drawing/2014/main" val="3480994273"/>
                    </a:ext>
                  </a:extLst>
                </a:gridCol>
                <a:gridCol w="540000">
                  <a:extLst>
                    <a:ext uri="{9D8B030D-6E8A-4147-A177-3AD203B41FA5}">
                      <a16:colId xmlns:a16="http://schemas.microsoft.com/office/drawing/2014/main" val="3662935371"/>
                    </a:ext>
                  </a:extLst>
                </a:gridCol>
                <a:gridCol w="540000">
                  <a:extLst>
                    <a:ext uri="{9D8B030D-6E8A-4147-A177-3AD203B41FA5}">
                      <a16:colId xmlns:a16="http://schemas.microsoft.com/office/drawing/2014/main" val="3380256286"/>
                    </a:ext>
                  </a:extLst>
                </a:gridCol>
                <a:gridCol w="540000">
                  <a:extLst>
                    <a:ext uri="{9D8B030D-6E8A-4147-A177-3AD203B41FA5}">
                      <a16:colId xmlns:a16="http://schemas.microsoft.com/office/drawing/2014/main" val="408421960"/>
                    </a:ext>
                  </a:extLst>
                </a:gridCol>
                <a:gridCol w="540000">
                  <a:extLst>
                    <a:ext uri="{9D8B030D-6E8A-4147-A177-3AD203B41FA5}">
                      <a16:colId xmlns:a16="http://schemas.microsoft.com/office/drawing/2014/main" val="1972928703"/>
                    </a:ext>
                  </a:extLst>
                </a:gridCol>
                <a:gridCol w="540000">
                  <a:extLst>
                    <a:ext uri="{9D8B030D-6E8A-4147-A177-3AD203B41FA5}">
                      <a16:colId xmlns:a16="http://schemas.microsoft.com/office/drawing/2014/main" val="1670833183"/>
                    </a:ext>
                  </a:extLst>
                </a:gridCol>
                <a:gridCol w="540000">
                  <a:extLst>
                    <a:ext uri="{9D8B030D-6E8A-4147-A177-3AD203B41FA5}">
                      <a16:colId xmlns:a16="http://schemas.microsoft.com/office/drawing/2014/main" val="1282619495"/>
                    </a:ext>
                  </a:extLst>
                </a:gridCol>
                <a:gridCol w="540000">
                  <a:extLst>
                    <a:ext uri="{9D8B030D-6E8A-4147-A177-3AD203B41FA5}">
                      <a16:colId xmlns:a16="http://schemas.microsoft.com/office/drawing/2014/main" val="3480392782"/>
                    </a:ext>
                  </a:extLst>
                </a:gridCol>
                <a:gridCol w="540000">
                  <a:extLst>
                    <a:ext uri="{9D8B030D-6E8A-4147-A177-3AD203B41FA5}">
                      <a16:colId xmlns:a16="http://schemas.microsoft.com/office/drawing/2014/main" val="1939540070"/>
                    </a:ext>
                  </a:extLst>
                </a:gridCol>
                <a:gridCol w="540000">
                  <a:extLst>
                    <a:ext uri="{9D8B030D-6E8A-4147-A177-3AD203B41FA5}">
                      <a16:colId xmlns:a16="http://schemas.microsoft.com/office/drawing/2014/main" val="2779739181"/>
                    </a:ext>
                  </a:extLst>
                </a:gridCol>
                <a:gridCol w="540000">
                  <a:extLst>
                    <a:ext uri="{9D8B030D-6E8A-4147-A177-3AD203B41FA5}">
                      <a16:colId xmlns:a16="http://schemas.microsoft.com/office/drawing/2014/main" val="96491141"/>
                    </a:ext>
                  </a:extLst>
                </a:gridCol>
                <a:gridCol w="540000">
                  <a:extLst>
                    <a:ext uri="{9D8B030D-6E8A-4147-A177-3AD203B41FA5}">
                      <a16:colId xmlns:a16="http://schemas.microsoft.com/office/drawing/2014/main" val="3179632386"/>
                    </a:ext>
                  </a:extLst>
                </a:gridCol>
                <a:gridCol w="540000">
                  <a:extLst>
                    <a:ext uri="{9D8B030D-6E8A-4147-A177-3AD203B41FA5}">
                      <a16:colId xmlns:a16="http://schemas.microsoft.com/office/drawing/2014/main" val="3751964791"/>
                    </a:ext>
                  </a:extLst>
                </a:gridCol>
                <a:gridCol w="540000">
                  <a:extLst>
                    <a:ext uri="{9D8B030D-6E8A-4147-A177-3AD203B41FA5}">
                      <a16:colId xmlns:a16="http://schemas.microsoft.com/office/drawing/2014/main" val="1246695708"/>
                    </a:ext>
                  </a:extLst>
                </a:gridCol>
                <a:gridCol w="540000">
                  <a:extLst>
                    <a:ext uri="{9D8B030D-6E8A-4147-A177-3AD203B41FA5}">
                      <a16:colId xmlns:a16="http://schemas.microsoft.com/office/drawing/2014/main" val="1945865659"/>
                    </a:ext>
                  </a:extLst>
                </a:gridCol>
                <a:gridCol w="576000">
                  <a:extLst>
                    <a:ext uri="{9D8B030D-6E8A-4147-A177-3AD203B41FA5}">
                      <a16:colId xmlns:a16="http://schemas.microsoft.com/office/drawing/2014/main" val="3341976144"/>
                    </a:ext>
                  </a:extLst>
                </a:gridCol>
              </a:tblGrid>
              <a:tr h="164244">
                <a:tc>
                  <a:txBody>
                    <a:bodyPr/>
                    <a:lstStyle/>
                    <a:p>
                      <a:pPr algn="ctr" rtl="0" fontAlgn="t"/>
                      <a:r>
                        <a:rPr lang="en-IN" sz="1050" b="1" dirty="0">
                          <a:effectLst/>
                          <a:latin typeface="Calibri" panose="020F0502020204030204" pitchFamily="34" charset="0"/>
                        </a:rPr>
                        <a:t>Time (d)</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U234</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U235</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Np236</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Np237</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Np239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Pu238</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Am241</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Am242</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Am243</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r>
                        <a:rPr lang="en-IN" sz="1050" b="1" dirty="0">
                          <a:effectLst/>
                        </a:rPr>
                        <a:t>Total mass(g)</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ctr" rtl="0" fontAlgn="b"/>
                      <a:r>
                        <a:rPr lang="en-IN" sz="1050" b="0" dirty="0">
                          <a:effectLst/>
                          <a:latin typeface="Calibri" panose="020F0502020204030204" pitchFamily="34" charset="0"/>
                        </a:rPr>
                        <a:t>720</a:t>
                      </a:r>
                    </a:p>
                  </a:txBody>
                  <a:tcPr marL="15022" marR="15022" marT="10015" marB="10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2.41E-02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2.80E+01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8.83E+00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2.48E-04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8.75E+03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2.54E-04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4.59E+00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2.88E-10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1.36E-07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1.20E+00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6.80E+02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7.06E+01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3.81E+00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1.84E-01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0.00E+00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1.08E-01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1.72E-08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a:solidFill>
                            <a:srgbClr val="000000"/>
                          </a:solidFill>
                          <a:effectLst/>
                          <a:latin typeface="Calibri" panose="020F0502020204030204" pitchFamily="34" charset="0"/>
                        </a:rPr>
                        <a:t>7.48E-03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buNone/>
                      </a:pPr>
                      <a:r>
                        <a:rPr lang="en-IN" sz="1050" b="0" i="0" u="none" strike="noStrike" dirty="0">
                          <a:solidFill>
                            <a:srgbClr val="000000"/>
                          </a:solidFill>
                          <a:effectLst/>
                          <a:latin typeface="Calibri" panose="020F0502020204030204" pitchFamily="34" charset="0"/>
                        </a:rPr>
                        <a:t>9.54E+03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spTree>
    <p:extLst>
      <p:ext uri="{BB962C8B-B14F-4D97-AF65-F5344CB8AC3E}">
        <p14:creationId xmlns:p14="http://schemas.microsoft.com/office/powerpoint/2010/main" val="179635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73BBE33-B533-4661-8A6A-6BD8D05EB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a:extLst>
              <a:ext uri="{FF2B5EF4-FFF2-40B4-BE49-F238E27FC236}">
                <a16:creationId xmlns:a16="http://schemas.microsoft.com/office/drawing/2014/main" id="{6B835E2E-9E51-5DB1-BD63-19231346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 y="896113"/>
            <a:ext cx="3834700" cy="23709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9DC30B-85AE-F311-A663-D7DFC8966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659" y="896113"/>
            <a:ext cx="3999322" cy="247274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58C110F-97DC-814D-9F2C-761300A4C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910" y="752474"/>
            <a:ext cx="4231640" cy="261638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E961FF2-F503-71E8-B771-DA7E66647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3267075"/>
            <a:ext cx="4231641" cy="261638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6BC3515-D9CE-9F60-329D-8FD10BF772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091" y="3368859"/>
            <a:ext cx="4231640" cy="261638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459F81A0-4B4A-2DCD-605B-125DC35FA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7298" y="3512499"/>
            <a:ext cx="3834702" cy="2370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FC0180-5487-1337-46C9-EA9BF4215A23}"/>
              </a:ext>
            </a:extLst>
          </p:cNvPr>
          <p:cNvSpPr txBox="1"/>
          <p:nvPr/>
        </p:nvSpPr>
        <p:spPr>
          <a:xfrm>
            <a:off x="323385" y="89210"/>
            <a:ext cx="8720254" cy="523220"/>
          </a:xfrm>
          <a:prstGeom prst="rect">
            <a:avLst/>
          </a:prstGeom>
          <a:noFill/>
        </p:spPr>
        <p:txBody>
          <a:bodyPr wrap="square" rtlCol="0">
            <a:spAutoFit/>
          </a:bodyPr>
          <a:lstStyle/>
          <a:p>
            <a:r>
              <a:rPr lang="en-US" sz="2800" dirty="0"/>
              <a:t>Problem 1 Output Comparison</a:t>
            </a:r>
          </a:p>
        </p:txBody>
      </p:sp>
    </p:spTree>
    <p:extLst>
      <p:ext uri="{BB962C8B-B14F-4D97-AF65-F5344CB8AC3E}">
        <p14:creationId xmlns:p14="http://schemas.microsoft.com/office/powerpoint/2010/main" val="301480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bf77127-9ae2-44cb-ad7a-548205f39dc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B63345DA1A7B4CA35EA2C28D572A4A" ma:contentTypeVersion="13" ma:contentTypeDescription="Create a new document." ma:contentTypeScope="" ma:versionID="02dd587c5b2e7c9d27cf586d785d988a">
  <xsd:schema xmlns:xsd="http://www.w3.org/2001/XMLSchema" xmlns:xs="http://www.w3.org/2001/XMLSchema" xmlns:p="http://schemas.microsoft.com/office/2006/metadata/properties" xmlns:ns3="9bf77127-9ae2-44cb-ad7a-548205f39dc4" xmlns:ns4="3b698ea2-e566-4413-9e3c-73c2e1eceb48" targetNamespace="http://schemas.microsoft.com/office/2006/metadata/properties" ma:root="true" ma:fieldsID="3fee5b9b7c1fc776c8c692ecd883bdc5" ns3:_="" ns4:_="">
    <xsd:import namespace="9bf77127-9ae2-44cb-ad7a-548205f39dc4"/>
    <xsd:import namespace="3b698ea2-e566-4413-9e3c-73c2e1eceb4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77127-9ae2-44cb-ad7a-548205f39d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698ea2-e566-4413-9e3c-73c2e1eceb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4727D4-D58B-4510-AA60-9C56A32CFAF8}">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9bf77127-9ae2-44cb-ad7a-548205f39dc4"/>
    <ds:schemaRef ds:uri="http://purl.org/dc/elements/1.1/"/>
    <ds:schemaRef ds:uri="http://purl.org/dc/dcmitype/"/>
    <ds:schemaRef ds:uri="http://purl.org/dc/terms/"/>
    <ds:schemaRef ds:uri="http://schemas.microsoft.com/office/infopath/2007/PartnerControls"/>
    <ds:schemaRef ds:uri="3b698ea2-e566-4413-9e3c-73c2e1eceb48"/>
  </ds:schemaRefs>
</ds:datastoreItem>
</file>

<file path=customXml/itemProps2.xml><?xml version="1.0" encoding="utf-8"?>
<ds:datastoreItem xmlns:ds="http://schemas.openxmlformats.org/officeDocument/2006/customXml" ds:itemID="{93DB4B23-BDB8-4F1F-B912-4C043A45B76A}">
  <ds:schemaRefs>
    <ds:schemaRef ds:uri="http://schemas.microsoft.com/sharepoint/v3/contenttype/forms"/>
  </ds:schemaRefs>
</ds:datastoreItem>
</file>

<file path=customXml/itemProps3.xml><?xml version="1.0" encoding="utf-8"?>
<ds:datastoreItem xmlns:ds="http://schemas.openxmlformats.org/officeDocument/2006/customXml" ds:itemID="{A5F661BB-2E68-4CF6-A5EB-022AEA6867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77127-9ae2-44cb-ad7a-548205f39dc4"/>
    <ds:schemaRef ds:uri="3b698ea2-e566-4413-9e3c-73c2e1eceb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2124</TotalTime>
  <Words>1679</Words>
  <Application>Microsoft Office PowerPoint</Application>
  <PresentationFormat>Widescreen</PresentationFormat>
  <Paragraphs>429</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Aptos Display</vt:lpstr>
      <vt:lpstr>Aptos Narrow</vt:lpstr>
      <vt:lpstr>Arial</vt:lpstr>
      <vt:lpstr>Calibri</vt:lpstr>
      <vt:lpstr>Cambria Math</vt:lpstr>
      <vt:lpstr>Consolas</vt:lpstr>
      <vt:lpstr>Courier New</vt:lpstr>
      <vt:lpstr>Office Theme</vt:lpstr>
      <vt:lpstr>Modeling Nuclear Fuel Burnup Using Bateman Equations  </vt:lpstr>
      <vt:lpstr>Introduction</vt:lpstr>
      <vt:lpstr>Theoretical Background: The Bateman equations</vt:lpstr>
      <vt:lpstr>Stacey’s Uranium Burnup ODE’s </vt:lpstr>
      <vt:lpstr>Nuclear Transmutation Chains</vt:lpstr>
      <vt:lpstr>Code Structure Overview</vt:lpstr>
      <vt:lpstr>ODE system code definition</vt:lpstr>
      <vt:lpstr>Problem 1 results – Final Concentrations</vt:lpstr>
      <vt:lpstr>PowerPoint Presentation</vt:lpstr>
      <vt:lpstr>Problem 2 results – Final Concentration</vt:lpstr>
      <vt:lpstr>PowerPoint Presentation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Nuclear Fuel Burnup Using Bateman Equations  </dc:title>
  <dc:creator>Satish, Abhinand</dc:creator>
  <cp:lastModifiedBy>Anupam Chakraborty</cp:lastModifiedBy>
  <cp:revision>7</cp:revision>
  <dcterms:created xsi:type="dcterms:W3CDTF">2025-08-05T09:45:33Z</dcterms:created>
  <dcterms:modified xsi:type="dcterms:W3CDTF">2025-08-07T04:57:22Z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0x010100D1B63345DA1A7B4CA35EA2C28D572A4A</vt:lpwstr>
  </property>
</Properties>
</file>