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73" autoAdjust="0"/>
  </p:normalViewPr>
  <p:slideViewPr>
    <p:cSldViewPr snapToGrid="0">
      <p:cViewPr varScale="1">
        <p:scale>
          <a:sx n="105" d="100"/>
          <a:sy n="105" d="100"/>
        </p:scale>
        <p:origin x="828"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4CA10-26EC-4862-A2EE-708B3EE088BB}" type="datetimeFigureOut">
              <a:rPr lang="en-IN" smtClean="0"/>
              <a:t>07-08-2025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6A7BF-FC76-43C0-AFFB-B33410CA3AA5}" type="slidenum">
              <a:rPr lang="en-IN" smtClean="0"/>
              <a:t>‹#›</a:t>
            </a:fld>
            <a:endParaRPr lang="en-IN"/>
          </a:p>
        </p:txBody>
      </p:sp>
    </p:spTree>
    <p:extLst>
      <p:ext uri="{BB962C8B-B14F-4D97-AF65-F5344CB8AC3E}">
        <p14:creationId xmlns:p14="http://schemas.microsoft.com/office/powerpoint/2010/main" val="84850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1</a:t>
            </a:fld>
            <a:endParaRPr lang="en-IN"/>
          </a:p>
        </p:txBody>
      </p:sp>
    </p:spTree>
    <p:extLst>
      <p:ext uri="{BB962C8B-B14F-4D97-AF65-F5344CB8AC3E}">
        <p14:creationId xmlns:p14="http://schemas.microsoft.com/office/powerpoint/2010/main" val="212266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2</a:t>
            </a:fld>
            <a:endParaRPr lang="en-IN"/>
          </a:p>
        </p:txBody>
      </p:sp>
    </p:spTree>
    <p:extLst>
      <p:ext uri="{BB962C8B-B14F-4D97-AF65-F5344CB8AC3E}">
        <p14:creationId xmlns:p14="http://schemas.microsoft.com/office/powerpoint/2010/main" val="505745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E6A7BF-FC76-43C0-AFFB-B33410CA3AA5}" type="slidenum">
              <a:rPr lang="en-IN" smtClean="0"/>
              <a:t>3</a:t>
            </a:fld>
            <a:endParaRPr lang="en-IN"/>
          </a:p>
        </p:txBody>
      </p:sp>
    </p:spTree>
    <p:extLst>
      <p:ext uri="{BB962C8B-B14F-4D97-AF65-F5344CB8AC3E}">
        <p14:creationId xmlns:p14="http://schemas.microsoft.com/office/powerpoint/2010/main" val="276767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solidFill>
                <a:schemeClr val="bg1"/>
              </a:solidFill>
            </a:endParaRPr>
          </a:p>
        </p:txBody>
      </p:sp>
      <p:sp>
        <p:nvSpPr>
          <p:cNvPr id="4" name="Slide Number Placeholder 3"/>
          <p:cNvSpPr>
            <a:spLocks noGrp="1"/>
          </p:cNvSpPr>
          <p:nvPr>
            <p:ph type="sldNum" sz="quarter" idx="5"/>
          </p:nvPr>
        </p:nvSpPr>
        <p:spPr/>
        <p:txBody>
          <a:bodyPr/>
          <a:lstStyle/>
          <a:p>
            <a:fld id="{3CE6A7BF-FC76-43C0-AFFB-B33410CA3AA5}" type="slidenum">
              <a:rPr lang="en-IN" smtClean="0"/>
              <a:t>8</a:t>
            </a:fld>
            <a:endParaRPr lang="en-IN"/>
          </a:p>
        </p:txBody>
      </p:sp>
    </p:spTree>
    <p:extLst>
      <p:ext uri="{BB962C8B-B14F-4D97-AF65-F5344CB8AC3E}">
        <p14:creationId xmlns:p14="http://schemas.microsoft.com/office/powerpoint/2010/main" val="1843509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0D20-F444-2F48-EC70-8333A03439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C5746D-81DE-3C50-87A8-009521AD8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E58E69-11E5-A5C5-4471-7993522421A9}"/>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C9914406-8134-5DE6-179D-4D9796F70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D9F48-D891-2ED4-B814-1651DE04A3A6}"/>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113207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363D-C507-5B78-E85A-7EFBF8F50B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CF4093-FBB0-B6BC-EC46-A43E00DC8D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1F2AE-2241-70D6-A6EB-1B5BFEA89B08}"/>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BD240F5B-9253-9EB3-2219-1CE0E627E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279E91-E494-64C3-4908-DC08EE510A1A}"/>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68511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2220B-5C7A-08AF-0761-A573A7D6CA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6E4A08-F537-45E2-1F17-C8C0F8293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37DFE-3BEB-405E-0684-8C8EAEA5D644}"/>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97F68D6D-21F7-3D6B-A0C6-86903110D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E6EB3-2FF8-4188-2D3D-B57E16DD9C4B}"/>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20492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3E32-B5AB-27C7-5CBA-949D16BBF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68F48-D323-0806-7280-6EFD737127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2708F-17EC-CEB0-706C-D61C078E8FC0}"/>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B0DE653A-3EA4-920F-C29A-09C3083F3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02449-E0B7-7BBF-EE4F-26B32DD38A48}"/>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39389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3935-539F-53E6-7321-6312C65031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BB1C46-11A3-D92D-6D72-6918DB8EAF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4692-8F34-337C-5D2B-90650CB7280D}"/>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A273ACA4-336E-AF0C-766A-1EA9C1A60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152AC-1B66-5E7A-0C8D-430C3F45AC7B}"/>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413315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2557-5521-E112-21F9-8D3ECC66E9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23894F-42B1-A959-B813-A5F0F4AD6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4001AF-C2A0-DFD1-19CF-883E6CBFE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AEA471-32AB-1343-AEF4-2FCB0E71F091}"/>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6" name="Footer Placeholder 5">
            <a:extLst>
              <a:ext uri="{FF2B5EF4-FFF2-40B4-BE49-F238E27FC236}">
                <a16:creationId xmlns:a16="http://schemas.microsoft.com/office/drawing/2014/main" id="{5C74464C-BD5A-535F-F985-E1A5E604B8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E4B19B-67EC-86E6-4F16-6061D85181A7}"/>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583937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AA04A-5728-2662-3D6C-6FD05F71A64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20EA0-2565-56A1-1090-56B706568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273126-6130-64AE-AAFE-AFAEFCE39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CFE-3701-5922-C222-A36269FEA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9194-FF50-3444-B660-B36EDD33D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AAC2F8-C8F5-DDA8-2401-598C7FC70435}"/>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8" name="Footer Placeholder 7">
            <a:extLst>
              <a:ext uri="{FF2B5EF4-FFF2-40B4-BE49-F238E27FC236}">
                <a16:creationId xmlns:a16="http://schemas.microsoft.com/office/drawing/2014/main" id="{0EEB39A6-5219-0938-9AC2-4E8A27B8E4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63C82-9E8E-85B8-A321-4F4689BB293E}"/>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60195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F4FD-4351-B67C-B85A-F8E2E149EA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B1C923-B631-ECDA-C756-5416B125C843}"/>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4" name="Footer Placeholder 3">
            <a:extLst>
              <a:ext uri="{FF2B5EF4-FFF2-40B4-BE49-F238E27FC236}">
                <a16:creationId xmlns:a16="http://schemas.microsoft.com/office/drawing/2014/main" id="{3C1AA29C-2D19-5D57-1DA7-B528DD9F67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48E6F-CD66-0AA1-1ECA-40A24EACDF85}"/>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115133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93FEC-04D2-0F6B-AEBE-A6BF262395D0}"/>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3" name="Footer Placeholder 2">
            <a:extLst>
              <a:ext uri="{FF2B5EF4-FFF2-40B4-BE49-F238E27FC236}">
                <a16:creationId xmlns:a16="http://schemas.microsoft.com/office/drawing/2014/main" id="{113B1D61-02F6-8147-D0AE-40FA7AB336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399962-CEBF-5164-0593-804418F483D0}"/>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99153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7886-20CD-01B3-30B5-45F386CF1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36076-89EA-608A-6600-D7994ACF3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7162B2-9BA9-8FF7-7056-A0FB9AFCB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2C8BFF-E0ED-D79F-50E5-3AEE35F8F28C}"/>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6" name="Footer Placeholder 5">
            <a:extLst>
              <a:ext uri="{FF2B5EF4-FFF2-40B4-BE49-F238E27FC236}">
                <a16:creationId xmlns:a16="http://schemas.microsoft.com/office/drawing/2014/main" id="{8C61A837-B0CF-3E77-686C-E86FE80335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F9D7A3-B55E-C0FB-E24F-41B3EE7B4A75}"/>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263971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17E8-AF70-E891-A145-6486DB048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645CEB-E4D8-6001-77DD-3EDF529B6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45C1C7-8FE8-F5C9-A8D9-1815DDD74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6E1F-97CF-0BA4-826B-AF877B47E4FA}"/>
              </a:ext>
            </a:extLst>
          </p:cNvPr>
          <p:cNvSpPr>
            <a:spLocks noGrp="1"/>
          </p:cNvSpPr>
          <p:nvPr>
            <p:ph type="dt" sz="half" idx="10"/>
          </p:nvPr>
        </p:nvSpPr>
        <p:spPr/>
        <p:txBody>
          <a:bodyPr/>
          <a:lstStyle/>
          <a:p>
            <a:fld id="{1FEFCD02-1326-4DFC-BF34-8A4F1DFEBF46}" type="datetimeFigureOut">
              <a:rPr lang="en-IN" smtClean="0"/>
              <a:t>07-08-2025</a:t>
            </a:fld>
            <a:endParaRPr lang="en-IN"/>
          </a:p>
        </p:txBody>
      </p:sp>
      <p:sp>
        <p:nvSpPr>
          <p:cNvPr id="6" name="Footer Placeholder 5">
            <a:extLst>
              <a:ext uri="{FF2B5EF4-FFF2-40B4-BE49-F238E27FC236}">
                <a16:creationId xmlns:a16="http://schemas.microsoft.com/office/drawing/2014/main" id="{039C8E65-9FE0-0545-618D-12074F0B73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2EA8B-1C01-FE20-4542-CA2F788EE3F2}"/>
              </a:ext>
            </a:extLst>
          </p:cNvPr>
          <p:cNvSpPr>
            <a:spLocks noGrp="1"/>
          </p:cNvSpPr>
          <p:nvPr>
            <p:ph type="sldNum" sz="quarter" idx="12"/>
          </p:nvPr>
        </p:nvSpPr>
        <p:spPr/>
        <p:txBody>
          <a:bodyPr/>
          <a:lstStyle/>
          <a:p>
            <a:fld id="{79BF68C5-7F4B-4CDC-A171-9E119B2CAD71}" type="slidenum">
              <a:rPr lang="en-IN" smtClean="0"/>
              <a:t>‹#›</a:t>
            </a:fld>
            <a:endParaRPr lang="en-IN"/>
          </a:p>
        </p:txBody>
      </p:sp>
    </p:spTree>
    <p:extLst>
      <p:ext uri="{BB962C8B-B14F-4D97-AF65-F5344CB8AC3E}">
        <p14:creationId xmlns:p14="http://schemas.microsoft.com/office/powerpoint/2010/main" val="367404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F8C9E-BD46-0CE7-5510-AB1FFA3F1E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E68387-1825-B371-9981-3244A916A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D1155-3081-7B23-6C58-322581CD59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EFCD02-1326-4DFC-BF34-8A4F1DFEBF46}" type="datetimeFigureOut">
              <a:rPr lang="en-IN" smtClean="0"/>
              <a:t>07-08-2025</a:t>
            </a:fld>
            <a:endParaRPr lang="en-IN"/>
          </a:p>
        </p:txBody>
      </p:sp>
      <p:sp>
        <p:nvSpPr>
          <p:cNvPr id="5" name="Footer Placeholder 4">
            <a:extLst>
              <a:ext uri="{FF2B5EF4-FFF2-40B4-BE49-F238E27FC236}">
                <a16:creationId xmlns:a16="http://schemas.microsoft.com/office/drawing/2014/main" id="{01ECC22C-8255-AD6A-9571-D5A725D4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B3FAD42-C26A-E5D5-080F-B1BDFA5FB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BF68C5-7F4B-4CDC-A171-9E119B2CAD71}" type="slidenum">
              <a:rPr lang="en-IN" smtClean="0"/>
              <a:t>‹#›</a:t>
            </a:fld>
            <a:endParaRPr lang="en-IN"/>
          </a:p>
        </p:txBody>
      </p:sp>
    </p:spTree>
    <p:extLst>
      <p:ext uri="{BB962C8B-B14F-4D97-AF65-F5344CB8AC3E}">
        <p14:creationId xmlns:p14="http://schemas.microsoft.com/office/powerpoint/2010/main" val="311333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DECF3C9-3374-B01E-78AB-4F4BD760EB62}"/>
              </a:ext>
            </a:extLst>
          </p:cNvPr>
          <p:cNvSpPr>
            <a:spLocks noGrp="1"/>
          </p:cNvSpPr>
          <p:nvPr>
            <p:ph type="subTitle" idx="1"/>
          </p:nvPr>
        </p:nvSpPr>
        <p:spPr/>
        <p:txBody>
          <a:bodyPr>
            <a:normAutofit fontScale="92500" lnSpcReduction="10000"/>
          </a:bodyPr>
          <a:lstStyle/>
          <a:p>
            <a:r>
              <a:rPr lang="en-IN" sz="2800" dirty="0"/>
              <a:t>Abhinand Satish</a:t>
            </a:r>
            <a:endParaRPr lang="en-IN" sz="2800" b="0" dirty="0">
              <a:effectLst/>
            </a:endParaRPr>
          </a:p>
          <a:p>
            <a:r>
              <a:rPr lang="en-IN" sz="2800" dirty="0"/>
              <a:t>07-08-2025</a:t>
            </a:r>
            <a:endParaRPr lang="en-IN" sz="2800" b="0" dirty="0">
              <a:effectLst/>
            </a:endParaRPr>
          </a:p>
          <a:p>
            <a:br>
              <a:rPr lang="en-IN" sz="2800" dirty="0"/>
            </a:br>
            <a:endParaRPr lang="en-IN" sz="2800" dirty="0"/>
          </a:p>
        </p:txBody>
      </p:sp>
      <p:sp>
        <p:nvSpPr>
          <p:cNvPr id="5" name="Title 4">
            <a:extLst>
              <a:ext uri="{FF2B5EF4-FFF2-40B4-BE49-F238E27FC236}">
                <a16:creationId xmlns:a16="http://schemas.microsoft.com/office/drawing/2014/main" id="{A183F43C-8221-0DD9-0431-A453ADF61CE7}"/>
              </a:ext>
            </a:extLst>
          </p:cNvPr>
          <p:cNvSpPr>
            <a:spLocks noGrp="1"/>
          </p:cNvSpPr>
          <p:nvPr>
            <p:ph type="ctrTitle"/>
          </p:nvPr>
        </p:nvSpPr>
        <p:spPr/>
        <p:txBody>
          <a:bodyPr>
            <a:normAutofit fontScale="90000"/>
          </a:bodyPr>
          <a:lstStyle/>
          <a:p>
            <a:r>
              <a:rPr lang="en-US" dirty="0"/>
              <a:t>Modeling Nuclear Fuel Burnup Using Bateman Equations</a:t>
            </a:r>
            <a:br>
              <a:rPr lang="en-US" b="0" dirty="0">
                <a:effectLst/>
              </a:rPr>
            </a:br>
            <a:br>
              <a:rPr lang="en-US" dirty="0"/>
            </a:br>
            <a:endParaRPr lang="en-IN" dirty="0"/>
          </a:p>
        </p:txBody>
      </p:sp>
    </p:spTree>
    <p:extLst>
      <p:ext uri="{BB962C8B-B14F-4D97-AF65-F5344CB8AC3E}">
        <p14:creationId xmlns:p14="http://schemas.microsoft.com/office/powerpoint/2010/main" val="629624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102A-53A7-CABB-72C2-D6D8A94CA811}"/>
              </a:ext>
            </a:extLst>
          </p:cNvPr>
          <p:cNvSpPr>
            <a:spLocks noGrp="1"/>
          </p:cNvSpPr>
          <p:nvPr>
            <p:ph type="title"/>
          </p:nvPr>
        </p:nvSpPr>
        <p:spPr/>
        <p:txBody>
          <a:bodyPr/>
          <a:lstStyle/>
          <a:p>
            <a:r>
              <a:rPr lang="en-IN" dirty="0"/>
              <a:t>Problem 2 results – Final Concentration</a:t>
            </a:r>
          </a:p>
        </p:txBody>
      </p:sp>
      <p:sp>
        <p:nvSpPr>
          <p:cNvPr id="3" name="Content Placeholder 2">
            <a:extLst>
              <a:ext uri="{FF2B5EF4-FFF2-40B4-BE49-F238E27FC236}">
                <a16:creationId xmlns:a16="http://schemas.microsoft.com/office/drawing/2014/main" id="{39653123-5DE0-7B30-88EA-CEC06F75164F}"/>
              </a:ext>
            </a:extLst>
          </p:cNvPr>
          <p:cNvSpPr>
            <a:spLocks noGrp="1"/>
          </p:cNvSpPr>
          <p:nvPr>
            <p:ph idx="1"/>
          </p:nvPr>
        </p:nvSpPr>
        <p:spPr>
          <a:xfrm>
            <a:off x="243840" y="1523873"/>
            <a:ext cx="5553456" cy="2142871"/>
          </a:xfrm>
        </p:spPr>
        <p:txBody>
          <a:bodyPr>
            <a:normAutofit fontScale="40000" lnSpcReduction="20000"/>
          </a:bodyPr>
          <a:lstStyle/>
          <a:p>
            <a:pPr marL="0" indent="0">
              <a:buNone/>
            </a:pPr>
            <a:r>
              <a:rPr lang="en-IN" sz="3700" dirty="0"/>
              <a:t>Example 2 input file</a:t>
            </a:r>
            <a:endParaRPr lang="en-IN" dirty="0"/>
          </a:p>
          <a:p>
            <a:pPr marL="0" indent="0">
              <a:buNone/>
            </a:pPr>
            <a:r>
              <a:rPr lang="en-IN" dirty="0"/>
              <a:t>Isotopes :Pu239, Pu240, Pu241, Pu242</a:t>
            </a:r>
          </a:p>
          <a:p>
            <a:pPr marL="0" indent="0">
              <a:buNone/>
            </a:pPr>
            <a:r>
              <a:rPr lang="en-IN" dirty="0"/>
              <a:t>Isotope masses (g) : 6500.0, 2500.0, 700.0, 300.0</a:t>
            </a:r>
          </a:p>
          <a:p>
            <a:pPr marL="0" indent="0">
              <a:buNone/>
            </a:pPr>
            <a:r>
              <a:rPr lang="en-IN" dirty="0"/>
              <a:t>Time units : d</a:t>
            </a:r>
          </a:p>
          <a:p>
            <a:pPr marL="0" indent="0">
              <a:buNone/>
            </a:pPr>
            <a:r>
              <a:rPr lang="en-IN" dirty="0"/>
              <a:t>Time intervals : 180, 60, 180, 60, 180, 60</a:t>
            </a:r>
          </a:p>
          <a:p>
            <a:pPr marL="0" indent="0">
              <a:buNone/>
            </a:pPr>
            <a:r>
              <a:rPr lang="en-IN" dirty="0"/>
              <a:t>Time step : 10</a:t>
            </a:r>
          </a:p>
          <a:p>
            <a:pPr marL="0" indent="0">
              <a:buNone/>
            </a:pPr>
            <a:r>
              <a:rPr lang="en-IN" dirty="0"/>
              <a:t>Flux fractions : 1.0E-00, 1.0E-10, 1.0E-00, 1.0E-10, 1.0E-00, 1.0E-10</a:t>
            </a:r>
          </a:p>
          <a:p>
            <a:pPr marL="0" indent="0">
              <a:buNone/>
            </a:pPr>
            <a:r>
              <a:rPr lang="en-IN" dirty="0"/>
              <a:t>Total flux : 8.0E+15</a:t>
            </a:r>
          </a:p>
        </p:txBody>
      </p:sp>
      <p:sp>
        <p:nvSpPr>
          <p:cNvPr id="4" name="TextBox 3">
            <a:extLst>
              <a:ext uri="{FF2B5EF4-FFF2-40B4-BE49-F238E27FC236}">
                <a16:creationId xmlns:a16="http://schemas.microsoft.com/office/drawing/2014/main" id="{D044ACD7-DDCC-F3E3-6ED6-8E8332152041}"/>
              </a:ext>
            </a:extLst>
          </p:cNvPr>
          <p:cNvSpPr txBox="1"/>
          <p:nvPr/>
        </p:nvSpPr>
        <p:spPr>
          <a:xfrm>
            <a:off x="6537960" y="1241370"/>
            <a:ext cx="4604522" cy="2031325"/>
          </a:xfrm>
          <a:prstGeom prst="rect">
            <a:avLst/>
          </a:prstGeom>
          <a:noFill/>
        </p:spPr>
        <p:txBody>
          <a:bodyPr wrap="square" rtlCol="0">
            <a:spAutoFit/>
          </a:bodyPr>
          <a:lstStyle/>
          <a:p>
            <a:r>
              <a:rPr lang="en-IN" dirty="0"/>
              <a:t>Reason for difference in Final outputs</a:t>
            </a:r>
          </a:p>
          <a:p>
            <a:pPr marL="285750" indent="-285750">
              <a:buFont typeface="Arial" panose="020B0604020202020204" pitchFamily="34" charset="0"/>
              <a:buChar char="•"/>
            </a:pPr>
            <a:r>
              <a:rPr lang="en-IN" dirty="0"/>
              <a:t>My code implements 3 primary reactions:</a:t>
            </a:r>
          </a:p>
          <a:p>
            <a:pPr marL="742950" lvl="1" indent="-285750">
              <a:buFont typeface="Arial" panose="020B0604020202020204" pitchFamily="34" charset="0"/>
              <a:buChar char="•"/>
            </a:pPr>
            <a:r>
              <a:rPr lang="pt-BR" dirty="0"/>
              <a:t>(n,γ), (n,fission), and (n,2n)</a:t>
            </a:r>
          </a:p>
          <a:p>
            <a:pPr marL="285750" indent="-285750">
              <a:buFont typeface="Arial" panose="020B0604020202020204" pitchFamily="34" charset="0"/>
              <a:buChar char="•"/>
            </a:pPr>
            <a:r>
              <a:rPr lang="pt-BR" dirty="0"/>
              <a:t>Origen2 includes </a:t>
            </a:r>
            <a:r>
              <a:rPr lang="en-US" dirty="0"/>
              <a:t>(</a:t>
            </a:r>
            <a:r>
              <a:rPr lang="en-US" dirty="0" err="1"/>
              <a:t>n,p</a:t>
            </a:r>
            <a:r>
              <a:rPr lang="en-US" dirty="0"/>
              <a:t>), (n,α), spontaneous fission, beta-delayed neutron emission, and photonuclear reactions </a:t>
            </a:r>
            <a:endParaRPr lang="pt-BR" dirty="0"/>
          </a:p>
        </p:txBody>
      </p:sp>
      <p:graphicFrame>
        <p:nvGraphicFramePr>
          <p:cNvPr id="5" name="Table 4">
            <a:extLst>
              <a:ext uri="{FF2B5EF4-FFF2-40B4-BE49-F238E27FC236}">
                <a16:creationId xmlns:a16="http://schemas.microsoft.com/office/drawing/2014/main" id="{B6E861F5-DA31-CBB6-4676-9FD1E693A5A4}"/>
              </a:ext>
            </a:extLst>
          </p:cNvPr>
          <p:cNvGraphicFramePr>
            <a:graphicFrameLocks noGrp="1"/>
          </p:cNvGraphicFramePr>
          <p:nvPr>
            <p:extLst>
              <p:ext uri="{D42A27DB-BD31-4B8C-83A1-F6EECF244321}">
                <p14:modId xmlns:p14="http://schemas.microsoft.com/office/powerpoint/2010/main" val="408050587"/>
              </p:ext>
            </p:extLst>
          </p:nvPr>
        </p:nvGraphicFramePr>
        <p:xfrm>
          <a:off x="118873" y="3520440"/>
          <a:ext cx="11234937" cy="808077"/>
        </p:xfrm>
        <a:graphic>
          <a:graphicData uri="http://schemas.openxmlformats.org/drawingml/2006/table">
            <a:tbl>
              <a:tblPr/>
              <a:tblGrid>
                <a:gridCol w="534997">
                  <a:extLst>
                    <a:ext uri="{9D8B030D-6E8A-4147-A177-3AD203B41FA5}">
                      <a16:colId xmlns:a16="http://schemas.microsoft.com/office/drawing/2014/main" val="183073741"/>
                    </a:ext>
                  </a:extLst>
                </a:gridCol>
                <a:gridCol w="534997">
                  <a:extLst>
                    <a:ext uri="{9D8B030D-6E8A-4147-A177-3AD203B41FA5}">
                      <a16:colId xmlns:a16="http://schemas.microsoft.com/office/drawing/2014/main" val="3354638963"/>
                    </a:ext>
                  </a:extLst>
                </a:gridCol>
                <a:gridCol w="534997">
                  <a:extLst>
                    <a:ext uri="{9D8B030D-6E8A-4147-A177-3AD203B41FA5}">
                      <a16:colId xmlns:a16="http://schemas.microsoft.com/office/drawing/2014/main" val="3581638651"/>
                    </a:ext>
                  </a:extLst>
                </a:gridCol>
                <a:gridCol w="534997">
                  <a:extLst>
                    <a:ext uri="{9D8B030D-6E8A-4147-A177-3AD203B41FA5}">
                      <a16:colId xmlns:a16="http://schemas.microsoft.com/office/drawing/2014/main" val="1233199891"/>
                    </a:ext>
                  </a:extLst>
                </a:gridCol>
                <a:gridCol w="534997">
                  <a:extLst>
                    <a:ext uri="{9D8B030D-6E8A-4147-A177-3AD203B41FA5}">
                      <a16:colId xmlns:a16="http://schemas.microsoft.com/office/drawing/2014/main" val="75856298"/>
                    </a:ext>
                  </a:extLst>
                </a:gridCol>
                <a:gridCol w="534997">
                  <a:extLst>
                    <a:ext uri="{9D8B030D-6E8A-4147-A177-3AD203B41FA5}">
                      <a16:colId xmlns:a16="http://schemas.microsoft.com/office/drawing/2014/main" val="2289093662"/>
                    </a:ext>
                  </a:extLst>
                </a:gridCol>
                <a:gridCol w="534997">
                  <a:extLst>
                    <a:ext uri="{9D8B030D-6E8A-4147-A177-3AD203B41FA5}">
                      <a16:colId xmlns:a16="http://schemas.microsoft.com/office/drawing/2014/main" val="1094673404"/>
                    </a:ext>
                  </a:extLst>
                </a:gridCol>
                <a:gridCol w="534997">
                  <a:extLst>
                    <a:ext uri="{9D8B030D-6E8A-4147-A177-3AD203B41FA5}">
                      <a16:colId xmlns:a16="http://schemas.microsoft.com/office/drawing/2014/main" val="2765167890"/>
                    </a:ext>
                  </a:extLst>
                </a:gridCol>
                <a:gridCol w="534997">
                  <a:extLst>
                    <a:ext uri="{9D8B030D-6E8A-4147-A177-3AD203B41FA5}">
                      <a16:colId xmlns:a16="http://schemas.microsoft.com/office/drawing/2014/main" val="4146046077"/>
                    </a:ext>
                  </a:extLst>
                </a:gridCol>
                <a:gridCol w="534997">
                  <a:extLst>
                    <a:ext uri="{9D8B030D-6E8A-4147-A177-3AD203B41FA5}">
                      <a16:colId xmlns:a16="http://schemas.microsoft.com/office/drawing/2014/main" val="3315371373"/>
                    </a:ext>
                  </a:extLst>
                </a:gridCol>
                <a:gridCol w="534997">
                  <a:extLst>
                    <a:ext uri="{9D8B030D-6E8A-4147-A177-3AD203B41FA5}">
                      <a16:colId xmlns:a16="http://schemas.microsoft.com/office/drawing/2014/main" val="2859283521"/>
                    </a:ext>
                  </a:extLst>
                </a:gridCol>
                <a:gridCol w="534997">
                  <a:extLst>
                    <a:ext uri="{9D8B030D-6E8A-4147-A177-3AD203B41FA5}">
                      <a16:colId xmlns:a16="http://schemas.microsoft.com/office/drawing/2014/main" val="1105046934"/>
                    </a:ext>
                  </a:extLst>
                </a:gridCol>
                <a:gridCol w="534997">
                  <a:extLst>
                    <a:ext uri="{9D8B030D-6E8A-4147-A177-3AD203B41FA5}">
                      <a16:colId xmlns:a16="http://schemas.microsoft.com/office/drawing/2014/main" val="2593671549"/>
                    </a:ext>
                  </a:extLst>
                </a:gridCol>
                <a:gridCol w="534997">
                  <a:extLst>
                    <a:ext uri="{9D8B030D-6E8A-4147-A177-3AD203B41FA5}">
                      <a16:colId xmlns:a16="http://schemas.microsoft.com/office/drawing/2014/main" val="902203918"/>
                    </a:ext>
                  </a:extLst>
                </a:gridCol>
                <a:gridCol w="534997">
                  <a:extLst>
                    <a:ext uri="{9D8B030D-6E8A-4147-A177-3AD203B41FA5}">
                      <a16:colId xmlns:a16="http://schemas.microsoft.com/office/drawing/2014/main" val="1249063331"/>
                    </a:ext>
                  </a:extLst>
                </a:gridCol>
                <a:gridCol w="534997">
                  <a:extLst>
                    <a:ext uri="{9D8B030D-6E8A-4147-A177-3AD203B41FA5}">
                      <a16:colId xmlns:a16="http://schemas.microsoft.com/office/drawing/2014/main" val="3945211213"/>
                    </a:ext>
                  </a:extLst>
                </a:gridCol>
                <a:gridCol w="534997">
                  <a:extLst>
                    <a:ext uri="{9D8B030D-6E8A-4147-A177-3AD203B41FA5}">
                      <a16:colId xmlns:a16="http://schemas.microsoft.com/office/drawing/2014/main" val="935064628"/>
                    </a:ext>
                  </a:extLst>
                </a:gridCol>
                <a:gridCol w="534997">
                  <a:extLst>
                    <a:ext uri="{9D8B030D-6E8A-4147-A177-3AD203B41FA5}">
                      <a16:colId xmlns:a16="http://schemas.microsoft.com/office/drawing/2014/main" val="1471485054"/>
                    </a:ext>
                  </a:extLst>
                </a:gridCol>
                <a:gridCol w="534997">
                  <a:extLst>
                    <a:ext uri="{9D8B030D-6E8A-4147-A177-3AD203B41FA5}">
                      <a16:colId xmlns:a16="http://schemas.microsoft.com/office/drawing/2014/main" val="1477958046"/>
                    </a:ext>
                  </a:extLst>
                </a:gridCol>
                <a:gridCol w="534997">
                  <a:extLst>
                    <a:ext uri="{9D8B030D-6E8A-4147-A177-3AD203B41FA5}">
                      <a16:colId xmlns:a16="http://schemas.microsoft.com/office/drawing/2014/main" val="2035189202"/>
                    </a:ext>
                  </a:extLst>
                </a:gridCol>
                <a:gridCol w="534997">
                  <a:extLst>
                    <a:ext uri="{9D8B030D-6E8A-4147-A177-3AD203B41FA5}">
                      <a16:colId xmlns:a16="http://schemas.microsoft.com/office/drawing/2014/main" val="1819480945"/>
                    </a:ext>
                  </a:extLst>
                </a:gridCol>
              </a:tblGrid>
              <a:tr h="249198">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Pu240</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1050" dirty="0">
                          <a:effectLst/>
                        </a:rPr>
                        <a:t>Final mass (g)</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35378772"/>
                  </a:ext>
                </a:extLst>
              </a:tr>
              <a:tr h="468007">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2119.926778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1835.978856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363.8209229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228.9814712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27.3473387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6.706170681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24.93380572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dirty="0">
                          <a:effectLst/>
                        </a:rPr>
                        <a:t>4607.695343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70988396"/>
                  </a:ext>
                </a:extLst>
              </a:tr>
            </a:tbl>
          </a:graphicData>
        </a:graphic>
      </p:graphicFrame>
      <p:sp>
        <p:nvSpPr>
          <p:cNvPr id="6" name="TextBox 5">
            <a:extLst>
              <a:ext uri="{FF2B5EF4-FFF2-40B4-BE49-F238E27FC236}">
                <a16:creationId xmlns:a16="http://schemas.microsoft.com/office/drawing/2014/main" id="{8D1BEB95-B860-F0DE-EB39-8A483C46C2BA}"/>
              </a:ext>
            </a:extLst>
          </p:cNvPr>
          <p:cNvSpPr txBox="1"/>
          <p:nvPr/>
        </p:nvSpPr>
        <p:spPr>
          <a:xfrm>
            <a:off x="3695700" y="4400550"/>
            <a:ext cx="3981450" cy="369332"/>
          </a:xfrm>
          <a:prstGeom prst="rect">
            <a:avLst/>
          </a:prstGeom>
          <a:noFill/>
        </p:spPr>
        <p:txBody>
          <a:bodyPr wrap="square" rtlCol="0">
            <a:spAutoFit/>
          </a:bodyPr>
          <a:lstStyle/>
          <a:p>
            <a:r>
              <a:rPr lang="en-IN" dirty="0"/>
              <a:t>ORIGEN2 - Results</a:t>
            </a:r>
          </a:p>
        </p:txBody>
      </p:sp>
      <p:graphicFrame>
        <p:nvGraphicFramePr>
          <p:cNvPr id="7" name="Table 6">
            <a:extLst>
              <a:ext uri="{FF2B5EF4-FFF2-40B4-BE49-F238E27FC236}">
                <a16:creationId xmlns:a16="http://schemas.microsoft.com/office/drawing/2014/main" id="{5D4C7EB4-1CBF-EFDA-DBBA-D8DCEBC81CC1}"/>
              </a:ext>
            </a:extLst>
          </p:cNvPr>
          <p:cNvGraphicFramePr>
            <a:graphicFrameLocks noGrp="1"/>
          </p:cNvGraphicFramePr>
          <p:nvPr>
            <p:extLst>
              <p:ext uri="{D42A27DB-BD31-4B8C-83A1-F6EECF244321}">
                <p14:modId xmlns:p14="http://schemas.microsoft.com/office/powerpoint/2010/main" val="731458845"/>
              </p:ext>
            </p:extLst>
          </p:nvPr>
        </p:nvGraphicFramePr>
        <p:xfrm>
          <a:off x="118873" y="4825492"/>
          <a:ext cx="11234937" cy="739790"/>
        </p:xfrm>
        <a:graphic>
          <a:graphicData uri="http://schemas.openxmlformats.org/drawingml/2006/table">
            <a:tbl>
              <a:tblPr/>
              <a:tblGrid>
                <a:gridCol w="534997">
                  <a:extLst>
                    <a:ext uri="{9D8B030D-6E8A-4147-A177-3AD203B41FA5}">
                      <a16:colId xmlns:a16="http://schemas.microsoft.com/office/drawing/2014/main" val="2499232770"/>
                    </a:ext>
                  </a:extLst>
                </a:gridCol>
                <a:gridCol w="534997">
                  <a:extLst>
                    <a:ext uri="{9D8B030D-6E8A-4147-A177-3AD203B41FA5}">
                      <a16:colId xmlns:a16="http://schemas.microsoft.com/office/drawing/2014/main" val="811186423"/>
                    </a:ext>
                  </a:extLst>
                </a:gridCol>
                <a:gridCol w="534997">
                  <a:extLst>
                    <a:ext uri="{9D8B030D-6E8A-4147-A177-3AD203B41FA5}">
                      <a16:colId xmlns:a16="http://schemas.microsoft.com/office/drawing/2014/main" val="3328747484"/>
                    </a:ext>
                  </a:extLst>
                </a:gridCol>
                <a:gridCol w="534997">
                  <a:extLst>
                    <a:ext uri="{9D8B030D-6E8A-4147-A177-3AD203B41FA5}">
                      <a16:colId xmlns:a16="http://schemas.microsoft.com/office/drawing/2014/main" val="2532701096"/>
                    </a:ext>
                  </a:extLst>
                </a:gridCol>
                <a:gridCol w="534997">
                  <a:extLst>
                    <a:ext uri="{9D8B030D-6E8A-4147-A177-3AD203B41FA5}">
                      <a16:colId xmlns:a16="http://schemas.microsoft.com/office/drawing/2014/main" val="196322020"/>
                    </a:ext>
                  </a:extLst>
                </a:gridCol>
                <a:gridCol w="534997">
                  <a:extLst>
                    <a:ext uri="{9D8B030D-6E8A-4147-A177-3AD203B41FA5}">
                      <a16:colId xmlns:a16="http://schemas.microsoft.com/office/drawing/2014/main" val="3029894982"/>
                    </a:ext>
                  </a:extLst>
                </a:gridCol>
                <a:gridCol w="534997">
                  <a:extLst>
                    <a:ext uri="{9D8B030D-6E8A-4147-A177-3AD203B41FA5}">
                      <a16:colId xmlns:a16="http://schemas.microsoft.com/office/drawing/2014/main" val="1267253768"/>
                    </a:ext>
                  </a:extLst>
                </a:gridCol>
                <a:gridCol w="534997">
                  <a:extLst>
                    <a:ext uri="{9D8B030D-6E8A-4147-A177-3AD203B41FA5}">
                      <a16:colId xmlns:a16="http://schemas.microsoft.com/office/drawing/2014/main" val="2055130343"/>
                    </a:ext>
                  </a:extLst>
                </a:gridCol>
                <a:gridCol w="534997">
                  <a:extLst>
                    <a:ext uri="{9D8B030D-6E8A-4147-A177-3AD203B41FA5}">
                      <a16:colId xmlns:a16="http://schemas.microsoft.com/office/drawing/2014/main" val="1843711223"/>
                    </a:ext>
                  </a:extLst>
                </a:gridCol>
                <a:gridCol w="534997">
                  <a:extLst>
                    <a:ext uri="{9D8B030D-6E8A-4147-A177-3AD203B41FA5}">
                      <a16:colId xmlns:a16="http://schemas.microsoft.com/office/drawing/2014/main" val="1125595877"/>
                    </a:ext>
                  </a:extLst>
                </a:gridCol>
                <a:gridCol w="534997">
                  <a:extLst>
                    <a:ext uri="{9D8B030D-6E8A-4147-A177-3AD203B41FA5}">
                      <a16:colId xmlns:a16="http://schemas.microsoft.com/office/drawing/2014/main" val="3708441041"/>
                    </a:ext>
                  </a:extLst>
                </a:gridCol>
                <a:gridCol w="534997">
                  <a:extLst>
                    <a:ext uri="{9D8B030D-6E8A-4147-A177-3AD203B41FA5}">
                      <a16:colId xmlns:a16="http://schemas.microsoft.com/office/drawing/2014/main" val="1715543692"/>
                    </a:ext>
                  </a:extLst>
                </a:gridCol>
                <a:gridCol w="534997">
                  <a:extLst>
                    <a:ext uri="{9D8B030D-6E8A-4147-A177-3AD203B41FA5}">
                      <a16:colId xmlns:a16="http://schemas.microsoft.com/office/drawing/2014/main" val="1892386917"/>
                    </a:ext>
                  </a:extLst>
                </a:gridCol>
                <a:gridCol w="534997">
                  <a:extLst>
                    <a:ext uri="{9D8B030D-6E8A-4147-A177-3AD203B41FA5}">
                      <a16:colId xmlns:a16="http://schemas.microsoft.com/office/drawing/2014/main" val="976999628"/>
                    </a:ext>
                  </a:extLst>
                </a:gridCol>
                <a:gridCol w="534997">
                  <a:extLst>
                    <a:ext uri="{9D8B030D-6E8A-4147-A177-3AD203B41FA5}">
                      <a16:colId xmlns:a16="http://schemas.microsoft.com/office/drawing/2014/main" val="593904351"/>
                    </a:ext>
                  </a:extLst>
                </a:gridCol>
                <a:gridCol w="534997">
                  <a:extLst>
                    <a:ext uri="{9D8B030D-6E8A-4147-A177-3AD203B41FA5}">
                      <a16:colId xmlns:a16="http://schemas.microsoft.com/office/drawing/2014/main" val="42948135"/>
                    </a:ext>
                  </a:extLst>
                </a:gridCol>
                <a:gridCol w="534997">
                  <a:extLst>
                    <a:ext uri="{9D8B030D-6E8A-4147-A177-3AD203B41FA5}">
                      <a16:colId xmlns:a16="http://schemas.microsoft.com/office/drawing/2014/main" val="3393625965"/>
                    </a:ext>
                  </a:extLst>
                </a:gridCol>
                <a:gridCol w="534997">
                  <a:extLst>
                    <a:ext uri="{9D8B030D-6E8A-4147-A177-3AD203B41FA5}">
                      <a16:colId xmlns:a16="http://schemas.microsoft.com/office/drawing/2014/main" val="2209735191"/>
                    </a:ext>
                  </a:extLst>
                </a:gridCol>
                <a:gridCol w="534997">
                  <a:extLst>
                    <a:ext uri="{9D8B030D-6E8A-4147-A177-3AD203B41FA5}">
                      <a16:colId xmlns:a16="http://schemas.microsoft.com/office/drawing/2014/main" val="657461878"/>
                    </a:ext>
                  </a:extLst>
                </a:gridCol>
                <a:gridCol w="534997">
                  <a:extLst>
                    <a:ext uri="{9D8B030D-6E8A-4147-A177-3AD203B41FA5}">
                      <a16:colId xmlns:a16="http://schemas.microsoft.com/office/drawing/2014/main" val="3664415558"/>
                    </a:ext>
                  </a:extLst>
                </a:gridCol>
                <a:gridCol w="534997">
                  <a:extLst>
                    <a:ext uri="{9D8B030D-6E8A-4147-A177-3AD203B41FA5}">
                      <a16:colId xmlns:a16="http://schemas.microsoft.com/office/drawing/2014/main" val="666147350"/>
                    </a:ext>
                  </a:extLst>
                </a:gridCol>
              </a:tblGrid>
              <a:tr h="399720">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Pu240</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t"/>
                      <a:r>
                        <a:rPr lang="en-IN" sz="1050" dirty="0">
                          <a:effectLst/>
                        </a:rPr>
                        <a:t>Final mass (g)</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09193531"/>
                  </a:ext>
                </a:extLst>
              </a:tr>
              <a:tr h="271284">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0.02758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0.1494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0.4938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0.00001772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0.001154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0.000003302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0.08886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0.0000002071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0.00003578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5.399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2746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2482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494.2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306.3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39.19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0.00001469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41.61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6115.459866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45626635"/>
                  </a:ext>
                </a:extLst>
              </a:tr>
            </a:tbl>
          </a:graphicData>
        </a:graphic>
      </p:graphicFrame>
    </p:spTree>
    <p:extLst>
      <p:ext uri="{BB962C8B-B14F-4D97-AF65-F5344CB8AC3E}">
        <p14:creationId xmlns:p14="http://schemas.microsoft.com/office/powerpoint/2010/main" val="220541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5F28C8-3507-B698-ED2D-D66A7C40FA97}"/>
              </a:ext>
            </a:extLst>
          </p:cNvPr>
          <p:cNvSpPr txBox="1">
            <a:spLocks/>
          </p:cNvSpPr>
          <p:nvPr/>
        </p:nvSpPr>
        <p:spPr>
          <a:xfrm>
            <a:off x="90170" y="90465"/>
            <a:ext cx="9264142" cy="805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Problem 2 Output Comparison</a:t>
            </a:r>
          </a:p>
        </p:txBody>
      </p:sp>
      <p:pic>
        <p:nvPicPr>
          <p:cNvPr id="5122" name="Picture 2">
            <a:extLst>
              <a:ext uri="{FF2B5EF4-FFF2-40B4-BE49-F238E27FC236}">
                <a16:creationId xmlns:a16="http://schemas.microsoft.com/office/drawing/2014/main" id="{97A2C060-5DFA-58A8-D331-ABB7D62D5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25" y="896113"/>
            <a:ext cx="4990106" cy="3085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1B023CB-0193-B9E4-3B2F-4891B7951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451" y="896111"/>
            <a:ext cx="5299075" cy="32763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B39B611-39E7-20BF-D156-246C2B617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25" y="3816081"/>
            <a:ext cx="4990106" cy="295145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C3CE405-883D-1FA7-ADE2-B4FD6EACC8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047" y="3816081"/>
            <a:ext cx="4919882" cy="304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2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D1F835B-4DD0-CE7E-9B74-76D7B52DD47A}"/>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Problem 3 results – Final Concentration</a:t>
            </a:r>
          </a:p>
        </p:txBody>
      </p:sp>
      <p:sp>
        <p:nvSpPr>
          <p:cNvPr id="7" name="TextBox 6">
            <a:extLst>
              <a:ext uri="{FF2B5EF4-FFF2-40B4-BE49-F238E27FC236}">
                <a16:creationId xmlns:a16="http://schemas.microsoft.com/office/drawing/2014/main" id="{075B5EE3-939B-FE31-E8F0-87B34969C24F}"/>
              </a:ext>
            </a:extLst>
          </p:cNvPr>
          <p:cNvSpPr txBox="1"/>
          <p:nvPr/>
        </p:nvSpPr>
        <p:spPr>
          <a:xfrm>
            <a:off x="277368" y="1451878"/>
            <a:ext cx="6096000" cy="1877437"/>
          </a:xfrm>
          <a:prstGeom prst="rect">
            <a:avLst/>
          </a:prstGeom>
          <a:noFill/>
        </p:spPr>
        <p:txBody>
          <a:bodyPr wrap="square">
            <a:spAutoFit/>
          </a:bodyPr>
          <a:lstStyle/>
          <a:p>
            <a:r>
              <a:rPr lang="en-IN" dirty="0"/>
              <a:t>Example 3 input file</a:t>
            </a:r>
          </a:p>
          <a:p>
            <a:r>
              <a:rPr lang="en-IN" sz="1400" dirty="0"/>
              <a:t>Isotopes : U235, U238, Pu239, Pu240, Pu241, Pu242</a:t>
            </a:r>
          </a:p>
          <a:p>
            <a:r>
              <a:rPr lang="en-IN" sz="1400" dirty="0"/>
              <a:t>Isotope masses (g) : 56.3, 7873.7, 1345.5, 517.5, 144.9, 62.1</a:t>
            </a:r>
          </a:p>
          <a:p>
            <a:r>
              <a:rPr lang="en-IN" sz="1400" dirty="0"/>
              <a:t>Time units : d</a:t>
            </a:r>
          </a:p>
          <a:p>
            <a:r>
              <a:rPr lang="en-IN" sz="1400" dirty="0"/>
              <a:t>Time intervals : 180, 60, 180, 60, 180, 60</a:t>
            </a:r>
          </a:p>
          <a:p>
            <a:r>
              <a:rPr lang="en-IN" sz="1400" dirty="0"/>
              <a:t>Time step : 10</a:t>
            </a:r>
          </a:p>
          <a:p>
            <a:r>
              <a:rPr lang="en-IN" sz="1400" dirty="0"/>
              <a:t>Flux fractions : 1.0E-00, 1.0E-10, 1.0E-00, 1.0E-10, 1.0E-00, 1.0E-10</a:t>
            </a:r>
          </a:p>
          <a:p>
            <a:r>
              <a:rPr lang="en-IN" sz="1400" dirty="0"/>
              <a:t>Total flux : 8.0E+15</a:t>
            </a:r>
          </a:p>
        </p:txBody>
      </p:sp>
      <p:graphicFrame>
        <p:nvGraphicFramePr>
          <p:cNvPr id="8" name="Table 7">
            <a:extLst>
              <a:ext uri="{FF2B5EF4-FFF2-40B4-BE49-F238E27FC236}">
                <a16:creationId xmlns:a16="http://schemas.microsoft.com/office/drawing/2014/main" id="{00C632BF-A364-4A66-2836-100C10477D7E}"/>
              </a:ext>
            </a:extLst>
          </p:cNvPr>
          <p:cNvGraphicFramePr>
            <a:graphicFrameLocks noGrp="1"/>
          </p:cNvGraphicFramePr>
          <p:nvPr>
            <p:extLst>
              <p:ext uri="{D42A27DB-BD31-4B8C-83A1-F6EECF244321}">
                <p14:modId xmlns:p14="http://schemas.microsoft.com/office/powerpoint/2010/main" val="885398592"/>
              </p:ext>
            </p:extLst>
          </p:nvPr>
        </p:nvGraphicFramePr>
        <p:xfrm>
          <a:off x="97535" y="3429000"/>
          <a:ext cx="11487903" cy="840160"/>
        </p:xfrm>
        <a:graphic>
          <a:graphicData uri="http://schemas.openxmlformats.org/drawingml/2006/table">
            <a:tbl>
              <a:tblPr/>
              <a:tblGrid>
                <a:gridCol w="547043">
                  <a:extLst>
                    <a:ext uri="{9D8B030D-6E8A-4147-A177-3AD203B41FA5}">
                      <a16:colId xmlns:a16="http://schemas.microsoft.com/office/drawing/2014/main" val="350347909"/>
                    </a:ext>
                  </a:extLst>
                </a:gridCol>
                <a:gridCol w="547043">
                  <a:extLst>
                    <a:ext uri="{9D8B030D-6E8A-4147-A177-3AD203B41FA5}">
                      <a16:colId xmlns:a16="http://schemas.microsoft.com/office/drawing/2014/main" val="2626007729"/>
                    </a:ext>
                  </a:extLst>
                </a:gridCol>
                <a:gridCol w="547043">
                  <a:extLst>
                    <a:ext uri="{9D8B030D-6E8A-4147-A177-3AD203B41FA5}">
                      <a16:colId xmlns:a16="http://schemas.microsoft.com/office/drawing/2014/main" val="3728335328"/>
                    </a:ext>
                  </a:extLst>
                </a:gridCol>
                <a:gridCol w="547043">
                  <a:extLst>
                    <a:ext uri="{9D8B030D-6E8A-4147-A177-3AD203B41FA5}">
                      <a16:colId xmlns:a16="http://schemas.microsoft.com/office/drawing/2014/main" val="1811163761"/>
                    </a:ext>
                  </a:extLst>
                </a:gridCol>
                <a:gridCol w="547043">
                  <a:extLst>
                    <a:ext uri="{9D8B030D-6E8A-4147-A177-3AD203B41FA5}">
                      <a16:colId xmlns:a16="http://schemas.microsoft.com/office/drawing/2014/main" val="591095577"/>
                    </a:ext>
                  </a:extLst>
                </a:gridCol>
                <a:gridCol w="547043">
                  <a:extLst>
                    <a:ext uri="{9D8B030D-6E8A-4147-A177-3AD203B41FA5}">
                      <a16:colId xmlns:a16="http://schemas.microsoft.com/office/drawing/2014/main" val="2187195019"/>
                    </a:ext>
                  </a:extLst>
                </a:gridCol>
                <a:gridCol w="547043">
                  <a:extLst>
                    <a:ext uri="{9D8B030D-6E8A-4147-A177-3AD203B41FA5}">
                      <a16:colId xmlns:a16="http://schemas.microsoft.com/office/drawing/2014/main" val="1041881754"/>
                    </a:ext>
                  </a:extLst>
                </a:gridCol>
                <a:gridCol w="547043">
                  <a:extLst>
                    <a:ext uri="{9D8B030D-6E8A-4147-A177-3AD203B41FA5}">
                      <a16:colId xmlns:a16="http://schemas.microsoft.com/office/drawing/2014/main" val="1977434073"/>
                    </a:ext>
                  </a:extLst>
                </a:gridCol>
                <a:gridCol w="547043">
                  <a:extLst>
                    <a:ext uri="{9D8B030D-6E8A-4147-A177-3AD203B41FA5}">
                      <a16:colId xmlns:a16="http://schemas.microsoft.com/office/drawing/2014/main" val="1373989701"/>
                    </a:ext>
                  </a:extLst>
                </a:gridCol>
                <a:gridCol w="547043">
                  <a:extLst>
                    <a:ext uri="{9D8B030D-6E8A-4147-A177-3AD203B41FA5}">
                      <a16:colId xmlns:a16="http://schemas.microsoft.com/office/drawing/2014/main" val="2793265174"/>
                    </a:ext>
                  </a:extLst>
                </a:gridCol>
                <a:gridCol w="547043">
                  <a:extLst>
                    <a:ext uri="{9D8B030D-6E8A-4147-A177-3AD203B41FA5}">
                      <a16:colId xmlns:a16="http://schemas.microsoft.com/office/drawing/2014/main" val="1321841619"/>
                    </a:ext>
                  </a:extLst>
                </a:gridCol>
                <a:gridCol w="547043">
                  <a:extLst>
                    <a:ext uri="{9D8B030D-6E8A-4147-A177-3AD203B41FA5}">
                      <a16:colId xmlns:a16="http://schemas.microsoft.com/office/drawing/2014/main" val="3125322142"/>
                    </a:ext>
                  </a:extLst>
                </a:gridCol>
                <a:gridCol w="547043">
                  <a:extLst>
                    <a:ext uri="{9D8B030D-6E8A-4147-A177-3AD203B41FA5}">
                      <a16:colId xmlns:a16="http://schemas.microsoft.com/office/drawing/2014/main" val="682425786"/>
                    </a:ext>
                  </a:extLst>
                </a:gridCol>
                <a:gridCol w="547043">
                  <a:extLst>
                    <a:ext uri="{9D8B030D-6E8A-4147-A177-3AD203B41FA5}">
                      <a16:colId xmlns:a16="http://schemas.microsoft.com/office/drawing/2014/main" val="3242478913"/>
                    </a:ext>
                  </a:extLst>
                </a:gridCol>
                <a:gridCol w="547043">
                  <a:extLst>
                    <a:ext uri="{9D8B030D-6E8A-4147-A177-3AD203B41FA5}">
                      <a16:colId xmlns:a16="http://schemas.microsoft.com/office/drawing/2014/main" val="3555984609"/>
                    </a:ext>
                  </a:extLst>
                </a:gridCol>
                <a:gridCol w="547043">
                  <a:extLst>
                    <a:ext uri="{9D8B030D-6E8A-4147-A177-3AD203B41FA5}">
                      <a16:colId xmlns:a16="http://schemas.microsoft.com/office/drawing/2014/main" val="3822974921"/>
                    </a:ext>
                  </a:extLst>
                </a:gridCol>
                <a:gridCol w="547043">
                  <a:extLst>
                    <a:ext uri="{9D8B030D-6E8A-4147-A177-3AD203B41FA5}">
                      <a16:colId xmlns:a16="http://schemas.microsoft.com/office/drawing/2014/main" val="4216802133"/>
                    </a:ext>
                  </a:extLst>
                </a:gridCol>
                <a:gridCol w="547043">
                  <a:extLst>
                    <a:ext uri="{9D8B030D-6E8A-4147-A177-3AD203B41FA5}">
                      <a16:colId xmlns:a16="http://schemas.microsoft.com/office/drawing/2014/main" val="1719639409"/>
                    </a:ext>
                  </a:extLst>
                </a:gridCol>
                <a:gridCol w="547043">
                  <a:extLst>
                    <a:ext uri="{9D8B030D-6E8A-4147-A177-3AD203B41FA5}">
                      <a16:colId xmlns:a16="http://schemas.microsoft.com/office/drawing/2014/main" val="3058906772"/>
                    </a:ext>
                  </a:extLst>
                </a:gridCol>
                <a:gridCol w="547043">
                  <a:extLst>
                    <a:ext uri="{9D8B030D-6E8A-4147-A177-3AD203B41FA5}">
                      <a16:colId xmlns:a16="http://schemas.microsoft.com/office/drawing/2014/main" val="891656343"/>
                    </a:ext>
                  </a:extLst>
                </a:gridCol>
                <a:gridCol w="547043">
                  <a:extLst>
                    <a:ext uri="{9D8B030D-6E8A-4147-A177-3AD203B41FA5}">
                      <a16:colId xmlns:a16="http://schemas.microsoft.com/office/drawing/2014/main" val="3796118603"/>
                    </a:ext>
                  </a:extLst>
                </a:gridCol>
              </a:tblGrid>
              <a:tr h="263704">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Pu240</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b"/>
                      <a:r>
                        <a:rPr lang="en-IN" sz="1050" dirty="0">
                          <a:effectLst/>
                        </a:rPr>
                        <a:t>Final mass (g)</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94350531"/>
                  </a:ext>
                </a:extLst>
              </a:tr>
              <a:tr h="495248">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17.9493294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4.728132464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0.0001149686827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4795.328499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0.00005496654127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2.026531096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0.00000007916719729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0.5047357029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847.8054565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419.624684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77.32673769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47.48000017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5.7168493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1.395071335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5.165593985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dirty="0">
                          <a:effectLst/>
                        </a:rPr>
                        <a:t>6225.05179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01088807"/>
                  </a:ext>
                </a:extLst>
              </a:tr>
            </a:tbl>
          </a:graphicData>
        </a:graphic>
      </p:graphicFrame>
      <p:sp>
        <p:nvSpPr>
          <p:cNvPr id="9" name="TextBox 8">
            <a:extLst>
              <a:ext uri="{FF2B5EF4-FFF2-40B4-BE49-F238E27FC236}">
                <a16:creationId xmlns:a16="http://schemas.microsoft.com/office/drawing/2014/main" id="{33F47611-5E30-8677-CAA7-9DF801C65005}"/>
              </a:ext>
            </a:extLst>
          </p:cNvPr>
          <p:cNvSpPr txBox="1"/>
          <p:nvPr/>
        </p:nvSpPr>
        <p:spPr>
          <a:xfrm>
            <a:off x="3695700" y="4400550"/>
            <a:ext cx="3981450" cy="369332"/>
          </a:xfrm>
          <a:prstGeom prst="rect">
            <a:avLst/>
          </a:prstGeom>
          <a:noFill/>
        </p:spPr>
        <p:txBody>
          <a:bodyPr wrap="square" rtlCol="0">
            <a:spAutoFit/>
          </a:bodyPr>
          <a:lstStyle/>
          <a:p>
            <a:r>
              <a:rPr lang="en-IN" dirty="0"/>
              <a:t>ORIGEN2 - Results</a:t>
            </a:r>
          </a:p>
        </p:txBody>
      </p:sp>
      <p:graphicFrame>
        <p:nvGraphicFramePr>
          <p:cNvPr id="10" name="Table 9">
            <a:extLst>
              <a:ext uri="{FF2B5EF4-FFF2-40B4-BE49-F238E27FC236}">
                <a16:creationId xmlns:a16="http://schemas.microsoft.com/office/drawing/2014/main" id="{74FC2BD0-27DC-CE20-7448-1586C11F4F50}"/>
              </a:ext>
            </a:extLst>
          </p:cNvPr>
          <p:cNvGraphicFramePr>
            <a:graphicFrameLocks noGrp="1"/>
          </p:cNvGraphicFramePr>
          <p:nvPr>
            <p:extLst>
              <p:ext uri="{D42A27DB-BD31-4B8C-83A1-F6EECF244321}">
                <p14:modId xmlns:p14="http://schemas.microsoft.com/office/powerpoint/2010/main" val="1749538489"/>
              </p:ext>
            </p:extLst>
          </p:nvPr>
        </p:nvGraphicFramePr>
        <p:xfrm>
          <a:off x="97535" y="5038968"/>
          <a:ext cx="11487903" cy="840160"/>
        </p:xfrm>
        <a:graphic>
          <a:graphicData uri="http://schemas.openxmlformats.org/drawingml/2006/table">
            <a:tbl>
              <a:tblPr/>
              <a:tblGrid>
                <a:gridCol w="547043">
                  <a:extLst>
                    <a:ext uri="{9D8B030D-6E8A-4147-A177-3AD203B41FA5}">
                      <a16:colId xmlns:a16="http://schemas.microsoft.com/office/drawing/2014/main" val="1780495636"/>
                    </a:ext>
                  </a:extLst>
                </a:gridCol>
                <a:gridCol w="547043">
                  <a:extLst>
                    <a:ext uri="{9D8B030D-6E8A-4147-A177-3AD203B41FA5}">
                      <a16:colId xmlns:a16="http://schemas.microsoft.com/office/drawing/2014/main" val="3096848894"/>
                    </a:ext>
                  </a:extLst>
                </a:gridCol>
                <a:gridCol w="547043">
                  <a:extLst>
                    <a:ext uri="{9D8B030D-6E8A-4147-A177-3AD203B41FA5}">
                      <a16:colId xmlns:a16="http://schemas.microsoft.com/office/drawing/2014/main" val="195717418"/>
                    </a:ext>
                  </a:extLst>
                </a:gridCol>
                <a:gridCol w="547043">
                  <a:extLst>
                    <a:ext uri="{9D8B030D-6E8A-4147-A177-3AD203B41FA5}">
                      <a16:colId xmlns:a16="http://schemas.microsoft.com/office/drawing/2014/main" val="416938664"/>
                    </a:ext>
                  </a:extLst>
                </a:gridCol>
                <a:gridCol w="547043">
                  <a:extLst>
                    <a:ext uri="{9D8B030D-6E8A-4147-A177-3AD203B41FA5}">
                      <a16:colId xmlns:a16="http://schemas.microsoft.com/office/drawing/2014/main" val="1121261293"/>
                    </a:ext>
                  </a:extLst>
                </a:gridCol>
                <a:gridCol w="547043">
                  <a:extLst>
                    <a:ext uri="{9D8B030D-6E8A-4147-A177-3AD203B41FA5}">
                      <a16:colId xmlns:a16="http://schemas.microsoft.com/office/drawing/2014/main" val="3096859165"/>
                    </a:ext>
                  </a:extLst>
                </a:gridCol>
                <a:gridCol w="547043">
                  <a:extLst>
                    <a:ext uri="{9D8B030D-6E8A-4147-A177-3AD203B41FA5}">
                      <a16:colId xmlns:a16="http://schemas.microsoft.com/office/drawing/2014/main" val="2147269221"/>
                    </a:ext>
                  </a:extLst>
                </a:gridCol>
                <a:gridCol w="547043">
                  <a:extLst>
                    <a:ext uri="{9D8B030D-6E8A-4147-A177-3AD203B41FA5}">
                      <a16:colId xmlns:a16="http://schemas.microsoft.com/office/drawing/2014/main" val="46135602"/>
                    </a:ext>
                  </a:extLst>
                </a:gridCol>
                <a:gridCol w="547043">
                  <a:extLst>
                    <a:ext uri="{9D8B030D-6E8A-4147-A177-3AD203B41FA5}">
                      <a16:colId xmlns:a16="http://schemas.microsoft.com/office/drawing/2014/main" val="586809050"/>
                    </a:ext>
                  </a:extLst>
                </a:gridCol>
                <a:gridCol w="547043">
                  <a:extLst>
                    <a:ext uri="{9D8B030D-6E8A-4147-A177-3AD203B41FA5}">
                      <a16:colId xmlns:a16="http://schemas.microsoft.com/office/drawing/2014/main" val="3774144686"/>
                    </a:ext>
                  </a:extLst>
                </a:gridCol>
                <a:gridCol w="547043">
                  <a:extLst>
                    <a:ext uri="{9D8B030D-6E8A-4147-A177-3AD203B41FA5}">
                      <a16:colId xmlns:a16="http://schemas.microsoft.com/office/drawing/2014/main" val="79535418"/>
                    </a:ext>
                  </a:extLst>
                </a:gridCol>
                <a:gridCol w="547043">
                  <a:extLst>
                    <a:ext uri="{9D8B030D-6E8A-4147-A177-3AD203B41FA5}">
                      <a16:colId xmlns:a16="http://schemas.microsoft.com/office/drawing/2014/main" val="2392547470"/>
                    </a:ext>
                  </a:extLst>
                </a:gridCol>
                <a:gridCol w="547043">
                  <a:extLst>
                    <a:ext uri="{9D8B030D-6E8A-4147-A177-3AD203B41FA5}">
                      <a16:colId xmlns:a16="http://schemas.microsoft.com/office/drawing/2014/main" val="3881222074"/>
                    </a:ext>
                  </a:extLst>
                </a:gridCol>
                <a:gridCol w="547043">
                  <a:extLst>
                    <a:ext uri="{9D8B030D-6E8A-4147-A177-3AD203B41FA5}">
                      <a16:colId xmlns:a16="http://schemas.microsoft.com/office/drawing/2014/main" val="2738468874"/>
                    </a:ext>
                  </a:extLst>
                </a:gridCol>
                <a:gridCol w="547043">
                  <a:extLst>
                    <a:ext uri="{9D8B030D-6E8A-4147-A177-3AD203B41FA5}">
                      <a16:colId xmlns:a16="http://schemas.microsoft.com/office/drawing/2014/main" val="960757780"/>
                    </a:ext>
                  </a:extLst>
                </a:gridCol>
                <a:gridCol w="547043">
                  <a:extLst>
                    <a:ext uri="{9D8B030D-6E8A-4147-A177-3AD203B41FA5}">
                      <a16:colId xmlns:a16="http://schemas.microsoft.com/office/drawing/2014/main" val="1197092198"/>
                    </a:ext>
                  </a:extLst>
                </a:gridCol>
                <a:gridCol w="547043">
                  <a:extLst>
                    <a:ext uri="{9D8B030D-6E8A-4147-A177-3AD203B41FA5}">
                      <a16:colId xmlns:a16="http://schemas.microsoft.com/office/drawing/2014/main" val="1845675902"/>
                    </a:ext>
                  </a:extLst>
                </a:gridCol>
                <a:gridCol w="547043">
                  <a:extLst>
                    <a:ext uri="{9D8B030D-6E8A-4147-A177-3AD203B41FA5}">
                      <a16:colId xmlns:a16="http://schemas.microsoft.com/office/drawing/2014/main" val="2777450435"/>
                    </a:ext>
                  </a:extLst>
                </a:gridCol>
                <a:gridCol w="547043">
                  <a:extLst>
                    <a:ext uri="{9D8B030D-6E8A-4147-A177-3AD203B41FA5}">
                      <a16:colId xmlns:a16="http://schemas.microsoft.com/office/drawing/2014/main" val="1463377589"/>
                    </a:ext>
                  </a:extLst>
                </a:gridCol>
                <a:gridCol w="547043">
                  <a:extLst>
                    <a:ext uri="{9D8B030D-6E8A-4147-A177-3AD203B41FA5}">
                      <a16:colId xmlns:a16="http://schemas.microsoft.com/office/drawing/2014/main" val="3728857521"/>
                    </a:ext>
                  </a:extLst>
                </a:gridCol>
                <a:gridCol w="547043">
                  <a:extLst>
                    <a:ext uri="{9D8B030D-6E8A-4147-A177-3AD203B41FA5}">
                      <a16:colId xmlns:a16="http://schemas.microsoft.com/office/drawing/2014/main" val="1676599685"/>
                    </a:ext>
                  </a:extLst>
                </a:gridCol>
              </a:tblGrid>
              <a:tr h="375840">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Pu240</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t"/>
                      <a:r>
                        <a:rPr lang="en-IN" sz="1050" dirty="0">
                          <a:effectLst/>
                        </a:rPr>
                        <a:t>Final mass (g)</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99927888"/>
                  </a:ext>
                </a:extLst>
              </a:tr>
              <a:tr h="464320">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0.0248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22.26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7.104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0.0002006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6936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0.0002018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3.659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0.00000004311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0.000007519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2.073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1107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569.7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105.3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63.54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8.197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0.000003055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8.624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8833.482213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66141153"/>
                  </a:ext>
                </a:extLst>
              </a:tr>
            </a:tbl>
          </a:graphicData>
        </a:graphic>
      </p:graphicFrame>
    </p:spTree>
    <p:extLst>
      <p:ext uri="{BB962C8B-B14F-4D97-AF65-F5344CB8AC3E}">
        <p14:creationId xmlns:p14="http://schemas.microsoft.com/office/powerpoint/2010/main" val="385546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26F62A4-4CA2-1A87-914A-E320CAD9477F}"/>
              </a:ext>
            </a:extLst>
          </p:cNvPr>
          <p:cNvSpPr txBox="1">
            <a:spLocks/>
          </p:cNvSpPr>
          <p:nvPr/>
        </p:nvSpPr>
        <p:spPr>
          <a:xfrm>
            <a:off x="90170" y="90465"/>
            <a:ext cx="9264142" cy="8056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Problem 3 Output Comparison</a:t>
            </a:r>
          </a:p>
        </p:txBody>
      </p:sp>
      <p:pic>
        <p:nvPicPr>
          <p:cNvPr id="7174" name="Picture 6">
            <a:extLst>
              <a:ext uri="{FF2B5EF4-FFF2-40B4-BE49-F238E27FC236}">
                <a16:creationId xmlns:a16="http://schemas.microsoft.com/office/drawing/2014/main" id="{2E408AAD-12F4-B226-B798-6A0CD15B1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75" y="1000125"/>
            <a:ext cx="5003799" cy="3093804"/>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0E8F706F-123D-D565-C7FF-15C2682EB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2376" y="1000125"/>
            <a:ext cx="5376472" cy="3324225"/>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8ACB88A-C411-B020-9894-63118D917E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7139" y="3900073"/>
            <a:ext cx="4637721" cy="2867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4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3420-8501-9E96-BAE4-A35C70E41D27}"/>
              </a:ext>
            </a:extLst>
          </p:cNvPr>
          <p:cNvSpPr>
            <a:spLocks noGrp="1"/>
          </p:cNvSpPr>
          <p:nvPr>
            <p:ph type="title"/>
          </p:nvPr>
        </p:nvSpPr>
        <p:spPr/>
        <p:txBody>
          <a:bodyPr/>
          <a:lstStyle/>
          <a:p>
            <a:r>
              <a:rPr lang="en-IN" dirty="0"/>
              <a:t>Conclusion and Future work</a:t>
            </a:r>
          </a:p>
        </p:txBody>
      </p:sp>
      <p:sp>
        <p:nvSpPr>
          <p:cNvPr id="3" name="Content Placeholder 2">
            <a:extLst>
              <a:ext uri="{FF2B5EF4-FFF2-40B4-BE49-F238E27FC236}">
                <a16:creationId xmlns:a16="http://schemas.microsoft.com/office/drawing/2014/main" id="{E8DF3F73-318E-926B-D088-04D80F1D9A6D}"/>
              </a:ext>
            </a:extLst>
          </p:cNvPr>
          <p:cNvSpPr>
            <a:spLocks noGrp="1"/>
          </p:cNvSpPr>
          <p:nvPr>
            <p:ph idx="1"/>
          </p:nvPr>
        </p:nvSpPr>
        <p:spPr/>
        <p:txBody>
          <a:bodyPr/>
          <a:lstStyle/>
          <a:p>
            <a:pPr marL="0" indent="0">
              <a:buNone/>
            </a:pPr>
            <a:r>
              <a:rPr lang="en-IN" dirty="0"/>
              <a:t>Model implementation</a:t>
            </a:r>
          </a:p>
          <a:p>
            <a:pPr marL="0" indent="0">
              <a:buNone/>
            </a:pPr>
            <a:r>
              <a:rPr lang="en-US" sz="1800" dirty="0"/>
              <a:t>Successfully developed a comprehensive simulation model for tracking isotope evolution during nuclear fuel burnup using the Bateman equation framework.</a:t>
            </a:r>
          </a:p>
          <a:p>
            <a:pPr marL="0" indent="0">
              <a:buNone/>
            </a:pPr>
            <a:r>
              <a:rPr lang="en-IN" dirty="0"/>
              <a:t>Technical Challenges</a:t>
            </a:r>
          </a:p>
          <a:p>
            <a:pPr marL="0" indent="0">
              <a:buNone/>
            </a:pPr>
            <a:r>
              <a:rPr lang="en-IN" sz="1600" dirty="0"/>
              <a:t>In this project, most of the technical Challenges were over complicating the ODE function generator. I could have simplified the code earlier to organise the loss and production terms but I over complicated each loss and production terms. </a:t>
            </a:r>
          </a:p>
          <a:p>
            <a:pPr marL="0" indent="0">
              <a:buNone/>
            </a:pPr>
            <a:r>
              <a:rPr lang="en-IN" sz="1600" dirty="0"/>
              <a:t>Integrating the cross section into the dictionary to make accurate calculations was hard from a coding stand point was understandable from a technical stand point.</a:t>
            </a:r>
          </a:p>
          <a:p>
            <a:pPr marL="0" indent="0">
              <a:buNone/>
            </a:pPr>
            <a:r>
              <a:rPr lang="en-IN" dirty="0"/>
              <a:t>Validation</a:t>
            </a:r>
            <a:endParaRPr lang="en-IN" sz="2400" dirty="0"/>
          </a:p>
          <a:p>
            <a:pPr marL="0" indent="0">
              <a:buNone/>
            </a:pPr>
            <a:r>
              <a:rPr lang="en-IN" sz="1600" dirty="0"/>
              <a:t>The trend of the results were aligned with the trend of the ORIGEN 2 code. Only issue is that my code simplicity did not take into account all factors leading to a high concentration mass in the ORIGEN 2 code mass concentration outputs.</a:t>
            </a:r>
          </a:p>
        </p:txBody>
      </p:sp>
    </p:spTree>
    <p:extLst>
      <p:ext uri="{BB962C8B-B14F-4D97-AF65-F5344CB8AC3E}">
        <p14:creationId xmlns:p14="http://schemas.microsoft.com/office/powerpoint/2010/main" val="131120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C3517-2220-D6A1-8A5F-C749C29E4CDD}"/>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FCBEEA87-7E50-A16E-8A36-FDA417A42110}"/>
              </a:ext>
            </a:extLst>
          </p:cNvPr>
          <p:cNvSpPr>
            <a:spLocks noGrp="1"/>
          </p:cNvSpPr>
          <p:nvPr>
            <p:ph idx="1"/>
          </p:nvPr>
        </p:nvSpPr>
        <p:spPr/>
        <p:txBody>
          <a:bodyPr>
            <a:normAutofit lnSpcReduction="10000"/>
          </a:bodyPr>
          <a:lstStyle/>
          <a:p>
            <a:pPr marL="0" indent="0">
              <a:buNone/>
            </a:pPr>
            <a:r>
              <a:rPr lang="en-US" dirty="0"/>
              <a:t>Nuclear reactors operate by sustaining controlled fission chain reactions that generate heat for power production. As the reactor operates, the composition of nuclear fuel undergoes significant changes due to three primary mechanisms:</a:t>
            </a:r>
          </a:p>
          <a:p>
            <a:pPr lvl="1">
              <a:buFont typeface="Courier New" panose="02070309020205020404" pitchFamily="49" charset="0"/>
              <a:buChar char="o"/>
            </a:pPr>
            <a:r>
              <a:rPr lang="en-US" b="0" dirty="0">
                <a:effectLst/>
              </a:rPr>
              <a:t> Fission reactions splitting heavy nuclei</a:t>
            </a:r>
          </a:p>
          <a:p>
            <a:pPr lvl="1">
              <a:buFont typeface="Courier New" panose="02070309020205020404" pitchFamily="49" charset="0"/>
              <a:buChar char="o"/>
            </a:pPr>
            <a:r>
              <a:rPr lang="en-US" b="0" dirty="0">
                <a:effectLst/>
              </a:rPr>
              <a:t>Neutron capture transforming isotopes</a:t>
            </a:r>
          </a:p>
          <a:p>
            <a:pPr lvl="1">
              <a:buFont typeface="Courier New" panose="02070309020205020404" pitchFamily="49" charset="0"/>
              <a:buChar char="o"/>
            </a:pPr>
            <a:r>
              <a:rPr lang="en-US" dirty="0"/>
              <a:t>Radioactive decay of unstable nuclei</a:t>
            </a:r>
            <a:endParaRPr lang="en-US" b="0" dirty="0">
              <a:effectLst/>
            </a:endParaRPr>
          </a:p>
          <a:p>
            <a:pPr marL="0" indent="0">
              <a:buNone/>
            </a:pPr>
            <a:r>
              <a:rPr lang="en-US" dirty="0"/>
              <a:t>Accurately tracking these compositional changes is essential for predicting reactor performance ensuring safety margins and optimizing fuel cycles. </a:t>
            </a:r>
            <a:br>
              <a:rPr lang="en-US" dirty="0"/>
            </a:br>
            <a:endParaRPr lang="en-IN" dirty="0"/>
          </a:p>
        </p:txBody>
      </p:sp>
    </p:spTree>
    <p:extLst>
      <p:ext uri="{BB962C8B-B14F-4D97-AF65-F5344CB8AC3E}">
        <p14:creationId xmlns:p14="http://schemas.microsoft.com/office/powerpoint/2010/main" val="47931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6030-4276-D7E9-558D-9BD50AB6BB11}"/>
              </a:ext>
            </a:extLst>
          </p:cNvPr>
          <p:cNvSpPr>
            <a:spLocks noGrp="1"/>
          </p:cNvSpPr>
          <p:nvPr>
            <p:ph type="title"/>
          </p:nvPr>
        </p:nvSpPr>
        <p:spPr/>
        <p:txBody>
          <a:bodyPr/>
          <a:lstStyle/>
          <a:p>
            <a:r>
              <a:rPr lang="en-IN" dirty="0"/>
              <a:t>Theoretical Background: The Bateman equations</a:t>
            </a:r>
          </a:p>
        </p:txBody>
      </p:sp>
      <p:sp>
        <p:nvSpPr>
          <p:cNvPr id="3" name="Content Placeholder 2">
            <a:extLst>
              <a:ext uri="{FF2B5EF4-FFF2-40B4-BE49-F238E27FC236}">
                <a16:creationId xmlns:a16="http://schemas.microsoft.com/office/drawing/2014/main" id="{92044E24-65B7-A888-9258-FE9D89947AA6}"/>
              </a:ext>
            </a:extLst>
          </p:cNvPr>
          <p:cNvSpPr>
            <a:spLocks noGrp="1"/>
          </p:cNvSpPr>
          <p:nvPr>
            <p:ph idx="1"/>
          </p:nvPr>
        </p:nvSpPr>
        <p:spPr>
          <a:xfrm>
            <a:off x="838200" y="1825625"/>
            <a:ext cx="5257800" cy="4351338"/>
          </a:xfrm>
        </p:spPr>
        <p:txBody>
          <a:bodyPr>
            <a:normAutofit/>
          </a:bodyPr>
          <a:lstStyle/>
          <a:p>
            <a:pPr marL="0" indent="0">
              <a:buNone/>
            </a:pPr>
            <a:r>
              <a:rPr lang="en-US" sz="2400" dirty="0"/>
              <a:t>The Bateman equations provide a mathematical framework for modeling the time evolution of isotopic concentrations in nuclear fuel. These coupled ordinary differential equations account for:</a:t>
            </a:r>
          </a:p>
          <a:p>
            <a:pPr lvl="1"/>
            <a:r>
              <a:rPr lang="en-IN" sz="2000" dirty="0"/>
              <a:t>Radioactive decay chains</a:t>
            </a:r>
          </a:p>
          <a:p>
            <a:pPr lvl="1"/>
            <a:r>
              <a:rPr lang="en-IN" sz="2000" dirty="0"/>
              <a:t>Neutron-induced transmutation reactions</a:t>
            </a:r>
          </a:p>
          <a:p>
            <a:pPr lvl="1"/>
            <a:r>
              <a:rPr lang="en-IN" sz="2000" dirty="0"/>
              <a:t>Production through fission and capture</a:t>
            </a:r>
          </a:p>
          <a:p>
            <a:pPr lvl="1"/>
            <a:r>
              <a:rPr lang="en-IN" sz="2000" dirty="0"/>
              <a:t>Depletion through various reaction pathways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01F23D-3AE8-3091-4B2B-D3125414CD26}"/>
                  </a:ext>
                </a:extLst>
              </p:cNvPr>
              <p:cNvSpPr txBox="1"/>
              <p:nvPr/>
            </p:nvSpPr>
            <p:spPr>
              <a:xfrm>
                <a:off x="6096000" y="1825625"/>
                <a:ext cx="5257800" cy="2308324"/>
              </a:xfrm>
              <a:prstGeom prst="rect">
                <a:avLst/>
              </a:prstGeom>
              <a:noFill/>
            </p:spPr>
            <p:txBody>
              <a:bodyPr wrap="square" rtlCol="0">
                <a:spAutoFit/>
              </a:bodyPr>
              <a:lstStyle/>
              <a:p>
                <a:endParaRPr lang="en-IN" dirty="0"/>
              </a:p>
              <a:p>
                <a:endParaRPr lang="en-IN" dirty="0"/>
              </a:p>
              <a:p>
                <a:endParaRPr lang="en-IN" dirty="0"/>
              </a:p>
              <a:p>
                <a:r>
                  <a:rPr lang="en-IN" dirty="0"/>
                  <a:t>Where:</a:t>
                </a:r>
              </a:p>
              <a:p>
                <a:pPr marL="742950" lvl="1" indent="-285750">
                  <a:buFont typeface="Arial" panose="020B0604020202020204" pitchFamily="34" charset="0"/>
                  <a:buChar char="•"/>
                </a:pP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𝑖</m:t>
                        </m:r>
                      </m:sub>
                    </m:sSub>
                    <m:r>
                      <a:rPr lang="en-IN" b="0" i="1" smtClean="0">
                        <a:latin typeface="Cambria Math" panose="02040503050406030204" pitchFamily="18" charset="0"/>
                      </a:rPr>
                      <m:t>=</m:t>
                    </m:r>
                    <m:r>
                      <a:rPr lang="en-IN" b="0" i="1" smtClean="0">
                        <a:latin typeface="Cambria Math" panose="02040503050406030204" pitchFamily="18" charset="0"/>
                      </a:rPr>
                      <m:t>𝑁𝑢𝑚𝑏𝑒𝑟</m:t>
                    </m:r>
                    <m:r>
                      <a:rPr lang="en-IN" b="0" i="1" smtClean="0">
                        <a:latin typeface="Cambria Math" panose="02040503050406030204" pitchFamily="18" charset="0"/>
                      </a:rPr>
                      <m:t> </m:t>
                    </m:r>
                    <m:r>
                      <a:rPr lang="en-IN" b="0" i="1" smtClean="0">
                        <a:latin typeface="Cambria Math" panose="02040503050406030204" pitchFamily="18" charset="0"/>
                      </a:rPr>
                      <m:t>𝑑𝑒𝑛𝑠𝑖𝑡𝑦</m:t>
                    </m:r>
                    <m:r>
                      <a:rPr lang="en-IN" b="0" i="1" smtClean="0">
                        <a:latin typeface="Cambria Math" panose="02040503050406030204" pitchFamily="18" charset="0"/>
                      </a:rPr>
                      <m:t> </m:t>
                    </m:r>
                    <m:r>
                      <a:rPr lang="en-IN" b="0" i="1" smtClean="0">
                        <a:latin typeface="Cambria Math" panose="02040503050406030204" pitchFamily="18" charset="0"/>
                      </a:rPr>
                      <m:t>𝑜𝑓</m:t>
                    </m:r>
                    <m:r>
                      <a:rPr lang="en-IN" b="0" i="1" smtClean="0">
                        <a:latin typeface="Cambria Math" panose="02040503050406030204" pitchFamily="18" charset="0"/>
                      </a:rPr>
                      <m:t> </m:t>
                    </m:r>
                    <m:r>
                      <a:rPr lang="en-IN" b="0" i="1" smtClean="0">
                        <a:latin typeface="Cambria Math" panose="02040503050406030204" pitchFamily="18" charset="0"/>
                      </a:rPr>
                      <m:t>𝑖𝑠𝑜𝑡𝑜𝑝𝑒</m:t>
                    </m:r>
                    <m:r>
                      <a:rPr lang="en-IN" b="0" i="1" smtClean="0">
                        <a:latin typeface="Cambria Math" panose="02040503050406030204" pitchFamily="18" charset="0"/>
                      </a:rPr>
                      <m:t> </m:t>
                    </m:r>
                    <m:r>
                      <a:rPr lang="en-IN" b="0" i="1" smtClean="0">
                        <a:latin typeface="Cambria Math" panose="02040503050406030204" pitchFamily="18" charset="0"/>
                      </a:rPr>
                      <m:t>𝑖</m:t>
                    </m:r>
                  </m:oMath>
                </a14:m>
                <a:endParaRPr lang="en-IN" b="0" dirty="0"/>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𝐷𝑒𝑐𝑎𝑦</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𝑐𝑜𝑛𝑠𝑡𝑎𝑛𝑡</m:t>
                    </m:r>
                  </m:oMath>
                </a14:m>
                <a:endParaRPr lang="en-IN"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𝜙</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𝑁𝑒𝑢𝑡𝑟𝑜𝑛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𝑓𝑙𝑢𝑥</m:t>
                    </m:r>
                  </m:oMath>
                </a14:m>
                <a:endParaRPr lang="en-IN" b="0" dirty="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𝜎</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𝑅𝑒𝑎𝑐𝑡𝑖𝑜𝑛</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𝑐𝑟𝑜𝑠𝑠</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𝑠𝑒𝑐𝑡𝑖𝑜𝑛</m:t>
                    </m:r>
                  </m:oMath>
                </a14:m>
                <a:endParaRPr lang="en-IN" dirty="0"/>
              </a:p>
            </p:txBody>
          </p:sp>
        </mc:Choice>
        <mc:Fallback xmlns="">
          <p:sp>
            <p:nvSpPr>
              <p:cNvPr id="4" name="TextBox 3">
                <a:extLst>
                  <a:ext uri="{FF2B5EF4-FFF2-40B4-BE49-F238E27FC236}">
                    <a16:creationId xmlns:a16="http://schemas.microsoft.com/office/drawing/2014/main" id="{2B01F23D-3AE8-3091-4B2B-D3125414CD26}"/>
                  </a:ext>
                </a:extLst>
              </p:cNvPr>
              <p:cNvSpPr txBox="1">
                <a:spLocks noRot="1" noChangeAspect="1" noMove="1" noResize="1" noEditPoints="1" noAdjustHandles="1" noChangeArrowheads="1" noChangeShapeType="1" noTextEdit="1"/>
              </p:cNvSpPr>
              <p:nvPr/>
            </p:nvSpPr>
            <p:spPr>
              <a:xfrm>
                <a:off x="6096000" y="1825625"/>
                <a:ext cx="5257800" cy="2308324"/>
              </a:xfrm>
              <a:prstGeom prst="rect">
                <a:avLst/>
              </a:prstGeom>
              <a:blipFill>
                <a:blip r:embed="rId3"/>
                <a:stretch>
                  <a:fillRect l="-927" b="-211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3BE4BAC7-3CF0-8CF6-02D9-4A49EDE98B4A}"/>
              </a:ext>
            </a:extLst>
          </p:cNvPr>
          <p:cNvPicPr>
            <a:picLocks noChangeAspect="1"/>
          </p:cNvPicPr>
          <p:nvPr/>
        </p:nvPicPr>
        <p:blipFill>
          <a:blip r:embed="rId4"/>
          <a:stretch>
            <a:fillRect/>
          </a:stretch>
        </p:blipFill>
        <p:spPr>
          <a:xfrm>
            <a:off x="6749556" y="1690688"/>
            <a:ext cx="3429479" cy="952633"/>
          </a:xfrm>
          <a:prstGeom prst="rect">
            <a:avLst/>
          </a:prstGeom>
        </p:spPr>
      </p:pic>
    </p:spTree>
    <p:extLst>
      <p:ext uri="{BB962C8B-B14F-4D97-AF65-F5344CB8AC3E}">
        <p14:creationId xmlns:p14="http://schemas.microsoft.com/office/powerpoint/2010/main" val="4228191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396C-40FC-C727-5C4C-7F7A995DFAEC}"/>
              </a:ext>
            </a:extLst>
          </p:cNvPr>
          <p:cNvSpPr>
            <a:spLocks noGrp="1"/>
          </p:cNvSpPr>
          <p:nvPr>
            <p:ph type="title"/>
          </p:nvPr>
        </p:nvSpPr>
        <p:spPr/>
        <p:txBody>
          <a:bodyPr/>
          <a:lstStyle/>
          <a:p>
            <a:r>
              <a:rPr lang="en-IN" dirty="0"/>
              <a:t>Stacey’s Uranium Burnup ODE’s </a:t>
            </a:r>
          </a:p>
        </p:txBody>
      </p:sp>
      <p:pic>
        <p:nvPicPr>
          <p:cNvPr id="9" name="Content Placeholder 8">
            <a:extLst>
              <a:ext uri="{FF2B5EF4-FFF2-40B4-BE49-F238E27FC236}">
                <a16:creationId xmlns:a16="http://schemas.microsoft.com/office/drawing/2014/main" id="{B7CAFA7F-BDA6-223E-6DF0-EB8513E856A9}"/>
              </a:ext>
            </a:extLst>
          </p:cNvPr>
          <p:cNvPicPr>
            <a:picLocks noGrp="1" noChangeAspect="1"/>
          </p:cNvPicPr>
          <p:nvPr>
            <p:ph idx="1"/>
          </p:nvPr>
        </p:nvPicPr>
        <p:blipFill>
          <a:blip r:embed="rId2"/>
          <a:stretch>
            <a:fillRect/>
          </a:stretch>
        </p:blipFill>
        <p:spPr>
          <a:xfrm>
            <a:off x="838200" y="1397000"/>
            <a:ext cx="3967490" cy="5461000"/>
          </a:xfrm>
        </p:spPr>
      </p:pic>
      <p:pic>
        <p:nvPicPr>
          <p:cNvPr id="11" name="Picture 10">
            <a:extLst>
              <a:ext uri="{FF2B5EF4-FFF2-40B4-BE49-F238E27FC236}">
                <a16:creationId xmlns:a16="http://schemas.microsoft.com/office/drawing/2014/main" id="{5A430AF3-F386-3828-84B8-609281249166}"/>
              </a:ext>
            </a:extLst>
          </p:cNvPr>
          <p:cNvPicPr>
            <a:picLocks noChangeAspect="1"/>
          </p:cNvPicPr>
          <p:nvPr/>
        </p:nvPicPr>
        <p:blipFill>
          <a:blip r:embed="rId3"/>
          <a:stretch>
            <a:fillRect/>
          </a:stretch>
        </p:blipFill>
        <p:spPr>
          <a:xfrm>
            <a:off x="4395549" y="1514207"/>
            <a:ext cx="4100751" cy="4617651"/>
          </a:xfrm>
          <a:prstGeom prst="rect">
            <a:avLst/>
          </a:prstGeom>
        </p:spPr>
      </p:pic>
      <p:graphicFrame>
        <p:nvGraphicFramePr>
          <p:cNvPr id="14" name="Table 13">
            <a:extLst>
              <a:ext uri="{FF2B5EF4-FFF2-40B4-BE49-F238E27FC236}">
                <a16:creationId xmlns:a16="http://schemas.microsoft.com/office/drawing/2014/main" id="{D35D6F49-753A-AE55-77BE-8BA120BE9450}"/>
              </a:ext>
            </a:extLst>
          </p:cNvPr>
          <p:cNvGraphicFramePr>
            <a:graphicFrameLocks noGrp="1"/>
          </p:cNvGraphicFramePr>
          <p:nvPr>
            <p:extLst>
              <p:ext uri="{D42A27DB-BD31-4B8C-83A1-F6EECF244321}">
                <p14:modId xmlns:p14="http://schemas.microsoft.com/office/powerpoint/2010/main" val="2608737540"/>
              </p:ext>
            </p:extLst>
          </p:nvPr>
        </p:nvGraphicFramePr>
        <p:xfrm>
          <a:off x="8496300" y="462789"/>
          <a:ext cx="1295400" cy="6030086"/>
        </p:xfrm>
        <a:graphic>
          <a:graphicData uri="http://schemas.openxmlformats.org/drawingml/2006/table">
            <a:tbl>
              <a:tblPr/>
              <a:tblGrid>
                <a:gridCol w="647700">
                  <a:extLst>
                    <a:ext uri="{9D8B030D-6E8A-4147-A177-3AD203B41FA5}">
                      <a16:colId xmlns:a16="http://schemas.microsoft.com/office/drawing/2014/main" val="2764929369"/>
                    </a:ext>
                  </a:extLst>
                </a:gridCol>
                <a:gridCol w="647700">
                  <a:extLst>
                    <a:ext uri="{9D8B030D-6E8A-4147-A177-3AD203B41FA5}">
                      <a16:colId xmlns:a16="http://schemas.microsoft.com/office/drawing/2014/main" val="3403462280"/>
                    </a:ext>
                  </a:extLst>
                </a:gridCol>
              </a:tblGrid>
              <a:tr h="415868">
                <a:tc>
                  <a:txBody>
                    <a:bodyPr/>
                    <a:lstStyle/>
                    <a:p>
                      <a:pPr algn="ctr">
                        <a:buNone/>
                      </a:pPr>
                      <a:r>
                        <a:rPr lang="en-IN" sz="1100" b="1">
                          <a:solidFill>
                            <a:srgbClr val="000000"/>
                          </a:solidFill>
                          <a:effectLst/>
                          <a:latin typeface="Aptos Narrow" panose="020B0004020202020204" pitchFamily="34" charset="0"/>
                        </a:rPr>
                        <a:t>Isotope</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b="1">
                          <a:solidFill>
                            <a:srgbClr val="000000"/>
                          </a:solidFill>
                          <a:effectLst/>
                          <a:latin typeface="Aptos Narrow" panose="020B0004020202020204" pitchFamily="34" charset="0"/>
                        </a:rPr>
                        <a:t>Code</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7068482"/>
                  </a:ext>
                </a:extLst>
              </a:tr>
              <a:tr h="207934">
                <a:tc>
                  <a:txBody>
                    <a:bodyPr/>
                    <a:lstStyle/>
                    <a:p>
                      <a:pPr algn="ctr">
                        <a:buNone/>
                      </a:pPr>
                      <a:r>
                        <a:rPr lang="en-IN" sz="1100">
                          <a:solidFill>
                            <a:srgbClr val="000000"/>
                          </a:solidFill>
                          <a:effectLst/>
                          <a:latin typeface="Aptos Narrow" panose="020B0004020202020204" pitchFamily="34" charset="0"/>
                        </a:rPr>
                        <a:t>U234</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24</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3741121"/>
                  </a:ext>
                </a:extLst>
              </a:tr>
              <a:tr h="207934">
                <a:tc>
                  <a:txBody>
                    <a:bodyPr/>
                    <a:lstStyle/>
                    <a:p>
                      <a:pPr algn="ctr">
                        <a:buNone/>
                      </a:pPr>
                      <a:r>
                        <a:rPr lang="en-IN" sz="1100">
                          <a:solidFill>
                            <a:srgbClr val="000000"/>
                          </a:solidFill>
                          <a:effectLst/>
                          <a:latin typeface="Aptos Narrow" panose="020B0004020202020204" pitchFamily="34" charset="0"/>
                        </a:rPr>
                        <a:t>U235</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25</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29813981"/>
                  </a:ext>
                </a:extLst>
              </a:tr>
              <a:tr h="207934">
                <a:tc>
                  <a:txBody>
                    <a:bodyPr/>
                    <a:lstStyle/>
                    <a:p>
                      <a:pPr algn="ctr">
                        <a:buNone/>
                      </a:pPr>
                      <a:r>
                        <a:rPr lang="en-IN" sz="1100">
                          <a:solidFill>
                            <a:srgbClr val="000000"/>
                          </a:solidFill>
                          <a:effectLst/>
                          <a:latin typeface="Aptos Narrow" panose="020B0004020202020204" pitchFamily="34" charset="0"/>
                        </a:rPr>
                        <a:t>U236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25644695"/>
                  </a:ext>
                </a:extLst>
              </a:tr>
              <a:tr h="207934">
                <a:tc>
                  <a:txBody>
                    <a:bodyPr/>
                    <a:lstStyle/>
                    <a:p>
                      <a:pPr algn="ctr">
                        <a:buNone/>
                      </a:pPr>
                      <a:r>
                        <a:rPr lang="en-IN" sz="1100">
                          <a:solidFill>
                            <a:srgbClr val="000000"/>
                          </a:solidFill>
                          <a:effectLst/>
                          <a:latin typeface="Aptos Narrow" panose="020B0004020202020204" pitchFamily="34" charset="0"/>
                        </a:rPr>
                        <a:t>U237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153605"/>
                  </a:ext>
                </a:extLst>
              </a:tr>
              <a:tr h="207934">
                <a:tc>
                  <a:txBody>
                    <a:bodyPr/>
                    <a:lstStyle/>
                    <a:p>
                      <a:pPr algn="ctr">
                        <a:buNone/>
                      </a:pPr>
                      <a:r>
                        <a:rPr lang="en-IN" sz="1100">
                          <a:solidFill>
                            <a:srgbClr val="000000"/>
                          </a:solidFill>
                          <a:effectLst/>
                          <a:latin typeface="Aptos Narrow" panose="020B0004020202020204" pitchFamily="34" charset="0"/>
                        </a:rPr>
                        <a:t>U238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23812562"/>
                  </a:ext>
                </a:extLst>
              </a:tr>
              <a:tr h="207934">
                <a:tc>
                  <a:txBody>
                    <a:bodyPr/>
                    <a:lstStyle/>
                    <a:p>
                      <a:pPr algn="ctr">
                        <a:buNone/>
                      </a:pPr>
                      <a:r>
                        <a:rPr lang="en-IN" sz="1100">
                          <a:solidFill>
                            <a:srgbClr val="000000"/>
                          </a:solidFill>
                          <a:effectLst/>
                          <a:latin typeface="Aptos Narrow" panose="020B0004020202020204" pitchFamily="34" charset="0"/>
                        </a:rPr>
                        <a:t>U239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29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48999709"/>
                  </a:ext>
                </a:extLst>
              </a:tr>
              <a:tr h="311901">
                <a:tc>
                  <a:txBody>
                    <a:bodyPr/>
                    <a:lstStyle/>
                    <a:p>
                      <a:pPr algn="ctr">
                        <a:buNone/>
                      </a:pPr>
                      <a:r>
                        <a:rPr lang="en-IN" sz="1100">
                          <a:solidFill>
                            <a:srgbClr val="000000"/>
                          </a:solidFill>
                          <a:effectLst/>
                          <a:latin typeface="Aptos Narrow" panose="020B0004020202020204" pitchFamily="34" charset="0"/>
                        </a:rPr>
                        <a:t>Np236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36</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44107181"/>
                  </a:ext>
                </a:extLst>
              </a:tr>
              <a:tr h="311901">
                <a:tc>
                  <a:txBody>
                    <a:bodyPr/>
                    <a:lstStyle/>
                    <a:p>
                      <a:pPr algn="ctr">
                        <a:buNone/>
                      </a:pPr>
                      <a:r>
                        <a:rPr lang="en-IN" sz="1100">
                          <a:solidFill>
                            <a:srgbClr val="000000"/>
                          </a:solidFill>
                          <a:effectLst/>
                          <a:latin typeface="Aptos Narrow" panose="020B0004020202020204" pitchFamily="34" charset="0"/>
                        </a:rPr>
                        <a:t>Np237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37</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33782877"/>
                  </a:ext>
                </a:extLst>
              </a:tr>
              <a:tr h="311901">
                <a:tc>
                  <a:txBody>
                    <a:bodyPr/>
                    <a:lstStyle/>
                    <a:p>
                      <a:pPr algn="ctr">
                        <a:buNone/>
                      </a:pPr>
                      <a:r>
                        <a:rPr lang="en-IN" sz="1100">
                          <a:solidFill>
                            <a:srgbClr val="000000"/>
                          </a:solidFill>
                          <a:effectLst/>
                          <a:latin typeface="Aptos Narrow" panose="020B0004020202020204" pitchFamily="34" charset="0"/>
                        </a:rPr>
                        <a:t>Np238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67473242"/>
                  </a:ext>
                </a:extLst>
              </a:tr>
              <a:tr h="311901">
                <a:tc>
                  <a:txBody>
                    <a:bodyPr/>
                    <a:lstStyle/>
                    <a:p>
                      <a:pPr algn="ctr">
                        <a:buNone/>
                      </a:pPr>
                      <a:r>
                        <a:rPr lang="en-IN" sz="1100">
                          <a:solidFill>
                            <a:srgbClr val="000000"/>
                          </a:solidFill>
                          <a:effectLst/>
                          <a:latin typeface="Aptos Narrow" panose="020B0004020202020204" pitchFamily="34" charset="0"/>
                        </a:rPr>
                        <a:t>Np239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80222098"/>
                  </a:ext>
                </a:extLst>
              </a:tr>
              <a:tr h="311901">
                <a:tc>
                  <a:txBody>
                    <a:bodyPr/>
                    <a:lstStyle/>
                    <a:p>
                      <a:pPr algn="ctr">
                        <a:buNone/>
                      </a:pPr>
                      <a:r>
                        <a:rPr lang="en-IN" sz="1100">
                          <a:solidFill>
                            <a:srgbClr val="000000"/>
                          </a:solidFill>
                          <a:effectLst/>
                          <a:latin typeface="Aptos Narrow" panose="020B0004020202020204" pitchFamily="34" charset="0"/>
                        </a:rPr>
                        <a:t>Pu238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48</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71981097"/>
                  </a:ext>
                </a:extLst>
              </a:tr>
              <a:tr h="311901">
                <a:tc>
                  <a:txBody>
                    <a:bodyPr/>
                    <a:lstStyle/>
                    <a:p>
                      <a:pPr algn="ctr">
                        <a:buNone/>
                      </a:pPr>
                      <a:r>
                        <a:rPr lang="en-IN" sz="1100">
                          <a:solidFill>
                            <a:srgbClr val="000000"/>
                          </a:solidFill>
                          <a:effectLst/>
                          <a:latin typeface="Aptos Narrow" panose="020B0004020202020204" pitchFamily="34" charset="0"/>
                        </a:rPr>
                        <a:t>Pu239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49</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79685221"/>
                  </a:ext>
                </a:extLst>
              </a:tr>
              <a:tr h="311901">
                <a:tc>
                  <a:txBody>
                    <a:bodyPr/>
                    <a:lstStyle/>
                    <a:p>
                      <a:pPr algn="ctr">
                        <a:buNone/>
                      </a:pPr>
                      <a:r>
                        <a:rPr lang="en-IN" sz="1100">
                          <a:solidFill>
                            <a:srgbClr val="000000"/>
                          </a:solidFill>
                          <a:effectLst/>
                          <a:latin typeface="Aptos Narrow" panose="020B0004020202020204" pitchFamily="34" charset="0"/>
                        </a:rPr>
                        <a:t>Pu240</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40</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95435715"/>
                  </a:ext>
                </a:extLst>
              </a:tr>
              <a:tr h="311901">
                <a:tc>
                  <a:txBody>
                    <a:bodyPr/>
                    <a:lstStyle/>
                    <a:p>
                      <a:pPr algn="ctr">
                        <a:buNone/>
                      </a:pPr>
                      <a:r>
                        <a:rPr lang="en-IN" sz="1100">
                          <a:solidFill>
                            <a:srgbClr val="000000"/>
                          </a:solidFill>
                          <a:effectLst/>
                          <a:latin typeface="Aptos Narrow" panose="020B0004020202020204" pitchFamily="34" charset="0"/>
                        </a:rPr>
                        <a:t>Pu241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00794200"/>
                  </a:ext>
                </a:extLst>
              </a:tr>
              <a:tr h="311901">
                <a:tc>
                  <a:txBody>
                    <a:bodyPr/>
                    <a:lstStyle/>
                    <a:p>
                      <a:pPr algn="ctr">
                        <a:buNone/>
                      </a:pPr>
                      <a:r>
                        <a:rPr lang="en-IN" sz="1100">
                          <a:solidFill>
                            <a:srgbClr val="000000"/>
                          </a:solidFill>
                          <a:effectLst/>
                          <a:latin typeface="Aptos Narrow" panose="020B0004020202020204" pitchFamily="34" charset="0"/>
                        </a:rPr>
                        <a:t>Pu242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8361706"/>
                  </a:ext>
                </a:extLst>
              </a:tr>
              <a:tr h="311901">
                <a:tc>
                  <a:txBody>
                    <a:bodyPr/>
                    <a:lstStyle/>
                    <a:p>
                      <a:pPr algn="ctr">
                        <a:buNone/>
                      </a:pPr>
                      <a:r>
                        <a:rPr lang="en-IN" sz="1100">
                          <a:solidFill>
                            <a:srgbClr val="000000"/>
                          </a:solidFill>
                          <a:effectLst/>
                          <a:latin typeface="Aptos Narrow" panose="020B0004020202020204" pitchFamily="34" charset="0"/>
                        </a:rPr>
                        <a:t>Pu243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00046933"/>
                  </a:ext>
                </a:extLst>
              </a:tr>
              <a:tr h="415868">
                <a:tc>
                  <a:txBody>
                    <a:bodyPr/>
                    <a:lstStyle/>
                    <a:p>
                      <a:pPr algn="ctr">
                        <a:buNone/>
                      </a:pPr>
                      <a:r>
                        <a:rPr lang="en-IN" sz="1100">
                          <a:solidFill>
                            <a:srgbClr val="000000"/>
                          </a:solidFill>
                          <a:effectLst/>
                          <a:latin typeface="Aptos Narrow" panose="020B0004020202020204" pitchFamily="34" charset="0"/>
                        </a:rPr>
                        <a:t>Am241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51</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75748529"/>
                  </a:ext>
                </a:extLst>
              </a:tr>
              <a:tr h="415868">
                <a:tc>
                  <a:txBody>
                    <a:bodyPr/>
                    <a:lstStyle/>
                    <a:p>
                      <a:pPr algn="ctr">
                        <a:buNone/>
                      </a:pPr>
                      <a:r>
                        <a:rPr lang="en-IN" sz="1100">
                          <a:solidFill>
                            <a:srgbClr val="000000"/>
                          </a:solidFill>
                          <a:effectLst/>
                          <a:latin typeface="Aptos Narrow" panose="020B0004020202020204" pitchFamily="34" charset="0"/>
                        </a:rPr>
                        <a:t>Am242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a:solidFill>
                            <a:srgbClr val="000000"/>
                          </a:solidFill>
                          <a:effectLst/>
                          <a:latin typeface="Aptos Narrow" panose="020B0004020202020204" pitchFamily="34" charset="0"/>
                        </a:rPr>
                        <a:t>52</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8474060"/>
                  </a:ext>
                </a:extLst>
              </a:tr>
              <a:tr h="415868">
                <a:tc>
                  <a:txBody>
                    <a:bodyPr/>
                    <a:lstStyle/>
                    <a:p>
                      <a:pPr algn="ctr">
                        <a:buNone/>
                      </a:pPr>
                      <a:r>
                        <a:rPr lang="en-IN" sz="1100">
                          <a:solidFill>
                            <a:srgbClr val="000000"/>
                          </a:solidFill>
                          <a:effectLst/>
                          <a:latin typeface="Aptos Narrow" panose="020B0004020202020204" pitchFamily="34" charset="0"/>
                        </a:rPr>
                        <a:t>Am243</a:t>
                      </a:r>
                      <a:endParaRPr lang="en-IN">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buNone/>
                      </a:pPr>
                      <a:r>
                        <a:rPr lang="en-IN" sz="1100" dirty="0">
                          <a:solidFill>
                            <a:srgbClr val="000000"/>
                          </a:solidFill>
                          <a:effectLst/>
                          <a:latin typeface="Aptos Narrow" panose="020B0004020202020204" pitchFamily="34" charset="0"/>
                        </a:rPr>
                        <a:t>53</a:t>
                      </a:r>
                      <a:endParaRPr lang="en-IN" dirty="0">
                        <a:effectLst/>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67572919"/>
                  </a:ext>
                </a:extLst>
              </a:tr>
            </a:tbl>
          </a:graphicData>
        </a:graphic>
      </p:graphicFrame>
      <p:sp>
        <p:nvSpPr>
          <p:cNvPr id="15" name="Rectangle 2">
            <a:extLst>
              <a:ext uri="{FF2B5EF4-FFF2-40B4-BE49-F238E27FC236}">
                <a16:creationId xmlns:a16="http://schemas.microsoft.com/office/drawing/2014/main" id="{1B80FF27-90DD-6164-51F3-D613F01D12A1}"/>
              </a:ext>
            </a:extLst>
          </p:cNvPr>
          <p:cNvSpPr>
            <a:spLocks noChangeArrowheads="1"/>
          </p:cNvSpPr>
          <p:nvPr/>
        </p:nvSpPr>
        <p:spPr bwMode="auto">
          <a:xfrm>
            <a:off x="9277350" y="548065"/>
            <a:ext cx="12954000" cy="64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424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F171-E8C3-6828-1B3D-2D291DCE8B65}"/>
              </a:ext>
            </a:extLst>
          </p:cNvPr>
          <p:cNvSpPr>
            <a:spLocks noGrp="1"/>
          </p:cNvSpPr>
          <p:nvPr>
            <p:ph type="title"/>
          </p:nvPr>
        </p:nvSpPr>
        <p:spPr/>
        <p:txBody>
          <a:bodyPr/>
          <a:lstStyle/>
          <a:p>
            <a:r>
              <a:rPr lang="en-IN" dirty="0"/>
              <a:t>Nuclear Transmutation Chains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1C6F07-7692-F557-B4F4-AB97117D872D}"/>
                  </a:ext>
                </a:extLst>
              </p:cNvPr>
              <p:cNvSpPr>
                <a:spLocks noGrp="1"/>
              </p:cNvSpPr>
              <p:nvPr>
                <p:ph idx="1"/>
              </p:nvPr>
            </p:nvSpPr>
            <p:spPr/>
            <p:txBody>
              <a:bodyPr>
                <a:normAutofit fontScale="92500" lnSpcReduction="20000"/>
              </a:bodyPr>
              <a:lstStyle/>
              <a:p>
                <a:pPr marL="0" indent="0">
                  <a:buNone/>
                </a:pPr>
                <a:r>
                  <a:rPr lang="en-US" sz="1800" dirty="0"/>
                  <a:t>Nuclear transmutation is the process by which one chemical element or isotope is transformed into another. This often occurs in nuclear reactors due to neutron capture, where an atom's nucleus absorbs a neutron, and subsequent radioactive decays (like beta decay). This continuous change in isotopic composition is central to understanding nuclear fuel burnup.</a:t>
                </a:r>
              </a:p>
              <a:p>
                <a:pPr marL="0" indent="0">
                  <a:buNone/>
                </a:pPr>
                <a:r>
                  <a:rPr lang="en-IN" sz="1800" dirty="0"/>
                  <a:t>Example of two reactions that undergo in a Transmutation Chain:</a:t>
                </a:r>
              </a:p>
              <a:p>
                <a:pPr marL="0" indent="0">
                  <a:buNone/>
                </a:pPr>
                <a:r>
                  <a:rPr lang="en-IN" sz="1800" dirty="0"/>
                  <a:t>U-238 Capture:</a:t>
                </a:r>
              </a:p>
              <a:p>
                <a:pPr lvl="1"/>
                <a:r>
                  <a:rPr lang="en-IN" sz="1400" dirty="0"/>
                  <a:t>U-238 absorbs a neutron via (n,</a:t>
                </a:r>
                <a:r>
                  <a:rPr lang="el-GR" sz="1400" dirty="0"/>
                  <a:t>γ) </a:t>
                </a:r>
                <a:r>
                  <a:rPr lang="en-IN" sz="1400" dirty="0"/>
                  <a:t>reaction, forming U-239</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238</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m:t>
                    </m:r>
                    <m:r>
                      <a:rPr lang="en-IN" sz="1400" b="0" i="1" smtClean="0">
                        <a:latin typeface="Cambria Math" panose="02040503050406030204" pitchFamily="18" charset="0"/>
                      </a:rPr>
                      <m:t>𝑛</m:t>
                    </m:r>
                    <m:r>
                      <a:rPr lang="en-IN" sz="1400" b="0" i="1" smtClean="0">
                        <a:latin typeface="Cambria Math" panose="02040503050406030204" pitchFamily="18" charset="0"/>
                      </a:rPr>
                      <m:t> →</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  </m:t>
                    </m:r>
                  </m:oMath>
                </a14:m>
                <a:r>
                  <a:rPr lang="en-IN" sz="1400" dirty="0"/>
                  <a:t> </a:t>
                </a:r>
              </a:p>
              <a:p>
                <a:pPr marL="0" indent="0">
                  <a:buNone/>
                </a:pPr>
                <a:r>
                  <a:rPr lang="en-IN" sz="1800" dirty="0"/>
                  <a:t>Beta Decay:</a:t>
                </a:r>
              </a:p>
              <a:p>
                <a:pPr lvl="1"/>
                <a:r>
                  <a:rPr lang="en-IN" sz="1400" dirty="0"/>
                  <a:t>U-239 undergoes B- decay with a half life of 23.5 minutes</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𝑈</m:t>
                        </m:r>
                      </m:sub>
                    </m:sSub>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𝑁𝑝</m:t>
                        </m:r>
                      </m:sub>
                    </m:sSub>
                    <m:r>
                      <a:rPr lang="en-IN" sz="1400" b="0" i="1" smtClean="0">
                        <a:latin typeface="Cambria Math" panose="02040503050406030204" pitchFamily="18" charset="0"/>
                      </a:rPr>
                      <m:t>+</m:t>
                    </m:r>
                    <m:sSup>
                      <m:sSupPr>
                        <m:ctrlPr>
                          <a:rPr lang="en-IN" sz="1400" b="0" i="1" smtClean="0">
                            <a:latin typeface="Cambria Math" panose="02040503050406030204" pitchFamily="18" charset="0"/>
                          </a:rPr>
                        </m:ctrlPr>
                      </m:sSupPr>
                      <m:e>
                        <m:r>
                          <a:rPr lang="en-IN" sz="1400" b="0" i="1" smtClean="0">
                            <a:latin typeface="Cambria Math" panose="02040503050406030204" pitchFamily="18" charset="0"/>
                          </a:rPr>
                          <m:t>𝑒</m:t>
                        </m:r>
                      </m:e>
                      <m:sup>
                        <m:r>
                          <a:rPr lang="en-IN" sz="1400" b="0" i="1" smtClean="0">
                            <a:latin typeface="Cambria Math" panose="02040503050406030204" pitchFamily="18" charset="0"/>
                          </a:rPr>
                          <m:t>−</m:t>
                        </m:r>
                      </m:sup>
                    </m:sSup>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bar>
                          <m:barPr>
                            <m:pos m:val="top"/>
                            <m:ctrlPr>
                              <a:rPr lang="en-IN" sz="1400" b="0" i="1" smtClean="0">
                                <a:latin typeface="Cambria Math" panose="02040503050406030204" pitchFamily="18" charset="0"/>
                                <a:ea typeface="Cambria Math" panose="02040503050406030204" pitchFamily="18" charset="0"/>
                              </a:rPr>
                            </m:ctrlPr>
                          </m:barPr>
                          <m:e>
                            <m:r>
                              <a:rPr lang="en-IN" sz="1400" b="0" i="1" smtClean="0">
                                <a:latin typeface="Cambria Math" panose="02040503050406030204" pitchFamily="18" charset="0"/>
                                <a:ea typeface="Cambria Math" panose="02040503050406030204" pitchFamily="18" charset="0"/>
                              </a:rPr>
                              <m:t>𝒱</m:t>
                            </m:r>
                          </m:e>
                        </m:bar>
                      </m:e>
                      <m:sub>
                        <m:r>
                          <a:rPr lang="en-IN" sz="1400" b="0" i="1" smtClean="0">
                            <a:latin typeface="Cambria Math" panose="02040503050406030204" pitchFamily="18" charset="0"/>
                          </a:rPr>
                          <m:t>𝑒</m:t>
                        </m:r>
                      </m:sub>
                    </m:sSub>
                  </m:oMath>
                </a14:m>
                <a:endParaRPr lang="en-IN" sz="1400" dirty="0"/>
              </a:p>
              <a:p>
                <a:pPr marL="0" indent="0">
                  <a:buNone/>
                </a:pPr>
                <a:r>
                  <a:rPr lang="en-IN" sz="1800" dirty="0"/>
                  <a:t>Second Beta Decay:</a:t>
                </a:r>
              </a:p>
              <a:p>
                <a:pPr lvl="1"/>
                <a:r>
                  <a:rPr lang="en-IN" sz="1400" dirty="0"/>
                  <a:t>Np-239 undergoes B- decay with a half like of 2.36 days</a:t>
                </a:r>
              </a:p>
              <a:p>
                <a:pPr lvl="1"/>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𝑁𝑝</m:t>
                        </m:r>
                      </m:sub>
                    </m:sSub>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239</m:t>
                        </m:r>
                      </m:e>
                      <m:sub>
                        <m:r>
                          <a:rPr lang="en-IN" sz="1400" b="0" i="1" smtClean="0">
                            <a:latin typeface="Cambria Math" panose="02040503050406030204" pitchFamily="18" charset="0"/>
                          </a:rPr>
                          <m:t>𝑃𝑢</m:t>
                        </m:r>
                      </m:sub>
                    </m:sSub>
                    <m:r>
                      <a:rPr lang="en-IN" sz="1400" b="0" i="1" smtClean="0">
                        <a:latin typeface="Cambria Math" panose="02040503050406030204" pitchFamily="18" charset="0"/>
                      </a:rPr>
                      <m:t>+</m:t>
                    </m:r>
                    <m:sSup>
                      <m:sSupPr>
                        <m:ctrlPr>
                          <a:rPr lang="en-IN" sz="1400" b="0" i="1" smtClean="0">
                            <a:latin typeface="Cambria Math" panose="02040503050406030204" pitchFamily="18" charset="0"/>
                          </a:rPr>
                        </m:ctrlPr>
                      </m:sSupPr>
                      <m:e>
                        <m:r>
                          <a:rPr lang="en-IN" sz="1400" b="0" i="1" smtClean="0">
                            <a:latin typeface="Cambria Math" panose="02040503050406030204" pitchFamily="18" charset="0"/>
                          </a:rPr>
                          <m:t>𝑒</m:t>
                        </m:r>
                      </m:e>
                      <m:sup>
                        <m:r>
                          <a:rPr lang="en-IN" sz="1400" b="0" i="1" smtClean="0">
                            <a:latin typeface="Cambria Math" panose="02040503050406030204" pitchFamily="18" charset="0"/>
                          </a:rPr>
                          <m:t>−</m:t>
                        </m:r>
                      </m:sup>
                    </m:sSup>
                    <m:r>
                      <a:rPr lang="en-IN" sz="1400" b="0" i="1" smtClean="0">
                        <a:latin typeface="Cambria Math" panose="02040503050406030204" pitchFamily="18" charset="0"/>
                      </a:rPr>
                      <m:t>+</m:t>
                    </m:r>
                    <m:sSub>
                      <m:sSubPr>
                        <m:ctrlPr>
                          <a:rPr lang="en-IN" sz="1400" b="0" i="1" smtClean="0">
                            <a:latin typeface="Cambria Math" panose="02040503050406030204" pitchFamily="18" charset="0"/>
                          </a:rPr>
                        </m:ctrlPr>
                      </m:sSubPr>
                      <m:e>
                        <m:bar>
                          <m:barPr>
                            <m:pos m:val="top"/>
                            <m:ctrlPr>
                              <a:rPr lang="en-IN" sz="1400" b="0" i="1" smtClean="0">
                                <a:latin typeface="Cambria Math" panose="02040503050406030204" pitchFamily="18" charset="0"/>
                                <a:ea typeface="Cambria Math" panose="02040503050406030204" pitchFamily="18" charset="0"/>
                              </a:rPr>
                            </m:ctrlPr>
                          </m:barPr>
                          <m:e>
                            <m:r>
                              <a:rPr lang="en-IN" sz="1400" b="0" i="1" smtClean="0">
                                <a:latin typeface="Cambria Math" panose="02040503050406030204" pitchFamily="18" charset="0"/>
                                <a:ea typeface="Cambria Math" panose="02040503050406030204" pitchFamily="18" charset="0"/>
                              </a:rPr>
                              <m:t>𝒱</m:t>
                            </m:r>
                          </m:e>
                        </m:bar>
                      </m:e>
                      <m:sub>
                        <m:r>
                          <a:rPr lang="en-IN" sz="1400" b="0" i="1" smtClean="0">
                            <a:latin typeface="Cambria Math" panose="02040503050406030204" pitchFamily="18" charset="0"/>
                          </a:rPr>
                          <m:t>𝑒</m:t>
                        </m:r>
                      </m:sub>
                    </m:sSub>
                  </m:oMath>
                </a14:m>
                <a:endParaRPr lang="en-IN" sz="1400" dirty="0"/>
              </a:p>
              <a:p>
                <a:pPr marL="0" indent="0">
                  <a:buNone/>
                </a:pPr>
                <a:r>
                  <a:rPr lang="en-US" sz="1800" dirty="0"/>
                  <a:t>Our model includes multiple competing reaction pathways for each isotope, including (</a:t>
                </a:r>
                <a:r>
                  <a:rPr lang="en-US" sz="1800" dirty="0" err="1"/>
                  <a:t>n,γ</a:t>
                </a:r>
                <a:r>
                  <a:rPr lang="en-US" sz="1800" dirty="0"/>
                  <a:t>), (n,2n), fission, and various decay modes. The complexity requires careful integration of cross-section data and neutron flux parameters across energy spectra.</a:t>
                </a:r>
                <a:r>
                  <a:rPr lang="en-IN" sz="1800" dirty="0"/>
                  <a:t> U-238 → Np-239 → Pu-239</a:t>
                </a:r>
              </a:p>
              <a:p>
                <a:pPr marL="0" indent="0">
                  <a:buNone/>
                </a:pPr>
                <a:endParaRPr lang="en-US" sz="1800" dirty="0"/>
              </a:p>
              <a:p>
                <a:pPr marL="0" indent="0">
                  <a:buNone/>
                </a:pPr>
                <a:endParaRPr lang="en-IN" sz="1800" dirty="0"/>
              </a:p>
            </p:txBody>
          </p:sp>
        </mc:Choice>
        <mc:Fallback xmlns="">
          <p:sp>
            <p:nvSpPr>
              <p:cNvPr id="3" name="Content Placeholder 2">
                <a:extLst>
                  <a:ext uri="{FF2B5EF4-FFF2-40B4-BE49-F238E27FC236}">
                    <a16:creationId xmlns:a16="http://schemas.microsoft.com/office/drawing/2014/main" id="{311C6F07-7692-F557-B4F4-AB97117D872D}"/>
                  </a:ext>
                </a:extLst>
              </p:cNvPr>
              <p:cNvSpPr>
                <a:spLocks noGrp="1" noRot="1" noChangeAspect="1" noMove="1" noResize="1" noEditPoints="1" noAdjustHandles="1" noChangeArrowheads="1" noChangeShapeType="1" noTextEdit="1"/>
              </p:cNvSpPr>
              <p:nvPr>
                <p:ph idx="1"/>
              </p:nvPr>
            </p:nvSpPr>
            <p:spPr>
              <a:blipFill>
                <a:blip r:embed="rId2"/>
                <a:stretch>
                  <a:fillRect l="-406" t="-1821"/>
                </a:stretch>
              </a:blipFill>
            </p:spPr>
            <p:txBody>
              <a:bodyPr/>
              <a:lstStyle/>
              <a:p>
                <a:r>
                  <a:rPr lang="en-IN">
                    <a:noFill/>
                  </a:rPr>
                  <a:t> </a:t>
                </a:r>
              </a:p>
            </p:txBody>
          </p:sp>
        </mc:Fallback>
      </mc:AlternateContent>
    </p:spTree>
    <p:extLst>
      <p:ext uri="{BB962C8B-B14F-4D97-AF65-F5344CB8AC3E}">
        <p14:creationId xmlns:p14="http://schemas.microsoft.com/office/powerpoint/2010/main" val="55372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5B7E-4844-32BF-6478-8D928B645A50}"/>
              </a:ext>
            </a:extLst>
          </p:cNvPr>
          <p:cNvSpPr>
            <a:spLocks noGrp="1"/>
          </p:cNvSpPr>
          <p:nvPr>
            <p:ph type="title"/>
          </p:nvPr>
        </p:nvSpPr>
        <p:spPr/>
        <p:txBody>
          <a:bodyPr/>
          <a:lstStyle/>
          <a:p>
            <a:r>
              <a:rPr lang="en-IN" dirty="0"/>
              <a:t>Code Structure Overview</a:t>
            </a:r>
          </a:p>
        </p:txBody>
      </p:sp>
      <p:sp>
        <p:nvSpPr>
          <p:cNvPr id="5" name="TextBox 4">
            <a:extLst>
              <a:ext uri="{FF2B5EF4-FFF2-40B4-BE49-F238E27FC236}">
                <a16:creationId xmlns:a16="http://schemas.microsoft.com/office/drawing/2014/main" id="{3BCDC99B-08A9-5E47-39EF-E6F5AC43023A}"/>
              </a:ext>
            </a:extLst>
          </p:cNvPr>
          <p:cNvSpPr txBox="1"/>
          <p:nvPr/>
        </p:nvSpPr>
        <p:spPr>
          <a:xfrm>
            <a:off x="7498080" y="1690688"/>
            <a:ext cx="4057650" cy="2585323"/>
          </a:xfrm>
          <a:prstGeom prst="rect">
            <a:avLst/>
          </a:prstGeom>
          <a:noFill/>
        </p:spPr>
        <p:txBody>
          <a:bodyPr wrap="square">
            <a:spAutoFit/>
          </a:bodyPr>
          <a:lstStyle/>
          <a:p>
            <a:pPr>
              <a:buNone/>
            </a:pPr>
            <a:r>
              <a:rPr lang="en-IN" b="1"/>
              <a:t>ODE Solution</a:t>
            </a:r>
          </a:p>
          <a:p>
            <a:pPr>
              <a:buFont typeface="Arial" panose="020B0604020202020204" pitchFamily="34" charset="0"/>
              <a:buChar char="•"/>
            </a:pPr>
            <a:r>
              <a:rPr lang="en-IN"/>
              <a:t>Implements ODE system for Bateman equations</a:t>
            </a:r>
          </a:p>
          <a:p>
            <a:pPr>
              <a:buFont typeface="Arial" panose="020B0604020202020204" pitchFamily="34" charset="0"/>
              <a:buChar char="•"/>
            </a:pPr>
            <a:r>
              <a:rPr lang="en-IN"/>
              <a:t>Utilizes solve_ivp with BDF method for stiff systems</a:t>
            </a:r>
          </a:p>
          <a:p>
            <a:pPr>
              <a:buFont typeface="Arial" panose="020B0604020202020204" pitchFamily="34" charset="0"/>
              <a:buChar char="•"/>
            </a:pPr>
            <a:r>
              <a:rPr lang="en-IN"/>
              <a:t>Handles adaptive time-stepping for stability</a:t>
            </a:r>
          </a:p>
          <a:p>
            <a:pPr>
              <a:buFont typeface="Arial" panose="020B0604020202020204" pitchFamily="34" charset="0"/>
              <a:buChar char="•"/>
            </a:pPr>
            <a:r>
              <a:rPr lang="en-IN"/>
              <a:t>Implements sparse matrix techniques for large isotope sets</a:t>
            </a:r>
            <a:endParaRPr lang="en-IN" dirty="0"/>
          </a:p>
        </p:txBody>
      </p:sp>
      <p:sp>
        <p:nvSpPr>
          <p:cNvPr id="8" name="TextBox 7">
            <a:extLst>
              <a:ext uri="{FF2B5EF4-FFF2-40B4-BE49-F238E27FC236}">
                <a16:creationId xmlns:a16="http://schemas.microsoft.com/office/drawing/2014/main" id="{7F918BD0-69F9-725D-476B-8E9EEA82D018}"/>
              </a:ext>
            </a:extLst>
          </p:cNvPr>
          <p:cNvSpPr txBox="1"/>
          <p:nvPr/>
        </p:nvSpPr>
        <p:spPr>
          <a:xfrm>
            <a:off x="3348228" y="1690687"/>
            <a:ext cx="3947922" cy="2585323"/>
          </a:xfrm>
          <a:prstGeom prst="rect">
            <a:avLst/>
          </a:prstGeom>
          <a:noFill/>
        </p:spPr>
        <p:txBody>
          <a:bodyPr wrap="square">
            <a:spAutoFit/>
          </a:bodyPr>
          <a:lstStyle/>
          <a:p>
            <a:pPr>
              <a:buNone/>
            </a:pPr>
            <a:r>
              <a:rPr lang="en-US" b="1" dirty="0"/>
              <a:t>Pre-processing</a:t>
            </a:r>
          </a:p>
          <a:p>
            <a:pPr>
              <a:buFont typeface="Arial" panose="020B0604020202020204" pitchFamily="34" charset="0"/>
              <a:buChar char="•"/>
            </a:pPr>
            <a:r>
              <a:rPr lang="en-US" dirty="0"/>
              <a:t>Normalizes all time units to seconds for consistent calculation</a:t>
            </a:r>
          </a:p>
          <a:p>
            <a:pPr>
              <a:buFont typeface="Arial" panose="020B0604020202020204" pitchFamily="34" charset="0"/>
              <a:buChar char="•"/>
            </a:pPr>
            <a:r>
              <a:rPr lang="en-US" dirty="0"/>
              <a:t>Constructs time evaluation vector (</a:t>
            </a:r>
            <a:r>
              <a:rPr lang="en-US" dirty="0" err="1"/>
              <a:t>t_eval</a:t>
            </a:r>
            <a:r>
              <a:rPr lang="en-US" dirty="0"/>
              <a:t>) based on user parameters</a:t>
            </a:r>
          </a:p>
          <a:p>
            <a:pPr>
              <a:buFont typeface="Arial" panose="020B0604020202020204" pitchFamily="34" charset="0"/>
              <a:buChar char="•"/>
            </a:pPr>
            <a:r>
              <a:rPr lang="en-US" dirty="0"/>
              <a:t>Normalizes and scales neutron flux to specified power level</a:t>
            </a:r>
          </a:p>
          <a:p>
            <a:pPr>
              <a:buFont typeface="Arial" panose="020B0604020202020204" pitchFamily="34" charset="0"/>
              <a:buChar char="•"/>
            </a:pPr>
            <a:r>
              <a:rPr lang="en-US" dirty="0"/>
              <a:t>Builds transition matrix from cross-section and decay data</a:t>
            </a:r>
          </a:p>
        </p:txBody>
      </p:sp>
      <p:sp>
        <p:nvSpPr>
          <p:cNvPr id="10" name="TextBox 9">
            <a:extLst>
              <a:ext uri="{FF2B5EF4-FFF2-40B4-BE49-F238E27FC236}">
                <a16:creationId xmlns:a16="http://schemas.microsoft.com/office/drawing/2014/main" id="{6FBFCBF7-4DF2-CD1B-2D24-0F825B975ED9}"/>
              </a:ext>
            </a:extLst>
          </p:cNvPr>
          <p:cNvSpPr txBox="1"/>
          <p:nvPr/>
        </p:nvSpPr>
        <p:spPr>
          <a:xfrm>
            <a:off x="-35052" y="1690686"/>
            <a:ext cx="3181350" cy="2862322"/>
          </a:xfrm>
          <a:prstGeom prst="rect">
            <a:avLst/>
          </a:prstGeom>
          <a:noFill/>
        </p:spPr>
        <p:txBody>
          <a:bodyPr wrap="square">
            <a:spAutoFit/>
          </a:bodyPr>
          <a:lstStyle/>
          <a:p>
            <a:pPr>
              <a:buNone/>
            </a:pPr>
            <a:r>
              <a:rPr lang="en-US" b="1" dirty="0"/>
              <a:t>Input Processing</a:t>
            </a:r>
          </a:p>
          <a:p>
            <a:pPr>
              <a:buFont typeface="Arial" panose="020B0604020202020204" pitchFamily="34" charset="0"/>
              <a:buChar char="•"/>
            </a:pPr>
            <a:r>
              <a:rPr lang="en-US" dirty="0"/>
              <a:t>Parses time units (seconds, minutes, hours, days, years)</a:t>
            </a:r>
          </a:p>
          <a:p>
            <a:pPr>
              <a:buFont typeface="Arial" panose="020B0604020202020204" pitchFamily="34" charset="0"/>
              <a:buChar char="•"/>
            </a:pPr>
            <a:r>
              <a:rPr lang="en-US" dirty="0"/>
              <a:t>Reads time intervals, evaluation steps, and flux profiles</a:t>
            </a:r>
          </a:p>
          <a:p>
            <a:pPr>
              <a:buFont typeface="Arial" panose="020B0604020202020204" pitchFamily="34" charset="0"/>
              <a:buChar char="•"/>
            </a:pPr>
            <a:r>
              <a:rPr lang="en-US" dirty="0"/>
              <a:t>Loads initial isotopic composition vector</a:t>
            </a:r>
          </a:p>
          <a:p>
            <a:pPr>
              <a:buFont typeface="Arial" panose="020B0604020202020204" pitchFamily="34" charset="0"/>
              <a:buChar char="•"/>
            </a:pPr>
            <a:r>
              <a:rPr lang="en-US" dirty="0"/>
              <a:t>Imports cross-section libraries and decay constants</a:t>
            </a:r>
          </a:p>
        </p:txBody>
      </p:sp>
    </p:spTree>
    <p:extLst>
      <p:ext uri="{BB962C8B-B14F-4D97-AF65-F5344CB8AC3E}">
        <p14:creationId xmlns:p14="http://schemas.microsoft.com/office/powerpoint/2010/main" val="356490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F6E6-637B-2662-36CE-EB71BFF497C6}"/>
              </a:ext>
            </a:extLst>
          </p:cNvPr>
          <p:cNvSpPr>
            <a:spLocks noGrp="1"/>
          </p:cNvSpPr>
          <p:nvPr>
            <p:ph type="title"/>
          </p:nvPr>
        </p:nvSpPr>
        <p:spPr/>
        <p:txBody>
          <a:bodyPr/>
          <a:lstStyle/>
          <a:p>
            <a:r>
              <a:rPr lang="en-IN" dirty="0"/>
              <a:t>ODE system code definition</a:t>
            </a:r>
          </a:p>
        </p:txBody>
      </p:sp>
      <p:sp>
        <p:nvSpPr>
          <p:cNvPr id="5" name="TextBox 4">
            <a:extLst>
              <a:ext uri="{FF2B5EF4-FFF2-40B4-BE49-F238E27FC236}">
                <a16:creationId xmlns:a16="http://schemas.microsoft.com/office/drawing/2014/main" id="{A45EF5AA-CA6C-E905-64AB-EEAECFEBA95C}"/>
              </a:ext>
            </a:extLst>
          </p:cNvPr>
          <p:cNvSpPr txBox="1"/>
          <p:nvPr/>
        </p:nvSpPr>
        <p:spPr>
          <a:xfrm>
            <a:off x="194310" y="1280160"/>
            <a:ext cx="9260586" cy="5492914"/>
          </a:xfrm>
          <a:prstGeom prst="rect">
            <a:avLst/>
          </a:prstGeom>
          <a:noFill/>
        </p:spPr>
        <p:txBody>
          <a:bodyPr wrap="square">
            <a:spAutoFit/>
          </a:bodyPr>
          <a:lstStyle/>
          <a:p>
            <a:pPr>
              <a:lnSpc>
                <a:spcPts val="1425"/>
              </a:lnSpc>
              <a:buNone/>
            </a:pPr>
            <a:r>
              <a:rPr lang="en-IN" b="0" dirty="0">
                <a:effectLst/>
                <a:latin typeface="Consolas" panose="020B0609020204030204" pitchFamily="49" charset="0"/>
              </a:rPr>
              <a:t>def odes(t, y, </a:t>
            </a:r>
            <a:r>
              <a:rPr lang="en-IN" b="0" dirty="0" err="1">
                <a:effectLst/>
                <a:latin typeface="Consolas" panose="020B0609020204030204" pitchFamily="49" charset="0"/>
              </a:rPr>
              <a:t>evaluation_flux</a:t>
            </a:r>
            <a:r>
              <a:rPr lang="en-IN" b="0" dirty="0">
                <a:effectLst/>
                <a:latin typeface="Consolas" panose="020B0609020204030204" pitchFamily="49" charset="0"/>
              </a:rPr>
              <a:t>):</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ODE system for burnup model using effective cross sections.</a:t>
            </a:r>
          </a:p>
          <a:p>
            <a:pPr>
              <a:lnSpc>
                <a:spcPts val="1425"/>
              </a:lnSpc>
              <a:buNone/>
            </a:pPr>
            <a:r>
              <a:rPr lang="en-IN" b="0" dirty="0">
                <a:effectLst/>
                <a:latin typeface="Consolas" panose="020B0609020204030204" pitchFamily="49" charset="0"/>
              </a:rPr>
              <a:t>    y: vector of concentrations for each isotope.</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dNdt</a:t>
            </a:r>
            <a:r>
              <a:rPr lang="en-IN" b="0" dirty="0">
                <a:effectLst/>
                <a:latin typeface="Consolas" panose="020B0609020204030204" pitchFamily="49" charset="0"/>
              </a:rPr>
              <a:t> = </a:t>
            </a:r>
            <a:r>
              <a:rPr lang="en-IN" b="0" dirty="0" err="1">
                <a:effectLst/>
                <a:latin typeface="Consolas" panose="020B0609020204030204" pitchFamily="49" charset="0"/>
              </a:rPr>
              <a:t>np.zeros_like</a:t>
            </a:r>
            <a:r>
              <a:rPr lang="en-IN" b="0" dirty="0">
                <a:effectLst/>
                <a:latin typeface="Consolas" panose="020B0609020204030204" pitchFamily="49" charset="0"/>
              </a:rPr>
              <a:t>(y)</a:t>
            </a:r>
          </a:p>
          <a:p>
            <a:pPr>
              <a:lnSpc>
                <a:spcPts val="1425"/>
              </a:lnSpc>
              <a:buNone/>
            </a:pPr>
            <a:r>
              <a:rPr lang="en-IN" b="0" dirty="0">
                <a:effectLst/>
                <a:latin typeface="Consolas" panose="020B0609020204030204" pitchFamily="49" charset="0"/>
              </a:rPr>
              <a:t>    for </a:t>
            </a:r>
            <a:r>
              <a:rPr lang="en-IN" b="0" dirty="0" err="1">
                <a:effectLst/>
                <a:latin typeface="Consolas" panose="020B0609020204030204" pitchFamily="49" charset="0"/>
              </a:rPr>
              <a:t>i</a:t>
            </a:r>
            <a:r>
              <a:rPr lang="en-IN" b="0" dirty="0">
                <a:effectLst/>
                <a:latin typeface="Consolas" panose="020B0609020204030204" pitchFamily="49" charset="0"/>
              </a:rPr>
              <a:t>, iso in enumerate(</a:t>
            </a:r>
            <a:r>
              <a:rPr lang="en-IN" b="0" dirty="0" err="1">
                <a:effectLst/>
                <a:latin typeface="Consolas" panose="020B0609020204030204" pitchFamily="49" charset="0"/>
              </a:rPr>
              <a:t>isotope_list</a:t>
            </a:r>
            <a:r>
              <a:rPr lang="en-IN" b="0" dirty="0">
                <a:effectLst/>
                <a:latin typeface="Consolas" panose="020B0609020204030204" pitchFamily="49" charset="0"/>
              </a:rPr>
              <a:t>):</a:t>
            </a:r>
          </a:p>
          <a:p>
            <a:pPr>
              <a:lnSpc>
                <a:spcPts val="1425"/>
              </a:lnSpc>
              <a:buNone/>
            </a:pPr>
            <a:r>
              <a:rPr lang="en-IN" b="0" dirty="0">
                <a:effectLst/>
                <a:latin typeface="Consolas" panose="020B0609020204030204" pitchFamily="49" charset="0"/>
              </a:rPr>
              <a:t>        production = isotopes[iso]['prod']</a:t>
            </a:r>
          </a:p>
          <a:p>
            <a:pPr>
              <a:lnSpc>
                <a:spcPts val="1425"/>
              </a:lnSpc>
              <a:buNone/>
            </a:pPr>
            <a:r>
              <a:rPr lang="en-IN" b="0" dirty="0">
                <a:effectLst/>
                <a:latin typeface="Consolas" panose="020B0609020204030204" pitchFamily="49" charset="0"/>
              </a:rPr>
              <a:t>        depletion = isotopes[iso]['loss']</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gain = 0.0</a:t>
            </a:r>
          </a:p>
          <a:p>
            <a:pPr>
              <a:lnSpc>
                <a:spcPts val="1425"/>
              </a:lnSpc>
              <a:buNone/>
            </a:pPr>
            <a:r>
              <a:rPr lang="en-IN" b="0" dirty="0">
                <a:effectLst/>
                <a:latin typeface="Consolas" panose="020B0609020204030204" pitchFamily="49" charset="0"/>
              </a:rPr>
              <a:t>        loss = 0.0</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for iso, </a:t>
            </a:r>
            <a:r>
              <a:rPr lang="en-IN" b="0" dirty="0" err="1">
                <a:effectLst/>
                <a:latin typeface="Consolas" panose="020B0609020204030204" pitchFamily="49" charset="0"/>
              </a:rPr>
              <a:t>rxn</a:t>
            </a:r>
            <a:r>
              <a:rPr lang="en-IN" b="0" dirty="0">
                <a:effectLst/>
                <a:latin typeface="Consolas" panose="020B0609020204030204" pitchFamily="49" charset="0"/>
              </a:rPr>
              <a:t> in production:</a:t>
            </a:r>
          </a:p>
          <a:p>
            <a:pPr>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rxn</a:t>
            </a:r>
            <a:r>
              <a:rPr lang="en-IN" b="0" dirty="0">
                <a:effectLst/>
                <a:latin typeface="Consolas" panose="020B0609020204030204" pitchFamily="49" charset="0"/>
              </a:rPr>
              <a:t> == 'decay':</a:t>
            </a:r>
          </a:p>
          <a:p>
            <a:pPr>
              <a:lnSpc>
                <a:spcPts val="1425"/>
              </a:lnSpc>
              <a:buNone/>
            </a:pPr>
            <a:r>
              <a:rPr lang="en-IN" b="0" dirty="0">
                <a:effectLst/>
                <a:latin typeface="Consolas" panose="020B0609020204030204" pitchFamily="49" charset="0"/>
              </a:rPr>
              <a:t>                gain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else:</a:t>
            </a:r>
          </a:p>
          <a:p>
            <a:pPr>
              <a:lnSpc>
                <a:spcPts val="1425"/>
              </a:lnSpc>
              <a:buNone/>
            </a:pPr>
            <a:r>
              <a:rPr lang="en-IN" b="0" dirty="0">
                <a:effectLst/>
                <a:latin typeface="Consolas" panose="020B0609020204030204" pitchFamily="49" charset="0"/>
              </a:rPr>
              <a:t>                gain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a:t>
            </a:r>
            <a:r>
              <a:rPr lang="en-IN" b="0" dirty="0" err="1">
                <a:effectLst/>
                <a:latin typeface="Consolas" panose="020B0609020204030204" pitchFamily="49" charset="0"/>
              </a:rPr>
              <a:t>evaluation_flux</a:t>
            </a:r>
            <a:r>
              <a:rPr lang="en-IN" b="0" dirty="0">
                <a:effectLst/>
                <a:latin typeface="Consolas" panose="020B0609020204030204" pitchFamily="49" charset="0"/>
              </a:rPr>
              <a:t>).sum()*y[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for iso, </a:t>
            </a:r>
            <a:r>
              <a:rPr lang="en-IN" b="0" dirty="0" err="1">
                <a:effectLst/>
                <a:latin typeface="Consolas" panose="020B0609020204030204" pitchFamily="49" charset="0"/>
              </a:rPr>
              <a:t>rxn</a:t>
            </a:r>
            <a:r>
              <a:rPr lang="en-IN" b="0" dirty="0">
                <a:effectLst/>
                <a:latin typeface="Consolas" panose="020B0609020204030204" pitchFamily="49" charset="0"/>
              </a:rPr>
              <a:t> in depletion:</a:t>
            </a:r>
          </a:p>
          <a:p>
            <a:pPr>
              <a:lnSpc>
                <a:spcPts val="1425"/>
              </a:lnSpc>
              <a:buNone/>
            </a:pPr>
            <a:r>
              <a:rPr lang="en-IN" b="0" dirty="0">
                <a:effectLst/>
                <a:latin typeface="Consolas" panose="020B0609020204030204" pitchFamily="49" charset="0"/>
              </a:rPr>
              <a:t>            if </a:t>
            </a:r>
            <a:r>
              <a:rPr lang="en-IN" b="0" dirty="0" err="1">
                <a:effectLst/>
                <a:latin typeface="Consolas" panose="020B0609020204030204" pitchFamily="49" charset="0"/>
              </a:rPr>
              <a:t>rxn</a:t>
            </a:r>
            <a:r>
              <a:rPr lang="en-IN" b="0" dirty="0">
                <a:effectLst/>
                <a:latin typeface="Consolas" panose="020B0609020204030204" pitchFamily="49" charset="0"/>
              </a:rPr>
              <a:t> == 'decay':</a:t>
            </a:r>
          </a:p>
          <a:p>
            <a:pPr>
              <a:lnSpc>
                <a:spcPts val="1425"/>
              </a:lnSpc>
              <a:buNone/>
            </a:pPr>
            <a:r>
              <a:rPr lang="en-IN" b="0" dirty="0">
                <a:effectLst/>
                <a:latin typeface="Consolas" panose="020B0609020204030204" pitchFamily="49" charset="0"/>
              </a:rPr>
              <a:t>                loss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else:</a:t>
            </a:r>
          </a:p>
          <a:p>
            <a:pPr>
              <a:lnSpc>
                <a:spcPts val="1425"/>
              </a:lnSpc>
              <a:buNone/>
            </a:pPr>
            <a:r>
              <a:rPr lang="en-IN" b="0" dirty="0">
                <a:effectLst/>
                <a:latin typeface="Consolas" panose="020B0609020204030204" pitchFamily="49" charset="0"/>
              </a:rPr>
              <a:t>                loss += (</a:t>
            </a:r>
            <a:r>
              <a:rPr lang="en-IN" b="0" dirty="0" err="1">
                <a:effectLst/>
                <a:latin typeface="Consolas" panose="020B0609020204030204" pitchFamily="49" charset="0"/>
              </a:rPr>
              <a:t>nuclear_data</a:t>
            </a:r>
            <a:r>
              <a:rPr lang="en-IN" b="0" dirty="0">
                <a:effectLst/>
                <a:latin typeface="Consolas" panose="020B0609020204030204" pitchFamily="49" charset="0"/>
              </a:rPr>
              <a:t>[</a:t>
            </a:r>
            <a:r>
              <a:rPr lang="en-IN" b="0" dirty="0" err="1">
                <a:effectLst/>
                <a:latin typeface="Consolas" panose="020B0609020204030204" pitchFamily="49" charset="0"/>
              </a:rPr>
              <a:t>rxn</a:t>
            </a:r>
            <a:r>
              <a:rPr lang="en-IN" b="0" dirty="0">
                <a:effectLst/>
                <a:latin typeface="Consolas" panose="020B0609020204030204" pitchFamily="49" charset="0"/>
              </a:rPr>
              <a:t>][iso]*</a:t>
            </a:r>
            <a:r>
              <a:rPr lang="en-IN" b="0" dirty="0" err="1">
                <a:effectLst/>
                <a:latin typeface="Consolas" panose="020B0609020204030204" pitchFamily="49" charset="0"/>
              </a:rPr>
              <a:t>evaluation_flux</a:t>
            </a:r>
            <a:r>
              <a:rPr lang="en-IN" b="0" dirty="0">
                <a:effectLst/>
                <a:latin typeface="Consolas" panose="020B0609020204030204" pitchFamily="49" charset="0"/>
              </a:rPr>
              <a:t>).sum()*y[</a:t>
            </a:r>
            <a:r>
              <a:rPr lang="en-IN" b="0" dirty="0" err="1">
                <a:effectLst/>
                <a:latin typeface="Consolas" panose="020B0609020204030204" pitchFamily="49" charset="0"/>
              </a:rPr>
              <a:t>index_map</a:t>
            </a:r>
            <a:r>
              <a:rPr lang="en-IN" b="0" dirty="0">
                <a:effectLst/>
                <a:latin typeface="Consolas" panose="020B0609020204030204" pitchFamily="49" charset="0"/>
              </a:rPr>
              <a:t>[iso]]</a:t>
            </a:r>
          </a:p>
          <a:p>
            <a:pPr>
              <a:lnSpc>
                <a:spcPts val="1425"/>
              </a:lnSpc>
              <a:buNone/>
            </a:pPr>
            <a:r>
              <a:rPr lang="en-IN" b="0" dirty="0">
                <a:effectLst/>
                <a:latin typeface="Consolas" panose="020B0609020204030204" pitchFamily="49" charset="0"/>
              </a:rPr>
              <a:t>        </a:t>
            </a:r>
          </a:p>
          <a:p>
            <a:pPr>
              <a:lnSpc>
                <a:spcPts val="1425"/>
              </a:lnSpc>
              <a:buNone/>
            </a:pPr>
            <a:r>
              <a:rPr lang="en-IN" b="0" dirty="0">
                <a:effectLst/>
                <a:latin typeface="Consolas" panose="020B0609020204030204" pitchFamily="49" charset="0"/>
              </a:rPr>
              <a:t>        </a:t>
            </a:r>
            <a:r>
              <a:rPr lang="en-IN" b="0" dirty="0" err="1">
                <a:effectLst/>
                <a:latin typeface="Consolas" panose="020B0609020204030204" pitchFamily="49" charset="0"/>
              </a:rPr>
              <a:t>dNdt</a:t>
            </a:r>
            <a:r>
              <a:rPr lang="en-IN" b="0" dirty="0">
                <a:effectLst/>
                <a:latin typeface="Consolas" panose="020B0609020204030204" pitchFamily="49" charset="0"/>
              </a:rPr>
              <a:t>[</a:t>
            </a:r>
            <a:r>
              <a:rPr lang="en-IN" b="0" dirty="0" err="1">
                <a:effectLst/>
                <a:latin typeface="Consolas" panose="020B0609020204030204" pitchFamily="49" charset="0"/>
              </a:rPr>
              <a:t>i</a:t>
            </a:r>
            <a:r>
              <a:rPr lang="en-IN" b="0" dirty="0">
                <a:effectLst/>
                <a:latin typeface="Consolas" panose="020B0609020204030204" pitchFamily="49" charset="0"/>
              </a:rPr>
              <a:t>] = gain-loss</a:t>
            </a:r>
          </a:p>
          <a:p>
            <a:pPr>
              <a:lnSpc>
                <a:spcPts val="1425"/>
              </a:lnSpc>
              <a:buNone/>
            </a:pPr>
            <a:r>
              <a:rPr lang="en-IN" b="0" dirty="0">
                <a:effectLst/>
                <a:latin typeface="Consolas" panose="020B0609020204030204" pitchFamily="49" charset="0"/>
              </a:rPr>
              <a:t>    </a:t>
            </a:r>
          </a:p>
          <a:p>
            <a:pPr>
              <a:lnSpc>
                <a:spcPts val="1425"/>
              </a:lnSpc>
            </a:pPr>
            <a:r>
              <a:rPr lang="en-IN" b="0" dirty="0">
                <a:effectLst/>
                <a:latin typeface="Consolas" panose="020B0609020204030204" pitchFamily="49" charset="0"/>
              </a:rPr>
              <a:t>    return </a:t>
            </a:r>
            <a:r>
              <a:rPr lang="en-IN" b="0" dirty="0" err="1">
                <a:effectLst/>
                <a:latin typeface="Consolas" panose="020B0609020204030204" pitchFamily="49" charset="0"/>
              </a:rPr>
              <a:t>dNdt</a:t>
            </a:r>
            <a:endParaRPr lang="en-IN" b="0" dirty="0">
              <a:effectLst/>
              <a:latin typeface="Consolas" panose="020B0609020204030204" pitchFamily="49" charset="0"/>
            </a:endParaRPr>
          </a:p>
        </p:txBody>
      </p:sp>
    </p:spTree>
    <p:extLst>
      <p:ext uri="{BB962C8B-B14F-4D97-AF65-F5344CB8AC3E}">
        <p14:creationId xmlns:p14="http://schemas.microsoft.com/office/powerpoint/2010/main" val="401850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E90E-3437-4ABA-3248-460C3055D0C0}"/>
              </a:ext>
            </a:extLst>
          </p:cNvPr>
          <p:cNvSpPr>
            <a:spLocks noGrp="1"/>
          </p:cNvSpPr>
          <p:nvPr>
            <p:ph type="title"/>
          </p:nvPr>
        </p:nvSpPr>
        <p:spPr/>
        <p:txBody>
          <a:bodyPr/>
          <a:lstStyle/>
          <a:p>
            <a:r>
              <a:rPr lang="en-IN" dirty="0"/>
              <a:t>Problem 1 results – Final Concentrations</a:t>
            </a:r>
          </a:p>
        </p:txBody>
      </p:sp>
      <p:sp>
        <p:nvSpPr>
          <p:cNvPr id="3" name="Content Placeholder 2">
            <a:extLst>
              <a:ext uri="{FF2B5EF4-FFF2-40B4-BE49-F238E27FC236}">
                <a16:creationId xmlns:a16="http://schemas.microsoft.com/office/drawing/2014/main" id="{A83EB0CF-1B04-D5EE-8958-7886C96955F7}"/>
              </a:ext>
            </a:extLst>
          </p:cNvPr>
          <p:cNvSpPr>
            <a:spLocks noGrp="1"/>
          </p:cNvSpPr>
          <p:nvPr>
            <p:ph idx="1"/>
          </p:nvPr>
        </p:nvSpPr>
        <p:spPr>
          <a:xfrm>
            <a:off x="225552" y="1395857"/>
            <a:ext cx="4858512" cy="2170303"/>
          </a:xfrm>
        </p:spPr>
        <p:txBody>
          <a:bodyPr>
            <a:normAutofit fontScale="40000" lnSpcReduction="20000"/>
          </a:bodyPr>
          <a:lstStyle/>
          <a:p>
            <a:pPr marL="0" indent="0">
              <a:buNone/>
            </a:pPr>
            <a:r>
              <a:rPr lang="en-IN" sz="3700" dirty="0"/>
              <a:t>Example 1 input file</a:t>
            </a:r>
          </a:p>
          <a:p>
            <a:pPr marL="0" indent="0">
              <a:buNone/>
            </a:pPr>
            <a:r>
              <a:rPr lang="en-IN" dirty="0"/>
              <a:t>Isotopes : U235, U238</a:t>
            </a:r>
          </a:p>
          <a:p>
            <a:pPr marL="0" indent="0">
              <a:buNone/>
            </a:pPr>
            <a:r>
              <a:rPr lang="en-IN" dirty="0"/>
              <a:t>Isotope masses (g) : 71.0, 9929.0</a:t>
            </a:r>
          </a:p>
          <a:p>
            <a:pPr marL="0" indent="0">
              <a:buNone/>
            </a:pPr>
            <a:r>
              <a:rPr lang="en-IN" dirty="0"/>
              <a:t>Time units : d</a:t>
            </a:r>
          </a:p>
          <a:p>
            <a:pPr marL="0" indent="0">
              <a:buNone/>
            </a:pPr>
            <a:r>
              <a:rPr lang="en-IN" dirty="0"/>
              <a:t>Time intervals : 180, 60, 180, 60, 180, 60</a:t>
            </a:r>
          </a:p>
          <a:p>
            <a:pPr marL="0" indent="0">
              <a:buNone/>
            </a:pPr>
            <a:r>
              <a:rPr lang="en-IN" dirty="0"/>
              <a:t>Time step : 10</a:t>
            </a:r>
          </a:p>
          <a:p>
            <a:pPr marL="0" indent="0">
              <a:buNone/>
            </a:pPr>
            <a:r>
              <a:rPr lang="en-IN" dirty="0"/>
              <a:t>Flux fractions : 1.0E-00, 1.0E-10, 1.0E-00, 1.0E-10, 1.0E-00, 1.0E-10</a:t>
            </a:r>
          </a:p>
          <a:p>
            <a:pPr marL="0" indent="0">
              <a:buNone/>
            </a:pPr>
            <a:r>
              <a:rPr lang="en-IN" dirty="0"/>
              <a:t>Total flux : 8.0E+15</a:t>
            </a:r>
          </a:p>
        </p:txBody>
      </p:sp>
      <p:graphicFrame>
        <p:nvGraphicFramePr>
          <p:cNvPr id="11" name="Table 10">
            <a:extLst>
              <a:ext uri="{FF2B5EF4-FFF2-40B4-BE49-F238E27FC236}">
                <a16:creationId xmlns:a16="http://schemas.microsoft.com/office/drawing/2014/main" id="{DFB26C51-0164-6804-59B4-53F232CA97D2}"/>
              </a:ext>
            </a:extLst>
          </p:cNvPr>
          <p:cNvGraphicFramePr>
            <a:graphicFrameLocks noGrp="1"/>
          </p:cNvGraphicFramePr>
          <p:nvPr>
            <p:extLst>
              <p:ext uri="{D42A27DB-BD31-4B8C-83A1-F6EECF244321}">
                <p14:modId xmlns:p14="http://schemas.microsoft.com/office/powerpoint/2010/main" val="1946839049"/>
              </p:ext>
            </p:extLst>
          </p:nvPr>
        </p:nvGraphicFramePr>
        <p:xfrm>
          <a:off x="225552" y="3429000"/>
          <a:ext cx="10515603" cy="840160"/>
        </p:xfrm>
        <a:graphic>
          <a:graphicData uri="http://schemas.openxmlformats.org/drawingml/2006/table">
            <a:tbl>
              <a:tblPr/>
              <a:tblGrid>
                <a:gridCol w="500743">
                  <a:extLst>
                    <a:ext uri="{9D8B030D-6E8A-4147-A177-3AD203B41FA5}">
                      <a16:colId xmlns:a16="http://schemas.microsoft.com/office/drawing/2014/main" val="2279405906"/>
                    </a:ext>
                  </a:extLst>
                </a:gridCol>
                <a:gridCol w="500743">
                  <a:extLst>
                    <a:ext uri="{9D8B030D-6E8A-4147-A177-3AD203B41FA5}">
                      <a16:colId xmlns:a16="http://schemas.microsoft.com/office/drawing/2014/main" val="3931345789"/>
                    </a:ext>
                  </a:extLst>
                </a:gridCol>
                <a:gridCol w="500743">
                  <a:extLst>
                    <a:ext uri="{9D8B030D-6E8A-4147-A177-3AD203B41FA5}">
                      <a16:colId xmlns:a16="http://schemas.microsoft.com/office/drawing/2014/main" val="1114420520"/>
                    </a:ext>
                  </a:extLst>
                </a:gridCol>
                <a:gridCol w="500743">
                  <a:extLst>
                    <a:ext uri="{9D8B030D-6E8A-4147-A177-3AD203B41FA5}">
                      <a16:colId xmlns:a16="http://schemas.microsoft.com/office/drawing/2014/main" val="4192676438"/>
                    </a:ext>
                  </a:extLst>
                </a:gridCol>
                <a:gridCol w="500743">
                  <a:extLst>
                    <a:ext uri="{9D8B030D-6E8A-4147-A177-3AD203B41FA5}">
                      <a16:colId xmlns:a16="http://schemas.microsoft.com/office/drawing/2014/main" val="2861540145"/>
                    </a:ext>
                  </a:extLst>
                </a:gridCol>
                <a:gridCol w="500743">
                  <a:extLst>
                    <a:ext uri="{9D8B030D-6E8A-4147-A177-3AD203B41FA5}">
                      <a16:colId xmlns:a16="http://schemas.microsoft.com/office/drawing/2014/main" val="3480994273"/>
                    </a:ext>
                  </a:extLst>
                </a:gridCol>
                <a:gridCol w="500743">
                  <a:extLst>
                    <a:ext uri="{9D8B030D-6E8A-4147-A177-3AD203B41FA5}">
                      <a16:colId xmlns:a16="http://schemas.microsoft.com/office/drawing/2014/main" val="3662935371"/>
                    </a:ext>
                  </a:extLst>
                </a:gridCol>
                <a:gridCol w="500743">
                  <a:extLst>
                    <a:ext uri="{9D8B030D-6E8A-4147-A177-3AD203B41FA5}">
                      <a16:colId xmlns:a16="http://schemas.microsoft.com/office/drawing/2014/main" val="3380256286"/>
                    </a:ext>
                  </a:extLst>
                </a:gridCol>
                <a:gridCol w="500743">
                  <a:extLst>
                    <a:ext uri="{9D8B030D-6E8A-4147-A177-3AD203B41FA5}">
                      <a16:colId xmlns:a16="http://schemas.microsoft.com/office/drawing/2014/main" val="408421960"/>
                    </a:ext>
                  </a:extLst>
                </a:gridCol>
                <a:gridCol w="500743">
                  <a:extLst>
                    <a:ext uri="{9D8B030D-6E8A-4147-A177-3AD203B41FA5}">
                      <a16:colId xmlns:a16="http://schemas.microsoft.com/office/drawing/2014/main" val="1972928703"/>
                    </a:ext>
                  </a:extLst>
                </a:gridCol>
                <a:gridCol w="500743">
                  <a:extLst>
                    <a:ext uri="{9D8B030D-6E8A-4147-A177-3AD203B41FA5}">
                      <a16:colId xmlns:a16="http://schemas.microsoft.com/office/drawing/2014/main" val="1670833183"/>
                    </a:ext>
                  </a:extLst>
                </a:gridCol>
                <a:gridCol w="500743">
                  <a:extLst>
                    <a:ext uri="{9D8B030D-6E8A-4147-A177-3AD203B41FA5}">
                      <a16:colId xmlns:a16="http://schemas.microsoft.com/office/drawing/2014/main" val="1282619495"/>
                    </a:ext>
                  </a:extLst>
                </a:gridCol>
                <a:gridCol w="500743">
                  <a:extLst>
                    <a:ext uri="{9D8B030D-6E8A-4147-A177-3AD203B41FA5}">
                      <a16:colId xmlns:a16="http://schemas.microsoft.com/office/drawing/2014/main" val="3480392782"/>
                    </a:ext>
                  </a:extLst>
                </a:gridCol>
                <a:gridCol w="500743">
                  <a:extLst>
                    <a:ext uri="{9D8B030D-6E8A-4147-A177-3AD203B41FA5}">
                      <a16:colId xmlns:a16="http://schemas.microsoft.com/office/drawing/2014/main" val="1939540070"/>
                    </a:ext>
                  </a:extLst>
                </a:gridCol>
                <a:gridCol w="500743">
                  <a:extLst>
                    <a:ext uri="{9D8B030D-6E8A-4147-A177-3AD203B41FA5}">
                      <a16:colId xmlns:a16="http://schemas.microsoft.com/office/drawing/2014/main" val="2779739181"/>
                    </a:ext>
                  </a:extLst>
                </a:gridCol>
                <a:gridCol w="500743">
                  <a:extLst>
                    <a:ext uri="{9D8B030D-6E8A-4147-A177-3AD203B41FA5}">
                      <a16:colId xmlns:a16="http://schemas.microsoft.com/office/drawing/2014/main" val="96491141"/>
                    </a:ext>
                  </a:extLst>
                </a:gridCol>
                <a:gridCol w="500743">
                  <a:extLst>
                    <a:ext uri="{9D8B030D-6E8A-4147-A177-3AD203B41FA5}">
                      <a16:colId xmlns:a16="http://schemas.microsoft.com/office/drawing/2014/main" val="3179632386"/>
                    </a:ext>
                  </a:extLst>
                </a:gridCol>
                <a:gridCol w="500743">
                  <a:extLst>
                    <a:ext uri="{9D8B030D-6E8A-4147-A177-3AD203B41FA5}">
                      <a16:colId xmlns:a16="http://schemas.microsoft.com/office/drawing/2014/main" val="3751964791"/>
                    </a:ext>
                  </a:extLst>
                </a:gridCol>
                <a:gridCol w="500743">
                  <a:extLst>
                    <a:ext uri="{9D8B030D-6E8A-4147-A177-3AD203B41FA5}">
                      <a16:colId xmlns:a16="http://schemas.microsoft.com/office/drawing/2014/main" val="1246695708"/>
                    </a:ext>
                  </a:extLst>
                </a:gridCol>
                <a:gridCol w="500743">
                  <a:extLst>
                    <a:ext uri="{9D8B030D-6E8A-4147-A177-3AD203B41FA5}">
                      <a16:colId xmlns:a16="http://schemas.microsoft.com/office/drawing/2014/main" val="1945865659"/>
                    </a:ext>
                  </a:extLst>
                </a:gridCol>
                <a:gridCol w="500743">
                  <a:extLst>
                    <a:ext uri="{9D8B030D-6E8A-4147-A177-3AD203B41FA5}">
                      <a16:colId xmlns:a16="http://schemas.microsoft.com/office/drawing/2014/main" val="3341976144"/>
                    </a:ext>
                  </a:extLst>
                </a:gridCol>
              </a:tblGrid>
              <a:tr h="164244">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dirty="0">
                          <a:effectLst/>
                          <a:latin typeface="Calibri" panose="020F0502020204030204" pitchFamily="34" charset="0"/>
                        </a:rPr>
                        <a:t>Pu240</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t"/>
                      <a:r>
                        <a:rPr lang="en-IN" sz="1050" dirty="0">
                          <a:effectLst/>
                        </a:rPr>
                        <a:t>Total mass(g)</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43288992"/>
                  </a:ext>
                </a:extLst>
              </a:tr>
              <a:tr h="308458">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22.63870449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5.961926597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0.0001449778837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6047.130691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0.00006932448822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2.555382885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0.0000000998350638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0.6365901997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515.9113709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50.00109363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2.550227879</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0.1074692381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0.06887642801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0.006526845584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0.003345261842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dirty="0">
                          <a:effectLst/>
                        </a:rPr>
                        <a:t>6647.57242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60776448"/>
                  </a:ext>
                </a:extLst>
              </a:tr>
            </a:tbl>
          </a:graphicData>
        </a:graphic>
      </p:graphicFrame>
      <p:graphicFrame>
        <p:nvGraphicFramePr>
          <p:cNvPr id="12" name="Table 11">
            <a:extLst>
              <a:ext uri="{FF2B5EF4-FFF2-40B4-BE49-F238E27FC236}">
                <a16:creationId xmlns:a16="http://schemas.microsoft.com/office/drawing/2014/main" id="{701A90CE-E0C1-849A-44D9-20FA1DED305F}"/>
              </a:ext>
            </a:extLst>
          </p:cNvPr>
          <p:cNvGraphicFramePr>
            <a:graphicFrameLocks noGrp="1"/>
          </p:cNvGraphicFramePr>
          <p:nvPr>
            <p:extLst>
              <p:ext uri="{D42A27DB-BD31-4B8C-83A1-F6EECF244321}">
                <p14:modId xmlns:p14="http://schemas.microsoft.com/office/powerpoint/2010/main" val="967263848"/>
              </p:ext>
            </p:extLst>
          </p:nvPr>
        </p:nvGraphicFramePr>
        <p:xfrm>
          <a:off x="225551" y="4898652"/>
          <a:ext cx="10515603" cy="1000180"/>
        </p:xfrm>
        <a:graphic>
          <a:graphicData uri="http://schemas.openxmlformats.org/drawingml/2006/table">
            <a:tbl>
              <a:tblPr/>
              <a:tblGrid>
                <a:gridCol w="500743">
                  <a:extLst>
                    <a:ext uri="{9D8B030D-6E8A-4147-A177-3AD203B41FA5}">
                      <a16:colId xmlns:a16="http://schemas.microsoft.com/office/drawing/2014/main" val="113232311"/>
                    </a:ext>
                  </a:extLst>
                </a:gridCol>
                <a:gridCol w="500743">
                  <a:extLst>
                    <a:ext uri="{9D8B030D-6E8A-4147-A177-3AD203B41FA5}">
                      <a16:colId xmlns:a16="http://schemas.microsoft.com/office/drawing/2014/main" val="1455624861"/>
                    </a:ext>
                  </a:extLst>
                </a:gridCol>
                <a:gridCol w="500743">
                  <a:extLst>
                    <a:ext uri="{9D8B030D-6E8A-4147-A177-3AD203B41FA5}">
                      <a16:colId xmlns:a16="http://schemas.microsoft.com/office/drawing/2014/main" val="341552029"/>
                    </a:ext>
                  </a:extLst>
                </a:gridCol>
                <a:gridCol w="500743">
                  <a:extLst>
                    <a:ext uri="{9D8B030D-6E8A-4147-A177-3AD203B41FA5}">
                      <a16:colId xmlns:a16="http://schemas.microsoft.com/office/drawing/2014/main" val="4018151966"/>
                    </a:ext>
                  </a:extLst>
                </a:gridCol>
                <a:gridCol w="500743">
                  <a:extLst>
                    <a:ext uri="{9D8B030D-6E8A-4147-A177-3AD203B41FA5}">
                      <a16:colId xmlns:a16="http://schemas.microsoft.com/office/drawing/2014/main" val="3998109918"/>
                    </a:ext>
                  </a:extLst>
                </a:gridCol>
                <a:gridCol w="500743">
                  <a:extLst>
                    <a:ext uri="{9D8B030D-6E8A-4147-A177-3AD203B41FA5}">
                      <a16:colId xmlns:a16="http://schemas.microsoft.com/office/drawing/2014/main" val="2870066278"/>
                    </a:ext>
                  </a:extLst>
                </a:gridCol>
                <a:gridCol w="500743">
                  <a:extLst>
                    <a:ext uri="{9D8B030D-6E8A-4147-A177-3AD203B41FA5}">
                      <a16:colId xmlns:a16="http://schemas.microsoft.com/office/drawing/2014/main" val="2855956013"/>
                    </a:ext>
                  </a:extLst>
                </a:gridCol>
                <a:gridCol w="500743">
                  <a:extLst>
                    <a:ext uri="{9D8B030D-6E8A-4147-A177-3AD203B41FA5}">
                      <a16:colId xmlns:a16="http://schemas.microsoft.com/office/drawing/2014/main" val="2417575812"/>
                    </a:ext>
                  </a:extLst>
                </a:gridCol>
                <a:gridCol w="500743">
                  <a:extLst>
                    <a:ext uri="{9D8B030D-6E8A-4147-A177-3AD203B41FA5}">
                      <a16:colId xmlns:a16="http://schemas.microsoft.com/office/drawing/2014/main" val="2418937526"/>
                    </a:ext>
                  </a:extLst>
                </a:gridCol>
                <a:gridCol w="500743">
                  <a:extLst>
                    <a:ext uri="{9D8B030D-6E8A-4147-A177-3AD203B41FA5}">
                      <a16:colId xmlns:a16="http://schemas.microsoft.com/office/drawing/2014/main" val="2634848644"/>
                    </a:ext>
                  </a:extLst>
                </a:gridCol>
                <a:gridCol w="500743">
                  <a:extLst>
                    <a:ext uri="{9D8B030D-6E8A-4147-A177-3AD203B41FA5}">
                      <a16:colId xmlns:a16="http://schemas.microsoft.com/office/drawing/2014/main" val="855544390"/>
                    </a:ext>
                  </a:extLst>
                </a:gridCol>
                <a:gridCol w="500743">
                  <a:extLst>
                    <a:ext uri="{9D8B030D-6E8A-4147-A177-3AD203B41FA5}">
                      <a16:colId xmlns:a16="http://schemas.microsoft.com/office/drawing/2014/main" val="2271376464"/>
                    </a:ext>
                  </a:extLst>
                </a:gridCol>
                <a:gridCol w="500743">
                  <a:extLst>
                    <a:ext uri="{9D8B030D-6E8A-4147-A177-3AD203B41FA5}">
                      <a16:colId xmlns:a16="http://schemas.microsoft.com/office/drawing/2014/main" val="2388000990"/>
                    </a:ext>
                  </a:extLst>
                </a:gridCol>
                <a:gridCol w="500743">
                  <a:extLst>
                    <a:ext uri="{9D8B030D-6E8A-4147-A177-3AD203B41FA5}">
                      <a16:colId xmlns:a16="http://schemas.microsoft.com/office/drawing/2014/main" val="1622007491"/>
                    </a:ext>
                  </a:extLst>
                </a:gridCol>
                <a:gridCol w="500743">
                  <a:extLst>
                    <a:ext uri="{9D8B030D-6E8A-4147-A177-3AD203B41FA5}">
                      <a16:colId xmlns:a16="http://schemas.microsoft.com/office/drawing/2014/main" val="1608048824"/>
                    </a:ext>
                  </a:extLst>
                </a:gridCol>
                <a:gridCol w="500743">
                  <a:extLst>
                    <a:ext uri="{9D8B030D-6E8A-4147-A177-3AD203B41FA5}">
                      <a16:colId xmlns:a16="http://schemas.microsoft.com/office/drawing/2014/main" val="244045571"/>
                    </a:ext>
                  </a:extLst>
                </a:gridCol>
                <a:gridCol w="500743">
                  <a:extLst>
                    <a:ext uri="{9D8B030D-6E8A-4147-A177-3AD203B41FA5}">
                      <a16:colId xmlns:a16="http://schemas.microsoft.com/office/drawing/2014/main" val="709203713"/>
                    </a:ext>
                  </a:extLst>
                </a:gridCol>
                <a:gridCol w="500743">
                  <a:extLst>
                    <a:ext uri="{9D8B030D-6E8A-4147-A177-3AD203B41FA5}">
                      <a16:colId xmlns:a16="http://schemas.microsoft.com/office/drawing/2014/main" val="3203086033"/>
                    </a:ext>
                  </a:extLst>
                </a:gridCol>
                <a:gridCol w="500743">
                  <a:extLst>
                    <a:ext uri="{9D8B030D-6E8A-4147-A177-3AD203B41FA5}">
                      <a16:colId xmlns:a16="http://schemas.microsoft.com/office/drawing/2014/main" val="127095437"/>
                    </a:ext>
                  </a:extLst>
                </a:gridCol>
                <a:gridCol w="500743">
                  <a:extLst>
                    <a:ext uri="{9D8B030D-6E8A-4147-A177-3AD203B41FA5}">
                      <a16:colId xmlns:a16="http://schemas.microsoft.com/office/drawing/2014/main" val="4235138603"/>
                    </a:ext>
                  </a:extLst>
                </a:gridCol>
                <a:gridCol w="500743">
                  <a:extLst>
                    <a:ext uri="{9D8B030D-6E8A-4147-A177-3AD203B41FA5}">
                      <a16:colId xmlns:a16="http://schemas.microsoft.com/office/drawing/2014/main" val="1950886453"/>
                    </a:ext>
                  </a:extLst>
                </a:gridCol>
              </a:tblGrid>
              <a:tr h="196291">
                <a:tc>
                  <a:txBody>
                    <a:bodyPr/>
                    <a:lstStyle/>
                    <a:p>
                      <a:pPr algn="ctr" rtl="0" fontAlgn="t"/>
                      <a:r>
                        <a:rPr lang="en-IN" sz="1050" b="1">
                          <a:effectLst/>
                          <a:latin typeface="Calibri" panose="020F0502020204030204" pitchFamily="34" charset="0"/>
                        </a:rPr>
                        <a:t>Time (d)</a:t>
                      </a:r>
                    </a:p>
                  </a:txBody>
                  <a:tcPr marL="15022" marR="15022" marT="10015" marB="10015">
                    <a:lnL w="9525" cap="flat" cmpd="sng" algn="ctr">
                      <a:solidFill>
                        <a:srgbClr val="000000"/>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U234</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U235 - ORIGEN2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U238 - ORIGEN2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Np236</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Np237</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Np239 - ORIGEN2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Pu238</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Pu239</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Pu240 - ORIGEN2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Pu243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Am241</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Am242</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ctr" rtl="0" fontAlgn="t"/>
                      <a:r>
                        <a:rPr lang="en-IN" sz="1050" b="1">
                          <a:effectLst/>
                          <a:latin typeface="Calibri" panose="020F0502020204030204" pitchFamily="34" charset="0"/>
                        </a:rPr>
                        <a:t>Am243</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rtl="0" fontAlgn="t"/>
                      <a:r>
                        <a:rPr lang="en-IN" sz="1050" dirty="0">
                          <a:effectLst/>
                        </a:rPr>
                        <a:t>Total mass(g)</a:t>
                      </a:r>
                    </a:p>
                  </a:txBody>
                  <a:tcPr marL="15022" marR="15022" marT="10015" marB="10015">
                    <a:lnL w="9525" cap="flat" cmpd="sng" algn="ctr">
                      <a:solidFill>
                        <a:srgbClr val="CCCCCC"/>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59799764"/>
                  </a:ext>
                </a:extLst>
              </a:tr>
              <a:tr h="196291">
                <a:tc>
                  <a:txBody>
                    <a:bodyPr/>
                    <a:lstStyle/>
                    <a:p>
                      <a:pPr algn="r" rtl="0" fontAlgn="b"/>
                      <a:r>
                        <a:rPr lang="en-IN" sz="1050" b="0">
                          <a:effectLst/>
                          <a:latin typeface="Calibri" panose="020F0502020204030204" pitchFamily="34" charset="0"/>
                        </a:rPr>
                        <a:t>720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0.02407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28.03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8.831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0.0002484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8746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0.0002536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4.591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0.0000000002875</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0.0000001363</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1.204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679.6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70.57</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3.806</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0.1844</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0.1081</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0.0000000172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a:effectLst/>
                          <a:latin typeface="Calibri" panose="020F0502020204030204" pitchFamily="34" charset="0"/>
                        </a:rPr>
                        <a:t>0.00748</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tc>
                  <a:txBody>
                    <a:bodyPr/>
                    <a:lstStyle/>
                    <a:p>
                      <a:pPr algn="r" rtl="0" fontAlgn="b"/>
                      <a:r>
                        <a:rPr lang="en-IN" sz="1050" b="0" dirty="0">
                          <a:effectLst/>
                          <a:latin typeface="Calibri" panose="020F0502020204030204" pitchFamily="34" charset="0"/>
                        </a:rPr>
                        <a:t>9542.956552</a:t>
                      </a:r>
                    </a:p>
                  </a:txBody>
                  <a:tcPr marL="15022" marR="15022" marT="10015" marB="10015"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88224073"/>
                  </a:ext>
                </a:extLst>
              </a:tr>
            </a:tbl>
          </a:graphicData>
        </a:graphic>
      </p:graphicFrame>
      <p:sp>
        <p:nvSpPr>
          <p:cNvPr id="13" name="TextBox 12">
            <a:extLst>
              <a:ext uri="{FF2B5EF4-FFF2-40B4-BE49-F238E27FC236}">
                <a16:creationId xmlns:a16="http://schemas.microsoft.com/office/drawing/2014/main" id="{19F3A971-D73F-6CDB-63A0-8A9CE9F8960C}"/>
              </a:ext>
            </a:extLst>
          </p:cNvPr>
          <p:cNvSpPr txBox="1"/>
          <p:nvPr/>
        </p:nvSpPr>
        <p:spPr>
          <a:xfrm>
            <a:off x="3695700" y="4400550"/>
            <a:ext cx="3981450" cy="369332"/>
          </a:xfrm>
          <a:prstGeom prst="rect">
            <a:avLst/>
          </a:prstGeom>
          <a:noFill/>
        </p:spPr>
        <p:txBody>
          <a:bodyPr wrap="square" rtlCol="0">
            <a:spAutoFit/>
          </a:bodyPr>
          <a:lstStyle/>
          <a:p>
            <a:r>
              <a:rPr lang="en-IN" dirty="0"/>
              <a:t>ORIGEN2 - Results</a:t>
            </a:r>
          </a:p>
        </p:txBody>
      </p:sp>
      <p:sp>
        <p:nvSpPr>
          <p:cNvPr id="14" name="TextBox 13">
            <a:extLst>
              <a:ext uri="{FF2B5EF4-FFF2-40B4-BE49-F238E27FC236}">
                <a16:creationId xmlns:a16="http://schemas.microsoft.com/office/drawing/2014/main" id="{75A9717C-72C8-DE5C-A7DB-0A6A7D86414A}"/>
              </a:ext>
            </a:extLst>
          </p:cNvPr>
          <p:cNvSpPr txBox="1"/>
          <p:nvPr/>
        </p:nvSpPr>
        <p:spPr>
          <a:xfrm>
            <a:off x="6537960" y="1241370"/>
            <a:ext cx="4604522" cy="2031325"/>
          </a:xfrm>
          <a:prstGeom prst="rect">
            <a:avLst/>
          </a:prstGeom>
          <a:noFill/>
        </p:spPr>
        <p:txBody>
          <a:bodyPr wrap="square" rtlCol="0">
            <a:spAutoFit/>
          </a:bodyPr>
          <a:lstStyle/>
          <a:p>
            <a:r>
              <a:rPr lang="en-IN" dirty="0"/>
              <a:t>Reason for difference in Final outputs</a:t>
            </a:r>
          </a:p>
          <a:p>
            <a:pPr marL="285750" indent="-285750">
              <a:buFont typeface="Arial" panose="020B0604020202020204" pitchFamily="34" charset="0"/>
              <a:buChar char="•"/>
            </a:pPr>
            <a:r>
              <a:rPr lang="en-IN" dirty="0"/>
              <a:t>My code implements 3 primary reactions:</a:t>
            </a:r>
          </a:p>
          <a:p>
            <a:pPr marL="742950" lvl="1" indent="-285750">
              <a:buFont typeface="Arial" panose="020B0604020202020204" pitchFamily="34" charset="0"/>
              <a:buChar char="•"/>
            </a:pPr>
            <a:r>
              <a:rPr lang="pt-BR" dirty="0"/>
              <a:t>(n,γ), (n,fission), and (n,2n)</a:t>
            </a:r>
          </a:p>
          <a:p>
            <a:pPr marL="285750" indent="-285750">
              <a:buFont typeface="Arial" panose="020B0604020202020204" pitchFamily="34" charset="0"/>
              <a:buChar char="•"/>
            </a:pPr>
            <a:r>
              <a:rPr lang="pt-BR" dirty="0"/>
              <a:t>Origen2 includes </a:t>
            </a:r>
            <a:r>
              <a:rPr lang="en-US" dirty="0"/>
              <a:t>(</a:t>
            </a:r>
            <a:r>
              <a:rPr lang="en-US" dirty="0" err="1"/>
              <a:t>n,p</a:t>
            </a:r>
            <a:r>
              <a:rPr lang="en-US" dirty="0"/>
              <a:t>), (n,α), spontaneous fission, beta-delayed neutron emission, and photonuclear reactions </a:t>
            </a:r>
            <a:endParaRPr lang="pt-BR" dirty="0"/>
          </a:p>
        </p:txBody>
      </p:sp>
    </p:spTree>
    <p:extLst>
      <p:ext uri="{BB962C8B-B14F-4D97-AF65-F5344CB8AC3E}">
        <p14:creationId xmlns:p14="http://schemas.microsoft.com/office/powerpoint/2010/main" val="179635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E73BBE33-B533-4661-8A6A-6BD8D05EB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57D3B9-0CFC-797C-D29B-11143C98CAA0}"/>
              </a:ext>
            </a:extLst>
          </p:cNvPr>
          <p:cNvSpPr>
            <a:spLocks noGrp="1"/>
          </p:cNvSpPr>
          <p:nvPr>
            <p:ph type="title"/>
          </p:nvPr>
        </p:nvSpPr>
        <p:spPr>
          <a:xfrm>
            <a:off x="90170" y="90465"/>
            <a:ext cx="9264142" cy="805648"/>
          </a:xfrm>
        </p:spPr>
        <p:txBody>
          <a:bodyPr vert="horz" lIns="91440" tIns="45720" rIns="91440" bIns="45720" rtlCol="0" anchor="b">
            <a:normAutofit/>
          </a:bodyPr>
          <a:lstStyle/>
          <a:p>
            <a:r>
              <a:rPr lang="en-US" sz="4800" kern="1200">
                <a:solidFill>
                  <a:schemeClr val="tx1"/>
                </a:solidFill>
                <a:latin typeface="+mj-lt"/>
                <a:ea typeface="+mj-ea"/>
                <a:cs typeface="+mj-cs"/>
              </a:rPr>
              <a:t>Problem 1 Output Comparison</a:t>
            </a:r>
            <a:endParaRPr lang="en-US" sz="4800" kern="1200" dirty="0">
              <a:solidFill>
                <a:schemeClr val="tx1"/>
              </a:solidFill>
              <a:latin typeface="+mj-lt"/>
              <a:ea typeface="+mj-ea"/>
              <a:cs typeface="+mj-cs"/>
            </a:endParaRPr>
          </a:p>
        </p:txBody>
      </p:sp>
      <p:pic>
        <p:nvPicPr>
          <p:cNvPr id="3076" name="Picture 4">
            <a:extLst>
              <a:ext uri="{FF2B5EF4-FFF2-40B4-BE49-F238E27FC236}">
                <a16:creationId xmlns:a16="http://schemas.microsoft.com/office/drawing/2014/main" id="{6B835E2E-9E51-5DB1-BD63-1923134606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6" y="896113"/>
            <a:ext cx="3834700" cy="23709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59DC30B-85AE-F311-A663-D7DFC8966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7659" y="896113"/>
            <a:ext cx="3999322" cy="247274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58C110F-97DC-814D-9F2C-761300A4C8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8910" y="752474"/>
            <a:ext cx="4231640" cy="261638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E961FF2-F503-71E8-B771-DA7E66647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50" y="3267075"/>
            <a:ext cx="4231641" cy="261638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C6BC3515-D9CE-9F60-329D-8FD10BF772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3091" y="3368859"/>
            <a:ext cx="4231640" cy="2616385"/>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459F81A0-4B4A-2DCD-605B-125DC35FA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7298" y="3512499"/>
            <a:ext cx="3834702" cy="237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80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B63345DA1A7B4CA35EA2C28D572A4A" ma:contentTypeVersion="13" ma:contentTypeDescription="Create a new document." ma:contentTypeScope="" ma:versionID="02dd587c5b2e7c9d27cf586d785d988a">
  <xsd:schema xmlns:xsd="http://www.w3.org/2001/XMLSchema" xmlns:xs="http://www.w3.org/2001/XMLSchema" xmlns:p="http://schemas.microsoft.com/office/2006/metadata/properties" xmlns:ns3="9bf77127-9ae2-44cb-ad7a-548205f39dc4" xmlns:ns4="3b698ea2-e566-4413-9e3c-73c2e1eceb48" targetNamespace="http://schemas.microsoft.com/office/2006/metadata/properties" ma:root="true" ma:fieldsID="3fee5b9b7c1fc776c8c692ecd883bdc5" ns3:_="" ns4:_="">
    <xsd:import namespace="9bf77127-9ae2-44cb-ad7a-548205f39dc4"/>
    <xsd:import namespace="3b698ea2-e566-4413-9e3c-73c2e1eceb4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f77127-9ae2-44cb-ad7a-548205f39d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b698ea2-e566-4413-9e3c-73c2e1eceb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bf77127-9ae2-44cb-ad7a-548205f39dc4" xsi:nil="true"/>
  </documentManagement>
</p:properties>
</file>

<file path=customXml/itemProps1.xml><?xml version="1.0" encoding="utf-8"?>
<ds:datastoreItem xmlns:ds="http://schemas.openxmlformats.org/officeDocument/2006/customXml" ds:itemID="{93DB4B23-BDB8-4F1F-B912-4C043A45B76A}">
  <ds:schemaRefs>
    <ds:schemaRef ds:uri="http://schemas.microsoft.com/sharepoint/v3/contenttype/forms"/>
  </ds:schemaRefs>
</ds:datastoreItem>
</file>

<file path=customXml/itemProps2.xml><?xml version="1.0" encoding="utf-8"?>
<ds:datastoreItem xmlns:ds="http://schemas.openxmlformats.org/officeDocument/2006/customXml" ds:itemID="{A5F661BB-2E68-4CF6-A5EB-022AEA6867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f77127-9ae2-44cb-ad7a-548205f39dc4"/>
    <ds:schemaRef ds:uri="3b698ea2-e566-4413-9e3c-73c2e1eceb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4727D4-D58B-4510-AA60-9C56A32CFAF8}">
  <ds:schemaRefs>
    <ds:schemaRef ds:uri="http://schemas.microsoft.com/office/2006/metadata/properties"/>
    <ds:schemaRef ds:uri="http://schemas.openxmlformats.org/package/2006/metadata/core-properties"/>
    <ds:schemaRef ds:uri="http://schemas.microsoft.com/office/2006/documentManagement/types"/>
    <ds:schemaRef ds:uri="http://www.w3.org/XML/1998/namespace"/>
    <ds:schemaRef ds:uri="9bf77127-9ae2-44cb-ad7a-548205f39dc4"/>
    <ds:schemaRef ds:uri="http://purl.org/dc/elements/1.1/"/>
    <ds:schemaRef ds:uri="http://purl.org/dc/dcmitype/"/>
    <ds:schemaRef ds:uri="http://purl.org/dc/terms/"/>
    <ds:schemaRef ds:uri="http://schemas.microsoft.com/office/infopath/2007/PartnerControls"/>
    <ds:schemaRef ds:uri="3b698ea2-e566-4413-9e3c-73c2e1eceb48"/>
  </ds:schemaRefs>
</ds:datastoreItem>
</file>

<file path=docProps/app.xml><?xml version="1.0" encoding="utf-8"?>
<Properties xmlns="http://schemas.openxmlformats.org/officeDocument/2006/extended-properties" xmlns:vt="http://schemas.openxmlformats.org/officeDocument/2006/docPropsVTypes">
  <TotalTime>2109</TotalTime>
  <Words>1520</Words>
  <Application>Microsoft Office PowerPoint</Application>
  <PresentationFormat>Widescreen</PresentationFormat>
  <Paragraphs>429</Paragraphs>
  <Slides>14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Aptos Display</vt:lpstr>
      <vt:lpstr>Aptos Narrow</vt:lpstr>
      <vt:lpstr>Arial</vt:lpstr>
      <vt:lpstr>Calibri</vt:lpstr>
      <vt:lpstr>Cambria Math</vt:lpstr>
      <vt:lpstr>Consolas</vt:lpstr>
      <vt:lpstr>Courier New</vt:lpstr>
      <vt:lpstr>Office Theme</vt:lpstr>
      <vt:lpstr>Modeling Nuclear Fuel Burnup Using Bateman Equations  </vt:lpstr>
      <vt:lpstr>Introduction</vt:lpstr>
      <vt:lpstr>Theoretical Background: The Bateman equations</vt:lpstr>
      <vt:lpstr>Stacey’s Uranium Burnup ODE’s </vt:lpstr>
      <vt:lpstr>Nuclear Transmutation Chains</vt:lpstr>
      <vt:lpstr>Code Structure Overview</vt:lpstr>
      <vt:lpstr>ODE system code definition</vt:lpstr>
      <vt:lpstr>Problem 1 results – Final Concentrations</vt:lpstr>
      <vt:lpstr>Problem 1 Output Comparison</vt:lpstr>
      <vt:lpstr>Problem 2 results – Final Concentration</vt:lpstr>
      <vt:lpstr>PowerPoint Presentation</vt:lpstr>
      <vt:lpstr>PowerPoint Presentation</vt:lpstr>
      <vt:lpstr>PowerPoint Presentation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Abhinand</dc:creator>
  <cp:lastModifiedBy>Satish, Abhinand</cp:lastModifiedBy>
  <cp:revision>2</cp:revision>
  <dcterms:created xsi:type="dcterms:W3CDTF">2025-08-05T09:45:33Z</dcterms:created>
  <dcterms:modified xsi:type="dcterms:W3CDTF">2025-08-06T20:58:52Z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0x010100D1B63345DA1A7B4CA35EA2C28D572A4A</vt:lpwstr>
  </property>
</Properties>
</file>