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Lobster"/>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D574F5-4BB1-4E85-ADFA-8CEA1398C0D6}">
  <a:tblStyle styleId="{87D574F5-4BB1-4E85-ADFA-8CEA1398C0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24" Type="http://schemas.openxmlformats.org/officeDocument/2006/relationships/font" Target="fonts/Lobster-regular.fntdata"/><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72155d90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72155d90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72155d90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72155d90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72155d90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72155d90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72155d90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72155d90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72155d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72155d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72155d9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72155d9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d7009f2d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d7009f2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72155d9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72155d9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72155d90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72155d90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72155d90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72155d90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af21926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af21926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af21926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af21926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electronics-tutorials.ws/waveforms/555_timer.html" TargetMode="External"/><Relationship Id="rId4" Type="http://schemas.openxmlformats.org/officeDocument/2006/relationships/hyperlink" Target="https://www.elprocus.com/ic-4017-pin-configuration-application/" TargetMode="External"/><Relationship Id="rId5" Type="http://schemas.openxmlformats.org/officeDocument/2006/relationships/hyperlink" Target="https://mechatrofice.com/circuits/ic-4017-decade-coun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245950" y="231600"/>
            <a:ext cx="8723400" cy="47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r>
              <a:rPr b="1" lang="en-GB" sz="4000">
                <a:solidFill>
                  <a:srgbClr val="FFFFFF"/>
                </a:solidFill>
              </a:rPr>
              <a:t>LINEAR INTEGRATED  </a:t>
            </a:r>
            <a:endParaRPr b="1" sz="4000">
              <a:solidFill>
                <a:srgbClr val="FFFFFF"/>
              </a:solidFill>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b="1" lang="en-GB" sz="4000">
                <a:solidFill>
                  <a:srgbClr val="FFFFFF"/>
                </a:solidFill>
              </a:rPr>
              <a:t>                         </a:t>
            </a:r>
            <a:r>
              <a:rPr b="1" lang="en-GB" sz="4000">
                <a:solidFill>
                  <a:srgbClr val="FFFFFF"/>
                </a:solidFill>
              </a:rPr>
              <a:t>CIRCUITS </a:t>
            </a:r>
            <a:r>
              <a:rPr b="1" lang="en-GB" sz="4000">
                <a:solidFill>
                  <a:srgbClr val="FFFFFF"/>
                </a:solidFill>
              </a:rPr>
              <a:t>PROJECT</a:t>
            </a:r>
            <a:endParaRPr b="1" sz="4000">
              <a:solidFill>
                <a:srgbClr val="FFFFFF"/>
              </a:solidFill>
            </a:endParaRPr>
          </a:p>
          <a:p>
            <a:pPr indent="0" lvl="0" marL="0" marR="0" rtl="0" algn="l">
              <a:spcBef>
                <a:spcPts val="0"/>
              </a:spcBef>
              <a:spcAft>
                <a:spcPts val="0"/>
              </a:spcAft>
              <a:buNone/>
            </a:pPr>
            <a:r>
              <a:rPr b="1" lang="en-GB" sz="2200">
                <a:solidFill>
                  <a:srgbClr val="FFFFFF"/>
                </a:solidFill>
              </a:rPr>
              <a:t>                                        </a:t>
            </a:r>
            <a:r>
              <a:rPr b="1" lang="en-GB" sz="2700">
                <a:solidFill>
                  <a:srgbClr val="FFFFFF"/>
                </a:solidFill>
              </a:rPr>
              <a:t>(Police Lights using 555 Timer IC)</a:t>
            </a:r>
            <a:endParaRPr b="1" sz="2200">
              <a:solidFill>
                <a:srgbClr val="FFFFFF"/>
              </a:solidFill>
            </a:endParaRPr>
          </a:p>
          <a:p>
            <a:pPr indent="0" lvl="0" marL="0" rtl="0" algn="l">
              <a:spcBef>
                <a:spcPts val="0"/>
              </a:spcBef>
              <a:spcAft>
                <a:spcPts val="0"/>
              </a:spcAft>
              <a:buNone/>
            </a:pPr>
            <a:r>
              <a:rPr b="1" lang="en-GB" sz="4000">
                <a:solidFill>
                  <a:srgbClr val="FFFFFF"/>
                </a:solidFill>
              </a:rPr>
              <a:t>                                  </a:t>
            </a:r>
            <a:r>
              <a:rPr b="1" lang="en-GB" sz="2400">
                <a:solidFill>
                  <a:srgbClr val="FFFFFF"/>
                </a:solidFill>
              </a:rPr>
              <a:t>Simulation</a:t>
            </a:r>
            <a:endParaRPr b="1" sz="2400">
              <a:solidFill>
                <a:srgbClr val="FFFFFF"/>
              </a:solidFill>
            </a:endParaRPr>
          </a:p>
          <a:p>
            <a:pPr indent="0" lvl="0" marL="0" rtl="0" algn="l">
              <a:spcBef>
                <a:spcPts val="0"/>
              </a:spcBef>
              <a:spcAft>
                <a:spcPts val="0"/>
              </a:spcAft>
              <a:buNone/>
            </a:pPr>
            <a:r>
              <a:rPr b="1" lang="en-GB" sz="4000">
                <a:solidFill>
                  <a:srgbClr val="FFFFFF"/>
                </a:solidFill>
              </a:rPr>
              <a:t>                         </a:t>
            </a:r>
            <a:r>
              <a:rPr b="1" lang="en-GB" sz="1600">
                <a:solidFill>
                  <a:srgbClr val="FFFFFF"/>
                </a:solidFill>
              </a:rPr>
              <a:t>Submitted By</a:t>
            </a:r>
            <a:endParaRPr b="1" sz="1600">
              <a:solidFill>
                <a:srgbClr val="FFFFFF"/>
              </a:solidFill>
            </a:endParaRPr>
          </a:p>
          <a:p>
            <a:pPr indent="0" lvl="0" marL="0" rtl="0" algn="l">
              <a:spcBef>
                <a:spcPts val="0"/>
              </a:spcBef>
              <a:spcAft>
                <a:spcPts val="0"/>
              </a:spcAft>
              <a:buNone/>
            </a:pPr>
            <a:r>
              <a:rPr b="1" lang="en-GB" sz="1600">
                <a:solidFill>
                  <a:srgbClr val="FFFFFF"/>
                </a:solidFill>
              </a:rPr>
              <a:t>                                                                                 Abhinandan (2K19/EE/010)</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rPr b="1" lang="en-GB" sz="1600">
                <a:solidFill>
                  <a:srgbClr val="FFFFFF"/>
                </a:solidFill>
              </a:rPr>
              <a:t>                                                               Under the supervision of </a:t>
            </a:r>
            <a:endParaRPr b="1" sz="1600">
              <a:solidFill>
                <a:srgbClr val="FFFFFF"/>
              </a:solidFill>
            </a:endParaRPr>
          </a:p>
          <a:p>
            <a:pPr indent="0" lvl="0" marL="0" rtl="0" algn="l">
              <a:spcBef>
                <a:spcPts val="0"/>
              </a:spcBef>
              <a:spcAft>
                <a:spcPts val="0"/>
              </a:spcAft>
              <a:buNone/>
            </a:pPr>
            <a:r>
              <a:rPr b="1" lang="en-GB" sz="1600">
                <a:solidFill>
                  <a:srgbClr val="FFFFFF"/>
                </a:solidFill>
              </a:rPr>
              <a:t>                                                                                  Prof. Pragati kumar</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t/>
            </a:r>
            <a:endParaRPr b="1" sz="4000">
              <a:solidFill>
                <a:srgbClr val="FFFFFF"/>
              </a:solidFill>
            </a:endParaRPr>
          </a:p>
          <a:p>
            <a:pPr indent="0" lvl="0" marL="0" rtl="0" algn="l">
              <a:spcBef>
                <a:spcPts val="0"/>
              </a:spcBef>
              <a:spcAft>
                <a:spcPts val="0"/>
              </a:spcAft>
              <a:buNone/>
            </a:pPr>
            <a:r>
              <a:t/>
            </a:r>
            <a:endParaRPr b="1" sz="4000">
              <a:solidFill>
                <a:srgbClr val="FFFFFF"/>
              </a:solidFill>
            </a:endParaRPr>
          </a:p>
          <a:p>
            <a:pPr indent="0" lvl="0" marL="0" rtl="0" algn="l">
              <a:spcBef>
                <a:spcPts val="0"/>
              </a:spcBef>
              <a:spcAft>
                <a:spcPts val="0"/>
              </a:spcAft>
              <a:buNone/>
            </a:pPr>
            <a:r>
              <a:t/>
            </a:r>
            <a:endParaRPr b="1" sz="4000">
              <a:solidFill>
                <a:srgbClr val="FFFFFF"/>
              </a:solidFill>
            </a:endParaRPr>
          </a:p>
          <a:p>
            <a:pPr indent="0" lvl="0" marL="0" rtl="0" algn="l">
              <a:spcBef>
                <a:spcPts val="0"/>
              </a:spcBef>
              <a:spcAft>
                <a:spcPts val="0"/>
              </a:spcAft>
              <a:buNone/>
            </a:pPr>
            <a:r>
              <a:t/>
            </a:r>
            <a:endParaRPr b="1" sz="4000">
              <a:solidFill>
                <a:srgbClr val="FFFFFF"/>
              </a:solidFill>
            </a:endParaRPr>
          </a:p>
        </p:txBody>
      </p:sp>
      <p:pic>
        <p:nvPicPr>
          <p:cNvPr id="86" name="Google Shape;86;p13"/>
          <p:cNvPicPr preferRelativeResize="0"/>
          <p:nvPr/>
        </p:nvPicPr>
        <p:blipFill>
          <a:blip r:embed="rId3">
            <a:alphaModFix/>
          </a:blip>
          <a:stretch>
            <a:fillRect/>
          </a:stretch>
        </p:blipFill>
        <p:spPr>
          <a:xfrm>
            <a:off x="125224" y="1504950"/>
            <a:ext cx="3274650" cy="3258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297400" y="0"/>
            <a:ext cx="8661600" cy="4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500">
                <a:solidFill>
                  <a:srgbClr val="0000FF"/>
                </a:solidFill>
                <a:highlight>
                  <a:srgbClr val="FFFFFF"/>
                </a:highlight>
              </a:rPr>
              <a:t>           </a:t>
            </a:r>
            <a:r>
              <a:rPr b="1" lang="en-GB" sz="3500" u="sng">
                <a:solidFill>
                  <a:srgbClr val="0000FF"/>
                </a:solidFill>
                <a:highlight>
                  <a:srgbClr val="FFFFFF"/>
                </a:highlight>
              </a:rPr>
              <a:t>Circuit Diagram/Simulation</a:t>
            </a:r>
            <a:endParaRPr b="1" sz="3500" u="sng">
              <a:solidFill>
                <a:srgbClr val="0000FF"/>
              </a:solidFill>
              <a:highlight>
                <a:srgbClr val="FFFFFF"/>
              </a:highlight>
            </a:endParaRPr>
          </a:p>
          <a:p>
            <a:pPr indent="0" lvl="0" marL="0" rtl="0" algn="l">
              <a:spcBef>
                <a:spcPts val="0"/>
              </a:spcBef>
              <a:spcAft>
                <a:spcPts val="0"/>
              </a:spcAft>
              <a:buNone/>
            </a:pPr>
            <a:r>
              <a:rPr lang="en-GB">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b="1" lang="en-GB" sz="1600">
                <a:latin typeface="Roboto"/>
                <a:ea typeface="Roboto"/>
                <a:cs typeface="Roboto"/>
                <a:sym typeface="Roboto"/>
              </a:rPr>
              <a:t>                                                                                                                </a:t>
            </a:r>
            <a:endParaRPr b="1" sz="1600">
              <a:latin typeface="Roboto"/>
              <a:ea typeface="Roboto"/>
              <a:cs typeface="Roboto"/>
              <a:sym typeface="Roboto"/>
            </a:endParaRPr>
          </a:p>
        </p:txBody>
      </p:sp>
      <p:pic>
        <p:nvPicPr>
          <p:cNvPr id="150" name="Google Shape;150;p22"/>
          <p:cNvPicPr preferRelativeResize="0"/>
          <p:nvPr/>
        </p:nvPicPr>
        <p:blipFill>
          <a:blip r:embed="rId3">
            <a:alphaModFix/>
          </a:blip>
          <a:stretch>
            <a:fillRect/>
          </a:stretch>
        </p:blipFill>
        <p:spPr>
          <a:xfrm>
            <a:off x="854788" y="61913"/>
            <a:ext cx="7705725" cy="5019675"/>
          </a:xfrm>
          <a:prstGeom prst="rect">
            <a:avLst/>
          </a:prstGeom>
          <a:noFill/>
          <a:ln>
            <a:noFill/>
          </a:ln>
        </p:spPr>
      </p:pic>
      <p:pic>
        <p:nvPicPr>
          <p:cNvPr id="151" name="Google Shape;151;p22"/>
          <p:cNvPicPr preferRelativeResize="0"/>
          <p:nvPr/>
        </p:nvPicPr>
        <p:blipFill>
          <a:blip r:embed="rId4">
            <a:alphaModFix/>
          </a:blip>
          <a:stretch>
            <a:fillRect/>
          </a:stretch>
        </p:blipFill>
        <p:spPr>
          <a:xfrm>
            <a:off x="1564575" y="757213"/>
            <a:ext cx="6562725" cy="429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nvSpPr>
        <p:spPr>
          <a:xfrm>
            <a:off x="297400" y="262450"/>
            <a:ext cx="8661600" cy="44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rgbClr val="FF9900"/>
                </a:solidFill>
                <a:latin typeface="Roboto"/>
                <a:ea typeface="Roboto"/>
                <a:cs typeface="Roboto"/>
                <a:sym typeface="Roboto"/>
              </a:rPr>
              <a:t>                      </a:t>
            </a:r>
            <a:r>
              <a:rPr b="1" lang="en-GB" sz="3000" u="sng">
                <a:solidFill>
                  <a:srgbClr val="FF9900"/>
                </a:solidFill>
                <a:latin typeface="Roboto"/>
                <a:ea typeface="Roboto"/>
                <a:cs typeface="Roboto"/>
                <a:sym typeface="Roboto"/>
              </a:rPr>
              <a:t>WORKING OF THE CIRCUIT</a:t>
            </a:r>
            <a:endParaRPr b="1" sz="3000" u="sng">
              <a:solidFill>
                <a:srgbClr val="FF9900"/>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Here 555 timer produces continuous pulses via pin 3. The width of these pulses can be varied by varying the resistance (R1,R2 ) or capacitance (C1). These pulses are given as input to the decade counter. For every incoming pulse the output state of the decade counter is get incremented.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1st pulse – Q0 high – blue led’s glow</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2nd pulse – Q1 high (no connection) – all led’s off</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3rd pulse – Q2 high – blue led’s glow</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4th pulse – Q3 high – all led’s off</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5th pulse – Q4 high – blue led’s glow</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6th pulse – Q5 high – red led’s glow , blue led’s off</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Hence blue led’s flashes for 3 times.</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7th pulse – Q6 high – all led’s off</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8th pulse – Q7 high – red led’s glow</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9th pulse – Q8 high – all led’s off</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10th pulse – Q9 high – red led’s glow</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For 11th pulse – Q0 high – blue led’s glow, red led’s off</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Hence, red LEDs flash for 3 times. This process repeats continuously.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297400" y="262450"/>
            <a:ext cx="8661600" cy="44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500">
                <a:solidFill>
                  <a:srgbClr val="0000FF"/>
                </a:solidFill>
                <a:latin typeface="Roboto"/>
                <a:ea typeface="Roboto"/>
                <a:cs typeface="Roboto"/>
                <a:sym typeface="Roboto"/>
              </a:rPr>
              <a:t>                        </a:t>
            </a:r>
            <a:r>
              <a:rPr b="1" lang="en-GB" sz="3500" u="sng">
                <a:solidFill>
                  <a:srgbClr val="0000FF"/>
                </a:solidFill>
                <a:latin typeface="Roboto"/>
                <a:ea typeface="Roboto"/>
                <a:cs typeface="Roboto"/>
                <a:sym typeface="Roboto"/>
              </a:rPr>
              <a:t>LEARNING </a:t>
            </a:r>
            <a:endParaRPr b="1" sz="3500" u="sng">
              <a:solidFill>
                <a:srgbClr val="0000FF"/>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rPr lang="en-GB" sz="1800">
                <a:highlight>
                  <a:srgbClr val="FFFFFF"/>
                </a:highlight>
              </a:rPr>
              <a:t>    </a:t>
            </a:r>
            <a:r>
              <a:rPr lang="en-GB" sz="1800">
                <a:highlight>
                  <a:schemeClr val="lt1"/>
                </a:highlight>
              </a:rPr>
              <a:t>Through this project, I was able to learn a lot of things and understand them better with the simulation. Making a complete circuit using 555 timer IC and 4017 decade counter from scratch which taught various things like how 555 timer produces pulse wave , the ways 4017 counter work. I learned how changes in resistance and capacitance can change the time period of a pulse wave.</a:t>
            </a:r>
            <a:endParaRPr sz="1800">
              <a:highlight>
                <a:schemeClr val="lt1"/>
              </a:highlight>
            </a:endParaRPr>
          </a:p>
          <a:p>
            <a:pPr indent="0" lvl="0" marL="0" rtl="0" algn="l">
              <a:lnSpc>
                <a:spcPct val="115000"/>
              </a:lnSpc>
              <a:spcBef>
                <a:spcPts val="1100"/>
              </a:spcBef>
              <a:spcAft>
                <a:spcPts val="0"/>
              </a:spcAft>
              <a:buNone/>
            </a:pPr>
            <a:r>
              <a:rPr lang="en-GB" sz="1800">
                <a:highlight>
                  <a:schemeClr val="lt1"/>
                </a:highlight>
              </a:rPr>
              <a:t>      Lastly, I explored the new software proteus and saw how they are different from other softwares.</a:t>
            </a:r>
            <a:endParaRPr sz="1800">
              <a:highlight>
                <a:schemeClr val="lt1"/>
              </a:highlight>
            </a:endParaRPr>
          </a:p>
          <a:p>
            <a:pPr indent="0" lvl="0" marL="0" rtl="0" algn="l">
              <a:lnSpc>
                <a:spcPct val="115000"/>
              </a:lnSpc>
              <a:spcBef>
                <a:spcPts val="1100"/>
              </a:spcBef>
              <a:spcAft>
                <a:spcPts val="0"/>
              </a:spcAft>
              <a:buNone/>
            </a:pPr>
            <a:r>
              <a:rPr lang="en-GB" sz="1800">
                <a:highlight>
                  <a:schemeClr val="lt1"/>
                </a:highlight>
              </a:rPr>
              <a:t>       In the end, I would like to say that we learnt a great deal of new things from this project</a:t>
            </a:r>
            <a:endParaRPr sz="1800">
              <a:highlight>
                <a:schemeClr val="lt1"/>
              </a:highlight>
            </a:endParaRPr>
          </a:p>
          <a:p>
            <a:pPr indent="0" lvl="0" marL="0" rtl="0" algn="l">
              <a:lnSpc>
                <a:spcPct val="115000"/>
              </a:lnSpc>
              <a:spcBef>
                <a:spcPts val="1100"/>
              </a:spcBef>
              <a:spcAft>
                <a:spcPts val="0"/>
              </a:spcAft>
              <a:buNone/>
            </a:pPr>
            <a:r>
              <a:t/>
            </a:r>
            <a:endParaRPr sz="1800">
              <a:highlight>
                <a:srgbClr val="FFFFFF"/>
              </a:highlight>
            </a:endParaRPr>
          </a:p>
          <a:p>
            <a:pPr indent="0" lvl="0" marL="0" rtl="0" algn="l">
              <a:lnSpc>
                <a:spcPct val="115000"/>
              </a:lnSpc>
              <a:spcBef>
                <a:spcPts val="1100"/>
              </a:spcBef>
              <a:spcAft>
                <a:spcPts val="0"/>
              </a:spcAft>
              <a:buNone/>
            </a:pPr>
            <a:r>
              <a:t/>
            </a:r>
            <a:endParaRPr sz="1800">
              <a:highlight>
                <a:srgbClr val="FFFFFF"/>
              </a:highlight>
            </a:endParaRPr>
          </a:p>
          <a:p>
            <a:pPr indent="0" lvl="0" marL="0" rtl="0" algn="l">
              <a:spcBef>
                <a:spcPts val="110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b="1" sz="3500" u="sng">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297400" y="262450"/>
            <a:ext cx="8661600" cy="44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highlight>
                  <a:srgbClr val="FFFFFF"/>
                </a:highlight>
              </a:rPr>
              <a:t>                                           </a:t>
            </a:r>
            <a:r>
              <a:rPr b="1" lang="en-GB" sz="3500">
                <a:solidFill>
                  <a:srgbClr val="FF9900"/>
                </a:solidFill>
                <a:highlight>
                  <a:srgbClr val="FFFFFF"/>
                </a:highlight>
              </a:rPr>
              <a:t>  </a:t>
            </a:r>
            <a:r>
              <a:rPr b="1" lang="en-GB" sz="3500" u="sng">
                <a:solidFill>
                  <a:srgbClr val="FF9900"/>
                </a:solidFill>
                <a:highlight>
                  <a:srgbClr val="FFFFFF"/>
                </a:highlight>
              </a:rPr>
              <a:t>REFERENCE</a:t>
            </a:r>
            <a:r>
              <a:rPr lang="en-GB" sz="2000">
                <a:highlight>
                  <a:srgbClr val="FFFFFF"/>
                </a:highlight>
              </a:rPr>
              <a:t> </a:t>
            </a:r>
            <a:endParaRPr sz="200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br>
              <a:rPr lang="en-GB">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u="sng">
                <a:solidFill>
                  <a:schemeClr val="hlink"/>
                </a:solidFill>
                <a:latin typeface="Roboto"/>
                <a:ea typeface="Roboto"/>
                <a:cs typeface="Roboto"/>
                <a:sym typeface="Roboto"/>
                <a:hlinkClick r:id="rId3"/>
              </a:rPr>
              <a:t>https://www.electronics-tutorials.ws/waveforms/555_timer.html</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u="sng">
                <a:solidFill>
                  <a:schemeClr val="hlink"/>
                </a:solidFill>
                <a:latin typeface="Roboto"/>
                <a:ea typeface="Roboto"/>
                <a:cs typeface="Roboto"/>
                <a:sym typeface="Roboto"/>
                <a:hlinkClick r:id="rId4"/>
              </a:rPr>
              <a:t>https://www.elprocus.com/ic-4017-pin-configuration-application/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u="sng">
                <a:solidFill>
                  <a:schemeClr val="hlink"/>
                </a:solidFill>
                <a:latin typeface="Roboto"/>
                <a:ea typeface="Roboto"/>
                <a:cs typeface="Roboto"/>
                <a:sym typeface="Roboto"/>
                <a:hlinkClick r:id="rId5"/>
              </a:rPr>
              <a:t>https://mechatrofice.com/circuits/ic-4017-decade-counter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https://www.youtube.com/watch?v=iDZMbfOa3Jc</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Many More to Read.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GB" sz="3200">
                <a:solidFill>
                  <a:srgbClr val="00FF00"/>
                </a:solidFill>
                <a:latin typeface="Lobster"/>
                <a:ea typeface="Lobster"/>
                <a:cs typeface="Lobster"/>
                <a:sym typeface="Lobster"/>
              </a:rPr>
              <a:t>                              Thank You</a:t>
            </a:r>
            <a:endParaRPr b="1" sz="3200">
              <a:solidFill>
                <a:srgbClr val="00FF00"/>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307675" y="262450"/>
            <a:ext cx="8661600" cy="44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Roboto"/>
                <a:ea typeface="Roboto"/>
                <a:cs typeface="Roboto"/>
                <a:sym typeface="Roboto"/>
              </a:rPr>
              <a:t>                               </a:t>
            </a:r>
            <a:r>
              <a:rPr b="1" lang="en-GB" sz="3500" u="sng">
                <a:solidFill>
                  <a:srgbClr val="3D85C6"/>
                </a:solidFill>
                <a:highlight>
                  <a:srgbClr val="FFFFFF"/>
                </a:highlight>
              </a:rPr>
              <a:t>TABLE OF </a:t>
            </a:r>
            <a:r>
              <a:rPr b="1" lang="en-GB" sz="3500" u="sng">
                <a:solidFill>
                  <a:srgbClr val="3D85C6"/>
                </a:solidFill>
                <a:highlight>
                  <a:srgbClr val="FFFFFF"/>
                </a:highlight>
              </a:rPr>
              <a:t>CONTENTS</a:t>
            </a:r>
            <a:r>
              <a:rPr b="1" lang="en-GB" sz="3500" u="sng">
                <a:solidFill>
                  <a:srgbClr val="3D85C6"/>
                </a:solidFill>
                <a:highlight>
                  <a:srgbClr val="FFFFFF"/>
                </a:highlight>
              </a:rPr>
              <a:t> </a:t>
            </a:r>
            <a:endParaRPr sz="2000">
              <a:latin typeface="Roboto"/>
              <a:ea typeface="Roboto"/>
              <a:cs typeface="Roboto"/>
              <a:sym typeface="Roboto"/>
            </a:endParaRPr>
          </a:p>
        </p:txBody>
      </p:sp>
      <p:sp>
        <p:nvSpPr>
          <p:cNvPr id="92" name="Google Shape;92;p14"/>
          <p:cNvSpPr/>
          <p:nvPr/>
        </p:nvSpPr>
        <p:spPr>
          <a:xfrm>
            <a:off x="1460250" y="1268350"/>
            <a:ext cx="6223500" cy="39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ABSTRACT</a:t>
            </a:r>
            <a:endParaRPr b="1"/>
          </a:p>
        </p:txBody>
      </p:sp>
      <p:sp>
        <p:nvSpPr>
          <p:cNvPr id="93" name="Google Shape;93;p14"/>
          <p:cNvSpPr/>
          <p:nvPr/>
        </p:nvSpPr>
        <p:spPr>
          <a:xfrm>
            <a:off x="1460250" y="1664350"/>
            <a:ext cx="6223500" cy="39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INTRODUCTION</a:t>
            </a:r>
            <a:endParaRPr b="1"/>
          </a:p>
        </p:txBody>
      </p:sp>
      <p:sp>
        <p:nvSpPr>
          <p:cNvPr id="94" name="Google Shape;94;p14"/>
          <p:cNvSpPr/>
          <p:nvPr/>
        </p:nvSpPr>
        <p:spPr>
          <a:xfrm>
            <a:off x="1460250" y="2060350"/>
            <a:ext cx="6223500" cy="39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COMPONENT LIST</a:t>
            </a:r>
            <a:endParaRPr b="1"/>
          </a:p>
        </p:txBody>
      </p:sp>
      <p:sp>
        <p:nvSpPr>
          <p:cNvPr id="95" name="Google Shape;95;p14"/>
          <p:cNvSpPr/>
          <p:nvPr/>
        </p:nvSpPr>
        <p:spPr>
          <a:xfrm>
            <a:off x="1460250" y="2456350"/>
            <a:ext cx="6223500" cy="39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555 TIMER IC IN ASTABLE MODE</a:t>
            </a:r>
            <a:endParaRPr b="1"/>
          </a:p>
        </p:txBody>
      </p:sp>
      <p:sp>
        <p:nvSpPr>
          <p:cNvPr id="96" name="Google Shape;96;p14"/>
          <p:cNvSpPr/>
          <p:nvPr/>
        </p:nvSpPr>
        <p:spPr>
          <a:xfrm>
            <a:off x="1460250" y="3248350"/>
            <a:ext cx="6223500" cy="39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CIRCUIT DIAGRAM/SIMULATION</a:t>
            </a:r>
            <a:endParaRPr b="1"/>
          </a:p>
        </p:txBody>
      </p:sp>
      <p:sp>
        <p:nvSpPr>
          <p:cNvPr id="97" name="Google Shape;97;p14"/>
          <p:cNvSpPr/>
          <p:nvPr/>
        </p:nvSpPr>
        <p:spPr>
          <a:xfrm>
            <a:off x="1460250" y="3644350"/>
            <a:ext cx="6223500" cy="39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WORKING OF THE CIRCUIT</a:t>
            </a:r>
            <a:endParaRPr b="1"/>
          </a:p>
        </p:txBody>
      </p:sp>
      <p:sp>
        <p:nvSpPr>
          <p:cNvPr id="98" name="Google Shape;98;p14"/>
          <p:cNvSpPr/>
          <p:nvPr/>
        </p:nvSpPr>
        <p:spPr>
          <a:xfrm>
            <a:off x="1460250" y="4040350"/>
            <a:ext cx="6223500" cy="39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LEARNING</a:t>
            </a:r>
            <a:endParaRPr b="1"/>
          </a:p>
        </p:txBody>
      </p:sp>
      <p:sp>
        <p:nvSpPr>
          <p:cNvPr id="99" name="Google Shape;99;p14"/>
          <p:cNvSpPr/>
          <p:nvPr/>
        </p:nvSpPr>
        <p:spPr>
          <a:xfrm>
            <a:off x="1460250" y="4436350"/>
            <a:ext cx="6223500" cy="39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REFERENCE</a:t>
            </a:r>
            <a:endParaRPr b="1"/>
          </a:p>
        </p:txBody>
      </p:sp>
      <p:sp>
        <p:nvSpPr>
          <p:cNvPr id="100" name="Google Shape;100;p14"/>
          <p:cNvSpPr/>
          <p:nvPr/>
        </p:nvSpPr>
        <p:spPr>
          <a:xfrm>
            <a:off x="1460250" y="2852350"/>
            <a:ext cx="6223500" cy="39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4017</a:t>
            </a:r>
            <a:r>
              <a:rPr b="1" lang="en-GB"/>
              <a:t> DECADE COUNTER</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225375" y="221325"/>
            <a:ext cx="8733600" cy="45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
                <a:highlight>
                  <a:srgbClr val="FFFFFF"/>
                </a:highlight>
              </a:rPr>
              <a:t>    </a:t>
            </a:r>
            <a:r>
              <a:rPr lang="en-GB" sz="2100">
                <a:highlight>
                  <a:srgbClr val="FFFFFF"/>
                </a:highlight>
              </a:rPr>
              <a:t>     </a:t>
            </a:r>
            <a:endParaRPr sz="2100">
              <a:highlight>
                <a:srgbClr val="FFFFFF"/>
              </a:highlight>
            </a:endParaRPr>
          </a:p>
          <a:p>
            <a:pPr indent="0" lvl="0" marL="0" rtl="0" algn="l">
              <a:spcBef>
                <a:spcPts val="0"/>
              </a:spcBef>
              <a:spcAft>
                <a:spcPts val="0"/>
              </a:spcAft>
              <a:buNone/>
            </a:pPr>
            <a:r>
              <a:rPr b="1" lang="en-GB" sz="4000">
                <a:solidFill>
                  <a:srgbClr val="FF9900"/>
                </a:solidFill>
                <a:highlight>
                  <a:srgbClr val="FFFFFF"/>
                </a:highlight>
              </a:rPr>
              <a:t>                  </a:t>
            </a:r>
            <a:r>
              <a:rPr b="1" lang="en-GB" sz="4000" u="sng">
                <a:solidFill>
                  <a:srgbClr val="FF9900"/>
                </a:solidFill>
                <a:highlight>
                  <a:srgbClr val="FFFFFF"/>
                </a:highlight>
              </a:rPr>
              <a:t>ABSTRACT</a:t>
            </a:r>
            <a:endParaRPr b="1" sz="4000" u="sng">
              <a:solidFill>
                <a:srgbClr val="FF9900"/>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sz="1800">
                <a:highlight>
                  <a:srgbClr val="FFFFFF"/>
                </a:highlight>
              </a:rPr>
              <a:t>In this project, I will show you how to design </a:t>
            </a:r>
            <a:endParaRPr sz="1800">
              <a:highlight>
                <a:srgbClr val="FFFFFF"/>
              </a:highlight>
            </a:endParaRPr>
          </a:p>
          <a:p>
            <a:pPr indent="0" lvl="0" marL="0" rtl="0" algn="l">
              <a:spcBef>
                <a:spcPts val="0"/>
              </a:spcBef>
              <a:spcAft>
                <a:spcPts val="0"/>
              </a:spcAft>
              <a:buNone/>
            </a:pPr>
            <a:r>
              <a:rPr lang="en-GB" sz="1800">
                <a:highlight>
                  <a:srgbClr val="FFFFFF"/>
                </a:highlight>
              </a:rPr>
              <a:t>Police Lights using 555 Timer IC and CD4017 </a:t>
            </a:r>
            <a:endParaRPr sz="1800">
              <a:highlight>
                <a:srgbClr val="FFFFFF"/>
              </a:highlight>
            </a:endParaRPr>
          </a:p>
          <a:p>
            <a:pPr indent="0" lvl="0" marL="0" rtl="0" algn="l">
              <a:spcBef>
                <a:spcPts val="0"/>
              </a:spcBef>
              <a:spcAft>
                <a:spcPts val="0"/>
              </a:spcAft>
              <a:buNone/>
            </a:pPr>
            <a:r>
              <a:rPr lang="en-GB" sz="1800">
                <a:highlight>
                  <a:srgbClr val="FFFFFF"/>
                </a:highlight>
              </a:rPr>
              <a:t>Counter IC. This circuit simulates the police </a:t>
            </a:r>
            <a:endParaRPr sz="1800">
              <a:highlight>
                <a:srgbClr val="FFFFFF"/>
              </a:highlight>
            </a:endParaRPr>
          </a:p>
          <a:p>
            <a:pPr indent="0" lvl="0" marL="0" rtl="0" algn="l">
              <a:spcBef>
                <a:spcPts val="0"/>
              </a:spcBef>
              <a:spcAft>
                <a:spcPts val="0"/>
              </a:spcAft>
              <a:buNone/>
            </a:pPr>
            <a:r>
              <a:rPr lang="en-GB" sz="1800">
                <a:highlight>
                  <a:srgbClr val="FFFFFF"/>
                </a:highlight>
              </a:rPr>
              <a:t>car lights by alternately flashing the LEDs. </a:t>
            </a:r>
            <a:endParaRPr sz="1800">
              <a:highlight>
                <a:srgbClr val="FFFFFF"/>
              </a:highlight>
            </a:endParaRPr>
          </a:p>
          <a:p>
            <a:pPr indent="0" lvl="0" marL="0" rtl="0" algn="l">
              <a:spcBef>
                <a:spcPts val="0"/>
              </a:spcBef>
              <a:spcAft>
                <a:spcPts val="0"/>
              </a:spcAft>
              <a:buNone/>
            </a:pPr>
            <a:r>
              <a:rPr lang="en-GB" sz="1800">
                <a:highlight>
                  <a:srgbClr val="FFFFFF"/>
                </a:highlight>
              </a:rPr>
              <a:t>This circuit flashes Red LEDs for three times </a:t>
            </a:r>
            <a:endParaRPr sz="1800">
              <a:highlight>
                <a:srgbClr val="FFFFFF"/>
              </a:highlight>
            </a:endParaRPr>
          </a:p>
          <a:p>
            <a:pPr indent="0" lvl="0" marL="0" rtl="0" algn="l">
              <a:spcBef>
                <a:spcPts val="0"/>
              </a:spcBef>
              <a:spcAft>
                <a:spcPts val="0"/>
              </a:spcAft>
              <a:buNone/>
            </a:pPr>
            <a:r>
              <a:rPr lang="en-GB" sz="1800">
                <a:highlight>
                  <a:srgbClr val="FFFFFF"/>
                </a:highlight>
              </a:rPr>
              <a:t>and Blue LEDs for three times and this </a:t>
            </a:r>
            <a:endParaRPr sz="1800">
              <a:highlight>
                <a:srgbClr val="FFFFFF"/>
              </a:highlight>
            </a:endParaRPr>
          </a:p>
          <a:p>
            <a:pPr indent="0" lvl="0" marL="0" rtl="0" algn="l">
              <a:spcBef>
                <a:spcPts val="0"/>
              </a:spcBef>
              <a:spcAft>
                <a:spcPts val="0"/>
              </a:spcAft>
              <a:buNone/>
            </a:pPr>
            <a:r>
              <a:rPr lang="en-GB" sz="1800">
                <a:highlight>
                  <a:srgbClr val="FFFFFF"/>
                </a:highlight>
              </a:rPr>
              <a:t>flashing action repeats continuously.</a:t>
            </a:r>
            <a:endParaRPr sz="1800">
              <a:latin typeface="Roboto"/>
              <a:ea typeface="Roboto"/>
              <a:cs typeface="Roboto"/>
              <a:sym typeface="Roboto"/>
            </a:endParaRPr>
          </a:p>
        </p:txBody>
      </p:sp>
      <p:pic>
        <p:nvPicPr>
          <p:cNvPr id="106" name="Google Shape;106;p15"/>
          <p:cNvPicPr preferRelativeResize="0"/>
          <p:nvPr/>
        </p:nvPicPr>
        <p:blipFill>
          <a:blip r:embed="rId3">
            <a:alphaModFix/>
          </a:blip>
          <a:stretch>
            <a:fillRect/>
          </a:stretch>
        </p:blipFill>
        <p:spPr>
          <a:xfrm>
            <a:off x="5006024" y="1809425"/>
            <a:ext cx="3672951" cy="227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nvSpPr>
        <p:spPr>
          <a:xfrm>
            <a:off x="225375" y="221325"/>
            <a:ext cx="8733600" cy="45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
                <a:highlight>
                  <a:srgbClr val="FFFFFF"/>
                </a:highlight>
              </a:rPr>
              <a:t>    </a:t>
            </a:r>
            <a:r>
              <a:rPr lang="en-GB" sz="2100">
                <a:highlight>
                  <a:srgbClr val="FFFFFF"/>
                </a:highlight>
              </a:rPr>
              <a:t>     </a:t>
            </a:r>
            <a:endParaRPr sz="2100">
              <a:highlight>
                <a:srgbClr val="FFFFFF"/>
              </a:highlight>
            </a:endParaRPr>
          </a:p>
          <a:p>
            <a:pPr indent="0" lvl="0" marL="0" rtl="0" algn="l">
              <a:spcBef>
                <a:spcPts val="0"/>
              </a:spcBef>
              <a:spcAft>
                <a:spcPts val="0"/>
              </a:spcAft>
              <a:buNone/>
            </a:pPr>
            <a:r>
              <a:rPr b="1" lang="en-GB" sz="4000">
                <a:solidFill>
                  <a:srgbClr val="FF9900"/>
                </a:solidFill>
                <a:highlight>
                  <a:srgbClr val="FFFFFF"/>
                </a:highlight>
              </a:rPr>
              <a:t>                </a:t>
            </a:r>
            <a:r>
              <a:rPr b="1" lang="en-GB" sz="4000" u="sng">
                <a:solidFill>
                  <a:srgbClr val="FF9900"/>
                </a:solidFill>
                <a:highlight>
                  <a:srgbClr val="FFFFFF"/>
                </a:highlight>
              </a:rPr>
              <a:t>INTRODUCTION</a:t>
            </a:r>
            <a:endParaRPr b="1" sz="4000" u="sng">
              <a:solidFill>
                <a:srgbClr val="FF9900"/>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sz="1800">
                <a:highlight>
                  <a:srgbClr val="FFFFFF"/>
                </a:highlight>
              </a:rPr>
              <a:t>Police Lights are flashing lights which are a type of emergency vehicle lighting. You can also find similar flashing lights in ambulances, fire department, military vehicles etc. They are visually captivating and often convey the state of urgency of their task to the other road users. In this project, we will just take the visual aspect of the police lights and implement them in our own way. The circuit uses 555 timer and a decade counter IC CD4017. Here, the 555 timer runs in Astable mode. Decade counter 4017 counts the incoming pulses  and activates its outputs i.e. for the first pulse Q0 becomes high and for second pulse Q1 becomes high and so on again for 10th pulse Q0 state becomes high.</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297400" y="262450"/>
            <a:ext cx="8661600" cy="44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highlight>
                  <a:srgbClr val="FFFFFF"/>
                </a:highlight>
              </a:rPr>
              <a:t>                                   </a:t>
            </a:r>
            <a:r>
              <a:rPr b="1" lang="en-GB" sz="3000" u="sng">
                <a:solidFill>
                  <a:srgbClr val="0000FF"/>
                </a:solidFill>
                <a:highlight>
                  <a:srgbClr val="FFFFFF"/>
                </a:highlight>
              </a:rPr>
              <a:t>COMPONENT LIST</a:t>
            </a:r>
            <a:endParaRPr b="1" sz="3000" u="sng">
              <a:solidFill>
                <a:srgbClr val="0000FF"/>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42900" lvl="0" marL="457200" rtl="0" algn="l">
              <a:lnSpc>
                <a:spcPct val="115000"/>
              </a:lnSpc>
              <a:spcBef>
                <a:spcPts val="0"/>
              </a:spcBef>
              <a:spcAft>
                <a:spcPts val="0"/>
              </a:spcAft>
              <a:buClr>
                <a:srgbClr val="34444C"/>
              </a:buClr>
              <a:buSzPts val="1800"/>
              <a:buChar char="●"/>
            </a:pPr>
            <a:r>
              <a:rPr lang="en-GB" sz="1800">
                <a:highlight>
                  <a:srgbClr val="FFFFFF"/>
                </a:highlight>
              </a:rPr>
              <a:t>555 Timer IC</a:t>
            </a:r>
            <a:endParaRPr sz="1800">
              <a:highlight>
                <a:srgbClr val="FFFFFF"/>
              </a:highlight>
            </a:endParaRPr>
          </a:p>
          <a:p>
            <a:pPr indent="-342900" lvl="0" marL="457200" rtl="0" algn="l">
              <a:lnSpc>
                <a:spcPct val="115000"/>
              </a:lnSpc>
              <a:spcBef>
                <a:spcPts val="0"/>
              </a:spcBef>
              <a:spcAft>
                <a:spcPts val="0"/>
              </a:spcAft>
              <a:buClr>
                <a:srgbClr val="34444C"/>
              </a:buClr>
              <a:buSzPts val="1800"/>
              <a:buChar char="●"/>
            </a:pPr>
            <a:r>
              <a:rPr lang="en-GB" sz="1800">
                <a:highlight>
                  <a:srgbClr val="FFFFFF"/>
                </a:highlight>
              </a:rPr>
              <a:t>4017 Decade Counter IC</a:t>
            </a:r>
            <a:endParaRPr sz="1800">
              <a:highlight>
                <a:srgbClr val="FFFFFF"/>
              </a:highlight>
            </a:endParaRPr>
          </a:p>
          <a:p>
            <a:pPr indent="-342900" lvl="0" marL="457200" rtl="0" algn="l">
              <a:lnSpc>
                <a:spcPct val="115000"/>
              </a:lnSpc>
              <a:spcBef>
                <a:spcPts val="0"/>
              </a:spcBef>
              <a:spcAft>
                <a:spcPts val="0"/>
              </a:spcAft>
              <a:buSzPts val="1800"/>
              <a:buChar char="●"/>
            </a:pPr>
            <a:r>
              <a:rPr lang="en-GB" sz="1800">
                <a:highlight>
                  <a:srgbClr val="FFFFFF"/>
                </a:highlight>
              </a:rPr>
              <a:t>Oscilloscope</a:t>
            </a:r>
            <a:endParaRPr sz="1800">
              <a:highlight>
                <a:srgbClr val="FFFFFF"/>
              </a:highlight>
            </a:endParaRPr>
          </a:p>
          <a:p>
            <a:pPr indent="-342900" lvl="0" marL="457200" rtl="0" algn="l">
              <a:lnSpc>
                <a:spcPct val="115000"/>
              </a:lnSpc>
              <a:spcBef>
                <a:spcPts val="0"/>
              </a:spcBef>
              <a:spcAft>
                <a:spcPts val="0"/>
              </a:spcAft>
              <a:buSzPts val="1800"/>
              <a:buChar char="●"/>
            </a:pPr>
            <a:r>
              <a:rPr lang="en-GB" sz="1800">
                <a:highlight>
                  <a:schemeClr val="lt1"/>
                </a:highlight>
              </a:rPr>
              <a:t>Diodes</a:t>
            </a:r>
            <a:endParaRPr sz="1800">
              <a:highlight>
                <a:srgbClr val="FFFFFF"/>
              </a:highlight>
            </a:endParaRPr>
          </a:p>
          <a:p>
            <a:pPr indent="-342900" lvl="0" marL="457200" rtl="0" algn="l">
              <a:lnSpc>
                <a:spcPct val="115000"/>
              </a:lnSpc>
              <a:spcBef>
                <a:spcPts val="0"/>
              </a:spcBef>
              <a:spcAft>
                <a:spcPts val="0"/>
              </a:spcAft>
              <a:buClr>
                <a:srgbClr val="34444C"/>
              </a:buClr>
              <a:buSzPts val="1800"/>
              <a:buChar char="●"/>
            </a:pPr>
            <a:r>
              <a:rPr lang="en-GB" sz="1800">
                <a:highlight>
                  <a:srgbClr val="FFFFFF"/>
                </a:highlight>
              </a:rPr>
              <a:t>3KΩ Resistor </a:t>
            </a:r>
            <a:endParaRPr sz="1800">
              <a:highlight>
                <a:srgbClr val="FFFFFF"/>
              </a:highlight>
            </a:endParaRPr>
          </a:p>
          <a:p>
            <a:pPr indent="-342900" lvl="0" marL="457200" rtl="0" algn="l">
              <a:lnSpc>
                <a:spcPct val="115000"/>
              </a:lnSpc>
              <a:spcBef>
                <a:spcPts val="0"/>
              </a:spcBef>
              <a:spcAft>
                <a:spcPts val="0"/>
              </a:spcAft>
              <a:buClr>
                <a:srgbClr val="34444C"/>
              </a:buClr>
              <a:buSzPts val="1800"/>
              <a:buChar char="●"/>
            </a:pPr>
            <a:r>
              <a:rPr lang="en-GB" sz="1800">
                <a:highlight>
                  <a:srgbClr val="FFFFFF"/>
                </a:highlight>
              </a:rPr>
              <a:t>1 Variable Resistor</a:t>
            </a:r>
            <a:endParaRPr sz="1800">
              <a:highlight>
                <a:srgbClr val="FFFFFF"/>
              </a:highlight>
            </a:endParaRPr>
          </a:p>
          <a:p>
            <a:pPr indent="-342900" lvl="0" marL="457200" rtl="0" algn="l">
              <a:lnSpc>
                <a:spcPct val="115000"/>
              </a:lnSpc>
              <a:spcBef>
                <a:spcPts val="0"/>
              </a:spcBef>
              <a:spcAft>
                <a:spcPts val="0"/>
              </a:spcAft>
              <a:buClr>
                <a:srgbClr val="34444C"/>
              </a:buClr>
              <a:buSzPts val="1800"/>
              <a:buChar char="●"/>
            </a:pPr>
            <a:r>
              <a:rPr lang="en-GB" sz="1800">
                <a:highlight>
                  <a:srgbClr val="FFFFFF"/>
                </a:highlight>
              </a:rPr>
              <a:t>10µF Capacitor</a:t>
            </a:r>
            <a:endParaRPr sz="1800">
              <a:highlight>
                <a:srgbClr val="FFFFFF"/>
              </a:highlight>
            </a:endParaRPr>
          </a:p>
          <a:p>
            <a:pPr indent="-342900" lvl="0" marL="457200" rtl="0" algn="l">
              <a:lnSpc>
                <a:spcPct val="115000"/>
              </a:lnSpc>
              <a:spcBef>
                <a:spcPts val="0"/>
              </a:spcBef>
              <a:spcAft>
                <a:spcPts val="0"/>
              </a:spcAft>
              <a:buClr>
                <a:srgbClr val="34444C"/>
              </a:buClr>
              <a:buSzPts val="1800"/>
              <a:buChar char="●"/>
            </a:pPr>
            <a:r>
              <a:rPr lang="en-GB" sz="1800">
                <a:highlight>
                  <a:srgbClr val="FFFFFF"/>
                </a:highlight>
              </a:rPr>
              <a:t>Blue LEDs </a:t>
            </a:r>
            <a:endParaRPr sz="1800">
              <a:highlight>
                <a:srgbClr val="FFFFFF"/>
              </a:highlight>
            </a:endParaRPr>
          </a:p>
          <a:p>
            <a:pPr indent="-342900" lvl="0" marL="457200" rtl="0" algn="l">
              <a:lnSpc>
                <a:spcPct val="115000"/>
              </a:lnSpc>
              <a:spcBef>
                <a:spcPts val="0"/>
              </a:spcBef>
              <a:spcAft>
                <a:spcPts val="0"/>
              </a:spcAft>
              <a:buClr>
                <a:srgbClr val="34444C"/>
              </a:buClr>
              <a:buSzPts val="1800"/>
              <a:buChar char="●"/>
            </a:pPr>
            <a:r>
              <a:rPr lang="en-GB" sz="1800">
                <a:highlight>
                  <a:srgbClr val="FFFFFF"/>
                </a:highlight>
              </a:rPr>
              <a:t>Red LEDs </a:t>
            </a:r>
            <a:endParaRPr sz="1800">
              <a:highlight>
                <a:srgbClr val="FFFFFF"/>
              </a:highlight>
            </a:endParaRPr>
          </a:p>
          <a:p>
            <a:pPr indent="-342900" lvl="0" marL="457200" rtl="0" algn="l">
              <a:lnSpc>
                <a:spcPct val="115000"/>
              </a:lnSpc>
              <a:spcBef>
                <a:spcPts val="0"/>
              </a:spcBef>
              <a:spcAft>
                <a:spcPts val="0"/>
              </a:spcAft>
              <a:buClr>
                <a:srgbClr val="34444C"/>
              </a:buClr>
              <a:buSzPts val="1800"/>
              <a:buChar char="●"/>
            </a:pPr>
            <a:r>
              <a:rPr lang="en-GB" sz="1800">
                <a:highlight>
                  <a:srgbClr val="FFFFFF"/>
                </a:highlight>
              </a:rPr>
              <a:t>5V battery </a:t>
            </a:r>
            <a:endParaRPr sz="1800">
              <a:highlight>
                <a:srgbClr val="FFFFFF"/>
              </a:highlight>
            </a:endParaRPr>
          </a:p>
          <a:p>
            <a:pPr indent="-342900" lvl="0" marL="457200" rtl="0" algn="l">
              <a:lnSpc>
                <a:spcPct val="115000"/>
              </a:lnSpc>
              <a:spcBef>
                <a:spcPts val="0"/>
              </a:spcBef>
              <a:spcAft>
                <a:spcPts val="0"/>
              </a:spcAft>
              <a:buClr>
                <a:srgbClr val="34444C"/>
              </a:buClr>
              <a:buSzPts val="1800"/>
              <a:buChar char="●"/>
            </a:pPr>
            <a:r>
              <a:rPr lang="en-GB" sz="1800">
                <a:highlight>
                  <a:srgbClr val="FFFFFF"/>
                </a:highlight>
              </a:rPr>
              <a:t>Connecting wires</a:t>
            </a:r>
            <a:endParaRPr sz="1800">
              <a:highlight>
                <a:srgbClr val="FFFFFF"/>
              </a:highlight>
            </a:endParaRPr>
          </a:p>
          <a:p>
            <a:pPr indent="0" lvl="0" marL="457200" rtl="0" algn="l">
              <a:spcBef>
                <a:spcPts val="1100"/>
              </a:spcBef>
              <a:spcAft>
                <a:spcPts val="0"/>
              </a:spcAft>
              <a:buNone/>
            </a:pPr>
            <a:r>
              <a:t/>
            </a:r>
            <a:endParaRPr sz="1800">
              <a:latin typeface="Roboto"/>
              <a:ea typeface="Roboto"/>
              <a:cs typeface="Roboto"/>
              <a:sym typeface="Roboto"/>
            </a:endParaRPr>
          </a:p>
        </p:txBody>
      </p:sp>
      <p:pic>
        <p:nvPicPr>
          <p:cNvPr id="117" name="Google Shape;117;p17"/>
          <p:cNvPicPr preferRelativeResize="0"/>
          <p:nvPr/>
        </p:nvPicPr>
        <p:blipFill>
          <a:blip r:embed="rId3">
            <a:alphaModFix/>
          </a:blip>
          <a:stretch>
            <a:fillRect/>
          </a:stretch>
        </p:blipFill>
        <p:spPr>
          <a:xfrm>
            <a:off x="4679650" y="1126998"/>
            <a:ext cx="3986575" cy="332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62150" y="66950"/>
            <a:ext cx="8661600" cy="46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highlight>
                  <a:srgbClr val="FFFFFF"/>
                </a:highlight>
              </a:rPr>
              <a:t>                    </a:t>
            </a:r>
            <a:r>
              <a:rPr b="1" lang="en-GB" sz="2400" u="sng">
                <a:solidFill>
                  <a:srgbClr val="FF9900"/>
                </a:solidFill>
                <a:highlight>
                  <a:srgbClr val="FFFFFF"/>
                </a:highlight>
              </a:rPr>
              <a:t>555 Timer IC in Astable Mode</a:t>
            </a:r>
            <a:r>
              <a:rPr b="1" lang="en-GB" sz="2400">
                <a:solidFill>
                  <a:srgbClr val="FF9900"/>
                </a:solidFill>
                <a:highlight>
                  <a:srgbClr val="FFFFFF"/>
                </a:highlight>
              </a:rPr>
              <a:t> </a:t>
            </a:r>
            <a:endParaRPr b="1" sz="2400" u="sng">
              <a:solidFill>
                <a:srgbClr val="FF9900"/>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123" name="Google Shape;123;p18"/>
          <p:cNvSpPr txBox="1"/>
          <p:nvPr/>
        </p:nvSpPr>
        <p:spPr>
          <a:xfrm>
            <a:off x="237450" y="689600"/>
            <a:ext cx="44355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Roboto"/>
                <a:ea typeface="Roboto"/>
                <a:cs typeface="Roboto"/>
                <a:sym typeface="Roboto"/>
              </a:rPr>
              <a:t>Vcap(t) = Vf+(Vi-Vf)e^(-t/RC)</a:t>
            </a:r>
            <a:endParaRPr b="1" sz="2000">
              <a:latin typeface="Roboto"/>
              <a:ea typeface="Roboto"/>
              <a:cs typeface="Roboto"/>
              <a:sym typeface="Roboto"/>
            </a:endParaRPr>
          </a:p>
          <a:p>
            <a:pPr indent="0" lvl="0" marL="0" rtl="0" algn="l">
              <a:spcBef>
                <a:spcPts val="0"/>
              </a:spcBef>
              <a:spcAft>
                <a:spcPts val="0"/>
              </a:spcAft>
              <a:buNone/>
            </a:pPr>
            <a:r>
              <a:rPr b="1" lang="en-GB" sz="2000">
                <a:latin typeface="Roboto"/>
                <a:ea typeface="Roboto"/>
                <a:cs typeface="Roboto"/>
                <a:sym typeface="Roboto"/>
              </a:rPr>
              <a:t>t1 =  0.693(Ra+Rb)C</a:t>
            </a:r>
            <a:endParaRPr b="1" sz="2000">
              <a:latin typeface="Roboto"/>
              <a:ea typeface="Roboto"/>
              <a:cs typeface="Roboto"/>
              <a:sym typeface="Roboto"/>
            </a:endParaRPr>
          </a:p>
          <a:p>
            <a:pPr indent="0" lvl="0" marL="0" rtl="0" algn="l">
              <a:spcBef>
                <a:spcPts val="0"/>
              </a:spcBef>
              <a:spcAft>
                <a:spcPts val="0"/>
              </a:spcAft>
              <a:buNone/>
            </a:pPr>
            <a:r>
              <a:rPr b="1" lang="en-GB" sz="2000">
                <a:latin typeface="Roboto"/>
                <a:ea typeface="Roboto"/>
                <a:cs typeface="Roboto"/>
                <a:sym typeface="Roboto"/>
              </a:rPr>
              <a:t>t2 =  0.693(Rb)C</a:t>
            </a:r>
            <a:endParaRPr b="1" sz="2000">
              <a:latin typeface="Roboto"/>
              <a:ea typeface="Roboto"/>
              <a:cs typeface="Roboto"/>
              <a:sym typeface="Roboto"/>
            </a:endParaRPr>
          </a:p>
          <a:p>
            <a:pPr indent="0" lvl="0" marL="0" rtl="0" algn="l">
              <a:spcBef>
                <a:spcPts val="0"/>
              </a:spcBef>
              <a:spcAft>
                <a:spcPts val="0"/>
              </a:spcAft>
              <a:buNone/>
            </a:pPr>
            <a:r>
              <a:rPr b="1" lang="en-GB" sz="2000">
                <a:latin typeface="Roboto"/>
                <a:ea typeface="Roboto"/>
                <a:cs typeface="Roboto"/>
                <a:sym typeface="Roboto"/>
              </a:rPr>
              <a:t>T = t1 + t2</a:t>
            </a:r>
            <a:endParaRPr b="1" sz="2000">
              <a:latin typeface="Roboto"/>
              <a:ea typeface="Roboto"/>
              <a:cs typeface="Roboto"/>
              <a:sym typeface="Roboto"/>
            </a:endParaRPr>
          </a:p>
          <a:p>
            <a:pPr indent="0" lvl="0" marL="0" rtl="0" algn="l">
              <a:spcBef>
                <a:spcPts val="0"/>
              </a:spcBef>
              <a:spcAft>
                <a:spcPts val="0"/>
              </a:spcAft>
              <a:buNone/>
            </a:pPr>
            <a:r>
              <a:rPr b="1" lang="en-GB" sz="2000">
                <a:latin typeface="Roboto"/>
                <a:ea typeface="Roboto"/>
                <a:cs typeface="Roboto"/>
                <a:sym typeface="Roboto"/>
              </a:rPr>
              <a:t>   =  0.693(Ra+2Rb)C</a:t>
            </a:r>
            <a:endParaRPr b="1" sz="2000">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a:p>
            <a:pPr indent="0" lvl="0" marL="0" rtl="0" algn="l">
              <a:spcBef>
                <a:spcPts val="0"/>
              </a:spcBef>
              <a:spcAft>
                <a:spcPts val="0"/>
              </a:spcAft>
              <a:buNone/>
            </a:pPr>
            <a:r>
              <a:rPr b="1" lang="en-GB" sz="2000">
                <a:latin typeface="Roboto"/>
                <a:ea typeface="Roboto"/>
                <a:cs typeface="Roboto"/>
                <a:sym typeface="Roboto"/>
              </a:rPr>
              <a:t>Duty Cycle = t1/T</a:t>
            </a:r>
            <a:endParaRPr b="1" sz="2000">
              <a:latin typeface="Roboto"/>
              <a:ea typeface="Roboto"/>
              <a:cs typeface="Roboto"/>
              <a:sym typeface="Roboto"/>
            </a:endParaRPr>
          </a:p>
          <a:p>
            <a:pPr indent="0" lvl="0" marL="0" rtl="0" algn="l">
              <a:spcBef>
                <a:spcPts val="0"/>
              </a:spcBef>
              <a:spcAft>
                <a:spcPts val="0"/>
              </a:spcAft>
              <a:buNone/>
            </a:pPr>
            <a:r>
              <a:rPr b="1" lang="en-GB" sz="2000">
                <a:latin typeface="Roboto"/>
                <a:ea typeface="Roboto"/>
                <a:cs typeface="Roboto"/>
                <a:sym typeface="Roboto"/>
              </a:rPr>
              <a:t>    =    (Ra+Rb)/(Ra+2Rb)</a:t>
            </a:r>
            <a:endParaRPr b="1" sz="2000">
              <a:latin typeface="Roboto"/>
              <a:ea typeface="Roboto"/>
              <a:cs typeface="Roboto"/>
              <a:sym typeface="Roboto"/>
            </a:endParaRPr>
          </a:p>
          <a:p>
            <a:pPr indent="0" lvl="0" marL="0" rtl="0" algn="l">
              <a:spcBef>
                <a:spcPts val="0"/>
              </a:spcBef>
              <a:spcAft>
                <a:spcPts val="0"/>
              </a:spcAft>
              <a:buNone/>
            </a:pPr>
            <a:r>
              <a:rPr b="1" lang="en-GB" sz="2000">
                <a:latin typeface="Roboto"/>
                <a:ea typeface="Roboto"/>
                <a:cs typeface="Roboto"/>
                <a:sym typeface="Roboto"/>
              </a:rPr>
              <a:t>   Not equal to 50%</a:t>
            </a:r>
            <a:endParaRPr b="1" sz="2000">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Because capacitor charge with both Ra and Rb but discharge with only Rb </a:t>
            </a:r>
            <a:br>
              <a:rPr lang="en-GB" sz="1800">
                <a:latin typeface="Roboto"/>
                <a:ea typeface="Roboto"/>
                <a:cs typeface="Roboto"/>
                <a:sym typeface="Roboto"/>
              </a:rPr>
            </a:br>
            <a:r>
              <a:rPr lang="en-GB" sz="1800">
                <a:latin typeface="Roboto"/>
                <a:ea typeface="Roboto"/>
                <a:cs typeface="Roboto"/>
                <a:sym typeface="Roboto"/>
              </a:rPr>
              <a:t>Therefore ,  Duty Cycle not equal to 50%</a:t>
            </a:r>
            <a:endParaRPr sz="1800">
              <a:latin typeface="Roboto"/>
              <a:ea typeface="Roboto"/>
              <a:cs typeface="Roboto"/>
              <a:sym typeface="Roboto"/>
            </a:endParaRPr>
          </a:p>
        </p:txBody>
      </p:sp>
      <p:pic>
        <p:nvPicPr>
          <p:cNvPr id="124" name="Google Shape;124;p18"/>
          <p:cNvPicPr preferRelativeResize="0"/>
          <p:nvPr/>
        </p:nvPicPr>
        <p:blipFill>
          <a:blip r:embed="rId3">
            <a:alphaModFix/>
          </a:blip>
          <a:stretch>
            <a:fillRect/>
          </a:stretch>
        </p:blipFill>
        <p:spPr>
          <a:xfrm>
            <a:off x="4922375" y="913622"/>
            <a:ext cx="3801375" cy="2365628"/>
          </a:xfrm>
          <a:prstGeom prst="rect">
            <a:avLst/>
          </a:prstGeom>
          <a:noFill/>
          <a:ln>
            <a:noFill/>
          </a:ln>
        </p:spPr>
      </p:pic>
      <p:pic>
        <p:nvPicPr>
          <p:cNvPr id="125" name="Google Shape;125;p18"/>
          <p:cNvPicPr preferRelativeResize="0"/>
          <p:nvPr/>
        </p:nvPicPr>
        <p:blipFill>
          <a:blip r:embed="rId4">
            <a:alphaModFix/>
          </a:blip>
          <a:stretch>
            <a:fillRect/>
          </a:stretch>
        </p:blipFill>
        <p:spPr>
          <a:xfrm>
            <a:off x="2223375" y="689600"/>
            <a:ext cx="4000500" cy="438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nvSpPr>
        <p:spPr>
          <a:xfrm>
            <a:off x="336150" y="107475"/>
            <a:ext cx="8661600" cy="44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9900"/>
                </a:solidFill>
                <a:highlight>
                  <a:srgbClr val="FFFFFF"/>
                </a:highlight>
              </a:rPr>
              <a:t>                                </a:t>
            </a:r>
            <a:r>
              <a:rPr b="1" lang="en-GB" sz="2400" u="sng">
                <a:solidFill>
                  <a:srgbClr val="FF9900"/>
                </a:solidFill>
                <a:highlight>
                  <a:srgbClr val="FFFFFF"/>
                </a:highlight>
              </a:rPr>
              <a:t>4017 Decade Counter</a:t>
            </a:r>
            <a:r>
              <a:rPr b="1" lang="en-GB" sz="2400" u="sng">
                <a:solidFill>
                  <a:srgbClr val="FF9900"/>
                </a:solidFill>
                <a:latin typeface="Roboto"/>
                <a:ea typeface="Roboto"/>
                <a:cs typeface="Roboto"/>
                <a:sym typeface="Roboto"/>
              </a:rPr>
              <a:t> </a:t>
            </a:r>
            <a:endParaRPr b="1" sz="2400" u="sng">
              <a:solidFill>
                <a:srgbClr val="FF9900"/>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a:t>
            </a:r>
            <a:endParaRPr sz="1800">
              <a:latin typeface="Roboto"/>
              <a:ea typeface="Roboto"/>
              <a:cs typeface="Roboto"/>
              <a:sym typeface="Roboto"/>
            </a:endParaRPr>
          </a:p>
        </p:txBody>
      </p:sp>
      <p:graphicFrame>
        <p:nvGraphicFramePr>
          <p:cNvPr id="131" name="Google Shape;131;p19"/>
          <p:cNvGraphicFramePr/>
          <p:nvPr/>
        </p:nvGraphicFramePr>
        <p:xfrm>
          <a:off x="84300" y="934967"/>
          <a:ext cx="3000000" cy="3000000"/>
        </p:xfrm>
        <a:graphic>
          <a:graphicData uri="http://schemas.openxmlformats.org/drawingml/2006/table">
            <a:tbl>
              <a:tblPr>
                <a:noFill/>
                <a:tableStyleId>{87D574F5-4BB1-4E85-ADFA-8CEA1398C0D6}</a:tableStyleId>
              </a:tblPr>
              <a:tblGrid>
                <a:gridCol w="1106800"/>
                <a:gridCol w="1083825"/>
                <a:gridCol w="3438625"/>
              </a:tblGrid>
              <a:tr h="407225">
                <a:tc>
                  <a:txBody>
                    <a:bodyPr/>
                    <a:lstStyle/>
                    <a:p>
                      <a:pPr indent="0" lvl="0" marL="0" rtl="0" algn="l">
                        <a:spcBef>
                          <a:spcPts val="0"/>
                        </a:spcBef>
                        <a:spcAft>
                          <a:spcPts val="0"/>
                        </a:spcAft>
                        <a:buNone/>
                      </a:pPr>
                      <a:r>
                        <a:rPr lang="en-GB"/>
                        <a:t>Pin Name</a:t>
                      </a:r>
                      <a:endParaRPr/>
                    </a:p>
                  </a:txBody>
                  <a:tcPr marT="91425" marB="91425" marR="91425" marL="91425"/>
                </a:tc>
                <a:tc>
                  <a:txBody>
                    <a:bodyPr/>
                    <a:lstStyle/>
                    <a:p>
                      <a:pPr indent="0" lvl="0" marL="0" rtl="0" algn="l">
                        <a:spcBef>
                          <a:spcPts val="0"/>
                        </a:spcBef>
                        <a:spcAft>
                          <a:spcPts val="0"/>
                        </a:spcAft>
                        <a:buNone/>
                      </a:pPr>
                      <a:r>
                        <a:rPr lang="en-GB"/>
                        <a:t>Pin</a:t>
                      </a:r>
                      <a:endParaRPr/>
                    </a:p>
                  </a:txBody>
                  <a:tcPr marT="91425" marB="91425" marR="91425" marL="91425"/>
                </a:tc>
                <a:tc>
                  <a:txBody>
                    <a:bodyPr/>
                    <a:lstStyle/>
                    <a:p>
                      <a:pPr indent="0" lvl="0" marL="0" rtl="0" algn="l">
                        <a:spcBef>
                          <a:spcPts val="0"/>
                        </a:spcBef>
                        <a:spcAft>
                          <a:spcPts val="0"/>
                        </a:spcAft>
                        <a:buNone/>
                      </a:pPr>
                      <a:r>
                        <a:rPr lang="en-GB"/>
                        <a:t>Description</a:t>
                      </a:r>
                      <a:endParaRPr/>
                    </a:p>
                  </a:txBody>
                  <a:tcPr marT="91425" marB="91425" marR="91425" marL="91425"/>
                </a:tc>
              </a:tr>
              <a:tr h="407225">
                <a:tc>
                  <a:txBody>
                    <a:bodyPr/>
                    <a:lstStyle/>
                    <a:p>
                      <a:pPr indent="0" lvl="0" marL="0" rtl="0" algn="l">
                        <a:spcBef>
                          <a:spcPts val="0"/>
                        </a:spcBef>
                        <a:spcAft>
                          <a:spcPts val="0"/>
                        </a:spcAft>
                        <a:buNone/>
                      </a:pPr>
                      <a:r>
                        <a:rPr lang="en-GB"/>
                        <a:t>VDD</a:t>
                      </a:r>
                      <a:endParaRPr/>
                    </a:p>
                  </a:txBody>
                  <a:tcPr marT="91425" marB="91425" marR="91425" marL="91425"/>
                </a:tc>
                <a:tc>
                  <a:txBody>
                    <a:bodyPr/>
                    <a:lstStyle/>
                    <a:p>
                      <a:pPr indent="0" lvl="0" marL="0" rtl="0" algn="l">
                        <a:spcBef>
                          <a:spcPts val="0"/>
                        </a:spcBef>
                        <a:spcAft>
                          <a:spcPts val="0"/>
                        </a:spcAft>
                        <a:buNone/>
                      </a:pPr>
                      <a:r>
                        <a:rPr lang="en-GB"/>
                        <a:t>16</a:t>
                      </a:r>
                      <a:endParaRPr/>
                    </a:p>
                  </a:txBody>
                  <a:tcPr marT="91425" marB="91425" marR="91425" marL="91425"/>
                </a:tc>
                <a:tc>
                  <a:txBody>
                    <a:bodyPr/>
                    <a:lstStyle/>
                    <a:p>
                      <a:pPr indent="0" lvl="0" marL="0" rtl="0" algn="l">
                        <a:spcBef>
                          <a:spcPts val="0"/>
                        </a:spcBef>
                        <a:spcAft>
                          <a:spcPts val="0"/>
                        </a:spcAft>
                        <a:buNone/>
                      </a:pPr>
                      <a:r>
                        <a:rPr lang="en-GB"/>
                        <a:t>Supply Voltage</a:t>
                      </a:r>
                      <a:endParaRPr/>
                    </a:p>
                  </a:txBody>
                  <a:tcPr marT="91425" marB="91425" marR="91425" marL="91425"/>
                </a:tc>
              </a:tr>
              <a:tr h="396200">
                <a:tc>
                  <a:txBody>
                    <a:bodyPr/>
                    <a:lstStyle/>
                    <a:p>
                      <a:pPr indent="0" lvl="0" marL="0" rtl="0" algn="l">
                        <a:spcBef>
                          <a:spcPts val="0"/>
                        </a:spcBef>
                        <a:spcAft>
                          <a:spcPts val="0"/>
                        </a:spcAft>
                        <a:buNone/>
                      </a:pPr>
                      <a:r>
                        <a:rPr lang="en-GB"/>
                        <a:t>GND</a:t>
                      </a:r>
                      <a:endParaRPr/>
                    </a:p>
                  </a:txBody>
                  <a:tcPr marT="91425" marB="91425" marR="91425" marL="91425"/>
                </a:tc>
                <a:tc>
                  <a:txBody>
                    <a:bodyPr/>
                    <a:lstStyle/>
                    <a:p>
                      <a:pPr indent="0" lvl="0" marL="0" rtl="0" algn="l">
                        <a:spcBef>
                          <a:spcPts val="0"/>
                        </a:spcBef>
                        <a:spcAft>
                          <a:spcPts val="0"/>
                        </a:spcAft>
                        <a:buNone/>
                      </a:pPr>
                      <a:r>
                        <a:rPr lang="en-GB"/>
                        <a:t> 8</a:t>
                      </a:r>
                      <a:endParaRPr/>
                    </a:p>
                  </a:txBody>
                  <a:tcPr marT="91425" marB="91425" marR="91425" marL="91425"/>
                </a:tc>
                <a:tc>
                  <a:txBody>
                    <a:bodyPr/>
                    <a:lstStyle/>
                    <a:p>
                      <a:pPr indent="0" lvl="0" marL="0" rtl="0" algn="l">
                        <a:spcBef>
                          <a:spcPts val="0"/>
                        </a:spcBef>
                        <a:spcAft>
                          <a:spcPts val="0"/>
                        </a:spcAft>
                        <a:buNone/>
                      </a:pPr>
                      <a:r>
                        <a:rPr lang="en-GB"/>
                        <a:t>Ground</a:t>
                      </a:r>
                      <a:endParaRPr/>
                    </a:p>
                  </a:txBody>
                  <a:tcPr marT="91425" marB="91425" marR="91425" marL="91425"/>
                </a:tc>
              </a:tr>
              <a:tr h="407225">
                <a:tc>
                  <a:txBody>
                    <a:bodyPr/>
                    <a:lstStyle/>
                    <a:p>
                      <a:pPr indent="0" lvl="0" marL="0" rtl="0" algn="l">
                        <a:spcBef>
                          <a:spcPts val="0"/>
                        </a:spcBef>
                        <a:spcAft>
                          <a:spcPts val="0"/>
                        </a:spcAft>
                        <a:buNone/>
                      </a:pPr>
                      <a:r>
                        <a:rPr lang="en-GB"/>
                        <a:t>Q0- Q9</a:t>
                      </a:r>
                      <a:endParaRPr/>
                    </a:p>
                  </a:txBody>
                  <a:tcPr marT="91425" marB="91425" marR="91425" marL="91425"/>
                </a:tc>
                <a:tc>
                  <a:txBody>
                    <a:bodyPr/>
                    <a:lstStyle/>
                    <a:p>
                      <a:pPr indent="0" lvl="0" marL="0" rtl="0" algn="l">
                        <a:spcBef>
                          <a:spcPts val="0"/>
                        </a:spcBef>
                        <a:spcAft>
                          <a:spcPts val="0"/>
                        </a:spcAft>
                        <a:buNone/>
                      </a:pPr>
                      <a:r>
                        <a:rPr lang="en-GB"/>
                        <a:t>1-7&amp;9-11</a:t>
                      </a:r>
                      <a:endParaRPr/>
                    </a:p>
                  </a:txBody>
                  <a:tcPr marT="91425" marB="91425" marR="91425" marL="91425"/>
                </a:tc>
                <a:tc>
                  <a:txBody>
                    <a:bodyPr/>
                    <a:lstStyle/>
                    <a:p>
                      <a:pPr indent="0" lvl="0" marL="0" rtl="0" algn="l">
                        <a:spcBef>
                          <a:spcPts val="0"/>
                        </a:spcBef>
                        <a:spcAft>
                          <a:spcPts val="0"/>
                        </a:spcAft>
                        <a:buNone/>
                      </a:pPr>
                      <a:r>
                        <a:rPr lang="en-GB"/>
                        <a:t>Qx is high when the counter is x</a:t>
                      </a:r>
                      <a:endParaRPr/>
                    </a:p>
                  </a:txBody>
                  <a:tcPr marT="91425" marB="91425" marR="91425" marL="91425"/>
                </a:tc>
              </a:tr>
              <a:tr h="609575">
                <a:tc>
                  <a:txBody>
                    <a:bodyPr/>
                    <a:lstStyle/>
                    <a:p>
                      <a:pPr indent="0" lvl="0" marL="0" rtl="0" algn="l">
                        <a:spcBef>
                          <a:spcPts val="0"/>
                        </a:spcBef>
                        <a:spcAft>
                          <a:spcPts val="0"/>
                        </a:spcAft>
                        <a:buNone/>
                      </a:pPr>
                      <a:r>
                        <a:rPr lang="en-GB"/>
                        <a:t>CO</a:t>
                      </a:r>
                      <a:endParaRPr/>
                    </a:p>
                  </a:txBody>
                  <a:tcPr marT="91425" marB="91425" marR="91425" marL="91425"/>
                </a:tc>
                <a:tc>
                  <a:txBody>
                    <a:bodyPr/>
                    <a:lstStyle/>
                    <a:p>
                      <a:pPr indent="0" lvl="0" marL="0" rtl="0" algn="l">
                        <a:spcBef>
                          <a:spcPts val="0"/>
                        </a:spcBef>
                        <a:spcAft>
                          <a:spcPts val="0"/>
                        </a:spcAft>
                        <a:buNone/>
                      </a:pPr>
                      <a:r>
                        <a:rPr lang="en-GB"/>
                        <a:t>12</a:t>
                      </a:r>
                      <a:endParaRPr/>
                    </a:p>
                  </a:txBody>
                  <a:tcPr marT="91425" marB="91425" marR="91425" marL="91425"/>
                </a:tc>
                <a:tc>
                  <a:txBody>
                    <a:bodyPr/>
                    <a:lstStyle/>
                    <a:p>
                      <a:pPr indent="0" lvl="0" marL="0" rtl="0" algn="l">
                        <a:spcBef>
                          <a:spcPts val="0"/>
                        </a:spcBef>
                        <a:spcAft>
                          <a:spcPts val="0"/>
                        </a:spcAft>
                        <a:buNone/>
                      </a:pPr>
                      <a:r>
                        <a:rPr lang="en-GB"/>
                        <a:t>Carry Out. Goes high after ten clock pulses</a:t>
                      </a:r>
                      <a:endParaRPr/>
                    </a:p>
                  </a:txBody>
                  <a:tcPr marT="91425" marB="91425" marR="91425" marL="91425"/>
                </a:tc>
              </a:tr>
              <a:tr h="381600">
                <a:tc>
                  <a:txBody>
                    <a:bodyPr/>
                    <a:lstStyle/>
                    <a:p>
                      <a:pPr indent="0" lvl="0" marL="0" rtl="0" algn="l">
                        <a:spcBef>
                          <a:spcPts val="0"/>
                        </a:spcBef>
                        <a:spcAft>
                          <a:spcPts val="0"/>
                        </a:spcAft>
                        <a:buNone/>
                      </a:pPr>
                      <a:r>
                        <a:rPr lang="en-GB"/>
                        <a:t>CI</a:t>
                      </a:r>
                      <a:endParaRPr/>
                    </a:p>
                  </a:txBody>
                  <a:tcPr marT="91425" marB="91425" marR="91425" marL="91425"/>
                </a:tc>
                <a:tc>
                  <a:txBody>
                    <a:bodyPr/>
                    <a:lstStyle/>
                    <a:p>
                      <a:pPr indent="0" lvl="0" marL="0" rtl="0" algn="l">
                        <a:spcBef>
                          <a:spcPts val="0"/>
                        </a:spcBef>
                        <a:spcAft>
                          <a:spcPts val="0"/>
                        </a:spcAft>
                        <a:buNone/>
                      </a:pPr>
                      <a:r>
                        <a:rPr lang="en-GB"/>
                        <a:t>13</a:t>
                      </a:r>
                      <a:endParaRPr/>
                    </a:p>
                  </a:txBody>
                  <a:tcPr marT="91425" marB="91425" marR="91425" marL="91425"/>
                </a:tc>
                <a:tc>
                  <a:txBody>
                    <a:bodyPr/>
                    <a:lstStyle/>
                    <a:p>
                      <a:pPr indent="0" lvl="0" marL="0" rtl="0" algn="l">
                        <a:spcBef>
                          <a:spcPts val="0"/>
                        </a:spcBef>
                        <a:spcAft>
                          <a:spcPts val="0"/>
                        </a:spcAft>
                        <a:buNone/>
                      </a:pPr>
                      <a:r>
                        <a:rPr lang="en-GB"/>
                        <a:t>Enable/</a:t>
                      </a:r>
                      <a:r>
                        <a:rPr lang="en-GB"/>
                        <a:t>Clock Inhibit</a:t>
                      </a:r>
                      <a:endParaRPr/>
                    </a:p>
                  </a:txBody>
                  <a:tcPr marT="91425" marB="91425" marR="91425" marL="91425"/>
                </a:tc>
              </a:tr>
              <a:tr h="381600">
                <a:tc>
                  <a:txBody>
                    <a:bodyPr/>
                    <a:lstStyle/>
                    <a:p>
                      <a:pPr indent="0" lvl="0" marL="0" rtl="0" algn="l">
                        <a:spcBef>
                          <a:spcPts val="0"/>
                        </a:spcBef>
                        <a:spcAft>
                          <a:spcPts val="0"/>
                        </a:spcAft>
                        <a:buNone/>
                      </a:pPr>
                      <a:r>
                        <a:rPr lang="en-GB"/>
                        <a:t>CLK </a:t>
                      </a:r>
                      <a:endParaRPr/>
                    </a:p>
                  </a:txBody>
                  <a:tcPr marT="91425" marB="91425" marR="91425" marL="91425"/>
                </a:tc>
                <a:tc>
                  <a:txBody>
                    <a:bodyPr/>
                    <a:lstStyle/>
                    <a:p>
                      <a:pPr indent="0" lvl="0" marL="0" rtl="0" algn="l">
                        <a:spcBef>
                          <a:spcPts val="0"/>
                        </a:spcBef>
                        <a:spcAft>
                          <a:spcPts val="0"/>
                        </a:spcAft>
                        <a:buNone/>
                      </a:pPr>
                      <a:r>
                        <a:rPr lang="en-GB"/>
                        <a:t>14</a:t>
                      </a:r>
                      <a:endParaRPr/>
                    </a:p>
                  </a:txBody>
                  <a:tcPr marT="91425" marB="91425" marR="91425" marL="91425"/>
                </a:tc>
                <a:tc>
                  <a:txBody>
                    <a:bodyPr/>
                    <a:lstStyle/>
                    <a:p>
                      <a:pPr indent="0" lvl="0" marL="0" rtl="0" algn="l">
                        <a:spcBef>
                          <a:spcPts val="0"/>
                        </a:spcBef>
                        <a:spcAft>
                          <a:spcPts val="0"/>
                        </a:spcAft>
                        <a:buNone/>
                      </a:pPr>
                      <a:r>
                        <a:rPr lang="en-GB"/>
                        <a:t>Clock Input. Increases the counter with one</a:t>
                      </a:r>
                      <a:endParaRPr/>
                    </a:p>
                  </a:txBody>
                  <a:tcPr marT="91425" marB="91425" marR="91425" marL="91425"/>
                </a:tc>
              </a:tr>
              <a:tr h="381600">
                <a:tc>
                  <a:txBody>
                    <a:bodyPr/>
                    <a:lstStyle/>
                    <a:p>
                      <a:pPr indent="0" lvl="0" marL="0" rtl="0" algn="l">
                        <a:spcBef>
                          <a:spcPts val="0"/>
                        </a:spcBef>
                        <a:spcAft>
                          <a:spcPts val="0"/>
                        </a:spcAft>
                        <a:buNone/>
                      </a:pPr>
                      <a:r>
                        <a:rPr lang="en-GB"/>
                        <a:t>MR </a:t>
                      </a:r>
                      <a:endParaRPr/>
                    </a:p>
                  </a:txBody>
                  <a:tcPr marT="91425" marB="91425" marR="91425" marL="91425"/>
                </a:tc>
                <a:tc>
                  <a:txBody>
                    <a:bodyPr/>
                    <a:lstStyle/>
                    <a:p>
                      <a:pPr indent="0" lvl="0" marL="0" rtl="0" algn="l">
                        <a:spcBef>
                          <a:spcPts val="0"/>
                        </a:spcBef>
                        <a:spcAft>
                          <a:spcPts val="0"/>
                        </a:spcAft>
                        <a:buNone/>
                      </a:pPr>
                      <a:r>
                        <a:rPr lang="en-GB"/>
                        <a:t>15</a:t>
                      </a:r>
                      <a:endParaRPr/>
                    </a:p>
                  </a:txBody>
                  <a:tcPr marT="91425" marB="91425" marR="91425" marL="91425"/>
                </a:tc>
                <a:tc>
                  <a:txBody>
                    <a:bodyPr/>
                    <a:lstStyle/>
                    <a:p>
                      <a:pPr indent="0" lvl="0" marL="0" rtl="0" algn="l">
                        <a:spcBef>
                          <a:spcPts val="0"/>
                        </a:spcBef>
                        <a:spcAft>
                          <a:spcPts val="0"/>
                        </a:spcAft>
                        <a:buNone/>
                      </a:pPr>
                      <a:r>
                        <a:rPr lang="en-GB"/>
                        <a:t>Reset</a:t>
                      </a:r>
                      <a:endParaRPr/>
                    </a:p>
                  </a:txBody>
                  <a:tcPr marT="91425" marB="91425" marR="91425" marL="91425"/>
                </a:tc>
              </a:tr>
            </a:tbl>
          </a:graphicData>
        </a:graphic>
      </p:graphicFrame>
      <p:pic>
        <p:nvPicPr>
          <p:cNvPr id="132" name="Google Shape;132;p19"/>
          <p:cNvPicPr preferRelativeResize="0"/>
          <p:nvPr/>
        </p:nvPicPr>
        <p:blipFill>
          <a:blip r:embed="rId3">
            <a:alphaModFix/>
          </a:blip>
          <a:stretch>
            <a:fillRect/>
          </a:stretch>
        </p:blipFill>
        <p:spPr>
          <a:xfrm>
            <a:off x="5759050" y="906613"/>
            <a:ext cx="3325872" cy="368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 type="body"/>
          </p:nvPr>
        </p:nvSpPr>
        <p:spPr>
          <a:xfrm>
            <a:off x="311775" y="397350"/>
            <a:ext cx="5276400" cy="434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The Carry-out (CO) pin - </a:t>
            </a:r>
            <a:r>
              <a:rPr lang="en-GB"/>
              <a:t> goes from low to high when the counter reaches 10 and resets back to 0. It stays high for 5 clock pulses, then goes low ag</a:t>
            </a:r>
            <a:r>
              <a:rPr lang="en-GB"/>
              <a:t>ain. </a:t>
            </a:r>
            <a:endParaRPr/>
          </a:p>
          <a:p>
            <a:pPr indent="0" lvl="0" marL="0" rtl="0" algn="l">
              <a:spcBef>
                <a:spcPts val="1200"/>
              </a:spcBef>
              <a:spcAft>
                <a:spcPts val="0"/>
              </a:spcAft>
              <a:buNone/>
            </a:pPr>
            <a:r>
              <a:rPr b="1" lang="en-GB"/>
              <a:t>Enable pin/Clock Inhibit pin - </a:t>
            </a:r>
            <a:r>
              <a:rPr lang="en-GB"/>
              <a:t>IC is enabled when the pin is active low. In order to disable or switch off the IC,this pin should be connected to active high input.When this pin is active high ,it ignores the clock signals.</a:t>
            </a:r>
            <a:endParaRPr/>
          </a:p>
          <a:p>
            <a:pPr indent="0" lvl="0" marL="0" rtl="0" algn="l">
              <a:spcBef>
                <a:spcPts val="1200"/>
              </a:spcBef>
              <a:spcAft>
                <a:spcPts val="1200"/>
              </a:spcAft>
              <a:buNone/>
            </a:pPr>
            <a:r>
              <a:rPr b="1" lang="en-GB"/>
              <a:t>Reset pin - </a:t>
            </a:r>
            <a:r>
              <a:rPr lang="en-GB"/>
              <a:t>Reset pin should be connected to ground in order to reset the circuit.</a:t>
            </a:r>
            <a:endParaRPr/>
          </a:p>
        </p:txBody>
      </p:sp>
      <p:pic>
        <p:nvPicPr>
          <p:cNvPr id="138" name="Google Shape;138;p20"/>
          <p:cNvPicPr preferRelativeResize="0"/>
          <p:nvPr/>
        </p:nvPicPr>
        <p:blipFill>
          <a:blip r:embed="rId3">
            <a:alphaModFix/>
          </a:blip>
          <a:stretch>
            <a:fillRect/>
          </a:stretch>
        </p:blipFill>
        <p:spPr>
          <a:xfrm>
            <a:off x="5588175" y="421800"/>
            <a:ext cx="3443300" cy="384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00" u="sng">
                <a:solidFill>
                  <a:srgbClr val="0000FF"/>
                </a:solidFill>
              </a:rPr>
              <a:t>BLOCK DIAGRAM</a:t>
            </a:r>
            <a:r>
              <a:rPr lang="en-GB"/>
              <a:t> </a:t>
            </a:r>
            <a:endParaRPr/>
          </a:p>
        </p:txBody>
      </p:sp>
      <p:pic>
        <p:nvPicPr>
          <p:cNvPr id="144" name="Google Shape;144;p21"/>
          <p:cNvPicPr preferRelativeResize="0"/>
          <p:nvPr/>
        </p:nvPicPr>
        <p:blipFill>
          <a:blip r:embed="rId3">
            <a:alphaModFix/>
          </a:blip>
          <a:stretch>
            <a:fillRect/>
          </a:stretch>
        </p:blipFill>
        <p:spPr>
          <a:xfrm>
            <a:off x="913650" y="1355375"/>
            <a:ext cx="7524750" cy="308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