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369EECB-ED59-4907-91F0-1D5F3C13AC19}"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3268990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EECB-ED59-4907-91F0-1D5F3C13AC19}"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82057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9EECB-ED59-4907-91F0-1D5F3C13AC19}"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407016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9EECB-ED59-4907-91F0-1D5F3C13AC19}"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334409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369EECB-ED59-4907-91F0-1D5F3C13AC19}"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25056234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369EECB-ED59-4907-91F0-1D5F3C13AC19}" type="datetimeFigureOut">
              <a:rPr lang="en-IN" smtClean="0"/>
              <a:t>07-12-2021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312349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369EECB-ED59-4907-91F0-1D5F3C13AC19}"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31FBC5-168B-4FF7-9ED0-37EC54D40E8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849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9EECB-ED59-4907-91F0-1D5F3C13AC19}" type="datetimeFigureOut">
              <a:rPr lang="en-IN" smtClean="0"/>
              <a:t>07-12-2021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368225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9EECB-ED59-4907-91F0-1D5F3C13AC19}" type="datetimeFigureOut">
              <a:rPr lang="en-IN" smtClean="0"/>
              <a:t>07-12-2021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396099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369EECB-ED59-4907-91F0-1D5F3C13AC19}" type="datetimeFigureOut">
              <a:rPr lang="en-IN" smtClean="0"/>
              <a:t>07-12-2021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375016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69EECB-ED59-4907-91F0-1D5F3C13AC19}" type="datetimeFigureOut">
              <a:rPr lang="en-IN" smtClean="0"/>
              <a:t>07-12-2021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631FBC5-168B-4FF7-9ED0-37EC54D40E87}" type="slidenum">
              <a:rPr lang="en-IN" smtClean="0"/>
              <a:t>‹#›</a:t>
            </a:fld>
            <a:endParaRPr lang="en-IN"/>
          </a:p>
        </p:txBody>
      </p:sp>
    </p:spTree>
    <p:extLst>
      <p:ext uri="{BB962C8B-B14F-4D97-AF65-F5344CB8AC3E}">
        <p14:creationId xmlns:p14="http://schemas.microsoft.com/office/powerpoint/2010/main" val="15665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369EECB-ED59-4907-91F0-1D5F3C13AC19}" type="datetimeFigureOut">
              <a:rPr lang="en-IN" smtClean="0"/>
              <a:t>07-12-2021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631FBC5-168B-4FF7-9ED0-37EC54D40E87}" type="slidenum">
              <a:rPr lang="en-IN" smtClean="0"/>
              <a:t>‹#›</a:t>
            </a:fld>
            <a:endParaRPr lang="en-IN"/>
          </a:p>
        </p:txBody>
      </p:sp>
    </p:spTree>
    <p:extLst>
      <p:ext uri="{BB962C8B-B14F-4D97-AF65-F5344CB8AC3E}">
        <p14:creationId xmlns:p14="http://schemas.microsoft.com/office/powerpoint/2010/main" val="398693812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figure/A-simple-architecture-of-an-airbag-system-communicating-with-a-collision-sensor_fig1_265514227"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526D-2EE4-40D7-8EA5-F1210DECEFFC}"/>
              </a:ext>
            </a:extLst>
          </p:cNvPr>
          <p:cNvSpPr>
            <a:spLocks noGrp="1"/>
          </p:cNvSpPr>
          <p:nvPr>
            <p:ph type="ctrTitle"/>
          </p:nvPr>
        </p:nvSpPr>
        <p:spPr>
          <a:xfrm>
            <a:off x="3235187" y="857210"/>
            <a:ext cx="5721626" cy="1042256"/>
          </a:xfrm>
        </p:spPr>
        <p:txBody>
          <a:bodyPr/>
          <a:lstStyle/>
          <a:p>
            <a:r>
              <a:rPr lang="en-IN" dirty="0"/>
              <a:t>Airbag System</a:t>
            </a:r>
          </a:p>
        </p:txBody>
      </p:sp>
      <p:sp>
        <p:nvSpPr>
          <p:cNvPr id="3" name="Subtitle 2">
            <a:extLst>
              <a:ext uri="{FF2B5EF4-FFF2-40B4-BE49-F238E27FC236}">
                <a16:creationId xmlns:a16="http://schemas.microsoft.com/office/drawing/2014/main" id="{19FC095B-0508-478B-B4BC-8025728E8E33}"/>
              </a:ext>
            </a:extLst>
          </p:cNvPr>
          <p:cNvSpPr>
            <a:spLocks noGrp="1"/>
          </p:cNvSpPr>
          <p:nvPr>
            <p:ph type="subTitle" idx="1"/>
          </p:nvPr>
        </p:nvSpPr>
        <p:spPr>
          <a:xfrm>
            <a:off x="1081260" y="2878070"/>
            <a:ext cx="10183769" cy="767747"/>
          </a:xfrm>
        </p:spPr>
        <p:txBody>
          <a:bodyPr>
            <a:normAutofit/>
          </a:bodyPr>
          <a:lstStyle/>
          <a:p>
            <a:pPr algn="just"/>
            <a:r>
              <a:rPr lang="en-US" dirty="0"/>
              <a:t>An airbag is a large nylon bag which inflates and deflates very rapidly in the event of a severe crash. </a:t>
            </a:r>
            <a:endParaRPr lang="en-IN" dirty="0"/>
          </a:p>
        </p:txBody>
      </p:sp>
      <p:sp>
        <p:nvSpPr>
          <p:cNvPr id="5" name="TextBox 4">
            <a:extLst>
              <a:ext uri="{FF2B5EF4-FFF2-40B4-BE49-F238E27FC236}">
                <a16:creationId xmlns:a16="http://schemas.microsoft.com/office/drawing/2014/main" id="{7A8A9E09-CEDF-459F-AB4E-936DBCC5BB5B}"/>
              </a:ext>
            </a:extLst>
          </p:cNvPr>
          <p:cNvSpPr txBox="1"/>
          <p:nvPr/>
        </p:nvSpPr>
        <p:spPr>
          <a:xfrm>
            <a:off x="1081260" y="4483453"/>
            <a:ext cx="10183769" cy="923330"/>
          </a:xfrm>
          <a:prstGeom prst="rect">
            <a:avLst/>
          </a:prstGeom>
          <a:noFill/>
        </p:spPr>
        <p:txBody>
          <a:bodyPr wrap="square">
            <a:spAutoFit/>
          </a:bodyPr>
          <a:lstStyle/>
          <a:p>
            <a:pPr algn="just"/>
            <a:r>
              <a:rPr lang="en-US" dirty="0"/>
              <a:t>The driver’s airbag is housed in the center pad of the steering wheel and the passenger’s airbag usually in the upper left of the dash. Additional airbags are also present near the top left and right handles to prevent injury in the case of a roll-over.</a:t>
            </a:r>
            <a:endParaRPr lang="en-IN" dirty="0"/>
          </a:p>
        </p:txBody>
      </p:sp>
      <p:sp>
        <p:nvSpPr>
          <p:cNvPr id="6" name="TextBox 5">
            <a:extLst>
              <a:ext uri="{FF2B5EF4-FFF2-40B4-BE49-F238E27FC236}">
                <a16:creationId xmlns:a16="http://schemas.microsoft.com/office/drawing/2014/main" id="{45D3885E-9821-42D5-961F-694AA38D768A}"/>
              </a:ext>
            </a:extLst>
          </p:cNvPr>
          <p:cNvSpPr txBox="1"/>
          <p:nvPr/>
        </p:nvSpPr>
        <p:spPr>
          <a:xfrm>
            <a:off x="10702888" y="6396964"/>
            <a:ext cx="1489112" cy="369332"/>
          </a:xfrm>
          <a:prstGeom prst="rect">
            <a:avLst/>
          </a:prstGeom>
          <a:noFill/>
        </p:spPr>
        <p:txBody>
          <a:bodyPr wrap="square">
            <a:spAutoFit/>
          </a:bodyPr>
          <a:lstStyle/>
          <a:p>
            <a:pPr algn="just"/>
            <a:r>
              <a:rPr lang="en-US" dirty="0"/>
              <a:t>Jithin George</a:t>
            </a:r>
            <a:endParaRPr lang="en-IN" dirty="0"/>
          </a:p>
        </p:txBody>
      </p:sp>
    </p:spTree>
    <p:extLst>
      <p:ext uri="{BB962C8B-B14F-4D97-AF65-F5344CB8AC3E}">
        <p14:creationId xmlns:p14="http://schemas.microsoft.com/office/powerpoint/2010/main" val="339907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1664-3C68-4E83-9BB6-B81CFF400445}"/>
              </a:ext>
            </a:extLst>
          </p:cNvPr>
          <p:cNvSpPr>
            <a:spLocks noGrp="1"/>
          </p:cNvSpPr>
          <p:nvPr>
            <p:ph type="title"/>
          </p:nvPr>
        </p:nvSpPr>
        <p:spPr>
          <a:xfrm>
            <a:off x="2231136" y="307998"/>
            <a:ext cx="7729728" cy="826401"/>
          </a:xfrm>
        </p:spPr>
        <p:txBody>
          <a:bodyPr/>
          <a:lstStyle/>
          <a:p>
            <a:r>
              <a:rPr lang="en-IN" dirty="0"/>
              <a:t>High-level Architecture</a:t>
            </a:r>
          </a:p>
        </p:txBody>
      </p:sp>
      <p:sp>
        <p:nvSpPr>
          <p:cNvPr id="3" name="Content Placeholder 2">
            <a:extLst>
              <a:ext uri="{FF2B5EF4-FFF2-40B4-BE49-F238E27FC236}">
                <a16:creationId xmlns:a16="http://schemas.microsoft.com/office/drawing/2014/main" id="{B44B3684-9B8A-418B-ABD1-9885A0E36CE1}"/>
              </a:ext>
            </a:extLst>
          </p:cNvPr>
          <p:cNvSpPr>
            <a:spLocks noGrp="1"/>
          </p:cNvSpPr>
          <p:nvPr>
            <p:ph idx="1"/>
          </p:nvPr>
        </p:nvSpPr>
        <p:spPr>
          <a:xfrm>
            <a:off x="8540622" y="4814009"/>
            <a:ext cx="3349532" cy="1735993"/>
          </a:xfrm>
        </p:spPr>
        <p:txBody>
          <a:bodyPr>
            <a:normAutofit fontScale="85000" lnSpcReduction="20000"/>
          </a:bodyPr>
          <a:lstStyle/>
          <a:p>
            <a:pPr marL="0" indent="0">
              <a:buNone/>
            </a:pPr>
            <a:r>
              <a:rPr lang="fr-FR" b="1" dirty="0"/>
              <a:t>Image </a:t>
            </a:r>
            <a:r>
              <a:rPr lang="fr-FR" b="1" dirty="0" err="1"/>
              <a:t>from</a:t>
            </a:r>
            <a:endParaRPr lang="fr-FR" b="1" dirty="0"/>
          </a:p>
          <a:p>
            <a:r>
              <a:rPr lang="fr-FR" u="sng" dirty="0">
                <a:solidFill>
                  <a:schemeClr val="tx1"/>
                </a:solidFill>
                <a:hlinkClick r:id="rId2">
                  <a:extLst>
                    <a:ext uri="{A12FA001-AC4F-418D-AE19-62706E023703}">
                      <ahyp:hlinkClr xmlns:ahyp="http://schemas.microsoft.com/office/drawing/2018/hyperlinkcolor" val="tx"/>
                    </a:ext>
                  </a:extLst>
                </a:hlinkClick>
              </a:rPr>
              <a:t>https://www.researchgate.net/figure/A-simple-architecture-of-an-airbag-system-communicating-with-a-collision-sensor_fig1_265514227</a:t>
            </a:r>
            <a:endParaRPr lang="fr-FR" u="sng" dirty="0">
              <a:solidFill>
                <a:schemeClr val="tx1"/>
              </a:solidFill>
            </a:endParaRPr>
          </a:p>
          <a:p>
            <a:r>
              <a:rPr lang="fr-FR" u="sng" dirty="0">
                <a:solidFill>
                  <a:schemeClr val="tx1"/>
                </a:solidFill>
              </a:rPr>
              <a:t>https://www.slideserve.com/Gabriel/se0501update</a:t>
            </a:r>
            <a:endParaRPr lang="en-IN" u="sng" dirty="0">
              <a:solidFill>
                <a:schemeClr val="tx1"/>
              </a:solidFill>
            </a:endParaRPr>
          </a:p>
        </p:txBody>
      </p:sp>
      <p:pic>
        <p:nvPicPr>
          <p:cNvPr id="13" name="Picture 12">
            <a:extLst>
              <a:ext uri="{FF2B5EF4-FFF2-40B4-BE49-F238E27FC236}">
                <a16:creationId xmlns:a16="http://schemas.microsoft.com/office/drawing/2014/main" id="{6638F1DD-31AF-4990-BCE8-E08D8B466A50}"/>
              </a:ext>
            </a:extLst>
          </p:cNvPr>
          <p:cNvPicPr>
            <a:picLocks noChangeAspect="1"/>
          </p:cNvPicPr>
          <p:nvPr/>
        </p:nvPicPr>
        <p:blipFill>
          <a:blip r:embed="rId3"/>
          <a:stretch>
            <a:fillRect/>
          </a:stretch>
        </p:blipFill>
        <p:spPr>
          <a:xfrm>
            <a:off x="855554" y="1423448"/>
            <a:ext cx="4527953" cy="2418338"/>
          </a:xfrm>
          <a:prstGeom prst="rect">
            <a:avLst/>
          </a:prstGeom>
        </p:spPr>
      </p:pic>
      <p:pic>
        <p:nvPicPr>
          <p:cNvPr id="15" name="Picture 14">
            <a:extLst>
              <a:ext uri="{FF2B5EF4-FFF2-40B4-BE49-F238E27FC236}">
                <a16:creationId xmlns:a16="http://schemas.microsoft.com/office/drawing/2014/main" id="{5A05C42C-B74E-48D8-B14D-A44DCD04107A}"/>
              </a:ext>
            </a:extLst>
          </p:cNvPr>
          <p:cNvPicPr>
            <a:picLocks noChangeAspect="1"/>
          </p:cNvPicPr>
          <p:nvPr/>
        </p:nvPicPr>
        <p:blipFill>
          <a:blip r:embed="rId4"/>
          <a:stretch>
            <a:fillRect/>
          </a:stretch>
        </p:blipFill>
        <p:spPr>
          <a:xfrm>
            <a:off x="6650504" y="1423448"/>
            <a:ext cx="4394703" cy="2418338"/>
          </a:xfrm>
          <a:prstGeom prst="rect">
            <a:avLst/>
          </a:prstGeom>
        </p:spPr>
      </p:pic>
      <p:pic>
        <p:nvPicPr>
          <p:cNvPr id="17" name="Picture 16">
            <a:extLst>
              <a:ext uri="{FF2B5EF4-FFF2-40B4-BE49-F238E27FC236}">
                <a16:creationId xmlns:a16="http://schemas.microsoft.com/office/drawing/2014/main" id="{30BCF45D-D3D9-41BA-8E6B-9092742AC13E}"/>
              </a:ext>
            </a:extLst>
          </p:cNvPr>
          <p:cNvPicPr>
            <a:picLocks noChangeAspect="1"/>
          </p:cNvPicPr>
          <p:nvPr/>
        </p:nvPicPr>
        <p:blipFill>
          <a:blip r:embed="rId5"/>
          <a:stretch>
            <a:fillRect/>
          </a:stretch>
        </p:blipFill>
        <p:spPr>
          <a:xfrm>
            <a:off x="3406526" y="4064847"/>
            <a:ext cx="4074625" cy="2606631"/>
          </a:xfrm>
          <a:prstGeom prst="rect">
            <a:avLst/>
          </a:prstGeom>
        </p:spPr>
      </p:pic>
    </p:spTree>
    <p:extLst>
      <p:ext uri="{BB962C8B-B14F-4D97-AF65-F5344CB8AC3E}">
        <p14:creationId xmlns:p14="http://schemas.microsoft.com/office/powerpoint/2010/main" val="179188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757-2D48-4D92-8002-133FD4FC7986}"/>
              </a:ext>
            </a:extLst>
          </p:cNvPr>
          <p:cNvSpPr>
            <a:spLocks noGrp="1"/>
          </p:cNvSpPr>
          <p:nvPr>
            <p:ph type="title"/>
          </p:nvPr>
        </p:nvSpPr>
        <p:spPr>
          <a:xfrm>
            <a:off x="2231136" y="421695"/>
            <a:ext cx="7729728" cy="628438"/>
          </a:xfrm>
        </p:spPr>
        <p:txBody>
          <a:bodyPr>
            <a:normAutofit fontScale="90000"/>
          </a:bodyPr>
          <a:lstStyle/>
          <a:p>
            <a:r>
              <a:rPr lang="en-IN" dirty="0"/>
              <a:t>Reactive system</a:t>
            </a:r>
          </a:p>
        </p:txBody>
      </p:sp>
      <p:sp>
        <p:nvSpPr>
          <p:cNvPr id="3" name="Content Placeholder 2">
            <a:extLst>
              <a:ext uri="{FF2B5EF4-FFF2-40B4-BE49-F238E27FC236}">
                <a16:creationId xmlns:a16="http://schemas.microsoft.com/office/drawing/2014/main" id="{A0C65DF6-1467-4945-9C96-9A3BA12BB75C}"/>
              </a:ext>
            </a:extLst>
          </p:cNvPr>
          <p:cNvSpPr>
            <a:spLocks noGrp="1"/>
          </p:cNvSpPr>
          <p:nvPr>
            <p:ph idx="1"/>
          </p:nvPr>
        </p:nvSpPr>
        <p:spPr>
          <a:xfrm>
            <a:off x="487177" y="1382894"/>
            <a:ext cx="7729728" cy="1330641"/>
          </a:xfrm>
        </p:spPr>
        <p:txBody>
          <a:bodyPr/>
          <a:lstStyle/>
          <a:p>
            <a:pPr marL="0" indent="0" algn="just">
              <a:buNone/>
            </a:pPr>
            <a:r>
              <a:rPr lang="en-US" dirty="0"/>
              <a:t>The airbag’s deployment is controlled by trip sensors that continuously poll the occurrence and severity of a crash. This acts as the interrupt input. A host of other factors such as vehicle speed and angle of impact are also taken into consideration.</a:t>
            </a:r>
            <a:endParaRPr lang="en-IN" dirty="0"/>
          </a:p>
        </p:txBody>
      </p:sp>
      <p:sp>
        <p:nvSpPr>
          <p:cNvPr id="4" name="Content Placeholder 2">
            <a:extLst>
              <a:ext uri="{FF2B5EF4-FFF2-40B4-BE49-F238E27FC236}">
                <a16:creationId xmlns:a16="http://schemas.microsoft.com/office/drawing/2014/main" id="{ABBDB8DC-8B2B-4978-B285-FB9FA4A9973C}"/>
              </a:ext>
            </a:extLst>
          </p:cNvPr>
          <p:cNvSpPr txBox="1">
            <a:spLocks/>
          </p:cNvSpPr>
          <p:nvPr/>
        </p:nvSpPr>
        <p:spPr>
          <a:xfrm>
            <a:off x="3975095" y="2628414"/>
            <a:ext cx="7729728" cy="10322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When the controller determines that the airbag should be deployed, the system triggers an inflator unit that burns chemicals very rapidly to produce large volumes of inert gas to inflate the bag.</a:t>
            </a:r>
            <a:endParaRPr lang="en-IN" dirty="0"/>
          </a:p>
        </p:txBody>
      </p:sp>
      <p:sp>
        <p:nvSpPr>
          <p:cNvPr id="5" name="Content Placeholder 2">
            <a:extLst>
              <a:ext uri="{FF2B5EF4-FFF2-40B4-BE49-F238E27FC236}">
                <a16:creationId xmlns:a16="http://schemas.microsoft.com/office/drawing/2014/main" id="{AB582408-9421-4E5F-9BCE-35BE63F6F195}"/>
              </a:ext>
            </a:extLst>
          </p:cNvPr>
          <p:cNvSpPr txBox="1">
            <a:spLocks/>
          </p:cNvSpPr>
          <p:nvPr/>
        </p:nvSpPr>
        <p:spPr>
          <a:xfrm>
            <a:off x="487177" y="3734151"/>
            <a:ext cx="7729728" cy="7628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Additional safety precautions such as activating seatbelt pretensioners and logging deployment using warning lamps and diagnostic constructs are also performed.</a:t>
            </a:r>
            <a:endParaRPr lang="en-IN" dirty="0"/>
          </a:p>
        </p:txBody>
      </p:sp>
      <p:pic>
        <p:nvPicPr>
          <p:cNvPr id="7" name="Picture 6">
            <a:extLst>
              <a:ext uri="{FF2B5EF4-FFF2-40B4-BE49-F238E27FC236}">
                <a16:creationId xmlns:a16="http://schemas.microsoft.com/office/drawing/2014/main" id="{0978EF74-0635-4215-91F9-9D831275F03C}"/>
              </a:ext>
            </a:extLst>
          </p:cNvPr>
          <p:cNvPicPr>
            <a:picLocks noChangeAspect="1"/>
          </p:cNvPicPr>
          <p:nvPr/>
        </p:nvPicPr>
        <p:blipFill>
          <a:blip r:embed="rId2"/>
          <a:stretch>
            <a:fillRect/>
          </a:stretch>
        </p:blipFill>
        <p:spPr>
          <a:xfrm>
            <a:off x="6825006" y="4570492"/>
            <a:ext cx="5211599" cy="2160010"/>
          </a:xfrm>
          <a:prstGeom prst="rect">
            <a:avLst/>
          </a:prstGeom>
        </p:spPr>
      </p:pic>
    </p:spTree>
    <p:extLst>
      <p:ext uri="{BB962C8B-B14F-4D97-AF65-F5344CB8AC3E}">
        <p14:creationId xmlns:p14="http://schemas.microsoft.com/office/powerpoint/2010/main" val="1579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2A8B-8249-4012-81CD-A97FBDEFE6FB}"/>
              </a:ext>
            </a:extLst>
          </p:cNvPr>
          <p:cNvSpPr>
            <a:spLocks noGrp="1"/>
          </p:cNvSpPr>
          <p:nvPr>
            <p:ph type="title"/>
          </p:nvPr>
        </p:nvSpPr>
        <p:spPr>
          <a:xfrm>
            <a:off x="2231136" y="351950"/>
            <a:ext cx="7729728" cy="571877"/>
          </a:xfrm>
        </p:spPr>
        <p:txBody>
          <a:bodyPr>
            <a:normAutofit fontScale="90000"/>
          </a:bodyPr>
          <a:lstStyle/>
          <a:p>
            <a:r>
              <a:rPr lang="en-IN" dirty="0"/>
              <a:t>Real-Time System</a:t>
            </a:r>
          </a:p>
        </p:txBody>
      </p:sp>
      <p:sp>
        <p:nvSpPr>
          <p:cNvPr id="3" name="Content Placeholder 2">
            <a:extLst>
              <a:ext uri="{FF2B5EF4-FFF2-40B4-BE49-F238E27FC236}">
                <a16:creationId xmlns:a16="http://schemas.microsoft.com/office/drawing/2014/main" id="{AB5DA055-4E78-4E64-AD7E-D0AC02221D12}"/>
              </a:ext>
            </a:extLst>
          </p:cNvPr>
          <p:cNvSpPr>
            <a:spLocks noGrp="1"/>
          </p:cNvSpPr>
          <p:nvPr>
            <p:ph idx="1"/>
          </p:nvPr>
        </p:nvSpPr>
        <p:spPr>
          <a:xfrm>
            <a:off x="430617" y="1478548"/>
            <a:ext cx="7729728" cy="790956"/>
          </a:xfrm>
        </p:spPr>
        <p:txBody>
          <a:bodyPr/>
          <a:lstStyle/>
          <a:p>
            <a:pPr marL="0" indent="0" algn="just">
              <a:buNone/>
            </a:pPr>
            <a:r>
              <a:rPr lang="en-US" dirty="0"/>
              <a:t>The decision to deploy an airbag in a frontal crash is made within 15 - 30 </a:t>
            </a:r>
            <a:r>
              <a:rPr lang="en-US" dirty="0" err="1"/>
              <a:t>ms</a:t>
            </a:r>
            <a:r>
              <a:rPr lang="en-US" dirty="0"/>
              <a:t> (hard deadline) after the onset of the crash.</a:t>
            </a:r>
            <a:endParaRPr lang="en-IN" dirty="0"/>
          </a:p>
        </p:txBody>
      </p:sp>
      <p:sp>
        <p:nvSpPr>
          <p:cNvPr id="6" name="Content Placeholder 2">
            <a:extLst>
              <a:ext uri="{FF2B5EF4-FFF2-40B4-BE49-F238E27FC236}">
                <a16:creationId xmlns:a16="http://schemas.microsoft.com/office/drawing/2014/main" id="{C7FC8AA5-A196-44D3-890F-65E458BB9E2E}"/>
              </a:ext>
            </a:extLst>
          </p:cNvPr>
          <p:cNvSpPr txBox="1">
            <a:spLocks/>
          </p:cNvSpPr>
          <p:nvPr/>
        </p:nvSpPr>
        <p:spPr>
          <a:xfrm>
            <a:off x="7689600" y="4447094"/>
            <a:ext cx="3325964" cy="12848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dirty="0"/>
              <a:t>Decision deadline: 30ms</a:t>
            </a:r>
          </a:p>
          <a:p>
            <a:pPr algn="just"/>
            <a:r>
              <a:rPr lang="en-US" dirty="0"/>
              <a:t>Deployment deadline: 100ms</a:t>
            </a:r>
          </a:p>
          <a:p>
            <a:pPr algn="just"/>
            <a:r>
              <a:rPr lang="en-US" dirty="0"/>
              <a:t>Task: Periodic/Aperiodic</a:t>
            </a:r>
            <a:endParaRPr lang="en-IN" dirty="0"/>
          </a:p>
        </p:txBody>
      </p:sp>
      <p:sp>
        <p:nvSpPr>
          <p:cNvPr id="7" name="Content Placeholder 2">
            <a:extLst>
              <a:ext uri="{FF2B5EF4-FFF2-40B4-BE49-F238E27FC236}">
                <a16:creationId xmlns:a16="http://schemas.microsoft.com/office/drawing/2014/main" id="{1DA2B1C4-B454-4086-A365-366E547AE6BB}"/>
              </a:ext>
            </a:extLst>
          </p:cNvPr>
          <p:cNvSpPr txBox="1">
            <a:spLocks/>
          </p:cNvSpPr>
          <p:nvPr/>
        </p:nvSpPr>
        <p:spPr>
          <a:xfrm>
            <a:off x="2583070" y="2428747"/>
            <a:ext cx="8559411" cy="7909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Both the driver and passenger airbags are fully inflated within approximately 60 - 80 </a:t>
            </a:r>
            <a:r>
              <a:rPr lang="en-US" dirty="0" err="1"/>
              <a:t>ms</a:t>
            </a:r>
            <a:r>
              <a:rPr lang="en-US" dirty="0"/>
              <a:t> (hard deadline) after the first moment of vehicle contact.</a:t>
            </a:r>
            <a:endParaRPr lang="en-IN" dirty="0"/>
          </a:p>
        </p:txBody>
      </p:sp>
      <p:sp>
        <p:nvSpPr>
          <p:cNvPr id="8" name="Content Placeholder 2">
            <a:extLst>
              <a:ext uri="{FF2B5EF4-FFF2-40B4-BE49-F238E27FC236}">
                <a16:creationId xmlns:a16="http://schemas.microsoft.com/office/drawing/2014/main" id="{6A61E50F-4AAD-4F75-8A80-8BF38F6EF0DC}"/>
              </a:ext>
            </a:extLst>
          </p:cNvPr>
          <p:cNvSpPr txBox="1">
            <a:spLocks/>
          </p:cNvSpPr>
          <p:nvPr/>
        </p:nvSpPr>
        <p:spPr>
          <a:xfrm>
            <a:off x="430617" y="3496895"/>
            <a:ext cx="7729728" cy="7909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Periodic tasks are used to monitor sensor health and other vital aspects. </a:t>
            </a:r>
          </a:p>
          <a:p>
            <a:pPr marL="0" indent="0" algn="just">
              <a:buFont typeface="Arial" panose="020B0604020202020204" pitchFamily="34" charset="0"/>
              <a:buNone/>
            </a:pPr>
            <a:r>
              <a:rPr lang="en-US" dirty="0"/>
              <a:t>The trip sensors in-turn trigger asynchronous tasks to deploy airbags. </a:t>
            </a:r>
            <a:endParaRPr lang="en-IN" dirty="0"/>
          </a:p>
        </p:txBody>
      </p:sp>
      <p:pic>
        <p:nvPicPr>
          <p:cNvPr id="10" name="Picture 9">
            <a:extLst>
              <a:ext uri="{FF2B5EF4-FFF2-40B4-BE49-F238E27FC236}">
                <a16:creationId xmlns:a16="http://schemas.microsoft.com/office/drawing/2014/main" id="{60343801-BD00-4749-850C-C844467E8D28}"/>
              </a:ext>
            </a:extLst>
          </p:cNvPr>
          <p:cNvPicPr>
            <a:picLocks noChangeAspect="1"/>
          </p:cNvPicPr>
          <p:nvPr/>
        </p:nvPicPr>
        <p:blipFill>
          <a:blip r:embed="rId2"/>
          <a:stretch>
            <a:fillRect/>
          </a:stretch>
        </p:blipFill>
        <p:spPr>
          <a:xfrm>
            <a:off x="1111207" y="5232791"/>
            <a:ext cx="3391194" cy="998307"/>
          </a:xfrm>
          <a:prstGeom prst="rect">
            <a:avLst/>
          </a:prstGeom>
        </p:spPr>
      </p:pic>
    </p:spTree>
    <p:extLst>
      <p:ext uri="{BB962C8B-B14F-4D97-AF65-F5344CB8AC3E}">
        <p14:creationId xmlns:p14="http://schemas.microsoft.com/office/powerpoint/2010/main" val="279642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F47D-0571-4475-BA4C-FFF432F87013}"/>
              </a:ext>
            </a:extLst>
          </p:cNvPr>
          <p:cNvSpPr>
            <a:spLocks noGrp="1"/>
          </p:cNvSpPr>
          <p:nvPr>
            <p:ph type="title"/>
          </p:nvPr>
        </p:nvSpPr>
        <p:spPr>
          <a:xfrm>
            <a:off x="2231136" y="423547"/>
            <a:ext cx="7729728" cy="694426"/>
          </a:xfrm>
        </p:spPr>
        <p:txBody>
          <a:bodyPr>
            <a:normAutofit fontScale="90000"/>
          </a:bodyPr>
          <a:lstStyle/>
          <a:p>
            <a:r>
              <a:rPr lang="en-IN" dirty="0"/>
              <a:t>Discrete System</a:t>
            </a:r>
          </a:p>
        </p:txBody>
      </p:sp>
      <p:sp>
        <p:nvSpPr>
          <p:cNvPr id="3" name="Content Placeholder 2">
            <a:extLst>
              <a:ext uri="{FF2B5EF4-FFF2-40B4-BE49-F238E27FC236}">
                <a16:creationId xmlns:a16="http://schemas.microsoft.com/office/drawing/2014/main" id="{812C9390-F6A4-4172-AAB2-49DBAFC242EC}"/>
              </a:ext>
            </a:extLst>
          </p:cNvPr>
          <p:cNvSpPr>
            <a:spLocks noGrp="1"/>
          </p:cNvSpPr>
          <p:nvPr>
            <p:ph idx="1"/>
          </p:nvPr>
        </p:nvSpPr>
        <p:spPr>
          <a:xfrm>
            <a:off x="828113" y="4254007"/>
            <a:ext cx="7729728" cy="1084960"/>
          </a:xfrm>
        </p:spPr>
        <p:txBody>
          <a:bodyPr>
            <a:normAutofit/>
          </a:bodyPr>
          <a:lstStyle/>
          <a:p>
            <a:pPr marL="0" indent="0" algn="just">
              <a:buNone/>
            </a:pPr>
            <a:r>
              <a:rPr lang="en-US" dirty="0"/>
              <a:t>The accompanying set of outputs alongside the airbag actuator activation is also discrete - airbag deflation, activating seatbelt tensioners, recording freeze frames, logging DTCs - all of them are distinctly discrete actions.</a:t>
            </a:r>
            <a:endParaRPr lang="en-IN" dirty="0"/>
          </a:p>
        </p:txBody>
      </p:sp>
      <p:sp>
        <p:nvSpPr>
          <p:cNvPr id="4" name="Content Placeholder 2">
            <a:extLst>
              <a:ext uri="{FF2B5EF4-FFF2-40B4-BE49-F238E27FC236}">
                <a16:creationId xmlns:a16="http://schemas.microsoft.com/office/drawing/2014/main" id="{027383FF-0838-428A-8AD2-A61B6D0AAC88}"/>
              </a:ext>
            </a:extLst>
          </p:cNvPr>
          <p:cNvSpPr txBox="1">
            <a:spLocks/>
          </p:cNvSpPr>
          <p:nvPr/>
        </p:nvSpPr>
        <p:spPr>
          <a:xfrm>
            <a:off x="828113" y="1544917"/>
            <a:ext cx="7729728" cy="69442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The modern airbag system is discrete over time - it has hard set inputs and deadlines upon which it acts.</a:t>
            </a:r>
            <a:endParaRPr lang="en-IN" dirty="0"/>
          </a:p>
        </p:txBody>
      </p:sp>
      <p:sp>
        <p:nvSpPr>
          <p:cNvPr id="5" name="Content Placeholder 2">
            <a:extLst>
              <a:ext uri="{FF2B5EF4-FFF2-40B4-BE49-F238E27FC236}">
                <a16:creationId xmlns:a16="http://schemas.microsoft.com/office/drawing/2014/main" id="{B0BB47F5-340A-45B8-93F5-02BBF3BAF4E3}"/>
              </a:ext>
            </a:extLst>
          </p:cNvPr>
          <p:cNvSpPr txBox="1">
            <a:spLocks/>
          </p:cNvSpPr>
          <p:nvPr/>
        </p:nvSpPr>
        <p:spPr>
          <a:xfrm>
            <a:off x="3902823" y="2449979"/>
            <a:ext cx="7729728" cy="11971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The decision for airbag deployment is taken after considering a multitude of factors such as collision angle, collision intensity, current vehicle speed, seatbelt state </a:t>
            </a:r>
            <a:r>
              <a:rPr lang="en-US" dirty="0" err="1"/>
              <a:t>etc</a:t>
            </a:r>
            <a:r>
              <a:rPr lang="en-US" dirty="0"/>
              <a:t>, all of them having pre-determined discrete values to trigger deployment.</a:t>
            </a:r>
            <a:endParaRPr lang="en-IN" dirty="0"/>
          </a:p>
        </p:txBody>
      </p:sp>
      <p:pic>
        <p:nvPicPr>
          <p:cNvPr id="8" name="Picture 7">
            <a:extLst>
              <a:ext uri="{FF2B5EF4-FFF2-40B4-BE49-F238E27FC236}">
                <a16:creationId xmlns:a16="http://schemas.microsoft.com/office/drawing/2014/main" id="{BCF5083D-9E66-48AD-9CE0-38288B1E519B}"/>
              </a:ext>
            </a:extLst>
          </p:cNvPr>
          <p:cNvPicPr>
            <a:picLocks noChangeAspect="1"/>
          </p:cNvPicPr>
          <p:nvPr/>
        </p:nvPicPr>
        <p:blipFill>
          <a:blip r:embed="rId2"/>
          <a:stretch>
            <a:fillRect/>
          </a:stretch>
        </p:blipFill>
        <p:spPr>
          <a:xfrm>
            <a:off x="7496774" y="5549602"/>
            <a:ext cx="3484671" cy="884851"/>
          </a:xfrm>
          <a:prstGeom prst="rect">
            <a:avLst/>
          </a:prstGeom>
        </p:spPr>
      </p:pic>
    </p:spTree>
    <p:extLst>
      <p:ext uri="{BB962C8B-B14F-4D97-AF65-F5344CB8AC3E}">
        <p14:creationId xmlns:p14="http://schemas.microsoft.com/office/powerpoint/2010/main" val="1293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68A0-13B1-431C-8D87-89F12A2A95F6}"/>
              </a:ext>
            </a:extLst>
          </p:cNvPr>
          <p:cNvSpPr>
            <a:spLocks noGrp="1"/>
          </p:cNvSpPr>
          <p:nvPr>
            <p:ph type="title"/>
          </p:nvPr>
        </p:nvSpPr>
        <p:spPr>
          <a:xfrm>
            <a:off x="2231136" y="342523"/>
            <a:ext cx="7729728" cy="590731"/>
          </a:xfrm>
        </p:spPr>
        <p:txBody>
          <a:bodyPr>
            <a:normAutofit fontScale="90000"/>
          </a:bodyPr>
          <a:lstStyle/>
          <a:p>
            <a:r>
              <a:rPr lang="en-IN" dirty="0"/>
              <a:t>Dependable System</a:t>
            </a:r>
          </a:p>
        </p:txBody>
      </p:sp>
      <p:sp>
        <p:nvSpPr>
          <p:cNvPr id="3" name="Content Placeholder 2">
            <a:extLst>
              <a:ext uri="{FF2B5EF4-FFF2-40B4-BE49-F238E27FC236}">
                <a16:creationId xmlns:a16="http://schemas.microsoft.com/office/drawing/2014/main" id="{40B9606F-90A6-4204-BAD3-E63EAA78C26D}"/>
              </a:ext>
            </a:extLst>
          </p:cNvPr>
          <p:cNvSpPr>
            <a:spLocks noGrp="1"/>
          </p:cNvSpPr>
          <p:nvPr>
            <p:ph idx="1"/>
          </p:nvPr>
        </p:nvSpPr>
        <p:spPr>
          <a:xfrm>
            <a:off x="3946814" y="2358631"/>
            <a:ext cx="7729728" cy="1179812"/>
          </a:xfrm>
        </p:spPr>
        <p:txBody>
          <a:bodyPr/>
          <a:lstStyle/>
          <a:p>
            <a:pPr marL="0" indent="0">
              <a:buNone/>
            </a:pPr>
            <a:r>
              <a:rPr lang="en-US" b="1" dirty="0"/>
              <a:t>Availability</a:t>
            </a:r>
          </a:p>
          <a:p>
            <a:pPr marL="0" indent="0">
              <a:buNone/>
            </a:pPr>
            <a:r>
              <a:rPr lang="en-US" dirty="0"/>
              <a:t>Head units are designed such that bus access to critical systems are prioritized, ensuring high availability.</a:t>
            </a:r>
            <a:endParaRPr lang="en-IN" dirty="0"/>
          </a:p>
        </p:txBody>
      </p:sp>
      <p:sp>
        <p:nvSpPr>
          <p:cNvPr id="4" name="Content Placeholder 2">
            <a:extLst>
              <a:ext uri="{FF2B5EF4-FFF2-40B4-BE49-F238E27FC236}">
                <a16:creationId xmlns:a16="http://schemas.microsoft.com/office/drawing/2014/main" id="{94FF7668-665C-4E57-BE66-B19AC81D30EC}"/>
              </a:ext>
            </a:extLst>
          </p:cNvPr>
          <p:cNvSpPr txBox="1">
            <a:spLocks/>
          </p:cNvSpPr>
          <p:nvPr/>
        </p:nvSpPr>
        <p:spPr>
          <a:xfrm>
            <a:off x="645988" y="1232679"/>
            <a:ext cx="7729728" cy="11798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b="1" dirty="0"/>
              <a:t>Reliability</a:t>
            </a:r>
          </a:p>
          <a:p>
            <a:pPr marL="0" indent="0" algn="just">
              <a:buFont typeface="Arial" panose="020B0604020202020204" pitchFamily="34" charset="0"/>
              <a:buNone/>
            </a:pPr>
            <a:r>
              <a:rPr lang="en-US" dirty="0"/>
              <a:t>Airbag systems use highly reliable sensors and controllers that ensure high reliability.</a:t>
            </a:r>
            <a:endParaRPr lang="en-IN" dirty="0"/>
          </a:p>
        </p:txBody>
      </p:sp>
      <p:sp>
        <p:nvSpPr>
          <p:cNvPr id="5" name="Content Placeholder 2">
            <a:extLst>
              <a:ext uri="{FF2B5EF4-FFF2-40B4-BE49-F238E27FC236}">
                <a16:creationId xmlns:a16="http://schemas.microsoft.com/office/drawing/2014/main" id="{9B07A847-7002-489B-9317-5BC040F64272}"/>
              </a:ext>
            </a:extLst>
          </p:cNvPr>
          <p:cNvSpPr txBox="1">
            <a:spLocks/>
          </p:cNvSpPr>
          <p:nvPr/>
        </p:nvSpPr>
        <p:spPr>
          <a:xfrm>
            <a:off x="645988" y="3686429"/>
            <a:ext cx="7729728" cy="17531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b="1" dirty="0"/>
              <a:t>Safety</a:t>
            </a:r>
          </a:p>
          <a:p>
            <a:pPr marL="0" indent="0" algn="just">
              <a:buFont typeface="Arial" panose="020B0604020202020204" pitchFamily="34" charset="0"/>
              <a:buNone/>
            </a:pPr>
            <a:r>
              <a:rPr lang="en-US" dirty="0"/>
              <a:t>Modern systems are often encrypted using HSMs in the main processor. In the absence of HSM, software based crypto modules are often used to ensure transactional safety (inbound/outbound).</a:t>
            </a:r>
          </a:p>
          <a:p>
            <a:pPr marL="0" indent="0" algn="just">
              <a:buFont typeface="Arial" panose="020B0604020202020204" pitchFamily="34" charset="0"/>
              <a:buNone/>
            </a:pPr>
            <a:r>
              <a:rPr lang="en-US" dirty="0"/>
              <a:t>Airbag systems are classified as ASIL-D (highest classification of initial hazard - injury risk) under ISO 26262 (Functional Safety).</a:t>
            </a:r>
            <a:endParaRPr lang="en-IN" dirty="0"/>
          </a:p>
        </p:txBody>
      </p:sp>
      <p:sp>
        <p:nvSpPr>
          <p:cNvPr id="7" name="Content Placeholder 2">
            <a:extLst>
              <a:ext uri="{FF2B5EF4-FFF2-40B4-BE49-F238E27FC236}">
                <a16:creationId xmlns:a16="http://schemas.microsoft.com/office/drawing/2014/main" id="{A12ED43B-EA7D-4FAE-A059-B1900DDD8115}"/>
              </a:ext>
            </a:extLst>
          </p:cNvPr>
          <p:cNvSpPr txBox="1">
            <a:spLocks/>
          </p:cNvSpPr>
          <p:nvPr/>
        </p:nvSpPr>
        <p:spPr>
          <a:xfrm>
            <a:off x="4292464" y="5641694"/>
            <a:ext cx="7729728" cy="11798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b="1" dirty="0"/>
              <a:t>Security</a:t>
            </a:r>
          </a:p>
          <a:p>
            <a:pPr marL="0" indent="0" algn="just">
              <a:buFont typeface="Arial" panose="020B0604020202020204" pitchFamily="34" charset="0"/>
              <a:buNone/>
            </a:pPr>
            <a:r>
              <a:rPr lang="en-US" dirty="0"/>
              <a:t>Airbag systems often have a mechanical failsafe that triggers automatically in the case of an electronic failure.</a:t>
            </a:r>
            <a:endParaRPr lang="en-IN" dirty="0"/>
          </a:p>
        </p:txBody>
      </p:sp>
    </p:spTree>
    <p:extLst>
      <p:ext uri="{BB962C8B-B14F-4D97-AF65-F5344CB8AC3E}">
        <p14:creationId xmlns:p14="http://schemas.microsoft.com/office/powerpoint/2010/main" val="88842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1D43-ECB6-452D-A57D-97FC71B9EF03}"/>
              </a:ext>
            </a:extLst>
          </p:cNvPr>
          <p:cNvSpPr>
            <a:spLocks noGrp="1"/>
          </p:cNvSpPr>
          <p:nvPr>
            <p:ph type="title"/>
          </p:nvPr>
        </p:nvSpPr>
        <p:spPr>
          <a:xfrm>
            <a:off x="2231136" y="474498"/>
            <a:ext cx="7729728" cy="645833"/>
          </a:xfrm>
        </p:spPr>
        <p:txBody>
          <a:bodyPr>
            <a:normAutofit fontScale="90000"/>
          </a:bodyPr>
          <a:lstStyle/>
          <a:p>
            <a:r>
              <a:rPr lang="en-IN" dirty="0"/>
              <a:t>Distributed System</a:t>
            </a:r>
          </a:p>
        </p:txBody>
      </p:sp>
      <p:sp>
        <p:nvSpPr>
          <p:cNvPr id="3" name="Content Placeholder 2">
            <a:extLst>
              <a:ext uri="{FF2B5EF4-FFF2-40B4-BE49-F238E27FC236}">
                <a16:creationId xmlns:a16="http://schemas.microsoft.com/office/drawing/2014/main" id="{674E5219-72DD-478A-8A21-75A3A42F9C8E}"/>
              </a:ext>
            </a:extLst>
          </p:cNvPr>
          <p:cNvSpPr>
            <a:spLocks noGrp="1"/>
          </p:cNvSpPr>
          <p:nvPr>
            <p:ph idx="1"/>
          </p:nvPr>
        </p:nvSpPr>
        <p:spPr>
          <a:xfrm>
            <a:off x="2293981" y="1711859"/>
            <a:ext cx="7729728" cy="2143703"/>
          </a:xfrm>
        </p:spPr>
        <p:txBody>
          <a:bodyPr>
            <a:normAutofit/>
          </a:bodyPr>
          <a:lstStyle/>
          <a:p>
            <a:pPr marL="0" indent="0" algn="just">
              <a:buNone/>
            </a:pPr>
            <a:r>
              <a:rPr lang="en-IN" dirty="0"/>
              <a:t>Airbag systems are highly concurrent:</a:t>
            </a:r>
          </a:p>
          <a:p>
            <a:pPr algn="just"/>
            <a:r>
              <a:rPr lang="en-IN" dirty="0"/>
              <a:t>It consists of multiple ECUs working in tandem to realize </a:t>
            </a:r>
            <a:r>
              <a:rPr lang="en-IN" dirty="0" err="1"/>
              <a:t>mutliple</a:t>
            </a:r>
            <a:r>
              <a:rPr lang="en-IN" dirty="0"/>
              <a:t> functionalities - collision detection, seatbelt control, health monitoring, active diagnostics, etc.</a:t>
            </a:r>
          </a:p>
          <a:p>
            <a:pPr algn="just"/>
            <a:r>
              <a:rPr lang="en-IN" dirty="0"/>
              <a:t>The airbag ECU also concurrently processes multiple inputs and outputs to maintain high precision for hard deadline adherence.</a:t>
            </a:r>
          </a:p>
        </p:txBody>
      </p:sp>
      <p:sp>
        <p:nvSpPr>
          <p:cNvPr id="4" name="Content Placeholder 2">
            <a:extLst>
              <a:ext uri="{FF2B5EF4-FFF2-40B4-BE49-F238E27FC236}">
                <a16:creationId xmlns:a16="http://schemas.microsoft.com/office/drawing/2014/main" id="{DB2E64F5-A8F5-4E21-B406-E2AF07328814}"/>
              </a:ext>
            </a:extLst>
          </p:cNvPr>
          <p:cNvSpPr txBox="1">
            <a:spLocks/>
          </p:cNvSpPr>
          <p:nvPr/>
        </p:nvSpPr>
        <p:spPr>
          <a:xfrm>
            <a:off x="2293981" y="4345758"/>
            <a:ext cx="7729728" cy="113121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Failure in one system does not mean multiple failures - the system contains efficiently designed failsafe modes that ensure failures are independent. In case of critical functionality failures, the driver is notified with visual cues.</a:t>
            </a:r>
            <a:endParaRPr lang="en-IN" dirty="0"/>
          </a:p>
        </p:txBody>
      </p:sp>
    </p:spTree>
    <p:extLst>
      <p:ext uri="{BB962C8B-B14F-4D97-AF65-F5344CB8AC3E}">
        <p14:creationId xmlns:p14="http://schemas.microsoft.com/office/powerpoint/2010/main" val="995282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TotalTime>
  <Words>600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Airbag System</vt:lpstr>
      <vt:lpstr>High-level Architecture</vt:lpstr>
      <vt:lpstr>Reactive system</vt:lpstr>
      <vt:lpstr>Real-Time System</vt:lpstr>
      <vt:lpstr>Discrete System</vt:lpstr>
      <vt:lpstr>Dependable System</vt:lpstr>
      <vt:lpstr>Distributed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Airbag System</dc:title>
  <dc:creator>Jithin George</dc:creator>
  <cp:lastModifiedBy>Jithin George</cp:lastModifiedBy>
  <cp:revision>5</cp:revision>
  <dcterms:created xsi:type="dcterms:W3CDTF">2021-12-07T11:21:06Z</dcterms:created>
  <dcterms:modified xsi:type="dcterms:W3CDTF">2021-12-07T11:47:29Z</dcterms:modified>
</cp:coreProperties>
</file>