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155726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293598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587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2165683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569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3176660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303638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166786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56147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8E3EF-D74A-484B-9FC5-785F71B5E19B}" type="datetimeFigureOut">
              <a:rPr lang="en-IN" smtClean="0"/>
              <a:t>07-12-2021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173474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F8E3EF-D74A-484B-9FC5-785F71B5E19B}"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169110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F8E3EF-D74A-484B-9FC5-785F71B5E19B}" type="datetimeFigureOut">
              <a:rPr lang="en-IN" smtClean="0"/>
              <a:t>07-12-2021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168826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F8E3EF-D74A-484B-9FC5-785F71B5E19B}" type="datetimeFigureOut">
              <a:rPr lang="en-IN" smtClean="0"/>
              <a:t>07-12-2021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187514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8E3EF-D74A-484B-9FC5-785F71B5E19B}" type="datetimeFigureOut">
              <a:rPr lang="en-IN" smtClean="0"/>
              <a:t>07-12-2021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185402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F8E3EF-D74A-484B-9FC5-785F71B5E19B}"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420982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8E3EF-D74A-484B-9FC5-785F71B5E19B}" type="datetimeFigureOut">
              <a:rPr lang="en-IN" smtClean="0"/>
              <a:t>07-12-2021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E8997C-9C7E-470B-A488-27FDEA9B11DD}" type="slidenum">
              <a:rPr lang="en-IN" smtClean="0"/>
              <a:t>‹#›</a:t>
            </a:fld>
            <a:endParaRPr lang="en-IN"/>
          </a:p>
        </p:txBody>
      </p:sp>
    </p:spTree>
    <p:extLst>
      <p:ext uri="{BB962C8B-B14F-4D97-AF65-F5344CB8AC3E}">
        <p14:creationId xmlns:p14="http://schemas.microsoft.com/office/powerpoint/2010/main" val="343976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F8E3EF-D74A-484B-9FC5-785F71B5E19B}" type="datetimeFigureOut">
              <a:rPr lang="en-IN" smtClean="0"/>
              <a:t>07-12-2021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E8997C-9C7E-470B-A488-27FDEA9B11DD}" type="slidenum">
              <a:rPr lang="en-IN" smtClean="0"/>
              <a:t>‹#›</a:t>
            </a:fld>
            <a:endParaRPr lang="en-IN"/>
          </a:p>
        </p:txBody>
      </p:sp>
    </p:spTree>
    <p:extLst>
      <p:ext uri="{BB962C8B-B14F-4D97-AF65-F5344CB8AC3E}">
        <p14:creationId xmlns:p14="http://schemas.microsoft.com/office/powerpoint/2010/main" val="4000124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mbedded.com/home-automation-system-design-the-basic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ieeexplore.ieee.org/document/6808026?arnumber=680802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F94585-006C-459C-A7A5-325E80F54D98}"/>
              </a:ext>
            </a:extLst>
          </p:cNvPr>
          <p:cNvSpPr>
            <a:spLocks noGrp="1"/>
          </p:cNvSpPr>
          <p:nvPr>
            <p:ph type="ctrTitle"/>
          </p:nvPr>
        </p:nvSpPr>
        <p:spPr>
          <a:xfrm>
            <a:off x="924047" y="1639112"/>
            <a:ext cx="9092668" cy="1646302"/>
          </a:xfrm>
          <a:noFill/>
        </p:spPr>
        <p:txBody>
          <a:bodyPr anchor="ctr">
            <a:normAutofit/>
          </a:bodyPr>
          <a:lstStyle/>
          <a:p>
            <a:pPr algn="ctr"/>
            <a:r>
              <a:rPr lang="en-IN" sz="3600" dirty="0">
                <a:solidFill>
                  <a:srgbClr val="080808"/>
                </a:solidFill>
              </a:rPr>
              <a:t>Embedded Software Engineering</a:t>
            </a:r>
            <a:br>
              <a:rPr lang="en-IN" sz="3600" dirty="0">
                <a:solidFill>
                  <a:srgbClr val="080808"/>
                </a:solidFill>
              </a:rPr>
            </a:br>
            <a:r>
              <a:rPr lang="en-IN" sz="3600" dirty="0">
                <a:solidFill>
                  <a:srgbClr val="080808"/>
                </a:solidFill>
              </a:rPr>
              <a:t>Exercise - 01</a:t>
            </a:r>
          </a:p>
        </p:txBody>
      </p:sp>
      <p:sp>
        <p:nvSpPr>
          <p:cNvPr id="5" name="Subtitle 4">
            <a:extLst>
              <a:ext uri="{FF2B5EF4-FFF2-40B4-BE49-F238E27FC236}">
                <a16:creationId xmlns:a16="http://schemas.microsoft.com/office/drawing/2014/main" id="{7AEB99AA-4685-434F-87E7-E2B204791851}"/>
              </a:ext>
            </a:extLst>
          </p:cNvPr>
          <p:cNvSpPr txBox="1">
            <a:spLocks noGrp="1"/>
          </p:cNvSpPr>
          <p:nvPr>
            <p:ph type="subTitle" idx="1"/>
          </p:nvPr>
        </p:nvSpPr>
        <p:spPr>
          <a:xfrm>
            <a:off x="8230376" y="4849556"/>
            <a:ext cx="3252187" cy="369332"/>
          </a:xfrm>
          <a:prstGeom prst="rect">
            <a:avLst/>
          </a:prstGeom>
          <a:noFill/>
        </p:spPr>
        <p:txBody>
          <a:bodyPr wrap="square" rtlCol="0">
            <a:spAutoFit/>
          </a:bodyPr>
          <a:lstStyle/>
          <a:p>
            <a:pPr algn="just"/>
            <a:r>
              <a:rPr lang="en-IN" b="1" dirty="0"/>
              <a:t>Shreya Manasali</a:t>
            </a:r>
            <a:endParaRPr lang="en-IN" dirty="0"/>
          </a:p>
        </p:txBody>
      </p:sp>
    </p:spTree>
    <p:extLst>
      <p:ext uri="{BB962C8B-B14F-4D97-AF65-F5344CB8AC3E}">
        <p14:creationId xmlns:p14="http://schemas.microsoft.com/office/powerpoint/2010/main" val="15459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010F-02C4-42D4-9618-5A1F6D6AE2CC}"/>
              </a:ext>
            </a:extLst>
          </p:cNvPr>
          <p:cNvSpPr>
            <a:spLocks noGrp="1"/>
          </p:cNvSpPr>
          <p:nvPr>
            <p:ph type="title"/>
          </p:nvPr>
        </p:nvSpPr>
        <p:spPr>
          <a:xfrm>
            <a:off x="497150" y="405413"/>
            <a:ext cx="8596668" cy="1320800"/>
          </a:xfrm>
        </p:spPr>
        <p:txBody>
          <a:bodyPr/>
          <a:lstStyle/>
          <a:p>
            <a:r>
              <a:rPr lang="en-US" dirty="0"/>
              <a:t>Home Automation</a:t>
            </a:r>
            <a:endParaRPr lang="en-IN" dirty="0"/>
          </a:p>
        </p:txBody>
      </p:sp>
      <p:sp>
        <p:nvSpPr>
          <p:cNvPr id="4" name="TextBox 3">
            <a:extLst>
              <a:ext uri="{FF2B5EF4-FFF2-40B4-BE49-F238E27FC236}">
                <a16:creationId xmlns:a16="http://schemas.microsoft.com/office/drawing/2014/main" id="{5421F5AF-DF2F-4D29-8C7E-1895F33494DA}"/>
              </a:ext>
            </a:extLst>
          </p:cNvPr>
          <p:cNvSpPr txBox="1"/>
          <p:nvPr/>
        </p:nvSpPr>
        <p:spPr>
          <a:xfrm>
            <a:off x="674704" y="1433250"/>
            <a:ext cx="10629400" cy="3939540"/>
          </a:xfrm>
          <a:prstGeom prst="rect">
            <a:avLst/>
          </a:prstGeom>
          <a:noFill/>
        </p:spPr>
        <p:txBody>
          <a:bodyPr wrap="square" rtlCol="0">
            <a:spAutoFit/>
          </a:bodyPr>
          <a:lstStyle/>
          <a:p>
            <a:r>
              <a:rPr lang="en-US" sz="2500" dirty="0"/>
              <a:t>Home automation is a method of controlling home appliances automatically for the convenience of users. This technology makes life easier for the user, and saves energy by utilizing devices according to strict requirements. </a:t>
            </a:r>
          </a:p>
          <a:p>
            <a:endParaRPr lang="en-US" sz="2500" dirty="0">
              <a:solidFill>
                <a:srgbClr val="202122"/>
              </a:solidFill>
              <a:latin typeface="Arial" panose="020B0604020202020204" pitchFamily="34" charset="0"/>
            </a:endParaRPr>
          </a:p>
          <a:p>
            <a:endParaRPr lang="en-US" sz="2500" dirty="0">
              <a:solidFill>
                <a:srgbClr val="202122"/>
              </a:solidFill>
              <a:latin typeface="Arial" panose="020B0604020202020204" pitchFamily="34" charset="0"/>
            </a:endParaRPr>
          </a:p>
          <a:p>
            <a:r>
              <a:rPr lang="en-US" sz="2500" dirty="0"/>
              <a:t>Controls can be as basic as dimming lights with a remote or as complex as setting up a network of items in the home that can be programmed using a main controller or even via cell phone from anywhere in the world.</a:t>
            </a:r>
          </a:p>
        </p:txBody>
      </p:sp>
    </p:spTree>
    <p:extLst>
      <p:ext uri="{BB962C8B-B14F-4D97-AF65-F5344CB8AC3E}">
        <p14:creationId xmlns:p14="http://schemas.microsoft.com/office/powerpoint/2010/main" val="211129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341F-ED1E-40F2-8F6E-137D8C248B2A}"/>
              </a:ext>
            </a:extLst>
          </p:cNvPr>
          <p:cNvSpPr>
            <a:spLocks noGrp="1"/>
          </p:cNvSpPr>
          <p:nvPr>
            <p:ph type="title"/>
          </p:nvPr>
        </p:nvSpPr>
        <p:spPr>
          <a:xfrm>
            <a:off x="703838" y="0"/>
            <a:ext cx="8596668" cy="1320800"/>
          </a:xfrm>
        </p:spPr>
        <p:txBody>
          <a:bodyPr/>
          <a:lstStyle/>
          <a:p>
            <a:r>
              <a:rPr lang="en-US" dirty="0"/>
              <a:t>Architecture</a:t>
            </a:r>
          </a:p>
        </p:txBody>
      </p:sp>
      <p:pic>
        <p:nvPicPr>
          <p:cNvPr id="4" name="Picture 3">
            <a:extLst>
              <a:ext uri="{FF2B5EF4-FFF2-40B4-BE49-F238E27FC236}">
                <a16:creationId xmlns:a16="http://schemas.microsoft.com/office/drawing/2014/main" id="{E71F47F6-290B-4281-8DAC-93024AEF5DD3}"/>
              </a:ext>
            </a:extLst>
          </p:cNvPr>
          <p:cNvPicPr/>
          <p:nvPr/>
        </p:nvPicPr>
        <p:blipFill>
          <a:blip r:embed="rId2"/>
          <a:stretch>
            <a:fillRect/>
          </a:stretch>
        </p:blipFill>
        <p:spPr>
          <a:xfrm>
            <a:off x="3114260" y="607132"/>
            <a:ext cx="4850296" cy="3532119"/>
          </a:xfrm>
          <a:prstGeom prst="rect">
            <a:avLst/>
          </a:prstGeom>
        </p:spPr>
      </p:pic>
      <p:sp>
        <p:nvSpPr>
          <p:cNvPr id="5" name="TextBox 4">
            <a:extLst>
              <a:ext uri="{FF2B5EF4-FFF2-40B4-BE49-F238E27FC236}">
                <a16:creationId xmlns:a16="http://schemas.microsoft.com/office/drawing/2014/main" id="{36A5E201-133D-4E90-B24C-4CF5563647C8}"/>
              </a:ext>
            </a:extLst>
          </p:cNvPr>
          <p:cNvSpPr txBox="1"/>
          <p:nvPr/>
        </p:nvSpPr>
        <p:spPr>
          <a:xfrm>
            <a:off x="703838" y="6210853"/>
            <a:ext cx="11820939" cy="923330"/>
          </a:xfrm>
          <a:prstGeom prst="rect">
            <a:avLst/>
          </a:prstGeom>
          <a:noFill/>
        </p:spPr>
        <p:txBody>
          <a:bodyPr wrap="square" rtlCol="0">
            <a:spAutoFit/>
          </a:bodyPr>
          <a:lstStyle/>
          <a:p>
            <a:r>
              <a:rPr lang="en-US" dirty="0"/>
              <a:t>Source: </a:t>
            </a:r>
            <a:r>
              <a:rPr lang="en-US" dirty="0">
                <a:hlinkClick r:id="rId3"/>
              </a:rPr>
              <a:t>https://www.embedded.com/home-automation-system-design-the-basics/</a:t>
            </a:r>
            <a:endParaRPr lang="en-US" dirty="0"/>
          </a:p>
          <a:p>
            <a:r>
              <a:rPr lang="en-US" dirty="0">
                <a:hlinkClick r:id="rId4"/>
              </a:rPr>
              <a:t>https://ieeexplore.ieee.org/document/6808026?arnumber=6808026</a:t>
            </a:r>
            <a:endParaRPr lang="en-US" dirty="0"/>
          </a:p>
          <a:p>
            <a:endParaRPr lang="en-US" dirty="0"/>
          </a:p>
        </p:txBody>
      </p:sp>
      <p:sp>
        <p:nvSpPr>
          <p:cNvPr id="6" name="TextBox 5">
            <a:extLst>
              <a:ext uri="{FF2B5EF4-FFF2-40B4-BE49-F238E27FC236}">
                <a16:creationId xmlns:a16="http://schemas.microsoft.com/office/drawing/2014/main" id="{0B30F21D-BA1B-40B3-9DF5-EFBF930A7FB6}"/>
              </a:ext>
            </a:extLst>
          </p:cNvPr>
          <p:cNvSpPr txBox="1"/>
          <p:nvPr/>
        </p:nvSpPr>
        <p:spPr>
          <a:xfrm>
            <a:off x="410817" y="4245010"/>
            <a:ext cx="10893288" cy="1754326"/>
          </a:xfrm>
          <a:prstGeom prst="rect">
            <a:avLst/>
          </a:prstGeom>
          <a:noFill/>
        </p:spPr>
        <p:txBody>
          <a:bodyPr wrap="square" rtlCol="0">
            <a:spAutoFit/>
          </a:bodyPr>
          <a:lstStyle/>
          <a:p>
            <a:r>
              <a:rPr lang="en-US" dirty="0"/>
              <a:t>Some home automation systems utilize the star topology architecture. The </a:t>
            </a:r>
            <a:r>
              <a:rPr lang="en-US" b="1" dirty="0"/>
              <a:t>Central Control Unit</a:t>
            </a:r>
            <a:r>
              <a:rPr lang="en-US" dirty="0"/>
              <a:t> is the hub and brain of a home automation system. A </a:t>
            </a:r>
            <a:r>
              <a:rPr lang="en-US" b="1" dirty="0"/>
              <a:t>Room Control Unit</a:t>
            </a:r>
            <a:r>
              <a:rPr lang="en-US" dirty="0"/>
              <a:t> controls the appliances in a particular room. </a:t>
            </a:r>
          </a:p>
          <a:p>
            <a:r>
              <a:rPr lang="en-US" dirty="0"/>
              <a:t>It has a set of sensors to sense the surrounding environment. Based on the current conditions, it can decide upon a course of action. </a:t>
            </a:r>
          </a:p>
          <a:p>
            <a:endParaRPr lang="en-US" dirty="0"/>
          </a:p>
        </p:txBody>
      </p:sp>
    </p:spTree>
    <p:extLst>
      <p:ext uri="{BB962C8B-B14F-4D97-AF65-F5344CB8AC3E}">
        <p14:creationId xmlns:p14="http://schemas.microsoft.com/office/powerpoint/2010/main" val="25049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A59B-266D-4096-9213-5AE5E73A3052}"/>
              </a:ext>
            </a:extLst>
          </p:cNvPr>
          <p:cNvSpPr>
            <a:spLocks noGrp="1"/>
          </p:cNvSpPr>
          <p:nvPr>
            <p:ph type="title"/>
          </p:nvPr>
        </p:nvSpPr>
        <p:spPr>
          <a:xfrm>
            <a:off x="677334" y="332913"/>
            <a:ext cx="8596668" cy="855216"/>
          </a:xfrm>
        </p:spPr>
        <p:txBody>
          <a:bodyPr/>
          <a:lstStyle/>
          <a:p>
            <a:r>
              <a:rPr lang="en-IN" dirty="0"/>
              <a:t>Characteristics</a:t>
            </a:r>
          </a:p>
        </p:txBody>
      </p:sp>
      <p:sp>
        <p:nvSpPr>
          <p:cNvPr id="4" name="Content Placeholder 2">
            <a:extLst>
              <a:ext uri="{FF2B5EF4-FFF2-40B4-BE49-F238E27FC236}">
                <a16:creationId xmlns:a16="http://schemas.microsoft.com/office/drawing/2014/main" id="{4E5B1D19-9948-4808-AE68-BBD21F93EFF7}"/>
              </a:ext>
            </a:extLst>
          </p:cNvPr>
          <p:cNvSpPr>
            <a:spLocks noGrp="1"/>
          </p:cNvSpPr>
          <p:nvPr>
            <p:ph idx="1"/>
          </p:nvPr>
        </p:nvSpPr>
        <p:spPr>
          <a:xfrm>
            <a:off x="677334" y="1188129"/>
            <a:ext cx="11329136" cy="5248182"/>
          </a:xfrm>
        </p:spPr>
        <p:txBody>
          <a:bodyPr>
            <a:noAutofit/>
          </a:bodyPr>
          <a:lstStyle/>
          <a:p>
            <a:pPr lvl="0"/>
            <a:r>
              <a:rPr lang="en-US" dirty="0"/>
              <a:t>Reactive System: The central control unit controls the appliances based on time, such as automatically switching OFF a television at a specific time. It also informs remote users when an intrusion is detected or when some fault is detected in the system. </a:t>
            </a:r>
          </a:p>
          <a:p>
            <a:pPr lvl="0"/>
            <a:r>
              <a:rPr lang="en-US" dirty="0"/>
              <a:t>Real-time System: Central control unit measures the current environmental conditions using the various sensors and control the lights and fans of the rooms accordingly. It also monitors the current state of power and switch off appliances to protect them when a power fault is detected. Room control unit monitors the current environmental conditions using the various sensors and communicate this data to the Central control unit. </a:t>
            </a:r>
          </a:p>
          <a:p>
            <a:pPr lvl="0"/>
            <a:r>
              <a:rPr lang="en-US" dirty="0"/>
              <a:t>Continuous/Discrete System: Live telemetry data produced by sensors and devices might be continuous or discrete. Central control unit makes this data available for users to have insights.  </a:t>
            </a:r>
          </a:p>
          <a:p>
            <a:pPr lvl="0"/>
            <a:r>
              <a:rPr lang="en-US" dirty="0"/>
              <a:t>Dependable System: Central control unit depends on GSM or Ethernet for receiving instructions from a remote user and controlling an appliance in a specific room as per the received instructions. Room control unit controls appliances based on inputs from a hand held remote also based on inputs from user buttons.  </a:t>
            </a:r>
          </a:p>
          <a:p>
            <a:pPr lvl="0"/>
            <a:r>
              <a:rPr lang="en-US" dirty="0"/>
              <a:t>Distributed System: Central and Room control units have their own controllers to perform their respective tasks. Room control unit receives instructions from central control unit and controls the appliances in the room as per the received instructions. </a:t>
            </a:r>
          </a:p>
        </p:txBody>
      </p:sp>
    </p:spTree>
    <p:extLst>
      <p:ext uri="{BB962C8B-B14F-4D97-AF65-F5344CB8AC3E}">
        <p14:creationId xmlns:p14="http://schemas.microsoft.com/office/powerpoint/2010/main" val="9666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B4B3-728A-4A6C-B34C-F3A82F445ECC}"/>
              </a:ext>
            </a:extLst>
          </p:cNvPr>
          <p:cNvSpPr>
            <a:spLocks noGrp="1"/>
          </p:cNvSpPr>
          <p:nvPr>
            <p:ph type="title"/>
          </p:nvPr>
        </p:nvSpPr>
        <p:spPr>
          <a:xfrm>
            <a:off x="1285006" y="2505765"/>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29006000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422</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Embedded Software Engineering Exercise - 01</vt:lpstr>
      <vt:lpstr>Home Automation</vt:lpstr>
      <vt:lpstr>Architecture</vt:lpstr>
      <vt:lpstr>Characteristics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Software Engineering</dc:title>
  <dc:creator>Abhinandan Dinakar</dc:creator>
  <cp:lastModifiedBy>Shreya Manasali</cp:lastModifiedBy>
  <cp:revision>13</cp:revision>
  <dcterms:created xsi:type="dcterms:W3CDTF">2021-12-06T22:42:41Z</dcterms:created>
  <dcterms:modified xsi:type="dcterms:W3CDTF">2021-12-07T11:19:04Z</dcterms:modified>
</cp:coreProperties>
</file>