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embeddedFontLst>
    <p:embeddedFont>
      <p:font typeface="Corbel" panose="020B0503020204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ovxCCsgSnI7laxb9fHF/2tp7e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f896947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f896947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f896947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f896947d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f896947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f896947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f896947d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f896947d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f896947d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f896947d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f896947da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f896947da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f896947d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f896947d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f81d08cb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f81d08cb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f81d08cb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f81d08cb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f896947da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0f896947da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f896947da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0f896947da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  <a:defRPr sz="7200" b="1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9" name="Google Shape;19;p26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w="10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4060136" y="-859736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marL="3200400" lvl="6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marL="3657600" lvl="7" indent="-32004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marL="4114800" lvl="8" indent="-32004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orbel"/>
              <a:buNone/>
              <a:defRPr sz="72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2" name="Google Shape;32;p28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1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2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03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marL="914400" lvl="1" indent="-330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marL="3657600" lvl="7" indent="-30987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marL="914400" lvl="1" indent="-37084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marL="1371600" lvl="2" indent="-35051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sz="4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03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sz="2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sz="1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dt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ldNum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nandan-Dinakar/Embedded-Software-Engineering/blob/main/Abhinandan_Dinakar/Semester_Project/Task_3/Truck_Platooning_Requirement_Diagram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</a:pPr>
            <a:r>
              <a:rPr lang="en-IN"/>
              <a:t>ESE – SEMESTER PROJECT</a:t>
            </a:r>
            <a:endParaRPr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</a:pP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IN"/>
              <a:t>Team Heisenberg 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8532325" y="5399325"/>
            <a:ext cx="4473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orbel"/>
                <a:ea typeface="Corbel"/>
                <a:cs typeface="Corbel"/>
                <a:sym typeface="Corbel"/>
              </a:rPr>
              <a:t>Team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orbel"/>
                <a:ea typeface="Corbel"/>
                <a:cs typeface="Corbel"/>
                <a:sym typeface="Corbel"/>
              </a:rPr>
              <a:t>Abhinandan Dinakar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orbel"/>
                <a:ea typeface="Corbel"/>
                <a:cs typeface="Corbel"/>
                <a:sym typeface="Corbel"/>
              </a:rPr>
              <a:t>Nikhil Ganapathy Manjapura</a:t>
            </a:r>
            <a:endParaRPr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orbel"/>
                <a:ea typeface="Corbel"/>
                <a:cs typeface="Corbel"/>
                <a:sym typeface="Corbel"/>
              </a:rPr>
              <a:t>Shreya Manasali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863750" y="2799500"/>
            <a:ext cx="246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Prof. Dr. Stefan Henkler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397925" y="-152400"/>
            <a:ext cx="10320900" cy="1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IN"/>
              <a:t>Sequence Diagram</a:t>
            </a:r>
            <a:endParaRPr/>
          </a:p>
        </p:txBody>
      </p:sp>
      <p:pic>
        <p:nvPicPr>
          <p:cNvPr id="144" name="Google Shape;14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125" y="1100625"/>
            <a:ext cx="10414000" cy="54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"/>
          <p:cNvSpPr txBox="1"/>
          <p:nvPr/>
        </p:nvSpPr>
        <p:spPr>
          <a:xfrm>
            <a:off x="4898550" y="6179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770450" y="101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IN"/>
              <a:t>Parametric Constraints Diagram</a:t>
            </a:r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1"/>
          </p:nvPr>
        </p:nvSpPr>
        <p:spPr>
          <a:xfrm>
            <a:off x="905900" y="1246325"/>
            <a:ext cx="48174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711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IN" sz="3200"/>
              <a:t>Hill Scenario</a:t>
            </a:r>
            <a:endParaRPr sz="3200"/>
          </a:p>
        </p:txBody>
      </p:sp>
      <p:pic>
        <p:nvPicPr>
          <p:cNvPr id="152" name="Google Shape;1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881250"/>
            <a:ext cx="9601201" cy="40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f896947da_0_0"/>
          <p:cNvSpPr txBox="1">
            <a:spLocks noGrp="1"/>
          </p:cNvSpPr>
          <p:nvPr>
            <p:ph type="title"/>
          </p:nvPr>
        </p:nvSpPr>
        <p:spPr>
          <a:xfrm>
            <a:off x="414875" y="84675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Brake Modulator</a:t>
            </a:r>
            <a:endParaRPr sz="3200"/>
          </a:p>
        </p:txBody>
      </p:sp>
      <p:pic>
        <p:nvPicPr>
          <p:cNvPr id="158" name="Google Shape;158;g10f896947d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075" y="1085375"/>
            <a:ext cx="5113850" cy="53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f896947da_0_5"/>
          <p:cNvSpPr txBox="1">
            <a:spLocks noGrp="1"/>
          </p:cNvSpPr>
          <p:nvPr>
            <p:ph type="title"/>
          </p:nvPr>
        </p:nvSpPr>
        <p:spPr>
          <a:xfrm>
            <a:off x="431800" y="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Obstacle Detection</a:t>
            </a:r>
            <a:endParaRPr sz="3200"/>
          </a:p>
        </p:txBody>
      </p:sp>
      <p:pic>
        <p:nvPicPr>
          <p:cNvPr id="164" name="Google Shape;164;g10f896947d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600" y="1634063"/>
            <a:ext cx="9956799" cy="35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f896947da_0_10"/>
          <p:cNvSpPr txBox="1">
            <a:spLocks noGrp="1"/>
          </p:cNvSpPr>
          <p:nvPr>
            <p:ph type="title"/>
          </p:nvPr>
        </p:nvSpPr>
        <p:spPr>
          <a:xfrm>
            <a:off x="431800" y="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Steering Control </a:t>
            </a:r>
            <a:endParaRPr sz="3200"/>
          </a:p>
        </p:txBody>
      </p:sp>
      <p:pic>
        <p:nvPicPr>
          <p:cNvPr id="170" name="Google Shape;170;g10f896947da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875" y="1136175"/>
            <a:ext cx="10498651" cy="48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f896947da_0_15"/>
          <p:cNvSpPr txBox="1">
            <a:spLocks noGrp="1"/>
          </p:cNvSpPr>
          <p:nvPr>
            <p:ph type="title"/>
          </p:nvPr>
        </p:nvSpPr>
        <p:spPr>
          <a:xfrm>
            <a:off x="431800" y="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Traction Control </a:t>
            </a:r>
            <a:endParaRPr sz="3200"/>
          </a:p>
        </p:txBody>
      </p:sp>
      <p:pic>
        <p:nvPicPr>
          <p:cNvPr id="176" name="Google Shape;176;g10f896947da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347026"/>
            <a:ext cx="10549476" cy="44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IN"/>
              <a:t>Allocation Diagram</a:t>
            </a:r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11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/>
          </a:p>
        </p:txBody>
      </p:sp>
      <p:pic>
        <p:nvPicPr>
          <p:cNvPr id="183" name="Google Shape;18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563" y="1631075"/>
            <a:ext cx="9872876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1"/>
          <p:cNvSpPr txBox="1"/>
          <p:nvPr/>
        </p:nvSpPr>
        <p:spPr>
          <a:xfrm>
            <a:off x="4239000" y="6096000"/>
            <a:ext cx="459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orbel"/>
                <a:ea typeface="Corbel"/>
                <a:cs typeface="Corbel"/>
                <a:sym typeface="Corbel"/>
              </a:rPr>
              <a:t>Fig 2. Allocation Diagram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IN"/>
              <a:t>Main Block Diagram</a:t>
            </a:r>
            <a:endParaRPr/>
          </a:p>
        </p:txBody>
      </p:sp>
      <p:pic>
        <p:nvPicPr>
          <p:cNvPr id="190" name="Google Shape;1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963" y="1726975"/>
            <a:ext cx="10027600" cy="465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IN"/>
              <a:t>Internal Block Diagram</a:t>
            </a:r>
            <a:endParaRPr/>
          </a:p>
        </p:txBody>
      </p:sp>
      <p:pic>
        <p:nvPicPr>
          <p:cNvPr id="196" name="Google Shape;196;p13" descr="Diagram, schematic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85318" y="1610009"/>
            <a:ext cx="5202010" cy="453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3" descr="Diagram, schematic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2700" y="1632742"/>
            <a:ext cx="4627176" cy="4512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IN"/>
              <a:t>Internal Block Diagram</a:t>
            </a:r>
            <a:endParaRPr/>
          </a:p>
        </p:txBody>
      </p:sp>
      <p:pic>
        <p:nvPicPr>
          <p:cNvPr id="203" name="Google Shape;203;p14" descr="Diagram, schematic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34177" y="1690688"/>
            <a:ext cx="4594600" cy="4486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4" descr="Diagram, schematic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5454" y="1610928"/>
            <a:ext cx="4594601" cy="4494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IN"/>
              <a:t>What is Truck Platooning?</a:t>
            </a:r>
            <a:endParaRPr/>
          </a:p>
        </p:txBody>
      </p:sp>
      <p:pic>
        <p:nvPicPr>
          <p:cNvPr id="97" name="Google Shape;97;p2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54639" y="1825625"/>
            <a:ext cx="6234900" cy="37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IN"/>
              <a:t>Internal Block Diagram</a:t>
            </a:r>
            <a:endParaRPr/>
          </a:p>
        </p:txBody>
      </p:sp>
      <p:pic>
        <p:nvPicPr>
          <p:cNvPr id="210" name="Google Shape;210;p15" descr="Diagram, schematic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47545" y="1681655"/>
            <a:ext cx="5496909" cy="4645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>
            <a:spLocks noGrp="1"/>
          </p:cNvSpPr>
          <p:nvPr>
            <p:ph type="title"/>
          </p:nvPr>
        </p:nvSpPr>
        <p:spPr>
          <a:xfrm>
            <a:off x="347125" y="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IN"/>
              <a:t>State Machines</a:t>
            </a:r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482600" y="592675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Obstacle Detection</a:t>
            </a:r>
            <a:endParaRPr sz="3200"/>
          </a:p>
        </p:txBody>
      </p:sp>
      <p:pic>
        <p:nvPicPr>
          <p:cNvPr id="217" name="Google Shape;2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525" y="1490125"/>
            <a:ext cx="9115425" cy="49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381000" y="10160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Fuel level indicator</a:t>
            </a:r>
            <a:endParaRPr sz="3200"/>
          </a:p>
        </p:txBody>
      </p:sp>
      <p:pic>
        <p:nvPicPr>
          <p:cNvPr id="223" name="Google Shape;2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400" y="1271600"/>
            <a:ext cx="9618126" cy="52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f896947da_0_20"/>
          <p:cNvSpPr txBox="1">
            <a:spLocks noGrp="1"/>
          </p:cNvSpPr>
          <p:nvPr>
            <p:ph type="title"/>
          </p:nvPr>
        </p:nvSpPr>
        <p:spPr>
          <a:xfrm>
            <a:off x="381000" y="10160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Traction Control</a:t>
            </a:r>
            <a:endParaRPr sz="3200"/>
          </a:p>
        </p:txBody>
      </p:sp>
      <p:pic>
        <p:nvPicPr>
          <p:cNvPr id="229" name="Google Shape;229;g10f896947da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525" y="1085350"/>
            <a:ext cx="10430951" cy="53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title"/>
          </p:nvPr>
        </p:nvSpPr>
        <p:spPr>
          <a:xfrm>
            <a:off x="397950" y="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IN"/>
              <a:t>Tinkercad- Arduino </a:t>
            </a:r>
            <a:endParaRPr/>
          </a:p>
        </p:txBody>
      </p:sp>
      <p:pic>
        <p:nvPicPr>
          <p:cNvPr id="235" name="Google Shape;235;p18" descr="Diagram, schematic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50427" y="1271752"/>
            <a:ext cx="9669518" cy="5350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IN"/>
              <a:t>Simulations</a:t>
            </a:r>
            <a:endParaRPr/>
          </a:p>
        </p:txBody>
      </p:sp>
      <p:pic>
        <p:nvPicPr>
          <p:cNvPr id="241" name="Google Shape;241;p19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59500" y="1818550"/>
            <a:ext cx="5709900" cy="46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9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3211" y="1818526"/>
            <a:ext cx="4654789" cy="467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414875" y="287875"/>
            <a:ext cx="79503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rbel"/>
              <a:buNone/>
            </a:pPr>
            <a:r>
              <a:rPr lang="en-IN"/>
              <a:t>Scheduling (using pycpa) </a:t>
            </a:r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body" idx="1"/>
          </p:nvPr>
        </p:nvSpPr>
        <p:spPr>
          <a:xfrm>
            <a:off x="939800" y="1227650"/>
            <a:ext cx="9873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IN" dirty="0"/>
              <a:t>Tasks defined for Obstacle Detection System: 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T1: Monitoring the obstacles by emitting sound waves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T2: Sending the notification to the trucks</a:t>
            </a:r>
            <a:endParaRPr dirty="0"/>
          </a:p>
          <a:p>
            <a:pPr marL="45720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IN" dirty="0"/>
              <a:t>Worst and Best response timings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dirty="0"/>
          </a:p>
        </p:txBody>
      </p:sp>
      <p:pic>
        <p:nvPicPr>
          <p:cNvPr id="249" name="Google Shape;2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175" y="2726225"/>
            <a:ext cx="9253901" cy="19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f896947da_1_16"/>
          <p:cNvSpPr txBox="1">
            <a:spLocks noGrp="1"/>
          </p:cNvSpPr>
          <p:nvPr>
            <p:ph type="title"/>
          </p:nvPr>
        </p:nvSpPr>
        <p:spPr>
          <a:xfrm>
            <a:off x="364050" y="287875"/>
            <a:ext cx="79503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rbel"/>
              <a:buNone/>
            </a:pPr>
            <a:r>
              <a:rPr lang="en-IN"/>
              <a:t>EDF and RM scheduling </a:t>
            </a:r>
            <a:endParaRPr/>
          </a:p>
        </p:txBody>
      </p:sp>
      <p:pic>
        <p:nvPicPr>
          <p:cNvPr id="255" name="Google Shape;255;g10f896947da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075" y="1032925"/>
            <a:ext cx="8432799" cy="1464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10f896947da_1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100" y="3429100"/>
            <a:ext cx="1000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10f896947da_1_16"/>
          <p:cNvSpPr txBox="1">
            <a:spLocks noGrp="1"/>
          </p:cNvSpPr>
          <p:nvPr>
            <p:ph type="title"/>
          </p:nvPr>
        </p:nvSpPr>
        <p:spPr>
          <a:xfrm>
            <a:off x="668850" y="2802700"/>
            <a:ext cx="79503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rbel"/>
              <a:buNone/>
            </a:pPr>
            <a:r>
              <a:rPr lang="en-IN"/>
              <a:t>EDF Timing diagram: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f896947da_1_26"/>
          <p:cNvSpPr txBox="1">
            <a:spLocks noGrp="1"/>
          </p:cNvSpPr>
          <p:nvPr>
            <p:ph type="title"/>
          </p:nvPr>
        </p:nvSpPr>
        <p:spPr>
          <a:xfrm>
            <a:off x="431775" y="415100"/>
            <a:ext cx="79503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rbel"/>
              <a:buNone/>
            </a:pPr>
            <a:r>
              <a:rPr lang="en-IN"/>
              <a:t>RM Timing diagram: </a:t>
            </a:r>
            <a:endParaRPr/>
          </a:p>
        </p:txBody>
      </p:sp>
      <p:pic>
        <p:nvPicPr>
          <p:cNvPr id="263" name="Google Shape;263;g10f896947da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75" y="1227750"/>
            <a:ext cx="11006651" cy="33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>
            <a:spLocks noGrp="1"/>
          </p:cNvSpPr>
          <p:nvPr>
            <p:ph type="title"/>
          </p:nvPr>
        </p:nvSpPr>
        <p:spPr>
          <a:xfrm>
            <a:off x="419700" y="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IN"/>
              <a:t>Unit Testing</a:t>
            </a:r>
            <a:endParaRPr/>
          </a:p>
        </p:txBody>
      </p:sp>
      <p:pic>
        <p:nvPicPr>
          <p:cNvPr id="269" name="Google Shape;2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25" y="1071550"/>
            <a:ext cx="11145750" cy="52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IN"/>
              <a:t>Pros and Cons of Platooning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1143001" y="1855960"/>
            <a:ext cx="9687560" cy="412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IN" b="1" u="sng"/>
              <a:t>Pros</a:t>
            </a:r>
            <a:endParaRPr/>
          </a:p>
          <a:p>
            <a:pPr marL="22860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IN"/>
              <a:t>Less number of drivers required.</a:t>
            </a:r>
            <a:endParaRPr/>
          </a:p>
          <a:p>
            <a:pPr marL="22860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IN"/>
              <a:t>Capability to allow many trucks or other vehicles to accelerate or brake simultaneously and maintain constant gap between them.</a:t>
            </a:r>
            <a:endParaRPr/>
          </a:p>
          <a:p>
            <a:pPr marL="22860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IN"/>
              <a:t>Platooning eliminates reacting distance needed for human reaction.</a:t>
            </a:r>
            <a:endParaRPr/>
          </a:p>
          <a:p>
            <a:pPr marL="4572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en-IN" b="1" u="sng"/>
              <a:t>Cons</a:t>
            </a:r>
            <a:endParaRPr/>
          </a:p>
          <a:p>
            <a:pPr marL="22860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IN"/>
              <a:t>Initial costs are high.</a:t>
            </a:r>
            <a:endParaRPr/>
          </a:p>
          <a:p>
            <a:pPr marL="22860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IN"/>
              <a:t>Prone to system failures.</a:t>
            </a:r>
            <a:endParaRPr/>
          </a:p>
          <a:p>
            <a:pPr marL="22860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</a:pPr>
            <a:r>
              <a:rPr lang="en-IN"/>
              <a:t>Driver would feel less in control of following trucks.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>
            <a:spLocks noGrp="1"/>
          </p:cNvSpPr>
          <p:nvPr>
            <p:ph type="title"/>
          </p:nvPr>
        </p:nvSpPr>
        <p:spPr>
          <a:xfrm>
            <a:off x="526825" y="872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IN"/>
              <a:t>Unit Testing</a:t>
            </a:r>
            <a:endParaRPr/>
          </a:p>
        </p:txBody>
      </p:sp>
      <p:pic>
        <p:nvPicPr>
          <p:cNvPr id="275" name="Google Shape;2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150" y="1218900"/>
            <a:ext cx="10611701" cy="491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4461950" y="264925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I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3817225" y="235735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IN" i="1" u="sng">
                <a:solidFill>
                  <a:schemeClr val="hlink"/>
                </a:solidFill>
                <a:hlinkClick r:id="rId3"/>
              </a:rPr>
              <a:t>Requirements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f81d08cb9_0_1"/>
          <p:cNvSpPr txBox="1">
            <a:spLocks noGrp="1"/>
          </p:cNvSpPr>
          <p:nvPr>
            <p:ph type="title"/>
          </p:nvPr>
        </p:nvSpPr>
        <p:spPr>
          <a:xfrm>
            <a:off x="314450" y="42990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Block Diagram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IN"/>
              <a:t>Lead Truck</a:t>
            </a:r>
            <a:endParaRPr/>
          </a:p>
        </p:txBody>
      </p:sp>
      <p:pic>
        <p:nvPicPr>
          <p:cNvPr id="114" name="Google Shape;114;g10f81d08cb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675" y="369350"/>
            <a:ext cx="7653699" cy="61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f81d08cb9_0_7"/>
          <p:cNvSpPr txBox="1">
            <a:spLocks noGrp="1"/>
          </p:cNvSpPr>
          <p:nvPr>
            <p:ph type="title"/>
          </p:nvPr>
        </p:nvSpPr>
        <p:spPr>
          <a:xfrm>
            <a:off x="354375" y="719400"/>
            <a:ext cx="9875400" cy="135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Block Diagram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-Follower Truck</a:t>
            </a:r>
            <a:endParaRPr/>
          </a:p>
        </p:txBody>
      </p:sp>
      <p:pic>
        <p:nvPicPr>
          <p:cNvPr id="120" name="Google Shape;120;g10f81d08cb9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975" y="271625"/>
            <a:ext cx="7444324" cy="63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IN"/>
              <a:t>Activity Diagram -1</a:t>
            </a:r>
            <a:endParaRPr/>
          </a:p>
        </p:txBody>
      </p:sp>
      <p:pic>
        <p:nvPicPr>
          <p:cNvPr id="126" name="Google Shape;12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475" y="609600"/>
            <a:ext cx="4527600" cy="55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f896947da_2_1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IN"/>
              <a:t>Activity Diagram -2</a:t>
            </a:r>
            <a:endParaRPr/>
          </a:p>
        </p:txBody>
      </p:sp>
      <p:pic>
        <p:nvPicPr>
          <p:cNvPr id="132" name="Google Shape;132;g10f896947da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025" y="551150"/>
            <a:ext cx="4348175" cy="579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f896947da_2_6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</a:pPr>
            <a:r>
              <a:rPr lang="en-IN"/>
              <a:t>Activity Diagram -3</a:t>
            </a:r>
            <a:endParaRPr/>
          </a:p>
        </p:txBody>
      </p:sp>
      <p:pic>
        <p:nvPicPr>
          <p:cNvPr id="138" name="Google Shape;138;g10f896947da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175" y="609600"/>
            <a:ext cx="4299626" cy="568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Widescreen</PresentationFormat>
  <Paragraphs>56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Corbel</vt:lpstr>
      <vt:lpstr>Basis</vt:lpstr>
      <vt:lpstr>ESE – SEMESTER PROJECT </vt:lpstr>
      <vt:lpstr>What is Truck Platooning?</vt:lpstr>
      <vt:lpstr>Pros and Cons of Platooning</vt:lpstr>
      <vt:lpstr>Requirements</vt:lpstr>
      <vt:lpstr>Block Diagram Lead Truck</vt:lpstr>
      <vt:lpstr>Block Diagram -Follower Truck</vt:lpstr>
      <vt:lpstr>Activity Diagram -1</vt:lpstr>
      <vt:lpstr>Activity Diagram -2</vt:lpstr>
      <vt:lpstr>Activity Diagram -3</vt:lpstr>
      <vt:lpstr>Sequence Diagram</vt:lpstr>
      <vt:lpstr>Parametric Constraints Diagram</vt:lpstr>
      <vt:lpstr>Brake Modulator</vt:lpstr>
      <vt:lpstr>Obstacle Detection</vt:lpstr>
      <vt:lpstr>Steering Control </vt:lpstr>
      <vt:lpstr>Traction Control </vt:lpstr>
      <vt:lpstr>Allocation Diagram</vt:lpstr>
      <vt:lpstr>Main Block Diagram</vt:lpstr>
      <vt:lpstr>Internal Block Diagram</vt:lpstr>
      <vt:lpstr>Internal Block Diagram</vt:lpstr>
      <vt:lpstr>Internal Block Diagram</vt:lpstr>
      <vt:lpstr>State Machines</vt:lpstr>
      <vt:lpstr>Fuel level indicator</vt:lpstr>
      <vt:lpstr>Traction Control</vt:lpstr>
      <vt:lpstr>Tinkercad- Arduino </vt:lpstr>
      <vt:lpstr>Simulations</vt:lpstr>
      <vt:lpstr>Scheduling (using pycpa) </vt:lpstr>
      <vt:lpstr>EDF and RM scheduling </vt:lpstr>
      <vt:lpstr>RM Timing diagram: </vt:lpstr>
      <vt:lpstr>Unit Testing</vt:lpstr>
      <vt:lpstr>Unit Testing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 – SEMESTER PROJECT </dc:title>
  <dc:creator>Nikhil Ganapathy Manjapura</dc:creator>
  <cp:lastModifiedBy>Abhinandan Dinakar</cp:lastModifiedBy>
  <cp:revision>1</cp:revision>
  <dcterms:created xsi:type="dcterms:W3CDTF">2022-01-21T17:12:24Z</dcterms:created>
  <dcterms:modified xsi:type="dcterms:W3CDTF">2022-01-23T22:25:03Z</dcterms:modified>
</cp:coreProperties>
</file>