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10287000" cx="18288000"/>
  <p:notesSz cx="6858000" cy="9144000"/>
  <p:embeddedFontLst>
    <p:embeddedFont>
      <p:font typeface="Alatsi"/>
      <p:regular r:id="rId26"/>
    </p:embeddedFont>
    <p:embeddedFont>
      <p:font typeface="Open Sans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latsi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53fde03cbc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353fde03cbc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53fde03cbc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g353fde03cbc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3fde03cb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53fde03cbc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3fde03cbc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53fde03cbc_0_1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3fde03cbc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g353fde03cbc_0_9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535db04663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g3535db04663_1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535bd9d32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g3535bd9d321_0_4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535bd9d32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535bd9d321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35bd9d32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g3535bd9d321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1920b0025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1920b0025e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3fde03cb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53fde03cbc_0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3fde03cbc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353fde03cbc_0_1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53fde03cb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53fde03cbc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3fde03cb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53fde03cbc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3fde03cb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g353fde03cbc_0_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3fde03cbc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353fde03cbc_0_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53fde03cbc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353fde03cbc_0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1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ecure.mygov.in/task/aarogya-setu-app-covid-19-tracker-launched-alert-you-and-keep-you-safe-download-" TargetMode="External"/><Relationship Id="rId4" Type="http://schemas.openxmlformats.org/officeDocument/2006/relationships/hyperlink" Target="https://secure.mygov.in/task/aarogya-setu-app-covid-19-tracker-launched-alert-you-and-keep-you-safe-download-" TargetMode="External"/><Relationship Id="rId5" Type="http://schemas.openxmlformats.org/officeDocument/2006/relationships/hyperlink" Target="https://doi.org/10.4081/jphr.2021.11897" TargetMode="External"/><Relationship Id="rId6" Type="http://schemas.openxmlformats.org/officeDocument/2006/relationships/hyperlink" Target="https://doi.org/10.4081/jphr.2021.11897" TargetMode="External"/><Relationship Id="rId7" Type="http://schemas.openxmlformats.org/officeDocument/2006/relationships/hyperlink" Target="https://www.iitb.ac.in/" TargetMode="External"/><Relationship Id="rId8" Type="http://schemas.openxmlformats.org/officeDocument/2006/relationships/hyperlink" Target="https://www.iitb.ac.in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jp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353430" y="3744150"/>
            <a:ext cx="14047800" cy="10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Model of Pandemic Progression</a:t>
            </a:r>
            <a:endParaRPr sz="7000"/>
          </a:p>
        </p:txBody>
      </p:sp>
      <p:pic>
        <p:nvPicPr>
          <p:cNvPr id="85" name="Google Shape;8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850" y="371950"/>
            <a:ext cx="3136300" cy="3057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4997250" y="6064850"/>
            <a:ext cx="8293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Vishal Kumar Singh  (24M0742)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Abhinandan Kumar (24M0788)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Aman Sharma (24M2106)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3"/>
          <p:cNvSpPr txBox="1"/>
          <p:nvPr/>
        </p:nvSpPr>
        <p:spPr>
          <a:xfrm>
            <a:off x="6511200" y="5110550"/>
            <a:ext cx="5265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Team Rothschild</a:t>
            </a:r>
            <a:endParaRPr b="1" sz="5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4110900" y="8357475"/>
            <a:ext cx="100662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CS752- System Dynamics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 the guidance of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Om P Damani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436198" y="2028075"/>
            <a:ext cx="11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Infected Population Graph</a:t>
            </a:r>
            <a:endParaRPr b="1" i="1" sz="3000">
              <a:solidFill>
                <a:schemeClr val="dk1"/>
              </a:solidFill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91" name="Google Shape;191;p22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92" name="Google Shape;192;p2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22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94" name="Google Shape;194;p22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9</a:t>
              </a:r>
              <a:endParaRPr/>
            </a:p>
          </p:txBody>
        </p:sp>
      </p:grpSp>
      <p:pic>
        <p:nvPicPr>
          <p:cNvPr id="195" name="Google Shape;19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301" y="2671000"/>
            <a:ext cx="12440700" cy="625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2"/>
          <p:cNvSpPr txBox="1"/>
          <p:nvPr/>
        </p:nvSpPr>
        <p:spPr>
          <a:xfrm>
            <a:off x="9235350" y="89224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Infected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/>
        </p:nvSpPr>
        <p:spPr>
          <a:xfrm>
            <a:off x="1546173" y="2001275"/>
            <a:ext cx="266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Testing Rate </a:t>
            </a:r>
            <a:endParaRPr b="1" i="1" sz="3000"/>
          </a:p>
        </p:txBody>
      </p:sp>
      <p:sp>
        <p:nvSpPr>
          <p:cNvPr id="202" name="Google Shape;202;p23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203" name="Google Shape;203;p23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04" name="Google Shape;204;p23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05" name="Google Shape;205;p23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23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07" name="Google Shape;207;p23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/>
            </a:p>
          </p:txBody>
        </p:sp>
      </p:grpSp>
      <p:pic>
        <p:nvPicPr>
          <p:cNvPr id="208" name="Google Shape;20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3700" y="2699850"/>
            <a:ext cx="13941000" cy="6874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 txBox="1"/>
          <p:nvPr/>
        </p:nvSpPr>
        <p:spPr>
          <a:xfrm>
            <a:off x="1540798" y="1990175"/>
            <a:ext cx="11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 Mortality vs Recovered</a:t>
            </a:r>
            <a:endParaRPr b="1" i="1" sz="3000"/>
          </a:p>
        </p:txBody>
      </p:sp>
      <p:sp>
        <p:nvSpPr>
          <p:cNvPr id="214" name="Google Shape;214;p24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16" name="Google Shape;216;p24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17" name="Google Shape;217;p2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24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19" name="Google Shape;219;p24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50" y="3597075"/>
            <a:ext cx="8397340" cy="464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4"/>
          <p:cNvPicPr preferRelativeResize="0"/>
          <p:nvPr/>
        </p:nvPicPr>
        <p:blipFill rotWithShape="1">
          <a:blip r:embed="rId4">
            <a:alphaModFix/>
          </a:blip>
          <a:srcRect b="0" l="0" r="0" t="4897"/>
          <a:stretch/>
        </p:blipFill>
        <p:spPr>
          <a:xfrm>
            <a:off x="9239600" y="3597075"/>
            <a:ext cx="8702376" cy="4646901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4"/>
          <p:cNvSpPr txBox="1"/>
          <p:nvPr/>
        </p:nvSpPr>
        <p:spPr>
          <a:xfrm>
            <a:off x="3722225" y="8301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Mortality</a:t>
            </a:r>
            <a:endParaRPr/>
          </a:p>
        </p:txBody>
      </p:sp>
      <p:sp>
        <p:nvSpPr>
          <p:cNvPr id="223" name="Google Shape;223;p24"/>
          <p:cNvSpPr txBox="1"/>
          <p:nvPr/>
        </p:nvSpPr>
        <p:spPr>
          <a:xfrm>
            <a:off x="12859150" y="830140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dk1"/>
                </a:solidFill>
              </a:rPr>
              <a:t>Recovered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 txBox="1"/>
          <p:nvPr/>
        </p:nvSpPr>
        <p:spPr>
          <a:xfrm>
            <a:off x="1840898" y="1791138"/>
            <a:ext cx="11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Infection Trend</a:t>
            </a:r>
            <a:endParaRPr b="1" i="1" sz="3000"/>
          </a:p>
        </p:txBody>
      </p:sp>
      <p:sp>
        <p:nvSpPr>
          <p:cNvPr id="229" name="Google Shape;229;p25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230" name="Google Shape;230;p2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31" name="Google Shape;231;p2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32" name="Google Shape;232;p2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2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4" name="Google Shape;234;p2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  <p:pic>
        <p:nvPicPr>
          <p:cNvPr id="235" name="Google Shape;2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56250" y="2524650"/>
            <a:ext cx="14658576" cy="7457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6"/>
          <p:cNvSpPr txBox="1"/>
          <p:nvPr/>
        </p:nvSpPr>
        <p:spPr>
          <a:xfrm>
            <a:off x="1540798" y="1818825"/>
            <a:ext cx="11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Total Population</a:t>
            </a:r>
            <a:endParaRPr b="1" i="1" sz="3000">
              <a:solidFill>
                <a:schemeClr val="dk1"/>
              </a:solidFill>
            </a:endParaRPr>
          </a:p>
        </p:txBody>
      </p:sp>
      <p:sp>
        <p:nvSpPr>
          <p:cNvPr id="241" name="Google Shape;241;p26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242" name="Google Shape;242;p2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43" name="Google Shape;243;p2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44" name="Google Shape;244;p2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2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6" name="Google Shape;246;p2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pic>
        <p:nvPicPr>
          <p:cNvPr id="247" name="Google Shape;2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6950" y="2432323"/>
            <a:ext cx="15240000" cy="75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/>
        </p:nvSpPr>
        <p:spPr>
          <a:xfrm>
            <a:off x="1540798" y="1818825"/>
            <a:ext cx="11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Comparison Graph</a:t>
            </a:r>
            <a:endParaRPr b="1" i="1" sz="3000">
              <a:solidFill>
                <a:schemeClr val="dk1"/>
              </a:solidFill>
            </a:endParaRPr>
          </a:p>
        </p:txBody>
      </p:sp>
      <p:sp>
        <p:nvSpPr>
          <p:cNvPr id="253" name="Google Shape;253;p27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254" name="Google Shape;254;p2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55" name="Google Shape;255;p2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56" name="Google Shape;256;p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2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8" name="Google Shape;258;p2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  <p:pic>
        <p:nvPicPr>
          <p:cNvPr id="259" name="Google Shape;25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0800" y="2432925"/>
            <a:ext cx="15705324" cy="7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8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Challenges Faced </a:t>
            </a:r>
            <a:endParaRPr sz="7000"/>
          </a:p>
        </p:txBody>
      </p:sp>
      <p:grpSp>
        <p:nvGrpSpPr>
          <p:cNvPr id="265" name="Google Shape;265;p2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66" name="Google Shape;266;p2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67" name="Google Shape;267;p2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8" name="Google Shape;268;p2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9" name="Google Shape;269;p2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  <p:sp>
        <p:nvSpPr>
          <p:cNvPr id="270" name="Google Shape;270;p28"/>
          <p:cNvSpPr txBox="1"/>
          <p:nvPr/>
        </p:nvSpPr>
        <p:spPr>
          <a:xfrm>
            <a:off x="1136400" y="2133450"/>
            <a:ext cx="135864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Model Complexity</a:t>
            </a:r>
            <a:r>
              <a:rPr lang="en-US" sz="3000">
                <a:solidFill>
                  <a:schemeClr val="dk1"/>
                </a:solidFill>
              </a:rPr>
              <a:t>: Moving from a simple SIR model to a detailed one (with vaccination, deaths, etc.) made the design harder.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Parameter Sensitivity</a:t>
            </a:r>
            <a:r>
              <a:rPr lang="en-US" sz="3000">
                <a:solidFill>
                  <a:schemeClr val="dk1"/>
                </a:solidFill>
              </a:rPr>
              <a:t>: Small changes in numbers led to big differences in the results, causing instability.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Flow Logic Issues</a:t>
            </a:r>
            <a:r>
              <a:rPr lang="en-US" sz="3000">
                <a:solidFill>
                  <a:schemeClr val="dk1"/>
                </a:solidFill>
              </a:rPr>
              <a:t>: Setting up correct flows between different groups was tricky and prone to mistakes.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Learning the Software</a:t>
            </a:r>
            <a:r>
              <a:rPr lang="en-US" sz="3000">
                <a:solidFill>
                  <a:schemeClr val="dk1"/>
                </a:solidFill>
              </a:rPr>
              <a:t>: Understanding how to use Vensim effectively took time and practice.</a:t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271" name="Google Shape;27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33650" y="6763650"/>
            <a:ext cx="3320575" cy="332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Identified Solution</a:t>
            </a:r>
            <a:endParaRPr sz="7000"/>
          </a:p>
        </p:txBody>
      </p:sp>
      <p:grpSp>
        <p:nvGrpSpPr>
          <p:cNvPr id="277" name="Google Shape;277;p29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78" name="Google Shape;278;p29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79" name="Google Shape;279;p2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0" name="Google Shape;280;p29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1" name="Google Shape;281;p2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  <p:sp>
        <p:nvSpPr>
          <p:cNvPr id="282" name="Google Shape;282;p29"/>
          <p:cNvSpPr txBox="1"/>
          <p:nvPr/>
        </p:nvSpPr>
        <p:spPr>
          <a:xfrm>
            <a:off x="1136400" y="2555900"/>
            <a:ext cx="13586400" cy="6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Step-by-step Modeling</a:t>
            </a:r>
            <a:r>
              <a:rPr lang="en-US" sz="3000">
                <a:solidFill>
                  <a:schemeClr val="dk1"/>
                </a:solidFill>
              </a:rPr>
              <a:t>: We made small parts of the model first (like infection and recovery) and joined them later.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Tested with Different Values</a:t>
            </a:r>
            <a:r>
              <a:rPr lang="en-US" sz="3000">
                <a:solidFill>
                  <a:schemeClr val="dk1"/>
                </a:solidFill>
              </a:rPr>
              <a:t>:  We changed parameters like infection rate to see how the model behaves.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Checked with Graphs</a:t>
            </a:r>
            <a:r>
              <a:rPr lang="en-US" sz="3000">
                <a:solidFill>
                  <a:schemeClr val="dk1"/>
                </a:solidFill>
              </a:rPr>
              <a:t>: We used Graphs to make sure all flows between groups were correct.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Practiced with Software</a:t>
            </a:r>
            <a:r>
              <a:rPr lang="en-US" sz="3000">
                <a:solidFill>
                  <a:schemeClr val="dk1"/>
                </a:solidFill>
              </a:rPr>
              <a:t>: We learned the tool (Vensim) by trying simple examples and watching tutorials.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pic>
        <p:nvPicPr>
          <p:cNvPr id="283" name="Google Shape;28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83775" y="6467950"/>
            <a:ext cx="3450749" cy="3450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0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        Conclusion</a:t>
            </a:r>
            <a:endParaRPr sz="7000">
              <a:solidFill>
                <a:schemeClr val="dk1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  <p:grpSp>
        <p:nvGrpSpPr>
          <p:cNvPr id="289" name="Google Shape;289;p3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290" name="Google Shape;290;p3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291" name="Google Shape;291;p3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3" name="Google Shape;293;p3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sp>
        <p:nvSpPr>
          <p:cNvPr id="294" name="Google Shape;294;p30"/>
          <p:cNvSpPr txBox="1"/>
          <p:nvPr/>
        </p:nvSpPr>
        <p:spPr>
          <a:xfrm>
            <a:off x="1136400" y="2133450"/>
            <a:ext cx="15069300" cy="7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Insight into Disease Dynamics</a:t>
            </a:r>
            <a:r>
              <a:rPr lang="en-US" sz="3000">
                <a:solidFill>
                  <a:schemeClr val="dk1"/>
                </a:solidFill>
              </a:rPr>
              <a:t>: The model helps understand how pandemics spread and how vaccination impacts the population.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Testing Policy Strategies</a:t>
            </a:r>
            <a:r>
              <a:rPr lang="en-US" sz="3000">
                <a:solidFill>
                  <a:schemeClr val="dk1"/>
                </a:solidFill>
              </a:rPr>
              <a:t>: It simulates how different interventions like lockdowns and vaccines affect infection rates.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Real-World Reflection</a:t>
            </a:r>
            <a:r>
              <a:rPr lang="en-US" sz="3000">
                <a:solidFill>
                  <a:schemeClr val="dk1"/>
                </a:solidFill>
              </a:rPr>
              <a:t>: Despite data gaps, the model mirrors key trends seen in actual pandemics.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Supports Decision-Making</a:t>
            </a:r>
            <a:r>
              <a:rPr lang="en-US" sz="3000">
                <a:solidFill>
                  <a:schemeClr val="dk1"/>
                </a:solidFill>
              </a:rPr>
              <a:t>: It aids policymakers by testing different scenarios for effective pandemic management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"/>
          <p:cNvSpPr txBox="1"/>
          <p:nvPr/>
        </p:nvSpPr>
        <p:spPr>
          <a:xfrm>
            <a:off x="954750" y="1992625"/>
            <a:ext cx="16023300" cy="73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Government of India. (n.d.). </a:t>
            </a:r>
            <a:r>
              <a:rPr i="1" lang="en-US" sz="3000">
                <a:solidFill>
                  <a:schemeClr val="dk1"/>
                </a:solidFill>
              </a:rPr>
              <a:t>Arogya Setu App – COVID-19 tracker</a:t>
            </a:r>
            <a:r>
              <a:rPr lang="en-US" sz="3000">
                <a:solidFill>
                  <a:schemeClr val="dk1"/>
                </a:solidFill>
              </a:rPr>
              <a:t>. MyGov. Retrieved from</a:t>
            </a:r>
            <a:r>
              <a:rPr lang="en-US" sz="30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000" u="sng">
                <a:solidFill>
                  <a:schemeClr val="hlink"/>
                </a:solidFill>
                <a:hlinkClick r:id="rId4"/>
              </a:rPr>
              <a:t>h</a:t>
            </a:r>
            <a:r>
              <a:rPr lang="en-US" sz="3000" u="sng">
                <a:solidFill>
                  <a:schemeClr val="hlink"/>
                </a:solidFill>
              </a:rPr>
              <a:t>https://www.mygov.in/aarogya-setu-app/</a:t>
            </a:r>
            <a:endParaRPr sz="30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hlink"/>
              </a:solidFill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Mutanga, S. S., Ngungu, M., Tshililo, F. P., &amp; Kaggwa, M. (2021). Systems dynamics approach for modelling South Africa's response to COVID-19: A “what if” scenario. </a:t>
            </a:r>
            <a:r>
              <a:rPr i="1" lang="en-US" sz="3000">
                <a:solidFill>
                  <a:schemeClr val="dk1"/>
                </a:solidFill>
              </a:rPr>
              <a:t>Journal of Public Health Research, 10</a:t>
            </a:r>
            <a:r>
              <a:rPr lang="en-US" sz="3000">
                <a:solidFill>
                  <a:schemeClr val="dk1"/>
                </a:solidFill>
              </a:rPr>
              <a:t>(1), 1897.</a:t>
            </a:r>
            <a:r>
              <a:rPr lang="en-US" sz="3000">
                <a:solidFill>
                  <a:schemeClr val="dk1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000" u="sng">
                <a:solidFill>
                  <a:schemeClr val="hlink"/>
                </a:solidFill>
                <a:hlinkClick r:id="rId6"/>
              </a:rPr>
              <a:t>https://doi.org/10.4081/jphr.2021.11897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Venkateswaran, J., &amp; Damani, O. (2020). </a:t>
            </a:r>
            <a:r>
              <a:rPr i="1" lang="en-US" sz="3000">
                <a:solidFill>
                  <a:schemeClr val="dk1"/>
                </a:solidFill>
              </a:rPr>
              <a:t>Effectiveness of testing, tracing, social distancing and hygiene in tackling COVID-19 in India: A system dynamics model</a:t>
            </a:r>
            <a:r>
              <a:rPr lang="en-US" sz="3000">
                <a:solidFill>
                  <a:schemeClr val="dk1"/>
                </a:solidFill>
              </a:rPr>
              <a:t>. Center for Policy Studies, IIT Bombay.</a:t>
            </a:r>
            <a:endParaRPr sz="3000" u="sng">
              <a:solidFill>
                <a:schemeClr val="hlink"/>
              </a:solidFill>
            </a:endParaRPr>
          </a:p>
          <a:p>
            <a:pPr indent="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 u="sng">
              <a:solidFill>
                <a:schemeClr val="hlink"/>
              </a:solidFill>
            </a:endParaRPr>
          </a:p>
          <a:p>
            <a:pPr indent="-419100" lvl="0" marL="45720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●"/>
            </a:pPr>
            <a:r>
              <a:rPr lang="en-US" sz="3000">
                <a:solidFill>
                  <a:schemeClr val="dk1"/>
                </a:solidFill>
              </a:rPr>
              <a:t>IIT Bombay. (n.d.). </a:t>
            </a:r>
            <a:r>
              <a:rPr i="1" lang="en-US" sz="3000">
                <a:solidFill>
                  <a:schemeClr val="dk1"/>
                </a:solidFill>
              </a:rPr>
              <a:t>Institute logo</a:t>
            </a:r>
            <a:r>
              <a:rPr lang="en-US" sz="3000">
                <a:solidFill>
                  <a:schemeClr val="dk1"/>
                </a:solidFill>
              </a:rPr>
              <a:t>. Retrieved from</a:t>
            </a:r>
            <a:r>
              <a:rPr lang="en-US" sz="3000">
                <a:solidFill>
                  <a:schemeClr val="dk1"/>
                </a:solidFill>
                <a:uFill>
                  <a:noFill/>
                </a:uFill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-US" sz="3000" u="sng">
                <a:solidFill>
                  <a:schemeClr val="hlink"/>
                </a:solidFill>
                <a:hlinkClick r:id="rId8"/>
              </a:rPr>
              <a:t>https://www.iitb.ac.in/</a:t>
            </a:r>
            <a:endParaRPr b="1" sz="3000">
              <a:solidFill>
                <a:schemeClr val="dk1"/>
              </a:solidFill>
            </a:endParaRPr>
          </a:p>
        </p:txBody>
      </p:sp>
      <p:grpSp>
        <p:nvGrpSpPr>
          <p:cNvPr id="300" name="Google Shape;300;p31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301" name="Google Shape;301;p31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302" name="Google Shape;302;p3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4" name="Google Shape;304;p31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18</a:t>
              </a:r>
              <a:endParaRPr/>
            </a:p>
          </p:txBody>
        </p:sp>
      </p:grpSp>
      <p:sp>
        <p:nvSpPr>
          <p:cNvPr id="305" name="Google Shape;305;p31"/>
          <p:cNvSpPr txBox="1"/>
          <p:nvPr/>
        </p:nvSpPr>
        <p:spPr>
          <a:xfrm>
            <a:off x="1626500" y="536763"/>
            <a:ext cx="5686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Reference</a:t>
            </a:r>
            <a:endParaRPr sz="7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/>
        </p:nvSpPr>
        <p:spPr>
          <a:xfrm>
            <a:off x="1407700" y="1673225"/>
            <a:ext cx="12157500" cy="88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064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 pandemic is a global disease outbreak that spreads rapidly and affects millions, like COVID-19, Influenza etc..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Pandemic outcomes are shaped by multiple factors — infection spread, public behavior, government policies, and delays in response.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System Dynamics helps model these complex interactions using feedback loops, stocks, and flows.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This project builds a realistic pandemic model to simulate infection, vaccination, fear, testing, recovery, and mortality.</a:t>
            </a:r>
            <a:br>
              <a:rPr lang="en-US" sz="2800">
                <a:solidFill>
                  <a:schemeClr val="dk1"/>
                </a:solidFill>
              </a:rPr>
            </a:br>
            <a:endParaRPr sz="2800">
              <a:solidFill>
                <a:schemeClr val="dk1"/>
              </a:solidFill>
            </a:endParaRPr>
          </a:p>
          <a:p>
            <a:pPr indent="-4064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The model helps test different strategies (like lockdowns or mass vaccination) to support better decision-making during pandemics.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1" y="441725"/>
            <a:ext cx="10197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Introduction</a:t>
            </a:r>
            <a:endParaRPr sz="7000"/>
          </a:p>
        </p:txBody>
      </p:sp>
      <p:grpSp>
        <p:nvGrpSpPr>
          <p:cNvPr id="95" name="Google Shape;95;p14"/>
          <p:cNvGrpSpPr/>
          <p:nvPr/>
        </p:nvGrpSpPr>
        <p:grpSpPr>
          <a:xfrm>
            <a:off x="15859155" y="-98041"/>
            <a:ext cx="1562626" cy="1771266"/>
            <a:chOff x="0" y="-130721"/>
            <a:chExt cx="2083500" cy="2361688"/>
          </a:xfrm>
        </p:grpSpPr>
        <p:grpSp>
          <p:nvGrpSpPr>
            <p:cNvPr id="96" name="Google Shape;96;p14"/>
            <p:cNvGrpSpPr/>
            <p:nvPr/>
          </p:nvGrpSpPr>
          <p:grpSpPr>
            <a:xfrm>
              <a:off x="75599" y="-130721"/>
              <a:ext cx="1932284" cy="2361688"/>
              <a:chOff x="0" y="-47625"/>
              <a:chExt cx="703982" cy="860425"/>
            </a:xfrm>
          </p:grpSpPr>
          <p:sp>
            <p:nvSpPr>
              <p:cNvPr id="97" name="Google Shape;97;p14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4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4"/>
            <p:cNvSpPr txBox="1"/>
            <p:nvPr/>
          </p:nvSpPr>
          <p:spPr>
            <a:xfrm>
              <a:off x="0" y="437582"/>
              <a:ext cx="2083500" cy="124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575" u="none" cap="none" strike="noStrike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endParaRPr/>
            </a:p>
          </p:txBody>
        </p:sp>
      </p:grpSp>
      <p:pic>
        <p:nvPicPr>
          <p:cNvPr id="100" name="Google Shape;10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1750" y="5986325"/>
            <a:ext cx="4081500" cy="40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95" u="none" cap="none" strike="noStrike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  <a:endParaRPr/>
          </a:p>
        </p:txBody>
      </p:sp>
      <p:grpSp>
        <p:nvGrpSpPr>
          <p:cNvPr id="311" name="Google Shape;311;p32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312" name="Google Shape;312;p32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313" name="Google Shape;313;p32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2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15" name="Google Shape;315;p32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19</a:t>
              </a:r>
              <a:endParaRPr/>
            </a:p>
          </p:txBody>
        </p:sp>
      </p:grpSp>
      <p:grpSp>
        <p:nvGrpSpPr>
          <p:cNvPr id="316" name="Google Shape;316;p32"/>
          <p:cNvGrpSpPr/>
          <p:nvPr/>
        </p:nvGrpSpPr>
        <p:grpSpPr>
          <a:xfrm>
            <a:off x="-31071" y="-180826"/>
            <a:ext cx="4239337" cy="10467984"/>
            <a:chOff x="0" y="-241102"/>
            <a:chExt cx="5652450" cy="13957313"/>
          </a:xfrm>
        </p:grpSpPr>
        <p:grpSp>
          <p:nvGrpSpPr>
            <p:cNvPr id="317" name="Google Shape;317;p32"/>
            <p:cNvGrpSpPr/>
            <p:nvPr/>
          </p:nvGrpSpPr>
          <p:grpSpPr>
            <a:xfrm>
              <a:off x="2826056" y="-241102"/>
              <a:ext cx="2826394" cy="13957313"/>
              <a:chOff x="0" y="-47625"/>
              <a:chExt cx="558300" cy="2757000"/>
            </a:xfrm>
          </p:grpSpPr>
          <p:sp>
            <p:nvSpPr>
              <p:cNvPr id="318" name="Google Shape;318;p3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  <a:ln>
                <a:noFill/>
              </a:ln>
            </p:spPr>
          </p:sp>
          <p:sp>
            <p:nvSpPr>
              <p:cNvPr id="319" name="Google Shape;319;p3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0" name="Google Shape;320;p32"/>
            <p:cNvGrpSpPr/>
            <p:nvPr/>
          </p:nvGrpSpPr>
          <p:grpSpPr>
            <a:xfrm>
              <a:off x="1413028" y="-241102"/>
              <a:ext cx="2826394" cy="13957313"/>
              <a:chOff x="0" y="-47625"/>
              <a:chExt cx="558300" cy="2757000"/>
            </a:xfrm>
          </p:grpSpPr>
          <p:sp>
            <p:nvSpPr>
              <p:cNvPr id="321" name="Google Shape;321;p3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</p:sp>
          <p:sp>
            <p:nvSpPr>
              <p:cNvPr id="322" name="Google Shape;322;p3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3" name="Google Shape;323;p32"/>
            <p:cNvGrpSpPr/>
            <p:nvPr/>
          </p:nvGrpSpPr>
          <p:grpSpPr>
            <a:xfrm>
              <a:off x="0" y="-241102"/>
              <a:ext cx="2826394" cy="13957313"/>
              <a:chOff x="0" y="-47625"/>
              <a:chExt cx="558300" cy="2757000"/>
            </a:xfrm>
          </p:grpSpPr>
          <p:sp>
            <p:nvSpPr>
              <p:cNvPr id="324" name="Google Shape;324;p32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rect b="b" l="l" r="r" t="t"/>
                <a:pathLst>
                  <a:path extrusionOk="0" h="2709333" w="5582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  <a:ln>
                <a:noFill/>
              </a:ln>
            </p:spPr>
          </p:sp>
          <p:sp>
            <p:nvSpPr>
              <p:cNvPr id="325" name="Google Shape;325;p32"/>
              <p:cNvSpPr txBox="1"/>
              <p:nvPr/>
            </p:nvSpPr>
            <p:spPr>
              <a:xfrm>
                <a:off x="0" y="-47625"/>
                <a:ext cx="558300" cy="2757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/>
        </p:nvSpPr>
        <p:spPr>
          <a:xfrm>
            <a:off x="1056575" y="2053450"/>
            <a:ext cx="14870700" cy="6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Uncontrolled infection spread</a:t>
            </a:r>
            <a:r>
              <a:rPr lang="en-US" sz="3000">
                <a:solidFill>
                  <a:schemeClr val="dk1"/>
                </a:solidFill>
              </a:rPr>
              <a:t> due to delayed detection and limited testing capacity.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Public fear and behavior</a:t>
            </a:r>
            <a:r>
              <a:rPr lang="en-US" sz="3000">
                <a:solidFill>
                  <a:schemeClr val="dk1"/>
                </a:solidFill>
              </a:rPr>
              <a:t> (e.g., social distancing, panic) change based on perceived threat — often ignored in simple models.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Healthcare overload</a:t>
            </a:r>
            <a:r>
              <a:rPr lang="en-US" sz="3000">
                <a:solidFill>
                  <a:schemeClr val="dk1"/>
                </a:solidFill>
              </a:rPr>
              <a:t>, where hospitals run out of capacity, increasing mortality.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Delayed government response</a:t>
            </a:r>
            <a:r>
              <a:rPr lang="en-US" sz="3000">
                <a:solidFill>
                  <a:schemeClr val="dk1"/>
                </a:solidFill>
              </a:rPr>
              <a:t> (lockdowns, vaccination) affects outcomes but is hard to predict.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Lack of tools</a:t>
            </a:r>
            <a:r>
              <a:rPr lang="en-US" sz="3000">
                <a:solidFill>
                  <a:schemeClr val="dk1"/>
                </a:solidFill>
              </a:rPr>
              <a:t> to test “what-if” scenarios and predict the impact of different strategies in advance.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06" name="Google Shape;106;p15"/>
          <p:cNvSpPr txBox="1"/>
          <p:nvPr/>
        </p:nvSpPr>
        <p:spPr>
          <a:xfrm>
            <a:off x="1" y="441725"/>
            <a:ext cx="10197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Problem Statement</a:t>
            </a:r>
            <a:endParaRPr sz="7000"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08" name="Google Shape;108;p15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09" name="Google Shape;109;p15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11" name="Google Shape;111;p15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6"/>
          <p:cNvSpPr txBox="1"/>
          <p:nvPr/>
        </p:nvSpPr>
        <p:spPr>
          <a:xfrm>
            <a:off x="1105550" y="2087475"/>
            <a:ext cx="12861000" cy="75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Simulate disease spread</a:t>
            </a:r>
            <a:r>
              <a:rPr lang="en-US" sz="3000">
                <a:solidFill>
                  <a:schemeClr val="dk1"/>
                </a:solidFill>
              </a:rPr>
              <a:t> by factoring in real-life elements like fear, testing, vaccination, and human behavior.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Analyze the impact</a:t>
            </a:r>
            <a:r>
              <a:rPr lang="en-US" sz="3000">
                <a:solidFill>
                  <a:schemeClr val="dk1"/>
                </a:solidFill>
              </a:rPr>
              <a:t> of actions such as lockdowns, testing, and early vaccination on infections, recoveries, and deaths.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Incorporate delays and feedback loops</a:t>
            </a:r>
            <a:r>
              <a:rPr lang="en-US" sz="3000">
                <a:solidFill>
                  <a:schemeClr val="dk1"/>
                </a:solidFill>
              </a:rPr>
              <a:t> (e.g., slow testing or heightened fear) for a more accurate, realistic model.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Test "what-if" scenarios</a:t>
            </a:r>
            <a:r>
              <a:rPr lang="en-US" sz="3000">
                <a:solidFill>
                  <a:schemeClr val="dk1"/>
                </a:solidFill>
              </a:rPr>
              <a:t> to help leaders and health experts predict the most effective strategies before real-world implementation</a:t>
            </a:r>
            <a:endParaRPr sz="3000">
              <a:solidFill>
                <a:schemeClr val="dk1"/>
              </a:solidFill>
            </a:endParaRPr>
          </a:p>
          <a:p>
            <a:pPr indent="0" lvl="0" marL="45720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1" y="441725"/>
            <a:ext cx="101979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Objective of Our Model</a:t>
            </a:r>
            <a:endParaRPr sz="7000"/>
          </a:p>
        </p:txBody>
      </p:sp>
      <p:grpSp>
        <p:nvGrpSpPr>
          <p:cNvPr id="118" name="Google Shape;118;p16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19" name="Google Shape;119;p16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6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22" name="Google Shape;122;p16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3</a:t>
              </a:r>
              <a:endParaRPr/>
            </a:p>
          </p:txBody>
        </p:sp>
      </p:grpSp>
      <p:pic>
        <p:nvPicPr>
          <p:cNvPr id="123" name="Google Shape;12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94050" y="6451026"/>
            <a:ext cx="3489150" cy="34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/>
          <p:nvPr/>
        </p:nvSpPr>
        <p:spPr>
          <a:xfrm>
            <a:off x="1470000" y="2106900"/>
            <a:ext cx="15348000" cy="6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Closed group</a:t>
            </a:r>
            <a:r>
              <a:rPr lang="en-US" sz="3000">
                <a:solidFill>
                  <a:schemeClr val="dk1"/>
                </a:solidFill>
              </a:rPr>
              <a:t> – No one enters or leaves the population.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One disease</a:t>
            </a:r>
            <a:r>
              <a:rPr lang="en-US" sz="3000">
                <a:solidFill>
                  <a:schemeClr val="dk1"/>
                </a:solidFill>
              </a:rPr>
              <a:t> – Only the pandemic virus is considered.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Equal contact</a:t>
            </a:r>
            <a:r>
              <a:rPr lang="en-US" sz="3000">
                <a:solidFill>
                  <a:schemeClr val="dk1"/>
                </a:solidFill>
              </a:rPr>
              <a:t> – Everyone can meet and spread the virus equally.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No groups</a:t>
            </a:r>
            <a:r>
              <a:rPr lang="en-US" sz="3000">
                <a:solidFill>
                  <a:schemeClr val="dk1"/>
                </a:solidFill>
              </a:rPr>
              <a:t> – No age, location, or health differences.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Fixed rates</a:t>
            </a:r>
            <a:r>
              <a:rPr lang="en-US" sz="3000">
                <a:solidFill>
                  <a:schemeClr val="dk1"/>
                </a:solidFill>
              </a:rPr>
              <a:t> – Infection, recovery, and death rates stay the same.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Hospital or recovery gives immunity</a:t>
            </a:r>
            <a:r>
              <a:rPr lang="en-US" sz="3000">
                <a:solidFill>
                  <a:schemeClr val="dk1"/>
                </a:solidFill>
              </a:rPr>
              <a:t> – Vaccination or recovery gives full protection.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29" name="Google Shape;129;p17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Model Boundary &amp; Assumptions</a:t>
            </a:r>
            <a:endParaRPr sz="7000"/>
          </a:p>
        </p:txBody>
      </p:sp>
      <p:grpSp>
        <p:nvGrpSpPr>
          <p:cNvPr id="130" name="Google Shape;130;p17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31" name="Google Shape;131;p17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32" name="Google Shape;132;p1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3" name="Google Shape;133;p17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17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4</a:t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8"/>
          <p:cNvSpPr txBox="1"/>
          <p:nvPr/>
        </p:nvSpPr>
        <p:spPr>
          <a:xfrm>
            <a:off x="1470051" y="1863450"/>
            <a:ext cx="14476800" cy="767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Healthy Vaccinated People</a:t>
            </a:r>
            <a:r>
              <a:rPr lang="en-US" sz="3000">
                <a:solidFill>
                  <a:schemeClr val="dk1"/>
                </a:solidFill>
              </a:rPr>
              <a:t>: Lower risk of infection may still get infected if vaccine efficacy fails.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Healthy Non-Vaccinated People</a:t>
            </a:r>
            <a:r>
              <a:rPr lang="en-US" sz="3000">
                <a:solidFill>
                  <a:schemeClr val="dk1"/>
                </a:solidFill>
              </a:rPr>
              <a:t>: Primary source of new infections.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Infected</a:t>
            </a:r>
            <a:r>
              <a:rPr lang="en-US" sz="3000">
                <a:solidFill>
                  <a:schemeClr val="dk1"/>
                </a:solidFill>
              </a:rPr>
              <a:t>: May recover, die, or get diagnosed.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Identified Infection</a:t>
            </a:r>
            <a:r>
              <a:rPr lang="en-US" sz="3000">
                <a:solidFill>
                  <a:schemeClr val="dk1"/>
                </a:solidFill>
              </a:rPr>
              <a:t>: Confirmed cases, isolated or treated, may recover or die.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Recovered</a:t>
            </a:r>
            <a:r>
              <a:rPr lang="en-US" sz="3000">
                <a:solidFill>
                  <a:schemeClr val="dk1"/>
                </a:solidFill>
              </a:rPr>
              <a:t>: Gained immunity no longer contribute to transmission.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Deaths</a:t>
            </a:r>
            <a:r>
              <a:rPr lang="en-US" sz="3000">
                <a:solidFill>
                  <a:schemeClr val="dk1"/>
                </a:solidFill>
              </a:rPr>
              <a:t>: Death cause by pandemic.</a:t>
            </a:r>
            <a:endParaRPr sz="3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Stocks &amp; Their Roles</a:t>
            </a:r>
            <a:endParaRPr sz="7000"/>
          </a:p>
        </p:txBody>
      </p:sp>
      <p:grpSp>
        <p:nvGrpSpPr>
          <p:cNvPr id="141" name="Google Shape;141;p18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42" name="Google Shape;142;p18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43" name="Google Shape;143;p18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18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5" name="Google Shape;145;p18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5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"/>
          <p:cNvSpPr txBox="1"/>
          <p:nvPr/>
        </p:nvSpPr>
        <p:spPr>
          <a:xfrm>
            <a:off x="1482800" y="2381525"/>
            <a:ext cx="14849700" cy="6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Infection Flow</a:t>
            </a:r>
            <a:r>
              <a:rPr lang="en-US" sz="3000">
                <a:solidFill>
                  <a:schemeClr val="dk1"/>
                </a:solidFill>
              </a:rPr>
              <a:t> – Healthy people become sick after contact with someone infected.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Recovery Flow</a:t>
            </a:r>
            <a:r>
              <a:rPr lang="en-US" sz="3000">
                <a:solidFill>
                  <a:schemeClr val="dk1"/>
                </a:solidFill>
              </a:rPr>
              <a:t> – Sick people get better and move into the recovered group.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Death Flow</a:t>
            </a:r>
            <a:r>
              <a:rPr lang="en-US" sz="3000">
                <a:solidFill>
                  <a:schemeClr val="dk1"/>
                </a:solidFill>
              </a:rPr>
              <a:t> – Some sick people die from the disease and leave the system.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Vaccination Flow</a:t>
            </a:r>
            <a:r>
              <a:rPr lang="en-US" sz="3000">
                <a:solidFill>
                  <a:schemeClr val="dk1"/>
                </a:solidFill>
              </a:rPr>
              <a:t> – Healthy people get vaccinated and become protected.</a:t>
            </a:r>
            <a:br>
              <a:rPr lang="en-US" sz="3000">
                <a:solidFill>
                  <a:schemeClr val="dk1"/>
                </a:solidFill>
              </a:rPr>
            </a:br>
            <a:endParaRPr sz="3000">
              <a:solidFill>
                <a:schemeClr val="dk1"/>
              </a:solidFill>
            </a:endParaRPr>
          </a:p>
          <a:p>
            <a:pPr indent="-4191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</a:rPr>
              <a:t>Testing Flow</a:t>
            </a:r>
            <a:r>
              <a:rPr lang="en-US" sz="3000">
                <a:solidFill>
                  <a:schemeClr val="dk1"/>
                </a:solidFill>
              </a:rPr>
              <a:t> – Sick people are identified through testing, helping with treatment and isolation.</a:t>
            </a:r>
            <a:endParaRPr b="1" sz="3000">
              <a:solidFill>
                <a:schemeClr val="dk1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Flows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 &amp; Roles</a:t>
            </a:r>
            <a:endParaRPr sz="7000"/>
          </a:p>
        </p:txBody>
      </p:sp>
      <p:grpSp>
        <p:nvGrpSpPr>
          <p:cNvPr id="152" name="Google Shape;152;p19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53" name="Google Shape;153;p19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54" name="Google Shape;154;p19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19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56" name="Google Shape;156;p19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6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715148" y="3353175"/>
            <a:ext cx="11332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chemeClr val="dk1"/>
              </a:solidFill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Our Pandemic Model </a:t>
            </a:r>
            <a:endParaRPr sz="7000"/>
          </a:p>
        </p:txBody>
      </p:sp>
      <p:grpSp>
        <p:nvGrpSpPr>
          <p:cNvPr id="163" name="Google Shape;163;p20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65" name="Google Shape;165;p2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0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67" name="Google Shape;167;p20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7</a:t>
              </a:r>
              <a:endParaRPr/>
            </a:p>
          </p:txBody>
        </p:sp>
      </p:grpSp>
      <p:pic>
        <p:nvPicPr>
          <p:cNvPr id="168" name="Google Shape;16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8800" y="1980201"/>
            <a:ext cx="14320399" cy="7866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3EB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/>
        </p:nvSpPr>
        <p:spPr>
          <a:xfrm>
            <a:off x="823623" y="1923463"/>
            <a:ext cx="1133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>
                <a:solidFill>
                  <a:schemeClr val="dk1"/>
                </a:solidFill>
              </a:rPr>
              <a:t>Vaccinated vs. </a:t>
            </a:r>
            <a:r>
              <a:rPr b="1" i="1" lang="en-US" sz="3000">
                <a:solidFill>
                  <a:schemeClr val="dk1"/>
                </a:solidFill>
              </a:rPr>
              <a:t>Unvaccinated</a:t>
            </a:r>
            <a:r>
              <a:rPr b="1" i="1" lang="en-US" sz="3000">
                <a:solidFill>
                  <a:schemeClr val="dk1"/>
                </a:solidFill>
              </a:rPr>
              <a:t> Population</a:t>
            </a:r>
            <a:endParaRPr b="1" i="1" sz="3000">
              <a:solidFill>
                <a:schemeClr val="dk1"/>
              </a:solidFill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0" y="441725"/>
            <a:ext cx="15859200" cy="10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0">
                <a:latin typeface="Alatsi"/>
                <a:ea typeface="Alatsi"/>
                <a:cs typeface="Alatsi"/>
                <a:sym typeface="Alatsi"/>
              </a:rPr>
              <a:t>         </a:t>
            </a:r>
            <a:r>
              <a:rPr lang="en-US" sz="7000">
                <a:solidFill>
                  <a:schemeClr val="dk1"/>
                </a:solidFill>
                <a:latin typeface="Alatsi"/>
                <a:ea typeface="Alatsi"/>
                <a:cs typeface="Alatsi"/>
                <a:sym typeface="Alatsi"/>
              </a:rPr>
              <a:t>Simulation Trends </a:t>
            </a:r>
            <a:endParaRPr sz="7000"/>
          </a:p>
        </p:txBody>
      </p:sp>
      <p:grpSp>
        <p:nvGrpSpPr>
          <p:cNvPr id="175" name="Google Shape;175;p21"/>
          <p:cNvGrpSpPr/>
          <p:nvPr/>
        </p:nvGrpSpPr>
        <p:grpSpPr>
          <a:xfrm>
            <a:off x="15859155" y="-98041"/>
            <a:ext cx="1562625" cy="1771271"/>
            <a:chOff x="0" y="-130721"/>
            <a:chExt cx="2083500" cy="2361695"/>
          </a:xfrm>
        </p:grpSpPr>
        <p:grpSp>
          <p:nvGrpSpPr>
            <p:cNvPr id="176" name="Google Shape;176;p21"/>
            <p:cNvGrpSpPr/>
            <p:nvPr/>
          </p:nvGrpSpPr>
          <p:grpSpPr>
            <a:xfrm>
              <a:off x="75599" y="-130721"/>
              <a:ext cx="1932614" cy="2361695"/>
              <a:chOff x="0" y="-47625"/>
              <a:chExt cx="704100" cy="860425"/>
            </a:xfrm>
          </p:grpSpPr>
          <p:sp>
            <p:nvSpPr>
              <p:cNvPr id="177" name="Google Shape;177;p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rect b="b" l="l" r="r" t="t"/>
                <a:pathLst>
                  <a:path extrusionOk="0" h="812800" w="703982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" name="Google Shape;178;p21"/>
              <p:cNvSpPr txBox="1"/>
              <p:nvPr/>
            </p:nvSpPr>
            <p:spPr>
              <a:xfrm>
                <a:off x="0" y="-47625"/>
                <a:ext cx="704100" cy="73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9" name="Google Shape;179;p21"/>
            <p:cNvSpPr txBox="1"/>
            <p:nvPr/>
          </p:nvSpPr>
          <p:spPr>
            <a:xfrm>
              <a:off x="0" y="437582"/>
              <a:ext cx="2083500" cy="11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5575">
                  <a:latin typeface="Open Sans"/>
                  <a:ea typeface="Open Sans"/>
                  <a:cs typeface="Open Sans"/>
                  <a:sym typeface="Open Sans"/>
                </a:rPr>
                <a:t>8</a:t>
              </a:r>
              <a:endParaRPr/>
            </a:p>
          </p:txBody>
        </p:sp>
      </p:grp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950" y="2782225"/>
            <a:ext cx="8414100" cy="53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1"/>
          <p:cNvPicPr preferRelativeResize="0"/>
          <p:nvPr/>
        </p:nvPicPr>
        <p:blipFill rotWithShape="1">
          <a:blip r:embed="rId4">
            <a:alphaModFix/>
          </a:blip>
          <a:srcRect b="15232" l="0" r="0" t="0"/>
          <a:stretch/>
        </p:blipFill>
        <p:spPr>
          <a:xfrm>
            <a:off x="8925600" y="2789300"/>
            <a:ext cx="9028424" cy="5140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 txBox="1"/>
          <p:nvPr/>
        </p:nvSpPr>
        <p:spPr>
          <a:xfrm>
            <a:off x="3071988" y="8204250"/>
            <a:ext cx="3000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Vaccinated  People</a:t>
            </a:r>
            <a:endParaRPr/>
          </a:p>
        </p:txBody>
      </p:sp>
      <p:sp>
        <p:nvSpPr>
          <p:cNvPr id="183" name="Google Shape;183;p21"/>
          <p:cNvSpPr txBox="1"/>
          <p:nvPr/>
        </p:nvSpPr>
        <p:spPr>
          <a:xfrm>
            <a:off x="11945200" y="8110625"/>
            <a:ext cx="4112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chemeClr val="dk1"/>
                </a:solidFill>
              </a:rPr>
              <a:t>Non-Vaccinated People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