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 id="2147483699" r:id="rId5"/>
    <p:sldMasterId id="2147483716" r:id="rId6"/>
    <p:sldMasterId id="2147483733" r:id="rId7"/>
    <p:sldMasterId id="2147483750" r:id="rId8"/>
    <p:sldMasterId id="2147483767" r:id="rId9"/>
    <p:sldMasterId id="2147483784" r:id="rId10"/>
    <p:sldMasterId id="2147483801" r:id="rId11"/>
    <p:sldMasterId id="2147483818" r:id="rId12"/>
    <p:sldMasterId id="2147483835" r:id="rId13"/>
    <p:sldMasterId id="2147483852" r:id="rId14"/>
    <p:sldMasterId id="2147483869" r:id="rId15"/>
    <p:sldMasterId id="2147483886" r:id="rId16"/>
  </p:sldMasterIdLst>
  <p:notesMasterIdLst>
    <p:notesMasterId r:id="rId18"/>
  </p:notesMasterIdLst>
  <p:handoutMasterIdLst>
    <p:handoutMasterId r:id="rId34"/>
  </p:handoutMasterIdLst>
  <p:sldIdLst>
    <p:sldId id="264" r:id="rId17"/>
    <p:sldId id="265" r:id="rId19"/>
    <p:sldId id="296" r:id="rId20"/>
    <p:sldId id="297" r:id="rId21"/>
    <p:sldId id="298" r:id="rId22"/>
    <p:sldId id="299" r:id="rId23"/>
    <p:sldId id="300" r:id="rId24"/>
    <p:sldId id="302" r:id="rId25"/>
    <p:sldId id="303" r:id="rId26"/>
    <p:sldId id="304" r:id="rId27"/>
    <p:sldId id="305" r:id="rId28"/>
    <p:sldId id="306" r:id="rId29"/>
    <p:sldId id="308" r:id="rId30"/>
    <p:sldId id="313" r:id="rId31"/>
    <p:sldId id="314" r:id="rId32"/>
    <p:sldId id="315" r:id="rId33"/>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171"/>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2918"/>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true" noChangeArrowheads="true"/>
          </p:cNvSpPr>
          <p:nvPr>
            <p:ph type="sldNum" sz="quarter" idx="5"/>
          </p:nvPr>
        </p:nvSpPr>
        <p:spPr/>
        <p:txBody>
          <a:bodyPr/>
          <a:lstStyle/>
          <a:p>
            <a:fld id="{532EB1C4-FCAF-4F8E-A66A-81F1702FD6C2}" type="slidenum">
              <a:rPr lang="en-US" altLang="en-US"/>
            </a:fld>
            <a:endParaRPr lang="en-US" altLang="en-US"/>
          </a:p>
        </p:txBody>
      </p:sp>
      <p:sp>
        <p:nvSpPr>
          <p:cNvPr id="38914" name="Rectangle 2"/>
          <p:cNvSpPr>
            <a:spLocks noGrp="true" noRot="true" noChangeAspect="true" noChangeArrowheads="true" noTextEdit="true"/>
          </p:cNvSpPr>
          <p:nvPr>
            <p:ph type="sldImg"/>
          </p:nvPr>
        </p:nvSpPr>
        <p:spPr/>
      </p:sp>
      <p:sp>
        <p:nvSpPr>
          <p:cNvPr id="38915" name="Rectangle 3"/>
          <p:cNvSpPr>
            <a:spLocks noGrp="true" noChangeArrowheads="true"/>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7" Type="http://schemas.openxmlformats.org/officeDocument/2006/relationships/theme" Target="../theme/theme10.xml"/><Relationship Id="rId16" Type="http://schemas.openxmlformats.org/officeDocument/2006/relationships/slideLayout" Target="../slideLayouts/slideLayout160.xml"/><Relationship Id="rId15" Type="http://schemas.openxmlformats.org/officeDocument/2006/relationships/slideLayout" Target="../slideLayouts/slideLayout159.xml"/><Relationship Id="rId14" Type="http://schemas.openxmlformats.org/officeDocument/2006/relationships/slideLayout" Target="../slideLayouts/slideLayout158.xml"/><Relationship Id="rId13" Type="http://schemas.openxmlformats.org/officeDocument/2006/relationships/slideLayout" Target="../slideLayouts/slideLayout157.xml"/><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69.xml"/><Relationship Id="rId8" Type="http://schemas.openxmlformats.org/officeDocument/2006/relationships/slideLayout" Target="../slideLayouts/slideLayout168.xml"/><Relationship Id="rId7" Type="http://schemas.openxmlformats.org/officeDocument/2006/relationships/slideLayout" Target="../slideLayouts/slideLayout167.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7" Type="http://schemas.openxmlformats.org/officeDocument/2006/relationships/theme" Target="../theme/theme11.xml"/><Relationship Id="rId16" Type="http://schemas.openxmlformats.org/officeDocument/2006/relationships/slideLayout" Target="../slideLayouts/slideLayout176.xml"/><Relationship Id="rId15" Type="http://schemas.openxmlformats.org/officeDocument/2006/relationships/slideLayout" Target="../slideLayouts/slideLayout175.xml"/><Relationship Id="rId14" Type="http://schemas.openxmlformats.org/officeDocument/2006/relationships/slideLayout" Target="../slideLayouts/slideLayout174.xml"/><Relationship Id="rId13" Type="http://schemas.openxmlformats.org/officeDocument/2006/relationships/slideLayout" Target="../slideLayouts/slideLayout173.xml"/><Relationship Id="rId12" Type="http://schemas.openxmlformats.org/officeDocument/2006/relationships/slideLayout" Target="../slideLayouts/slideLayout172.xml"/><Relationship Id="rId11" Type="http://schemas.openxmlformats.org/officeDocument/2006/relationships/slideLayout" Target="../slideLayouts/slideLayout171.xml"/><Relationship Id="rId10" Type="http://schemas.openxmlformats.org/officeDocument/2006/relationships/slideLayout" Target="../slideLayouts/slideLayout170.xml"/><Relationship Id="rId1" Type="http://schemas.openxmlformats.org/officeDocument/2006/relationships/slideLayout" Target="../slideLayouts/slideLayout16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7" Type="http://schemas.openxmlformats.org/officeDocument/2006/relationships/theme" Target="../theme/theme12.xml"/><Relationship Id="rId16" Type="http://schemas.openxmlformats.org/officeDocument/2006/relationships/slideLayout" Target="../slideLayouts/slideLayout192.xml"/><Relationship Id="rId15" Type="http://schemas.openxmlformats.org/officeDocument/2006/relationships/slideLayout" Target="../slideLayouts/slideLayout191.xml"/><Relationship Id="rId14" Type="http://schemas.openxmlformats.org/officeDocument/2006/relationships/slideLayout" Target="../slideLayouts/slideLayout190.xml"/><Relationship Id="rId13" Type="http://schemas.openxmlformats.org/officeDocument/2006/relationships/slideLayout" Target="../slideLayouts/slideLayout189.xml"/><Relationship Id="rId12" Type="http://schemas.openxmlformats.org/officeDocument/2006/relationships/slideLayout" Target="../slideLayouts/slideLayout188.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7" Type="http://schemas.openxmlformats.org/officeDocument/2006/relationships/theme" Target="../theme/theme13.xml"/><Relationship Id="rId16" Type="http://schemas.openxmlformats.org/officeDocument/2006/relationships/slideLayout" Target="../slideLayouts/slideLayout208.xml"/><Relationship Id="rId15" Type="http://schemas.openxmlformats.org/officeDocument/2006/relationships/slideLayout" Target="../slideLayouts/slideLayout207.xml"/><Relationship Id="rId14" Type="http://schemas.openxmlformats.org/officeDocument/2006/relationships/slideLayout" Target="../slideLayouts/slideLayout206.xml"/><Relationship Id="rId13" Type="http://schemas.openxmlformats.org/officeDocument/2006/relationships/slideLayout" Target="../slideLayouts/slideLayout205.xml"/><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7" Type="http://schemas.openxmlformats.org/officeDocument/2006/relationships/theme" Target="../theme/theme14.xml"/><Relationship Id="rId16" Type="http://schemas.openxmlformats.org/officeDocument/2006/relationships/slideLayout" Target="../slideLayouts/slideLayout224.xml"/><Relationship Id="rId15" Type="http://schemas.openxmlformats.org/officeDocument/2006/relationships/slideLayout" Target="../slideLayouts/slideLayout223.xml"/><Relationship Id="rId14" Type="http://schemas.openxmlformats.org/officeDocument/2006/relationships/slideLayout" Target="../slideLayouts/slideLayout222.xml"/><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7" Type="http://schemas.openxmlformats.org/officeDocument/2006/relationships/theme" Target="../theme/theme15.xml"/><Relationship Id="rId16" Type="http://schemas.openxmlformats.org/officeDocument/2006/relationships/slideLayout" Target="../slideLayouts/slideLayout240.xml"/><Relationship Id="rId15" Type="http://schemas.openxmlformats.org/officeDocument/2006/relationships/slideLayout" Target="../slideLayouts/slideLayout239.xml"/><Relationship Id="rId14" Type="http://schemas.openxmlformats.org/officeDocument/2006/relationships/slideLayout" Target="../slideLayouts/slideLayout238.xml"/><Relationship Id="rId13" Type="http://schemas.openxmlformats.org/officeDocument/2006/relationships/slideLayout" Target="../slideLayouts/slideLayout237.xml"/><Relationship Id="rId12" Type="http://schemas.openxmlformats.org/officeDocument/2006/relationships/slideLayout" Target="../slideLayouts/slideLayout236.xml"/><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7" Type="http://schemas.openxmlformats.org/officeDocument/2006/relationships/theme" Target="../theme/theme4.xml"/><Relationship Id="rId16" Type="http://schemas.openxmlformats.org/officeDocument/2006/relationships/slideLayout" Target="../slideLayouts/slideLayout64.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7" Type="http://schemas.openxmlformats.org/officeDocument/2006/relationships/theme" Target="../theme/theme5.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7" Type="http://schemas.openxmlformats.org/officeDocument/2006/relationships/theme" Target="../theme/theme6.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7" Type="http://schemas.openxmlformats.org/officeDocument/2006/relationships/theme" Target="../theme/theme7.xml"/><Relationship Id="rId16" Type="http://schemas.openxmlformats.org/officeDocument/2006/relationships/slideLayout" Target="../slideLayouts/slideLayout112.xml"/><Relationship Id="rId15" Type="http://schemas.openxmlformats.org/officeDocument/2006/relationships/slideLayout" Target="../slideLayouts/slideLayout111.xml"/><Relationship Id="rId14" Type="http://schemas.openxmlformats.org/officeDocument/2006/relationships/slideLayout" Target="../slideLayouts/slideLayout110.xml"/><Relationship Id="rId13" Type="http://schemas.openxmlformats.org/officeDocument/2006/relationships/slideLayout" Target="../slideLayouts/slideLayout10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8.xml"/><Relationship Id="rId16" Type="http://schemas.openxmlformats.org/officeDocument/2006/relationships/slideLayout" Target="../slideLayouts/slideLayout128.xml"/><Relationship Id="rId15" Type="http://schemas.openxmlformats.org/officeDocument/2006/relationships/slideLayout" Target="../slideLayouts/slideLayout127.xml"/><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7.xml"/><Relationship Id="rId8" Type="http://schemas.openxmlformats.org/officeDocument/2006/relationships/slideLayout" Target="../slideLayouts/slideLayout136.xml"/><Relationship Id="rId7" Type="http://schemas.openxmlformats.org/officeDocument/2006/relationships/slideLayout" Target="../slideLayouts/slideLayout135.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4" Type="http://schemas.openxmlformats.org/officeDocument/2006/relationships/slideLayout" Target="../slideLayouts/slideLayout132.xml"/><Relationship Id="rId3" Type="http://schemas.openxmlformats.org/officeDocument/2006/relationships/slideLayout" Target="../slideLayouts/slideLayout131.xml"/><Relationship Id="rId2" Type="http://schemas.openxmlformats.org/officeDocument/2006/relationships/slideLayout" Target="../slideLayouts/slideLayout130.xml"/><Relationship Id="rId17" Type="http://schemas.openxmlformats.org/officeDocument/2006/relationships/theme" Target="../theme/theme9.xml"/><Relationship Id="rId16" Type="http://schemas.openxmlformats.org/officeDocument/2006/relationships/slideLayout" Target="../slideLayouts/slideLayout144.xml"/><Relationship Id="rId15" Type="http://schemas.openxmlformats.org/officeDocument/2006/relationships/slideLayout" Target="../slideLayouts/slideLayout143.xml"/><Relationship Id="rId14" Type="http://schemas.openxmlformats.org/officeDocument/2006/relationships/slideLayout" Target="../slideLayouts/slideLayout142.xml"/><Relationship Id="rId13" Type="http://schemas.openxmlformats.org/officeDocument/2006/relationships/slideLayout" Target="../slideLayouts/slideLayout141.xml"/><Relationship Id="rId12" Type="http://schemas.openxmlformats.org/officeDocument/2006/relationships/slideLayout" Target="../slideLayouts/slideLayout140.xml"/><Relationship Id="rId11" Type="http://schemas.openxmlformats.org/officeDocument/2006/relationships/slideLayout" Target="../slideLayouts/slideLayout139.xml"/><Relationship Id="rId10" Type="http://schemas.openxmlformats.org/officeDocument/2006/relationships/slideLayout" Target="../slideLayouts/slideLayout138.xml"/><Relationship Id="rId1"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spd="slow"/>
  <p:txStyles>
    <p:titleStyle>
      <a:lvl1pPr algn="l" rtl="0" eaLnBrk="1" fontAlgn="base" hangingPunct="1">
        <a:spcBef>
          <a:spcPct val="0"/>
        </a:spcBef>
        <a:spcAft>
          <a:spcPct val="0"/>
        </a:spcAft>
        <a:defRPr sz="4400" kern="1200">
          <a:solidFill>
            <a:schemeClr val="accent3"/>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image" Target="../media/image5.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6.xml"/><Relationship Id="rId2" Type="http://schemas.openxmlformats.org/officeDocument/2006/relationships/image" Target="../media/image5.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8.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4.xml"/><Relationship Id="rId2" Type="http://schemas.openxmlformats.org/officeDocument/2006/relationships/image" Target="../media/image2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0.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image" Target="../media/image15.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4.xml"/><Relationship Id="rId2" Type="http://schemas.openxmlformats.org/officeDocument/2006/relationships/image" Target="../media/image1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ffice inside, people"/>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3794428" y="1315123"/>
            <a:ext cx="2444828" cy="4267200"/>
          </a:xfrm>
          <a:prstGeom prst="rect">
            <a:avLst/>
          </a:prstGeom>
        </p:spPr>
      </p:pic>
      <p:pic>
        <p:nvPicPr>
          <p:cNvPr id="9" name="Picture 8" descr="people at table with laptop"/>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345386" y="0"/>
            <a:ext cx="2798614" cy="2412302"/>
          </a:xfrm>
          <a:prstGeom prst="rect">
            <a:avLst/>
          </a:prstGeom>
        </p:spPr>
      </p:pic>
      <p:pic>
        <p:nvPicPr>
          <p:cNvPr id="11" name="Picture 10" descr="working on laptop"/>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6345386" y="2518882"/>
            <a:ext cx="2798613" cy="4358168"/>
          </a:xfrm>
          <a:prstGeom prst="rect">
            <a:avLst/>
          </a:prstGeom>
        </p:spPr>
      </p:pic>
      <p:sp>
        <p:nvSpPr>
          <p:cNvPr id="3" name="Title 2"/>
          <p:cNvSpPr>
            <a:spLocks noGrp="true"/>
          </p:cNvSpPr>
          <p:nvPr>
            <p:ph type="ctrTitle"/>
          </p:nvPr>
        </p:nvSpPr>
        <p:spPr>
          <a:xfrm>
            <a:off x="457200" y="2305722"/>
            <a:ext cx="3429000" cy="3276601"/>
          </a:xfrm>
        </p:spPr>
        <p:txBody>
          <a:bodyPr/>
          <a:lstStyle/>
          <a:p>
            <a:r>
              <a:rPr lang="en-US" dirty="0"/>
              <a:t>Grant Proposal </a:t>
            </a:r>
            <a:br>
              <a:rPr lang="en-US" dirty="0"/>
            </a:br>
            <a:r>
              <a:rPr lang="en-US" dirty="0"/>
              <a:t>for Project Name</a:t>
            </a:r>
            <a:endParaRPr lang="en-US" dirty="0"/>
          </a:p>
        </p:txBody>
      </p:sp>
      <p:sp>
        <p:nvSpPr>
          <p:cNvPr id="12" name="Subtitle 11"/>
          <p:cNvSpPr>
            <a:spLocks noGrp="true"/>
          </p:cNvSpPr>
          <p:nvPr>
            <p:ph type="subTitle" idx="1"/>
          </p:nvPr>
        </p:nvSpPr>
        <p:spPr>
          <a:xfrm>
            <a:off x="457200" y="1341220"/>
            <a:ext cx="2895600" cy="1071082"/>
          </a:xfrm>
        </p:spPr>
        <p:txBody>
          <a:bodyPr/>
          <a:lstStyle/>
          <a:p>
            <a:r>
              <a:rPr lang="en-US" altLang="en-US" b="1" dirty="0"/>
              <a:t>Organization Name</a:t>
            </a:r>
            <a:endParaRPr lang="en-US" altLang="en-US" b="1" dirty="0"/>
          </a:p>
          <a:p>
            <a:endParaRPr lang="en-US" dirty="0"/>
          </a:p>
        </p:txBody>
      </p:sp>
      <p:sp>
        <p:nvSpPr>
          <p:cNvPr id="13" name="Rectangle 12" descr="rectangle"/>
          <p:cNvSpPr/>
          <p:nvPr/>
        </p:nvSpPr>
        <p:spPr bwMode="auto">
          <a:xfrm>
            <a:off x="3794428" y="1"/>
            <a:ext cx="2444828" cy="1219199"/>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
        <p:nvSpPr>
          <p:cNvPr id="16" name="Rectangle 15" descr="rectangle"/>
          <p:cNvSpPr/>
          <p:nvPr/>
        </p:nvSpPr>
        <p:spPr bwMode="auto">
          <a:xfrm>
            <a:off x="3794428" y="5678246"/>
            <a:ext cx="2444828" cy="1179754"/>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542540" y="4798695"/>
            <a:ext cx="4059555" cy="205549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r>
              <a:rPr lang="en-US" altLang="en-US" sz="1600"/>
              <a:t>Materials are inhomogeneous. They contain brittle and ductile phases, inclusion particles, grain boundaries,</a:t>
            </a:r>
            <a:r>
              <a:rPr lang="" altLang="en-US" sz="1600"/>
              <a:t> </a:t>
            </a:r>
            <a:r>
              <a:rPr lang="en-US" altLang="en-US" sz="1600"/>
              <a:t>etc. Fracture initiation in a cracked solid is often in the interior of a specimen, where the high tensile stress</a:t>
            </a:r>
            <a:r>
              <a:rPr lang="" altLang="en-US" sz="1600"/>
              <a:t> </a:t>
            </a:r>
            <a:r>
              <a:rPr lang="en-US" altLang="en-US" sz="1600"/>
              <a:t>exists at the locations of brittle and weak materials. Once a local fracture is initiated, it spreads out. For</a:t>
            </a:r>
            <a:r>
              <a:rPr lang="" altLang="en-US" sz="1600"/>
              <a:t> </a:t>
            </a:r>
            <a:r>
              <a:rPr lang="en-US" altLang="en-US" sz="1600"/>
              <a:t>example, local fracture may start at inclusion 1 (Figure below). The fracture at inclusion I increases the stress</a:t>
            </a:r>
            <a:r>
              <a:rPr lang="" altLang="en-US" sz="1600"/>
              <a:t> </a:t>
            </a:r>
            <a:r>
              <a:rPr lang="en-US" altLang="en-US" sz="1600"/>
              <a:t>at inclusion 2, and the increased stress causes the fracture of inclusion 2. Ductile fracture takes place be</a:t>
            </a:r>
            <a:r>
              <a:rPr lang="" altLang="en-US" sz="1600"/>
              <a:t> </a:t>
            </a:r>
            <a:r>
              <a:rPr lang="en-US" altLang="en-US" sz="1600"/>
              <a:t>tween the brittle particles. If the brittle inclusions are large and closely spaced, it may cause an avalanche</a:t>
            </a:r>
            <a:r>
              <a:rPr lang="" altLang="en-US" sz="1600"/>
              <a:t> </a:t>
            </a:r>
            <a:r>
              <a:rPr lang="en-US" altLang="en-US" sz="1600"/>
              <a:t>effect, one particle fracturing rapidly after the other. The fracturing process stops when the crack is out of</a:t>
            </a:r>
            <a:r>
              <a:rPr lang="" altLang="en-US" sz="1600"/>
              <a:t> </a:t>
            </a:r>
            <a:r>
              <a:rPr lang="en-US" altLang="en-US" sz="1600"/>
              <a:t>the zone of the high tensile stress in the plane strain triaxial state of tension. The crack extension could</a:t>
            </a:r>
            <a:r>
              <a:rPr lang="" altLang="en-US" sz="1600"/>
              <a:t> </a:t>
            </a:r>
            <a:r>
              <a:rPr lang="en-US" altLang="en-US" sz="1600"/>
              <a:t>be sizable and could cause noticeable load drop. This is the well known phenomenon of pop-in and is a</a:t>
            </a:r>
            <a:r>
              <a:rPr lang="" altLang="en-US" sz="1600"/>
              <a:t> </a:t>
            </a:r>
            <a:r>
              <a:rPr lang="en-US" altLang="en-US" sz="1600"/>
              <a:t>local instability. Hence, K</a:t>
            </a:r>
            <a:r>
              <a:rPr lang="en-US" altLang="en-US" sz="1600" baseline="-25000"/>
              <a:t>lc</a:t>
            </a:r>
            <a:r>
              <a:rPr lang="en-US" altLang="en-US" sz="1600"/>
              <a:t> is the result of a local instability phenomenon, not a global instability.</a:t>
            </a:r>
            <a:endParaRPr lang="en-US" altLang="en-US" sz="16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rcRect t="6192"/>
          <a:stretch>
            <a:fillRect/>
          </a:stretch>
        </p:blipFill>
        <p:spPr>
          <a:xfrm>
            <a:off x="1390015" y="5029835"/>
            <a:ext cx="6363335" cy="184848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pPr algn="l"/>
            <a:r>
              <a:rPr lang="en-US" altLang="en-US" sz="2000" dirty="0">
                <a:sym typeface="+mn-ea"/>
              </a:rPr>
              <a:t>Fracture Toughness And Fracure Ductility</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t>The initiated local fracture will continue to propagate. The extent of fracture propagation varies according</a:t>
            </a:r>
            <a:r>
              <a:rPr lang="" altLang="en-US" sz="1600"/>
              <a:t> </a:t>
            </a:r>
            <a:r>
              <a:rPr lang="en-US" altLang="en-US" sz="1600"/>
              <a:t>to the “brittleness” of the material. The fracturing processes can be classified in three categories.</a:t>
            </a:r>
            <a:endParaRPr lang="en-US" altLang="en-US" sz="1600"/>
          </a:p>
          <a:p>
            <a:pPr algn="just"/>
            <a:r>
              <a:rPr lang="en-US" altLang="en-US" sz="1600"/>
              <a:t>(1) Once initiated, the localized fracture will continue to grow rapidly across the specimen without further increase in σ</a:t>
            </a:r>
            <a:r>
              <a:rPr lang="en-US" altLang="en-US" sz="1600" baseline="-25000"/>
              <a:t>∞</a:t>
            </a:r>
            <a:r>
              <a:rPr lang="en-US" altLang="en-US" sz="1600"/>
              <a:t> or K. It is very brittle . </a:t>
            </a:r>
            <a:endParaRPr lang="en-US" altLang="en-US" sz="1600"/>
          </a:p>
          <a:p>
            <a:pPr algn="just"/>
            <a:r>
              <a:rPr lang="en-US" altLang="en-US" sz="1600"/>
              <a:t>(2) Once initiated, the localized fracture will continue</a:t>
            </a:r>
            <a:r>
              <a:rPr lang="" altLang="en-US" sz="1600"/>
              <a:t> </a:t>
            </a:r>
            <a:r>
              <a:rPr lang="en-US" altLang="en-US" sz="1600"/>
              <a:t>to grow to a sizable extent in a rapid manner while (σ</a:t>
            </a:r>
            <a:r>
              <a:rPr lang="en-US" altLang="en-US" sz="1600" baseline="-25000"/>
              <a:t>∞</a:t>
            </a:r>
            <a:r>
              <a:rPr lang="en-US" altLang="en-US" sz="1600"/>
              <a:t> and K drop. After the initial fracture, it needs</a:t>
            </a:r>
            <a:r>
              <a:rPr lang="" altLang="en-US" sz="1600"/>
              <a:t> </a:t>
            </a:r>
            <a:r>
              <a:rPr lang="en-US" altLang="en-US" sz="1600"/>
              <a:t>to increase K in order to continue to grow further. Fracture is initiated in the interior in the plane strain</a:t>
            </a:r>
            <a:r>
              <a:rPr lang="" altLang="en-US" sz="1600"/>
              <a:t> </a:t>
            </a:r>
            <a:r>
              <a:rPr lang="en-US" altLang="en-US" sz="1600"/>
              <a:t>region, and the initial fracturing process will stop when the crack is out of the zone of triaxial state of tension.</a:t>
            </a:r>
            <a:endParaRPr lang="en-US" altLang="en-US" sz="1600"/>
          </a:p>
          <a:p>
            <a:pPr algn="just"/>
            <a:r>
              <a:rPr lang="en-US" altLang="en-US" sz="1600"/>
              <a:t>(3) If fracture initiation is caused by brittle particles and if the brittle particles are small and far apart, once the</a:t>
            </a:r>
            <a:r>
              <a:rPr lang="" altLang="en-US" sz="1600"/>
              <a:t> </a:t>
            </a:r>
            <a:r>
              <a:rPr lang="en-US" altLang="en-US" sz="1600"/>
              <a:t>local fracture is initiated, it needs a considerable amount of plastic deformation to grow across the regions</a:t>
            </a:r>
            <a:endParaRPr lang="en-US" altLang="en-US" sz="16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t>The problems may involve both material and geometric</a:t>
            </a:r>
            <a:r>
              <a:rPr lang="" altLang="en-US" sz="1600"/>
              <a:t> </a:t>
            </a:r>
            <a:r>
              <a:rPr lang="en-US" altLang="en-US" sz="1600"/>
              <a:t>non-linearities, which complicate the formulation and render prediction of convergence extremely difficult.</a:t>
            </a:r>
            <a:r>
              <a:rPr lang="" altLang="en-US" sz="1600"/>
              <a:t> </a:t>
            </a:r>
            <a:r>
              <a:rPr lang="en-US" altLang="en-US" sz="1600"/>
              <a:t>Because little</a:t>
            </a:r>
            <a:r>
              <a:rPr lang="" altLang="en-US" sz="1600"/>
              <a:t> </a:t>
            </a:r>
            <a:r>
              <a:rPr lang="en-US" altLang="en-US" sz="1600"/>
              <a:t>can be done with these problems analytically, numerical methodologies are required.</a:t>
            </a:r>
            <a:endParaRPr lang="en-US" altLang="en-US" sz="1600"/>
          </a:p>
          <a:p>
            <a:pPr algn="just"/>
            <a:r>
              <a:rPr lang="en-US" altLang="en-US" sz="1600"/>
              <a:t>The </a:t>
            </a:r>
            <a:r>
              <a:rPr lang="en-US" altLang="en-US" sz="1600" i="1"/>
              <a:t>finite difference </a:t>
            </a:r>
            <a:r>
              <a:rPr lang="en-US" altLang="en-US" sz="1600"/>
              <a:t>method is the oldest technique for the solution of boundary value problems. The method</a:t>
            </a:r>
            <a:r>
              <a:rPr lang="" altLang="en-US" sz="1600"/>
              <a:t> </a:t>
            </a:r>
            <a:r>
              <a:rPr lang="en-US" altLang="en-US" sz="1600"/>
              <a:t>directly involves the solution of the governing differential system in an approximate manner by subdividing</a:t>
            </a:r>
            <a:r>
              <a:rPr lang="" altLang="en-US" sz="1600"/>
              <a:t> </a:t>
            </a:r>
            <a:r>
              <a:rPr lang="en-US" altLang="en-US" sz="1600"/>
              <a:t>the domain of interest into a connected series of discrete points called nodes. These nodes are the sampling</a:t>
            </a:r>
            <a:r>
              <a:rPr lang="" altLang="en-US" sz="1600"/>
              <a:t> </a:t>
            </a:r>
            <a:r>
              <a:rPr lang="en-US" altLang="en-US" sz="1600"/>
              <a:t>points for the solution and are linked using the finite difference operators to the governing equations. Employment of the finite difference operators results in a system of algebraic equations for the discrete nodal</a:t>
            </a:r>
            <a:r>
              <a:rPr lang="" altLang="en-US" sz="1600"/>
              <a:t> </a:t>
            </a:r>
            <a:r>
              <a:rPr lang="en-US" altLang="en-US" sz="1600"/>
              <a:t>values of the field variable. The finite difference method can be used to discretize both space and time. The</a:t>
            </a:r>
            <a:r>
              <a:rPr lang="" altLang="en-US" sz="1600"/>
              <a:t> finite difference method is difficult to use for irregularly shaped domains or for problems involving singularities, because the fine meshing required near a singularity cannot easily be reduced for the rest of the domain</a:t>
            </a:r>
            <a:endParaRPr lang="" altLang="en-US" sz="16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197100" y="5720715"/>
            <a:ext cx="4749800" cy="116903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i="1"/>
              <a:t>Integral equation</a:t>
            </a:r>
            <a:r>
              <a:rPr lang="en-US" altLang="en-US" sz="1600"/>
              <a:t> methods basic approach employed involves an analytic formulation of the elasticity problem</a:t>
            </a:r>
            <a:r>
              <a:rPr lang="" altLang="en-US" sz="1600"/>
              <a:t> </a:t>
            </a:r>
            <a:r>
              <a:rPr lang="en-US" altLang="en-US" sz="1600"/>
              <a:t>to the point of a singular integral equation. The singularity is then extracted and the result is a non-singular</a:t>
            </a:r>
            <a:r>
              <a:rPr lang="" altLang="en-US" sz="1600"/>
              <a:t> </a:t>
            </a:r>
            <a:r>
              <a:rPr lang="en-US" altLang="en-US" sz="1600"/>
              <a:t>integral equation which can be solved quite accurately with any number of techniques. This approach yields</a:t>
            </a:r>
            <a:r>
              <a:rPr lang="" altLang="en-US" sz="1600"/>
              <a:t> </a:t>
            </a:r>
            <a:r>
              <a:rPr lang="en-US" altLang="en-US" sz="1600"/>
              <a:t>excellent solutions; however, it requires an extensive analytic formulation which is different for each new</a:t>
            </a:r>
            <a:r>
              <a:rPr lang="" altLang="en-US" sz="1600"/>
              <a:t> </a:t>
            </a:r>
            <a:r>
              <a:rPr lang="en-US" altLang="en-US" sz="1600"/>
              <a:t>problem. The method is quite useful, nonetheless, for establishing benchmark solutions to compare with</a:t>
            </a:r>
            <a:r>
              <a:rPr lang="" altLang="en-US" sz="1600"/>
              <a:t> </a:t>
            </a:r>
            <a:r>
              <a:rPr lang="en-US" altLang="en-US" sz="1600"/>
              <a:t>other methods as the degree of accuracy can be guaranteed. The method is only applicable to elasticity</a:t>
            </a:r>
            <a:r>
              <a:rPr lang="" altLang="en-US" sz="1600"/>
              <a:t> </a:t>
            </a:r>
            <a:r>
              <a:rPr lang="en-US" altLang="en-US" sz="1600"/>
              <a:t>problems (without non-linearities). For three-dimensional problems, th</a:t>
            </a:r>
            <a:r>
              <a:rPr lang="" altLang="en-US" sz="1600"/>
              <a:t>++</a:t>
            </a:r>
            <a:r>
              <a:rPr lang="en-US" altLang="en-US" sz="1600"/>
              <a:t>e derivation of the integral equations</a:t>
            </a:r>
            <a:r>
              <a:rPr lang="" altLang="en-US" sz="1600"/>
              <a:t> </a:t>
            </a:r>
            <a:r>
              <a:rPr lang="en-US" altLang="en-US" sz="1600"/>
              <a:t>becomes quite laborious.</a:t>
            </a:r>
            <a:endParaRPr lang="en-US" altLang="en-US" sz="1600"/>
          </a:p>
          <a:p>
            <a:pPr algn="just"/>
            <a:r>
              <a:rPr lang="en-US" altLang="en-US" sz="1600"/>
              <a:t>The </a:t>
            </a:r>
            <a:r>
              <a:rPr lang="en-US" altLang="en-US" sz="1600" i="1"/>
              <a:t>Boundary Integral Equation Method </a:t>
            </a:r>
            <a:r>
              <a:rPr lang="en-US" altLang="en-US" sz="1600"/>
              <a:t>(BIEM) is a numerical approach to the solution of linear boundary value</a:t>
            </a:r>
            <a:r>
              <a:rPr lang="" altLang="en-US" sz="1600"/>
              <a:t> </a:t>
            </a:r>
            <a:r>
              <a:rPr lang="en-US" altLang="en-US" sz="1600"/>
              <a:t>problems with known Green’s function solutions. The boundary of the domain of interest is discretized using ”elements” which are interconnected at discrete points called nodes</a:t>
            </a:r>
            <a:r>
              <a:rPr lang="" altLang="en-US" sz="1600"/>
              <a:t>.</a:t>
            </a:r>
            <a:endParaRPr lang="" altLang="en-US" sz="1600"/>
          </a:p>
          <a:p>
            <a:pPr algn="just"/>
            <a:r>
              <a:rPr lang="" altLang="en-US" sz="1600"/>
              <a:t>The Finite Element Method is the most widely employed numerical method for fracture mechanics problems. The formulation of the FEM is based on a variational statement of the governing physics. For the problems of linear elasticity, the Principle of Virtual Work, given by</a:t>
            </a:r>
            <a:endParaRPr lang="" altLang="en-US" sz="1600"/>
          </a:p>
        </p:txBody>
      </p:sp>
      <p:pic>
        <p:nvPicPr>
          <p:cNvPr id="3" name="Picture 2"/>
          <p:cNvPicPr>
            <a:picLocks noChangeAspect="true"/>
          </p:cNvPicPr>
          <p:nvPr/>
        </p:nvPicPr>
        <p:blipFill>
          <a:blip r:embed="rId3"/>
          <a:stretch>
            <a:fillRect/>
          </a:stretch>
        </p:blipFill>
        <p:spPr>
          <a:xfrm>
            <a:off x="2598420" y="7121525"/>
            <a:ext cx="5343525" cy="3143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2"/>
          <a:stretch>
            <a:fillRect/>
          </a:stretch>
        </p:blipFill>
        <p:spPr>
          <a:xfrm>
            <a:off x="344170" y="1626870"/>
            <a:ext cx="8455660" cy="48228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endParaRPr lang="en-US" altLang="en-US" sz="16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endParaRPr lang="en-US" altLang="en-US" sz="16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1800" dirty="0"/>
              <a:t>Introduction</a:t>
            </a:r>
            <a:endParaRPr lang="en-US" altLang="en-US" sz="18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t>This seminar topic focuses on :</a:t>
            </a:r>
            <a:endParaRPr lang="en-US" altLang="en-US" sz="1600"/>
          </a:p>
          <a:p>
            <a:pPr marL="285750" indent="-285750">
              <a:buFont typeface="Wingdings" panose="05000000000000000000" charset="0"/>
              <a:buChar char=""/>
            </a:pPr>
            <a:r>
              <a:rPr lang="en-US" altLang="en-US" sz="1600"/>
              <a:t>The Fundamentals of the fracture mechanics based on the crack tip stress and strain fields and the non-linear fracture mechanics have been developed. Their applications to the studiesof fracture initiation and stable crack growth may differ because of the difference in the basic postulates of various fracture theories.</a:t>
            </a:r>
            <a:endParaRPr lang="en-US" altLang="en-US" sz="1600"/>
          </a:p>
          <a:p>
            <a:pPr marL="285750" indent="-285750">
              <a:buFont typeface="Wingdings" panose="05000000000000000000" charset="0"/>
              <a:buChar char=""/>
            </a:pPr>
            <a:r>
              <a:rPr lang="en-US" altLang="en-US" sz="1600"/>
              <a:t> The impact of computational methodology on furthering the understanding of fundamental fracture phenomena. The current numerical approaches to the solution of fracture mechanics problems. </a:t>
            </a:r>
            <a:endParaRPr lang="en-US" altLang="en-US" sz="1600"/>
          </a:p>
          <a:p>
            <a:pPr marL="285750" indent="-285750">
              <a:buFont typeface="Wingdings" panose="05000000000000000000" charset="0"/>
              <a:buChar char=""/>
            </a:pPr>
            <a:r>
              <a:rPr lang="en-US" altLang="en-US" sz="1600"/>
              <a:t>The methodology for probabilistic fracture mechanics analysis (PFM) of structural components with crack-like imperfections. Details are given for the development and application of both a simple nomographic method and a basic numerical tool for PFM application</a:t>
            </a:r>
            <a:endParaRPr lang="en-US" altLang="en-US" sz="16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Fundamental Basis Of Fracture Mechanics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688840"/>
          </a:xfrm>
        </p:spPr>
        <p:txBody>
          <a:bodyPr/>
          <a:p>
            <a:r>
              <a:rPr lang="en-US" altLang="en-US" sz="1600"/>
              <a:t>At the fracture initiation of a cracked brittle solid in the condition of fixed grip, the release rate of the stored strain energy equals or exceeds the dissipative surface energy rate. ∂U</a:t>
            </a:r>
            <a:r>
              <a:rPr lang="en-US" altLang="en-US" sz="1600" baseline="-25000"/>
              <a:t>ε</a:t>
            </a:r>
            <a:r>
              <a:rPr lang="en-US" altLang="en-US" sz="1600"/>
              <a:t> /∂a ≥ ∂U</a:t>
            </a:r>
            <a:r>
              <a:rPr lang="en-US" altLang="en-US" sz="1600" baseline="-25000"/>
              <a:t>s</a:t>
            </a:r>
            <a:r>
              <a:rPr lang="en-US" altLang="en-US" sz="1600"/>
              <a:t> /∂a = 2γ, where U</a:t>
            </a:r>
            <a:r>
              <a:rPr lang="en-US" altLang="en-US" sz="1600" baseline="-25000"/>
              <a:t> d</a:t>
            </a:r>
            <a:r>
              <a:rPr lang="en-US" altLang="en-US" sz="1600"/>
              <a:t> and U</a:t>
            </a:r>
            <a:r>
              <a:rPr lang="en-US" altLang="en-US" sz="1600" baseline="-25000"/>
              <a:t>S</a:t>
            </a:r>
            <a:r>
              <a:rPr lang="en-US" altLang="en-US" sz="1600"/>
              <a:t> are strain energy and surface energy; γ, the surface energy per unit area; and a, crack length.γ is constant for a given material. Assuming a constant dissipative rate of plastic energy Γ , Irwin and Orowan extended the energy criterion to metallic solids, where plastic deformation takes place at crack tips.</a:t>
            </a:r>
            <a:endParaRPr lang="en-US" altLang="en-US" sz="1600"/>
          </a:p>
          <a:p>
            <a:r>
              <a:rPr lang="en-US" altLang="en-US" sz="1600"/>
              <a:t>The crack tip elastic stresses, strains and displacements are characterized by the stress intensity factor, K.K characterizes crack tip stresses, strains and displacements forms the fundamental basis of the linear elastic fracture mechanics rather than the global energy balance. So, recently crack tip stress, strain and displacement fields can be characterized by J, which is a contour independent integral.J is also the rate of potential energy change during the cracking process ina non-linear elastic solid. J has been widely used to study non-linear fracture mechanics.</a:t>
            </a:r>
            <a:endParaRPr lang="en-US" altLang="en-US" sz="16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318500" cy="4081780"/>
          </a:xfrm>
        </p:spPr>
        <p:txBody>
          <a:bodyPr wrap="square"/>
          <a:p>
            <a:pPr algn="l"/>
            <a:r>
              <a:rPr lang="en-US" altLang="en-US" sz="1600"/>
              <a:t>Figure shows a cracked sample and its load P vs load point displacement,δ. The “crack” suddenly starts to propagate internally at A. The increased crack length increases the compliance of the specimen and causesthe sudden load drop from A to A’. As the load increases, the crack continues its internal growth. At B, thecrack front at the specimen surface starts to move forward, and the crack continues to grow in a “stable”manner to the maximum load C. D is the point of final separation, fracture mechanics studies the fracture initiation at A and the stable crack growth from A’ to B and onwards. Often the point of fracture initiation is not so clearly defined as shown in the figure. In this case, certain degree of arbitrariness has to be introduced in order to define fracture initiation. Fracture can bedefined interms of the above described macrofeatures or in terms of the micro-structural features such as fracture of brittle inclusions, etc</a:t>
            </a:r>
            <a:endParaRPr lang="en-US" altLang="en-US" sz="1600"/>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p:cNvPicPr>
            <a:picLocks noChangeAspect="true"/>
          </p:cNvPicPr>
          <p:nvPr/>
        </p:nvPicPr>
        <p:blipFill>
          <a:blip r:embed="rId2"/>
          <a:srcRect/>
          <a:stretch>
            <a:fillRect/>
          </a:stretch>
        </p:blipFill>
        <p:spPr>
          <a:xfrm>
            <a:off x="2030730" y="4507865"/>
            <a:ext cx="5082540" cy="23495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r>
              <a:rPr lang="en-US" altLang="en-US" sz="1600"/>
              <a:t>Griffith proposed the criterion of brittle fracture based on the principle of global energy balance.</a:t>
            </a:r>
            <a:endParaRPr lang="en-US" altLang="en-US" sz="1600"/>
          </a:p>
          <a:p>
            <a:endParaRPr lang="en-US" altLang="en-US" sz="1600"/>
          </a:p>
          <a:p>
            <a:r>
              <a:rPr lang="en-US" altLang="en-US" sz="1600"/>
              <a:t>where U</a:t>
            </a:r>
            <a:r>
              <a:rPr lang="en-US" altLang="en-US" sz="1600" baseline="-25000"/>
              <a:t> ε</a:t>
            </a:r>
            <a:r>
              <a:rPr lang="en-US" altLang="en-US" sz="1600"/>
              <a:t> is the strain energy and U</a:t>
            </a:r>
            <a:r>
              <a:rPr lang="en-US" altLang="en-US" sz="1600" baseline="-25000"/>
              <a:t> γ</a:t>
            </a:r>
            <a:r>
              <a:rPr lang="en-US" altLang="en-US" sz="1600"/>
              <a:t> is the surface energy.</a:t>
            </a:r>
            <a:endParaRPr lang="en-US" altLang="en-US" sz="1600"/>
          </a:p>
          <a:p>
            <a:endParaRPr lang="en-US" altLang="en-US" sz="1600"/>
          </a:p>
          <a:p>
            <a:endParaRPr lang="en-US" altLang="en-US" sz="1600"/>
          </a:p>
          <a:p>
            <a:endParaRPr lang="en-US" altLang="en-US" sz="1600"/>
          </a:p>
          <a:p>
            <a:endParaRPr lang="en-US" altLang="en-US" sz="1600"/>
          </a:p>
          <a:p>
            <a:endParaRPr lang="en-US" altLang="en-US" sz="1600"/>
          </a:p>
          <a:p>
            <a:r>
              <a:rPr lang="en-US" altLang="en-US" sz="1600"/>
              <a:t>which is constant. For a small crack in a large plate, we habbve, at fracture.</a:t>
            </a:r>
            <a:endParaRPr lang="en-US" altLang="en-US" sz="1600"/>
          </a:p>
        </p:txBody>
      </p:sp>
      <p:pic>
        <p:nvPicPr>
          <p:cNvPr id="2" name="Picture 1"/>
          <p:cNvPicPr>
            <a:picLocks noChangeAspect="true"/>
          </p:cNvPicPr>
          <p:nvPr/>
        </p:nvPicPr>
        <p:blipFill>
          <a:blip r:embed="rId1"/>
          <a:stretch>
            <a:fillRect/>
          </a:stretch>
        </p:blipFill>
        <p:spPr>
          <a:xfrm>
            <a:off x="3679825" y="2033270"/>
            <a:ext cx="1569720" cy="64516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a:t>
            </a:r>
            <a:r>
              <a:rPr lang="" altLang="en-US" sz="2000" dirty="0"/>
              <a:t>i</a:t>
            </a:r>
            <a:r>
              <a:rPr lang="en-US" altLang="en-US" sz="2000" dirty="0"/>
              <a:t>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909060" y="3005455"/>
            <a:ext cx="1110615" cy="1350010"/>
          </a:xfrm>
          <a:prstGeom prst="rect">
            <a:avLst/>
          </a:prstGeom>
        </p:spPr>
      </p:pic>
      <p:pic>
        <p:nvPicPr>
          <p:cNvPr id="7" name="Picture 6"/>
          <p:cNvPicPr>
            <a:picLocks noChangeAspect="true"/>
          </p:cNvPicPr>
          <p:nvPr/>
        </p:nvPicPr>
        <p:blipFill>
          <a:blip r:embed="rId4"/>
          <a:stretch>
            <a:fillRect/>
          </a:stretch>
        </p:blipFill>
        <p:spPr>
          <a:xfrm>
            <a:off x="3587115" y="6177915"/>
            <a:ext cx="2181225" cy="361950"/>
          </a:xfrm>
          <a:prstGeom prst="rect">
            <a:avLst/>
          </a:prstGeom>
        </p:spPr>
      </p:pic>
      <p:pic>
        <p:nvPicPr>
          <p:cNvPr id="9" name="Picture 8"/>
          <p:cNvPicPr>
            <a:picLocks noChangeAspect="true"/>
          </p:cNvPicPr>
          <p:nvPr/>
        </p:nvPicPr>
        <p:blipFill>
          <a:blip r:embed="rId5"/>
          <a:stretch>
            <a:fillRect/>
          </a:stretch>
        </p:blipFill>
        <p:spPr>
          <a:xfrm>
            <a:off x="3587115" y="4725035"/>
            <a:ext cx="2203450" cy="14528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518160"/>
            <a:ext cx="6629400" cy="666750"/>
          </a:xfrm>
        </p:spPr>
        <p:txBody>
          <a:bodyPr/>
          <a:lstStyle/>
          <a:p>
            <a:r>
              <a:rPr lang="en-US" altLang="en-US" sz="2000" dirty="0"/>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t>At fracture we have:</a:t>
            </a:r>
            <a:endParaRPr lang="en-US" altLang="en-US" sz="1600"/>
          </a:p>
          <a:p>
            <a:endParaRPr lang="en-US" altLang="en-US" sz="1600"/>
          </a:p>
          <a:p>
            <a:endParaRPr lang="en-US" altLang="en-US" sz="1600"/>
          </a:p>
          <a:p>
            <a:r>
              <a:rPr lang="en-US" altLang="en-US" sz="1600"/>
              <a:t>U γ is surface energy; U</a:t>
            </a:r>
            <a:r>
              <a:rPr lang="en-US" altLang="en-US" sz="1600" baseline="-25000"/>
              <a:t>ε</a:t>
            </a:r>
            <a:r>
              <a:rPr lang="en-US" altLang="en-US" sz="1600"/>
              <a:t> is strain energy; and U</a:t>
            </a:r>
            <a:r>
              <a:rPr lang="en-US" altLang="en-US" sz="1600" baseline="-25000"/>
              <a:t>p</a:t>
            </a:r>
            <a:r>
              <a:rPr lang="en-US" altLang="en-US" sz="1600"/>
              <a:t> is plastic work. It is known that U</a:t>
            </a:r>
            <a:r>
              <a:rPr lang="en-US" altLang="en-US" sz="1600" baseline="-25000"/>
              <a:t>γ</a:t>
            </a:r>
            <a:r>
              <a:rPr lang="en-US" altLang="en-US" sz="1600"/>
              <a:t> ≪ U</a:t>
            </a:r>
            <a:r>
              <a:rPr lang="en-US" altLang="en-US" sz="1600" baseline="-25000"/>
              <a:t>p</a:t>
            </a:r>
            <a:r>
              <a:rPr lang="en-US" altLang="en-US" sz="1600"/>
              <a:t> . Neglect U</a:t>
            </a:r>
            <a:r>
              <a:rPr lang="en-US" altLang="en-US" sz="1600" baseline="-25000"/>
              <a:t>γ</a:t>
            </a:r>
            <a:r>
              <a:rPr lang="en-US" altLang="en-US" sz="1600"/>
              <a:t> , we get:</a:t>
            </a:r>
            <a:endParaRPr lang="en-US" altLang="en-US" sz="1600"/>
          </a:p>
          <a:p>
            <a:endParaRPr lang="en-US" altLang="en-US" sz="1600"/>
          </a:p>
          <a:p>
            <a:endParaRPr lang="en-US" altLang="en-US" sz="1600"/>
          </a:p>
          <a:p>
            <a:r>
              <a:rPr lang="en-US" altLang="en-US" sz="1600"/>
              <a:t>This leads to </a:t>
            </a:r>
            <a:r>
              <a:rPr lang="en-US" altLang="en-US" sz="1600" i="1"/>
              <a:t>G</a:t>
            </a:r>
            <a:r>
              <a:rPr lang="en-US" altLang="en-US" sz="1600" i="1" baseline="-25000"/>
              <a:t>c</a:t>
            </a:r>
            <a:r>
              <a:rPr lang="en-US" altLang="en-US" sz="1600" i="1"/>
              <a:t> = (∂U</a:t>
            </a:r>
            <a:r>
              <a:rPr lang="en-US" altLang="en-US" sz="1600" i="1" baseline="-25000"/>
              <a:t>p</a:t>
            </a:r>
            <a:r>
              <a:rPr lang="en-US" altLang="en-US" sz="1600" i="1"/>
              <a:t> /∂a)</a:t>
            </a:r>
            <a:r>
              <a:rPr lang="en-US" altLang="en-US" sz="1600"/>
              <a:t>. In infinite metallic plate in the condition that strain prevails due to enough thickness. As cracks extend under σ∞ , the relation between work dissipation U p and crack lengh ”2</a:t>
            </a:r>
            <a:r>
              <a:rPr lang="en-US" altLang="en-US" sz="1600" i="1"/>
              <a:t>a</a:t>
            </a:r>
            <a:r>
              <a:rPr lang="en-US" altLang="en-US" sz="1600"/>
              <a:t>” can be found. The classic plasticity theory shows, r</a:t>
            </a:r>
            <a:r>
              <a:rPr lang="en-US" altLang="en-US" sz="1600" baseline="-25000"/>
              <a:t>p</a:t>
            </a:r>
            <a:r>
              <a:rPr lang="en-US" altLang="en-US" sz="1600"/>
              <a:t> ∝ a , and U</a:t>
            </a:r>
            <a:r>
              <a:rPr lang="en-US" altLang="en-US" sz="1600" baseline="-25000"/>
              <a:t>p</a:t>
            </a:r>
            <a:r>
              <a:rPr lang="en-US" altLang="en-US" sz="1600"/>
              <a:t> ∝ r</a:t>
            </a:r>
            <a:r>
              <a:rPr lang="en-US" altLang="en-US" sz="1600" baseline="-25000"/>
              <a:t>p</a:t>
            </a:r>
            <a:r>
              <a:rPr lang="en-US" altLang="en-US" sz="1600" baseline="30000"/>
              <a:t>2 </a:t>
            </a:r>
            <a:r>
              <a:rPr lang="en-US" altLang="en-US" sz="1600"/>
              <a:t>which gives</a:t>
            </a:r>
            <a:endParaRPr lang="en-US" altLang="en-US" sz="1600"/>
          </a:p>
          <a:p>
            <a:endParaRPr lang="en-US" altLang="en-US" sz="1600"/>
          </a:p>
          <a:p>
            <a:r>
              <a:rPr lang="en-US" altLang="en-US" sz="1600"/>
              <a:t>C is proportionality constant, which gives:</a:t>
            </a:r>
            <a:endParaRPr lang="en-US" altLang="en-US" sz="1600"/>
          </a:p>
        </p:txBody>
      </p:sp>
      <p:pic>
        <p:nvPicPr>
          <p:cNvPr id="2" name="Picture 1"/>
          <p:cNvPicPr>
            <a:picLocks noChangeAspect="true"/>
          </p:cNvPicPr>
          <p:nvPr/>
        </p:nvPicPr>
        <p:blipFill>
          <a:blip r:embed="rId2"/>
          <a:stretch>
            <a:fillRect/>
          </a:stretch>
        </p:blipFill>
        <p:spPr>
          <a:xfrm>
            <a:off x="3429000" y="2017395"/>
            <a:ext cx="2286000" cy="672465"/>
          </a:xfrm>
          <a:prstGeom prst="rect">
            <a:avLst/>
          </a:prstGeom>
        </p:spPr>
      </p:pic>
      <p:pic>
        <p:nvPicPr>
          <p:cNvPr id="3" name="Picture 2"/>
          <p:cNvPicPr>
            <a:picLocks noChangeAspect="true"/>
          </p:cNvPicPr>
          <p:nvPr/>
        </p:nvPicPr>
        <p:blipFill>
          <a:blip r:embed="rId3"/>
          <a:stretch>
            <a:fillRect/>
          </a:stretch>
        </p:blipFill>
        <p:spPr>
          <a:xfrm>
            <a:off x="3745865" y="3048635"/>
            <a:ext cx="1651635" cy="760095"/>
          </a:xfrm>
          <a:prstGeom prst="rect">
            <a:avLst/>
          </a:prstGeom>
        </p:spPr>
      </p:pic>
      <p:pic>
        <p:nvPicPr>
          <p:cNvPr id="6" name="Picture 5"/>
          <p:cNvPicPr>
            <a:picLocks noChangeAspect="true"/>
          </p:cNvPicPr>
          <p:nvPr/>
        </p:nvPicPr>
        <p:blipFill>
          <a:blip r:embed="rId4"/>
          <a:stretch>
            <a:fillRect/>
          </a:stretch>
        </p:blipFill>
        <p:spPr>
          <a:xfrm>
            <a:off x="4065270" y="4539615"/>
            <a:ext cx="1014095" cy="601345"/>
          </a:xfrm>
          <a:prstGeom prst="rect">
            <a:avLst/>
          </a:prstGeom>
        </p:spPr>
      </p:pic>
      <p:pic>
        <p:nvPicPr>
          <p:cNvPr id="7" name="Picture 6"/>
          <p:cNvPicPr>
            <a:picLocks noChangeAspect="true"/>
          </p:cNvPicPr>
          <p:nvPr/>
        </p:nvPicPr>
        <p:blipFill>
          <a:blip r:embed="rId5"/>
          <a:stretch>
            <a:fillRect/>
          </a:stretch>
        </p:blipFill>
        <p:spPr>
          <a:xfrm>
            <a:off x="1973580" y="5590540"/>
            <a:ext cx="5195570" cy="76898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t>The experimental evidences that demonstrate the failure of the global energy balance are well known. But they have not been recognized as such. Figure shows the thickness effects on fracture toughness. The fracture toughness varies from 40 MPa</a:t>
            </a:r>
            <a:r>
              <a:rPr lang="en-US" altLang="en-US" sz="1600">
                <a:sym typeface="+mn-ea"/>
              </a:rPr>
              <a:t>√</a:t>
            </a:r>
            <a:r>
              <a:rPr lang="en-US" altLang="en-US" sz="1600"/>
              <a:t>m for K</a:t>
            </a:r>
            <a:r>
              <a:rPr lang="en-US" altLang="en-US" sz="1600" baseline="-25000"/>
              <a:t>Ic</a:t>
            </a:r>
            <a:r>
              <a:rPr lang="en-US" altLang="en-US" sz="1600"/>
              <a:t> , to the maximum value of 107 MPa</a:t>
            </a:r>
            <a:r>
              <a:rPr lang="en-US" altLang="en-US" sz="1600">
                <a:sym typeface="+mn-ea"/>
              </a:rPr>
              <a:t>√</a:t>
            </a:r>
            <a:r>
              <a:rPr lang="en-US" altLang="en-US" sz="1600"/>
              <a:t>m. The strain energy release rates of the two limiting cases of plane strain and plane stress states differ by a factor of (1 − ν</a:t>
            </a:r>
            <a:r>
              <a:rPr lang="en-US" altLang="en-US" sz="1600" baseline="30000"/>
              <a:t>2 </a:t>
            </a:r>
            <a:r>
              <a:rPr lang="en-US" altLang="en-US" sz="1600"/>
              <a:t>).v is Poisson’s ratio. The difference is approximately 10%. If the plastic energy dissipation rate is constant, the difference in fracture toughnesses should not be more than 10%.</a:t>
            </a:r>
            <a:endParaRPr lang="en-US" altLang="en-US" sz="1600"/>
          </a:p>
          <a:p>
            <a:pPr algn="just"/>
            <a:r>
              <a:rPr lang="en-US" altLang="en-US" sz="1600"/>
              <a:t>In order to explain the observed experimental phenomena, it is necessary to resort to the difference in the state of crack tip stress field. The lower plastic energy dissipation rate in the state of plane strain is caused by the triaxial state of tensile stress, which causes reductions in effective stress, plastic deformation, and plastic energy dissipation; and it causes an increase in maximum tensile stress and an earlier fracture initiation. The data clearly indicate that when the crack tip fields of the effective stress and the maximum tensile stress change, the fracture toughness will vary.</a:t>
            </a:r>
            <a:endParaRPr lang="en-US" altLang="en-US" sz="16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Sharp Notch Analysis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 altLang="en-US" sz="1600"/>
              <a:t>All crack tips are “blunted,” so sharp notches and cracks can be considered as equivalents. We will consider sharp elleptical notches in large plates under tensile loading in a direction perpendicular to the major axis.</a:t>
            </a:r>
            <a:endParaRPr lang="" altLang="en-US" sz="1600"/>
          </a:p>
          <a:p>
            <a:r>
              <a:rPr lang="" altLang="en-US" sz="1600"/>
              <a:t>The fracture stress of a notched specimen depends on notch root radius, R, as shown schematically in Figure. σ</a:t>
            </a:r>
            <a:r>
              <a:rPr lang="" altLang="en-US" sz="1600" baseline="-25000"/>
              <a:t>c</a:t>
            </a:r>
            <a:r>
              <a:rPr lang="" altLang="en-US" sz="1600"/>
              <a:t> decreases with R. However, if the notch root radius is less than a certain value R</a:t>
            </a:r>
            <a:r>
              <a:rPr lang="" altLang="en-US" sz="1600" baseline="-25000"/>
              <a:t>c</a:t>
            </a:r>
            <a:r>
              <a:rPr lang="" altLang="en-US" sz="1600"/>
              <a:t> ,σ</a:t>
            </a:r>
            <a:r>
              <a:rPr lang="" altLang="en-US" sz="1600" baseline="-25000"/>
              <a:t>c</a:t>
            </a:r>
            <a:r>
              <a:rPr lang="" altLang="en-US" sz="1600"/>
              <a:t> is no longer R dependent. When a solid contains a sharp notch of initial root radius R</a:t>
            </a:r>
            <a:r>
              <a:rPr lang="" altLang="en-US" sz="1600" i="1"/>
              <a:t>i</a:t>
            </a:r>
            <a:r>
              <a:rPr lang="" altLang="en-US" sz="1600"/>
              <a:t> , the radius increases with the applied load. If the root radius increment, ∆R is much larger than R</a:t>
            </a:r>
            <a:r>
              <a:rPr lang="" altLang="en-US" sz="1600" baseline="-25000"/>
              <a:t>i</a:t>
            </a:r>
            <a:r>
              <a:rPr lang="" altLang="en-US" sz="1600"/>
              <a:t> , the fracture stress σ</a:t>
            </a:r>
            <a:r>
              <a:rPr lang="" altLang="en-US" sz="1600" baseline="-25000"/>
              <a:t>c</a:t>
            </a:r>
            <a:r>
              <a:rPr lang="" altLang="en-US" sz="1600"/>
              <a:t> is independent of R</a:t>
            </a:r>
            <a:r>
              <a:rPr lang="" altLang="en-US" sz="1600" baseline="-25000"/>
              <a:t>i</a:t>
            </a:r>
            <a:r>
              <a:rPr lang="" altLang="en-US" sz="1600"/>
              <a:t> . If the size of the fracture process zone, ρ F is much larger than R</a:t>
            </a:r>
            <a:r>
              <a:rPr lang="" altLang="en-US" sz="1600" baseline="-25000"/>
              <a:t>i </a:t>
            </a:r>
            <a:r>
              <a:rPr lang="" altLang="en-US" sz="1600"/>
              <a:t>, </a:t>
            </a:r>
            <a:r>
              <a:rPr lang="en-US" altLang="en-US" sz="1600">
                <a:sym typeface="+mn-ea"/>
              </a:rPr>
              <a:t>σ</a:t>
            </a:r>
            <a:r>
              <a:rPr lang="en-US" altLang="en-US" sz="1600" baseline="-25000">
                <a:sym typeface="+mn-ea"/>
              </a:rPr>
              <a:t>c</a:t>
            </a:r>
            <a:r>
              <a:rPr lang="" altLang="en-US" sz="1600"/>
              <a:t> will also be independent of R</a:t>
            </a:r>
            <a:r>
              <a:rPr lang="" altLang="en-US" sz="1600" baseline="-25000"/>
              <a:t>i</a:t>
            </a:r>
            <a:r>
              <a:rPr lang="" altLang="en-US" sz="1600"/>
              <a:t> . In our analysis, we assume R is always less than R</a:t>
            </a:r>
            <a:r>
              <a:rPr lang="" altLang="en-US" sz="1600" baseline="-25000"/>
              <a:t>c</a:t>
            </a:r>
            <a:endParaRPr lang="" altLang="en-US" sz="1600" baseline="-25000"/>
          </a:p>
        </p:txBody>
      </p:sp>
      <p:pic>
        <p:nvPicPr>
          <p:cNvPr id="2" name="Picture 1"/>
          <p:cNvPicPr>
            <a:picLocks noChangeAspect="true"/>
          </p:cNvPicPr>
          <p:nvPr/>
        </p:nvPicPr>
        <p:blipFill>
          <a:blip r:embed="rId2"/>
          <a:stretch>
            <a:fillRect/>
          </a:stretch>
        </p:blipFill>
        <p:spPr>
          <a:xfrm>
            <a:off x="2292350" y="4318000"/>
            <a:ext cx="4559935" cy="26162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The Theory Of K-characterization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t>Under the condition of small scale yielding, SSY, K characterizes the crack tip stresses and strains even</a:t>
            </a:r>
            <a:r>
              <a:rPr lang="" altLang="en-US" sz="1600"/>
              <a:t> </a:t>
            </a:r>
            <a:r>
              <a:rPr lang="en-US" altLang="en-US" sz="1600"/>
              <a:t>within r</a:t>
            </a:r>
            <a:r>
              <a:rPr lang="en-US" altLang="en-US" sz="1600" baseline="-25000"/>
              <a:t>p </a:t>
            </a:r>
            <a:r>
              <a:rPr lang="en-US" altLang="en-US" sz="1600"/>
              <a:t>. Let us illustrate this with two samples of different geometry but they are loaded to the same</a:t>
            </a:r>
            <a:r>
              <a:rPr lang="" altLang="en-US" sz="1600"/>
              <a:t> </a:t>
            </a:r>
            <a:r>
              <a:rPr lang="en-US" altLang="en-US" sz="1600"/>
              <a:t>K-value. These samples are made of the same material and have the same thickness</a:t>
            </a:r>
            <a:endParaRPr lang="en-US" altLang="en-US" sz="1600"/>
          </a:p>
          <a:p>
            <a:r>
              <a:rPr lang="en-US" altLang="en-US" sz="1600"/>
              <a:t>The crack tip σ</a:t>
            </a:r>
            <a:r>
              <a:rPr lang="en-US" altLang="en-US" sz="1600" baseline="-25000"/>
              <a:t>ij</a:t>
            </a:r>
            <a:r>
              <a:rPr lang="en-US" altLang="en-US" sz="1600"/>
              <a:t> and ε</a:t>
            </a:r>
            <a:r>
              <a:rPr lang="en-US" altLang="en-US" sz="1600" baseline="-25000"/>
              <a:t>ij</a:t>
            </a:r>
            <a:r>
              <a:rPr lang="en-US" altLang="en-US" sz="1600"/>
              <a:t> are not only affected by the planar dimensions of “a” and “L”. They are also strongly</a:t>
            </a:r>
            <a:r>
              <a:rPr lang="" altLang="en-US" sz="1600"/>
              <a:t> </a:t>
            </a:r>
            <a:r>
              <a:rPr lang="en-US" altLang="en-US" sz="1600"/>
              <a:t>affected by the specimen thickness, t.The size requirements needed to satisfy the condition of SSY and that</a:t>
            </a:r>
            <a:r>
              <a:rPr lang="" altLang="en-US" sz="1600"/>
              <a:t> </a:t>
            </a:r>
            <a:r>
              <a:rPr lang="en-US" altLang="en-US" sz="1600"/>
              <a:t>of plane strain are</a:t>
            </a:r>
            <a:endParaRPr lang="en-US" altLang="en-US" sz="1600"/>
          </a:p>
          <a:p>
            <a:endParaRPr lang="en-US" altLang="en-US" sz="1600"/>
          </a:p>
          <a:p>
            <a:endParaRPr lang="en-US" altLang="en-US" sz="1600"/>
          </a:p>
        </p:txBody>
      </p:sp>
      <p:pic>
        <p:nvPicPr>
          <p:cNvPr id="2" name="Picture 1"/>
          <p:cNvPicPr>
            <a:picLocks noChangeAspect="true"/>
          </p:cNvPicPr>
          <p:nvPr/>
        </p:nvPicPr>
        <p:blipFill>
          <a:blip r:embed="rId2"/>
          <a:stretch>
            <a:fillRect/>
          </a:stretch>
        </p:blipFill>
        <p:spPr>
          <a:xfrm>
            <a:off x="3465830" y="3852545"/>
            <a:ext cx="2212340" cy="1609090"/>
          </a:xfrm>
          <a:prstGeom prst="rect">
            <a:avLst/>
          </a:prstGeom>
        </p:spPr>
      </p:pic>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Franklin Gothic Heavy"/>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11222</Words>
  <Application>WPS Presentation</Application>
  <PresentationFormat>On-screen Show (4:3)</PresentationFormat>
  <Paragraphs>90</Paragraphs>
  <Slides>16</Slides>
  <Notes>2</Notes>
  <HiddenSlides>0</HiddenSlides>
  <MMClips>0</MMClips>
  <ScaleCrop>false</ScaleCrop>
  <HeadingPairs>
    <vt:vector size="6" baseType="variant">
      <vt:variant>
        <vt:lpstr>已用的字体</vt:lpstr>
      </vt:variant>
      <vt:variant>
        <vt:i4>22</vt:i4>
      </vt:variant>
      <vt:variant>
        <vt:lpstr>主题</vt:lpstr>
      </vt:variant>
      <vt:variant>
        <vt:i4>15</vt:i4>
      </vt:variant>
      <vt:variant>
        <vt:lpstr>幻灯片标题</vt:lpstr>
      </vt:variant>
      <vt:variant>
        <vt:i4>16</vt:i4>
      </vt:variant>
    </vt:vector>
  </HeadingPairs>
  <TitlesOfParts>
    <vt:vector size="53" baseType="lpstr">
      <vt:lpstr>Arial</vt:lpstr>
      <vt:lpstr>SimSun</vt:lpstr>
      <vt:lpstr>Wingdings</vt:lpstr>
      <vt:lpstr>Arial Black</vt:lpstr>
      <vt:lpstr>Open Sans</vt:lpstr>
      <vt:lpstr>Lucida Console</vt:lpstr>
      <vt:lpstr>Wingdings</vt:lpstr>
      <vt:lpstr>Franklin Gothic Heavy</vt:lpstr>
      <vt:lpstr>Microsoft Sans Serif</vt:lpstr>
      <vt:lpstr>微软雅黑</vt:lpstr>
      <vt:lpstr>Arial Unicode MS</vt:lpstr>
      <vt:lpstr>Batang</vt:lpstr>
      <vt:lpstr>Times New Roman</vt:lpstr>
      <vt:lpstr>AcadEref</vt:lpstr>
      <vt:lpstr>CityBlueprint</vt:lpstr>
      <vt:lpstr>Comic Sans MS</vt:lpstr>
      <vt:lpstr>Electron</vt:lpstr>
      <vt:lpstr>Gadugi</vt:lpstr>
      <vt:lpstr>GDT</vt:lpstr>
      <vt:lpstr>ISOCP</vt:lpstr>
      <vt:lpstr>ISOCP2</vt:lpstr>
      <vt:lpstr>Impact</vt:lpstr>
      <vt:lpstr>Pixel</vt:lpstr>
      <vt:lpstr>2_Pixel</vt:lpstr>
      <vt:lpstr>3_Pixel</vt:lpstr>
      <vt:lpstr>1_Pixel</vt:lpstr>
      <vt:lpstr>4_Pixel</vt:lpstr>
      <vt:lpstr>5_Pixel</vt:lpstr>
      <vt:lpstr>6_Pixel</vt:lpstr>
      <vt:lpstr>7_Pixel</vt:lpstr>
      <vt:lpstr>8_Pixel</vt:lpstr>
      <vt:lpstr>9_Pixel</vt:lpstr>
      <vt:lpstr>10_Pixel</vt:lpstr>
      <vt:lpstr>12_Pixel</vt:lpstr>
      <vt:lpstr>14_Pixel</vt:lpstr>
      <vt:lpstr>15_Pixel</vt:lpstr>
      <vt:lpstr>16_Pixel</vt:lpstr>
      <vt:lpstr>Grant Proposal  for Project Name</vt:lpstr>
      <vt:lpstr>Introduction</vt:lpstr>
      <vt:lpstr>Fundamental Basis Of Fracture Mechanics</vt:lpstr>
      <vt:lpstr>Defining Fracture</vt:lpstr>
      <vt:lpstr>Grffith Criterion</vt:lpstr>
      <vt:lpstr>Global Energy Balance Theory</vt:lpstr>
      <vt:lpstr>Global Energy Balance Theory</vt:lpstr>
      <vt:lpstr>Sharp Notch Analysis∞</vt:lpstr>
      <vt:lpstr>Introduction</vt:lpstr>
      <vt:lpstr>Introduction</vt:lpstr>
      <vt:lpstr>Global Energy Balance Theory</vt:lpstr>
      <vt:lpstr>Global Energy Balance Theory</vt:lpstr>
      <vt:lpstr>Numerical Methods For Solution Of Fracture Problems</vt:lpstr>
      <vt:lpstr>Numerical Methods For Solution Of Fracture Problems</vt:lpstr>
      <vt:lpstr>Numerical Methods For Solution Of Fracture Problems</vt:lpstr>
      <vt:lpstr>Numerical Methods For Solution Of Fracture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48</cp:revision>
  <cp:lastPrinted>2021-06-14T22:28:11Z</cp:lastPrinted>
  <dcterms:created xsi:type="dcterms:W3CDTF">2021-06-14T22:28:11Z</dcterms:created>
  <dcterms:modified xsi:type="dcterms:W3CDTF">2021-06-14T22:28:11Z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