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3"/>
    <p:sldMasterId id="2147483683" r:id="rId4"/>
    <p:sldMasterId id="2147483700" r:id="rId5"/>
    <p:sldMasterId id="2147483717" r:id="rId6"/>
    <p:sldMasterId id="2147483734" r:id="rId7"/>
    <p:sldMasterId id="2147483751" r:id="rId8"/>
    <p:sldMasterId id="2147483768" r:id="rId9"/>
    <p:sldMasterId id="2147483785" r:id="rId10"/>
    <p:sldMasterId id="2147483802" r:id="rId11"/>
    <p:sldMasterId id="2147483819" r:id="rId12"/>
    <p:sldMasterId id="2147483836" r:id="rId13"/>
    <p:sldMasterId id="2147483853" r:id="rId14"/>
    <p:sldMasterId id="2147483870" r:id="rId15"/>
    <p:sldMasterId id="2147483887" r:id="rId16"/>
    <p:sldMasterId id="2147483904" r:id="rId17"/>
    <p:sldMasterId id="2147483921" r:id="rId18"/>
    <p:sldMasterId id="2147483938" r:id="rId19"/>
    <p:sldMasterId id="2147483955" r:id="rId20"/>
    <p:sldMasterId id="2147483972" r:id="rId21"/>
    <p:sldMasterId id="2147483989" r:id="rId22"/>
    <p:sldMasterId id="2147484006" r:id="rId23"/>
  </p:sldMasterIdLst>
  <p:notesMasterIdLst>
    <p:notesMasterId r:id="rId25"/>
  </p:notesMasterIdLst>
  <p:handoutMasterIdLst>
    <p:handoutMasterId r:id="rId47"/>
  </p:handoutMasterIdLst>
  <p:sldIdLst>
    <p:sldId id="345" r:id="rId24"/>
    <p:sldId id="297" r:id="rId26"/>
    <p:sldId id="298" r:id="rId27"/>
    <p:sldId id="304" r:id="rId28"/>
    <p:sldId id="306" r:id="rId29"/>
    <p:sldId id="313" r:id="rId30"/>
    <p:sldId id="316" r:id="rId31"/>
    <p:sldId id="318" r:id="rId32"/>
    <p:sldId id="321" r:id="rId33"/>
    <p:sldId id="417" r:id="rId34"/>
    <p:sldId id="319" r:id="rId35"/>
    <p:sldId id="325" r:id="rId36"/>
    <p:sldId id="326" r:id="rId37"/>
    <p:sldId id="327" r:id="rId38"/>
    <p:sldId id="328" r:id="rId39"/>
    <p:sldId id="329" r:id="rId40"/>
    <p:sldId id="332" r:id="rId41"/>
    <p:sldId id="338" r:id="rId42"/>
    <p:sldId id="340" r:id="rId43"/>
    <p:sldId id="342" r:id="rId44"/>
    <p:sldId id="384" r:id="rId45"/>
    <p:sldId id="382" r:id="rId46"/>
  </p:sldIdLst>
  <p:sldSz cx="9144000" cy="6858000" type="screen4x3"/>
  <p:notesSz cx="6934200" cy="9220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883"/>
    <a:srgbClr val="C2DBDC"/>
    <a:srgbClr val="EF4755"/>
    <a:srgbClr val="6600FF"/>
    <a:srgbClr val="009999"/>
    <a:srgbClr val="FF3300"/>
    <a:srgbClr val="FF6633"/>
    <a:srgbClr val="F8F8F8"/>
    <a:srgbClr val="FFFF99"/>
    <a:srgbClr val="B1A9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4" d="100"/>
          <a:sy n="114" d="100"/>
        </p:scale>
        <p:origin x="144" y="102"/>
      </p:cViewPr>
      <p:guideLst>
        <p:guide orient="horz" pos="2271"/>
        <p:guide pos="2880"/>
      </p:guideLst>
    </p:cSldViewPr>
  </p:slideViewPr>
  <p:notesTextViewPr>
    <p:cViewPr>
      <p:scale>
        <a:sx n="100" d="100"/>
        <a:sy n="100" d="100"/>
      </p:scale>
      <p:origin x="0" y="0"/>
    </p:cViewPr>
  </p:notesTextViewPr>
  <p:notesViewPr>
    <p:cSldViewPr>
      <p:cViewPr varScale="1">
        <p:scale>
          <a:sx n="48" d="100"/>
          <a:sy n="48" d="100"/>
        </p:scale>
        <p:origin x="-1950" y="-90"/>
      </p:cViewPr>
      <p:guideLst>
        <p:guide orient="horz" pos="3053"/>
        <p:guide pos="218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0" Type="http://schemas.openxmlformats.org/officeDocument/2006/relationships/tableStyles" Target="tableStyles.xml"/><Relationship Id="rId5" Type="http://schemas.openxmlformats.org/officeDocument/2006/relationships/slideMaster" Target="slideMasters/slideMaster4.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handoutMaster" Target="handoutMasters/handoutMaster1.xml"/><Relationship Id="rId46" Type="http://schemas.openxmlformats.org/officeDocument/2006/relationships/slide" Target="slides/slide22.xml"/><Relationship Id="rId45" Type="http://schemas.openxmlformats.org/officeDocument/2006/relationships/slide" Target="slides/slide21.xml"/><Relationship Id="rId44" Type="http://schemas.openxmlformats.org/officeDocument/2006/relationships/slide" Target="slides/slide20.xml"/><Relationship Id="rId43" Type="http://schemas.openxmlformats.org/officeDocument/2006/relationships/slide" Target="slides/slide19.xml"/><Relationship Id="rId42" Type="http://schemas.openxmlformats.org/officeDocument/2006/relationships/slide" Target="slides/slide18.xml"/><Relationship Id="rId41" Type="http://schemas.openxmlformats.org/officeDocument/2006/relationships/slide" Target="slides/slide17.xml"/><Relationship Id="rId40" Type="http://schemas.openxmlformats.org/officeDocument/2006/relationships/slide" Target="slides/slide16.xml"/><Relationship Id="rId4" Type="http://schemas.openxmlformats.org/officeDocument/2006/relationships/slideMaster" Target="slideMasters/slideMaster3.xml"/><Relationship Id="rId39" Type="http://schemas.openxmlformats.org/officeDocument/2006/relationships/slide" Target="slides/slide15.xml"/><Relationship Id="rId38" Type="http://schemas.openxmlformats.org/officeDocument/2006/relationships/slide" Target="slides/slide14.xml"/><Relationship Id="rId37" Type="http://schemas.openxmlformats.org/officeDocument/2006/relationships/slide" Target="slides/slide13.xml"/><Relationship Id="rId36" Type="http://schemas.openxmlformats.org/officeDocument/2006/relationships/slide" Target="slides/slide12.xml"/><Relationship Id="rId35" Type="http://schemas.openxmlformats.org/officeDocument/2006/relationships/slide" Target="slides/slide11.xml"/><Relationship Id="rId34" Type="http://schemas.openxmlformats.org/officeDocument/2006/relationships/slide" Target="slides/slide10.xml"/><Relationship Id="rId33" Type="http://schemas.openxmlformats.org/officeDocument/2006/relationships/slide" Target="slides/slide9.xml"/><Relationship Id="rId32" Type="http://schemas.openxmlformats.org/officeDocument/2006/relationships/slide" Target="slides/slide8.xml"/><Relationship Id="rId31" Type="http://schemas.openxmlformats.org/officeDocument/2006/relationships/slide" Target="slides/slide7.xml"/><Relationship Id="rId30" Type="http://schemas.openxmlformats.org/officeDocument/2006/relationships/slide" Target="slides/slide6.xml"/><Relationship Id="rId3" Type="http://schemas.openxmlformats.org/officeDocument/2006/relationships/slideMaster" Target="slideMasters/slideMaster2.xml"/><Relationship Id="rId29" Type="http://schemas.openxmlformats.org/officeDocument/2006/relationships/slide" Target="slides/slide5.xml"/><Relationship Id="rId28" Type="http://schemas.openxmlformats.org/officeDocument/2006/relationships/slide" Target="slides/slide4.xml"/><Relationship Id="rId27" Type="http://schemas.openxmlformats.org/officeDocument/2006/relationships/slide" Target="slides/slide3.xml"/><Relationship Id="rId26" Type="http://schemas.openxmlformats.org/officeDocument/2006/relationships/slide" Target="slides/slide2.xml"/><Relationship Id="rId25" Type="http://schemas.openxmlformats.org/officeDocument/2006/relationships/notesMaster" Target="notesMasters/notesMaster1.xml"/><Relationship Id="rId24" Type="http://schemas.openxmlformats.org/officeDocument/2006/relationships/slide" Target="slides/slide1.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true" noChangeArrowheads="true"/>
          </p:cNvSpPr>
          <p:nvPr>
            <p:ph type="hdr" sz="quarter"/>
          </p:nvPr>
        </p:nvSpPr>
        <p:spPr bwMode="auto">
          <a:xfrm>
            <a:off x="0" y="0"/>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t" anchorCtr="false" compatLnSpc="true"/>
          <a:lstStyle>
            <a:lvl1pPr defTabSz="922655" eaLnBrk="1" hangingPunct="1">
              <a:defRPr kumimoji="1" sz="1200"/>
            </a:lvl1pPr>
          </a:lstStyle>
          <a:p>
            <a:endParaRPr lang="en-US" altLang="en-US"/>
          </a:p>
        </p:txBody>
      </p:sp>
      <p:sp>
        <p:nvSpPr>
          <p:cNvPr id="39939" name="Rectangle 3"/>
          <p:cNvSpPr>
            <a:spLocks noGrp="true" noChangeArrowheads="true"/>
          </p:cNvSpPr>
          <p:nvPr>
            <p:ph type="dt" sz="quarter" idx="1"/>
          </p:nvPr>
        </p:nvSpPr>
        <p:spPr bwMode="auto">
          <a:xfrm>
            <a:off x="3927475" y="0"/>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t" anchorCtr="false" compatLnSpc="true"/>
          <a:lstStyle>
            <a:lvl1pPr algn="r" defTabSz="922655" eaLnBrk="1" hangingPunct="1">
              <a:defRPr kumimoji="1" sz="1200"/>
            </a:lvl1pPr>
          </a:lstStyle>
          <a:p>
            <a:endParaRPr lang="en-US" altLang="en-US"/>
          </a:p>
        </p:txBody>
      </p:sp>
      <p:sp>
        <p:nvSpPr>
          <p:cNvPr id="39940" name="Rectangle 4"/>
          <p:cNvSpPr>
            <a:spLocks noGrp="true" noChangeArrowheads="true"/>
          </p:cNvSpPr>
          <p:nvPr>
            <p:ph type="ftr" sz="quarter" idx="2"/>
          </p:nvPr>
        </p:nvSpPr>
        <p:spPr bwMode="auto">
          <a:xfrm>
            <a:off x="0" y="8758238"/>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b" anchorCtr="false" compatLnSpc="true"/>
          <a:lstStyle>
            <a:lvl1pPr defTabSz="922655" eaLnBrk="1" hangingPunct="1">
              <a:defRPr kumimoji="1" sz="1200"/>
            </a:lvl1pPr>
          </a:lstStyle>
          <a:p>
            <a:endParaRPr lang="en-US" altLang="en-US"/>
          </a:p>
        </p:txBody>
      </p:sp>
      <p:sp>
        <p:nvSpPr>
          <p:cNvPr id="39941" name="Rectangle 5"/>
          <p:cNvSpPr>
            <a:spLocks noGrp="true" noChangeArrowheads="true"/>
          </p:cNvSpPr>
          <p:nvPr>
            <p:ph type="sldNum" sz="quarter" idx="3"/>
          </p:nvPr>
        </p:nvSpPr>
        <p:spPr bwMode="auto">
          <a:xfrm>
            <a:off x="3927475" y="8758238"/>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b" anchorCtr="false" compatLnSpc="true"/>
          <a:lstStyle>
            <a:lvl1pPr algn="r" defTabSz="922655" eaLnBrk="1" hangingPunct="1">
              <a:defRPr kumimoji="1" sz="1200">
                <a:latin typeface="Arial Black" panose="020B0A04020102020204" pitchFamily="34" charset="0"/>
              </a:defRPr>
            </a:lvl1pPr>
          </a:lstStyle>
          <a:p>
            <a:fld id="{D9BEC05E-BFAF-4310-AC41-ADBFA8DC75B7}" type="slidenum">
              <a:rPr lang="en-US" altLang="en-US"/>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true" noChangeArrowheads="true"/>
          </p:cNvSpPr>
          <p:nvPr>
            <p:ph type="hdr" sz="quarter"/>
          </p:nvPr>
        </p:nvSpPr>
        <p:spPr bwMode="auto">
          <a:xfrm>
            <a:off x="0" y="0"/>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ctr" anchorCtr="false" compatLnSpc="true"/>
          <a:lstStyle>
            <a:lvl1pPr defTabSz="922655">
              <a:defRPr sz="1200"/>
            </a:lvl1pPr>
          </a:lstStyle>
          <a:p>
            <a:endParaRPr lang="en-US" altLang="en-US"/>
          </a:p>
        </p:txBody>
      </p:sp>
      <p:sp>
        <p:nvSpPr>
          <p:cNvPr id="1027" name="Rectangle 3"/>
          <p:cNvSpPr>
            <a:spLocks noGrp="true" noChangeArrowheads="true"/>
          </p:cNvSpPr>
          <p:nvPr>
            <p:ph type="dt" idx="1"/>
          </p:nvPr>
        </p:nvSpPr>
        <p:spPr bwMode="auto">
          <a:xfrm>
            <a:off x="3929063" y="0"/>
            <a:ext cx="300513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309" tIns="46154" rIns="92309" bIns="46154" numCol="1" anchor="ctr" anchorCtr="false" compatLnSpc="true"/>
          <a:lstStyle>
            <a:lvl1pPr algn="r" defTabSz="922655">
              <a:defRPr sz="1200"/>
            </a:lvl1pPr>
          </a:lstStyle>
          <a:p>
            <a:endParaRPr lang="en-US" altLang="en-US"/>
          </a:p>
        </p:txBody>
      </p:sp>
      <p:sp>
        <p:nvSpPr>
          <p:cNvPr id="1028" name="Rectangle 4"/>
          <p:cNvSpPr>
            <a:spLocks noGrp="true" noRot="true" noChangeAspect="true" noChangeArrowheads="true" noTextEdit="true"/>
          </p:cNvSpPr>
          <p:nvPr>
            <p:ph type="sldImg" idx="2"/>
          </p:nvPr>
        </p:nvSpPr>
        <p:spPr bwMode="auto">
          <a:xfrm>
            <a:off x="1162050" y="692150"/>
            <a:ext cx="4610100" cy="3457575"/>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9" name="Rectangle 5"/>
          <p:cNvSpPr>
            <a:spLocks noGrp="true" noChangeArrowheads="true"/>
          </p:cNvSpPr>
          <p:nvPr>
            <p:ph type="body" sz="quarter" idx="3"/>
          </p:nvPr>
        </p:nvSpPr>
        <p:spPr bwMode="auto">
          <a:xfrm>
            <a:off x="923925" y="4379913"/>
            <a:ext cx="5086350"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t" anchorCtr="false" compatLnSpc="true"/>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30" name="Rectangle 6"/>
          <p:cNvSpPr>
            <a:spLocks noGrp="true" noChangeArrowheads="true"/>
          </p:cNvSpPr>
          <p:nvPr>
            <p:ph type="ftr" sz="quarter" idx="4"/>
          </p:nvPr>
        </p:nvSpPr>
        <p:spPr bwMode="auto">
          <a:xfrm>
            <a:off x="0" y="8759825"/>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b" anchorCtr="false" compatLnSpc="true"/>
          <a:lstStyle>
            <a:lvl1pPr defTabSz="922655">
              <a:defRPr sz="1200"/>
            </a:lvl1pPr>
          </a:lstStyle>
          <a:p>
            <a:endParaRPr lang="en-US" altLang="en-US"/>
          </a:p>
        </p:txBody>
      </p:sp>
      <p:sp>
        <p:nvSpPr>
          <p:cNvPr id="1031" name="Rectangle 7"/>
          <p:cNvSpPr>
            <a:spLocks noGrp="true" noChangeArrowheads="true"/>
          </p:cNvSpPr>
          <p:nvPr>
            <p:ph type="sldNum" sz="quarter" idx="5"/>
          </p:nvPr>
        </p:nvSpPr>
        <p:spPr bwMode="auto">
          <a:xfrm>
            <a:off x="3929063" y="8759825"/>
            <a:ext cx="300513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309" tIns="46154" rIns="92309" bIns="46154" numCol="1" anchor="b" anchorCtr="false" compatLnSpc="true"/>
          <a:lstStyle>
            <a:lvl1pPr algn="r" defTabSz="922655">
              <a:defRPr sz="1200">
                <a:latin typeface="Arial Black" panose="020B0A04020102020204" pitchFamily="34" charset="0"/>
              </a:defRPr>
            </a:lvl1pPr>
          </a:lstStyle>
          <a:p>
            <a:fld id="{32D83F28-F387-4D2E-B1FE-6B124E408331}"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54"/>
        <p:cNvGrpSpPr/>
        <p:nvPr/>
      </p:nvGrpSpPr>
      <p:grpSpPr>
        <a:xfrm>
          <a:off x="0" y="0"/>
          <a:ext cx="0" cy="0"/>
          <a:chOff x="0" y="0"/>
          <a:chExt cx="0" cy="0"/>
        </a:xfrm>
      </p:grpSpPr>
      <p:sp>
        <p:nvSpPr>
          <p:cNvPr id="55" name="Google Shape;55;g35f391192_00:notes"/>
          <p:cNvSpPr/>
          <p:nvPr>
            <p:ph type="sldImg" idx="2"/>
          </p:nvPr>
        </p:nvSpPr>
        <p:spPr>
          <a:xfrm>
            <a:off x="381175" y="685800"/>
            <a:ext cx="60963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56" name="Google Shape;56;g35f391192_00: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6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9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1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2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2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4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4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5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7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27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9.xml"/></Relationships>
</file>

<file path=ppt/slideLayouts/_rels/slideLayout29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9.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0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9.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0.xml"/></Relationships>
</file>

<file path=ppt/slideLayouts/_rels/slideLayout30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0.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2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0.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2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1.xml"/></Relationships>
</file>

<file path=ppt/slideLayouts/_rels/slideLayout32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1.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1.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3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2.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5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0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0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10.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1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6.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27.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28.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2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30.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4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4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4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4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46.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59.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60.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6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22" name="Shape 22"/>
        <p:cNvGrpSpPr/>
        <p:nvPr/>
      </p:nvGrpSpPr>
      <p:grpSpPr>
        <a:xfrm>
          <a:off x="0" y="0"/>
          <a:ext cx="0" cy="0"/>
          <a:chOff x="0" y="0"/>
          <a:chExt cx="0" cy="0"/>
        </a:xfrm>
      </p:grpSpPr>
      <p:sp>
        <p:nvSpPr>
          <p:cNvPr id="23" name="Google Shape;23;p5"/>
          <p:cNvSpPr/>
          <p:nvPr/>
        </p:nvSpPr>
        <p:spPr>
          <a:xfrm>
            <a:off x="259950" y="365700"/>
            <a:ext cx="8624125" cy="6126600"/>
          </a:xfrm>
          <a:custGeom>
            <a:avLst/>
            <a:gdLst/>
            <a:ahLst/>
            <a:cxnLst/>
            <a:rect l="l" t="t" r="r" b="b"/>
            <a:pathLst>
              <a:path w="344965" h="183798" extrusionOk="false">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24" name="Google Shape;24;p5"/>
          <p:cNvSpPr txBox="true"/>
          <p:nvPr>
            <p:ph type="title"/>
          </p:nvPr>
        </p:nvSpPr>
        <p:spPr>
          <a:xfrm>
            <a:off x="3241650" y="132140"/>
            <a:ext cx="2660700" cy="480400"/>
          </a:xfrm>
          <a:prstGeom prst="rect">
            <a:avLst/>
          </a:prstGeom>
        </p:spPr>
        <p:txBody>
          <a:bodyPr spcFirstLastPara="1" wrap="square" lIns="0" tIns="0" rIns="0" bIns="0" anchor="ctr" anchorCtr="false">
            <a:noAutofit/>
          </a:bodyPr>
          <a:lstStyle>
            <a:lvl1pPr lvl="0">
              <a:spcBef>
                <a:spcPts val="0"/>
              </a:spcBef>
              <a:spcAft>
                <a:spcPts val="0"/>
              </a:spcAft>
              <a:buSzPts val="1200"/>
              <a:buNone/>
              <a:defRPr>
                <a:latin typeface="Complex" panose="00000400000000000000" charset="0"/>
                <a:ea typeface="Complex" panose="00000400000000000000" charset="0"/>
                <a:cs typeface="Complex" panose="00000400000000000000" charset="0"/>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5" name="Google Shape;25;p5"/>
          <p:cNvSpPr txBox="true"/>
          <p:nvPr>
            <p:ph type="body" idx="1"/>
          </p:nvPr>
        </p:nvSpPr>
        <p:spPr>
          <a:xfrm>
            <a:off x="916650" y="1267800"/>
            <a:ext cx="7310700" cy="4322400"/>
          </a:xfrm>
          <a:prstGeom prst="rect">
            <a:avLst/>
          </a:prstGeom>
        </p:spPr>
        <p:txBody>
          <a:bodyPr spcFirstLastPara="1" wrap="square" lIns="91425" tIns="91425" rIns="91425" bIns="91425" anchor="t" anchorCtr="false">
            <a:noAutofit/>
          </a:bodyPr>
          <a:lstStyle>
            <a:lvl1pPr marL="457200" lvl="0" indent="-381000">
              <a:spcBef>
                <a:spcPts val="600"/>
              </a:spcBef>
              <a:spcAft>
                <a:spcPts val="0"/>
              </a:spcAft>
              <a:buSzPts val="2400"/>
              <a:buChar char="⊡"/>
              <a:defRPr sz="2400">
                <a:latin typeface="Complex" panose="00000400000000000000" charset="0"/>
                <a:ea typeface="Complex" panose="00000400000000000000" charset="0"/>
                <a:cs typeface="Complex" panose="00000400000000000000" charset="0"/>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p:txBody>
      </p:sp>
      <p:sp>
        <p:nvSpPr>
          <p:cNvPr id="26" name="Google Shape;26;p5"/>
          <p:cNvSpPr txBox="true"/>
          <p:nvPr>
            <p:ph type="sldNum" idx="12"/>
          </p:nvPr>
        </p:nvSpPr>
        <p:spPr>
          <a:xfrm>
            <a:off x="-125" y="6492300"/>
            <a:ext cx="9144000" cy="365600"/>
          </a:xfrm>
          <a:prstGeom prst="rect">
            <a:avLst/>
          </a:prstGeom>
        </p:spPr>
        <p:txBody>
          <a:bodyPr spcFirstLastPara="1" wrap="square" lIns="91425" tIns="91425" rIns="91425" bIns="91425" anchor="ctr" anchorCtr="false">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7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75.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76.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7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78.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90.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9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9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9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94.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9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9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9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2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0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0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0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0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06.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07.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08.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0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2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2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2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2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2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39.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40.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4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42.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2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5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55.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56.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5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2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70.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7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7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7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74.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2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86.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87.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88.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8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90.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2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30.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0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0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0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0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30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0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30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1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19.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20.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2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22.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3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2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3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3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3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35.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36.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3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38.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3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34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3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3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50.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5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5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5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6.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7.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8.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6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6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6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6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79.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80.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8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8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9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9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9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95.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96.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9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98.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54.xml"/><Relationship Id="rId8" Type="http://schemas.openxmlformats.org/officeDocument/2006/relationships/slideLayout" Target="../slideLayouts/slideLayout153.xml"/><Relationship Id="rId7" Type="http://schemas.openxmlformats.org/officeDocument/2006/relationships/slideLayout" Target="../slideLayouts/slideLayout152.xml"/><Relationship Id="rId6" Type="http://schemas.openxmlformats.org/officeDocument/2006/relationships/slideLayout" Target="../slideLayouts/slideLayout151.xml"/><Relationship Id="rId5" Type="http://schemas.openxmlformats.org/officeDocument/2006/relationships/slideLayout" Target="../slideLayouts/slideLayout150.xml"/><Relationship Id="rId4" Type="http://schemas.openxmlformats.org/officeDocument/2006/relationships/slideLayout" Target="../slideLayouts/slideLayout149.xml"/><Relationship Id="rId3" Type="http://schemas.openxmlformats.org/officeDocument/2006/relationships/slideLayout" Target="../slideLayouts/slideLayout148.xml"/><Relationship Id="rId2" Type="http://schemas.openxmlformats.org/officeDocument/2006/relationships/slideLayout" Target="../slideLayouts/slideLayout147.xml"/><Relationship Id="rId17" Type="http://schemas.openxmlformats.org/officeDocument/2006/relationships/theme" Target="../theme/theme10.xml"/><Relationship Id="rId16" Type="http://schemas.openxmlformats.org/officeDocument/2006/relationships/slideLayout" Target="../slideLayouts/slideLayout161.xml"/><Relationship Id="rId15" Type="http://schemas.openxmlformats.org/officeDocument/2006/relationships/slideLayout" Target="../slideLayouts/slideLayout160.xml"/><Relationship Id="rId14" Type="http://schemas.openxmlformats.org/officeDocument/2006/relationships/slideLayout" Target="../slideLayouts/slideLayout159.xml"/><Relationship Id="rId13" Type="http://schemas.openxmlformats.org/officeDocument/2006/relationships/slideLayout" Target="../slideLayouts/slideLayout158.xml"/><Relationship Id="rId12" Type="http://schemas.openxmlformats.org/officeDocument/2006/relationships/slideLayout" Target="../slideLayouts/slideLayout157.xml"/><Relationship Id="rId11" Type="http://schemas.openxmlformats.org/officeDocument/2006/relationships/slideLayout" Target="../slideLayouts/slideLayout156.xml"/><Relationship Id="rId10" Type="http://schemas.openxmlformats.org/officeDocument/2006/relationships/slideLayout" Target="../slideLayouts/slideLayout155.xml"/><Relationship Id="rId1" Type="http://schemas.openxmlformats.org/officeDocument/2006/relationships/slideLayout" Target="../slideLayouts/slideLayout146.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70.xml"/><Relationship Id="rId8" Type="http://schemas.openxmlformats.org/officeDocument/2006/relationships/slideLayout" Target="../slideLayouts/slideLayout169.xml"/><Relationship Id="rId7" Type="http://schemas.openxmlformats.org/officeDocument/2006/relationships/slideLayout" Target="../slideLayouts/slideLayout168.xml"/><Relationship Id="rId6" Type="http://schemas.openxmlformats.org/officeDocument/2006/relationships/slideLayout" Target="../slideLayouts/slideLayout167.xml"/><Relationship Id="rId5" Type="http://schemas.openxmlformats.org/officeDocument/2006/relationships/slideLayout" Target="../slideLayouts/slideLayout166.xml"/><Relationship Id="rId4" Type="http://schemas.openxmlformats.org/officeDocument/2006/relationships/slideLayout" Target="../slideLayouts/slideLayout165.xml"/><Relationship Id="rId3" Type="http://schemas.openxmlformats.org/officeDocument/2006/relationships/slideLayout" Target="../slideLayouts/slideLayout164.xml"/><Relationship Id="rId2" Type="http://schemas.openxmlformats.org/officeDocument/2006/relationships/slideLayout" Target="../slideLayouts/slideLayout163.xml"/><Relationship Id="rId17" Type="http://schemas.openxmlformats.org/officeDocument/2006/relationships/theme" Target="../theme/theme11.xml"/><Relationship Id="rId16" Type="http://schemas.openxmlformats.org/officeDocument/2006/relationships/slideLayout" Target="../slideLayouts/slideLayout177.xml"/><Relationship Id="rId15" Type="http://schemas.openxmlformats.org/officeDocument/2006/relationships/slideLayout" Target="../slideLayouts/slideLayout176.xml"/><Relationship Id="rId14" Type="http://schemas.openxmlformats.org/officeDocument/2006/relationships/slideLayout" Target="../slideLayouts/slideLayout175.xml"/><Relationship Id="rId13" Type="http://schemas.openxmlformats.org/officeDocument/2006/relationships/slideLayout" Target="../slideLayouts/slideLayout174.xml"/><Relationship Id="rId12" Type="http://schemas.openxmlformats.org/officeDocument/2006/relationships/slideLayout" Target="../slideLayouts/slideLayout173.xml"/><Relationship Id="rId11" Type="http://schemas.openxmlformats.org/officeDocument/2006/relationships/slideLayout" Target="../slideLayouts/slideLayout172.xml"/><Relationship Id="rId10" Type="http://schemas.openxmlformats.org/officeDocument/2006/relationships/slideLayout" Target="../slideLayouts/slideLayout171.xml"/><Relationship Id="rId1" Type="http://schemas.openxmlformats.org/officeDocument/2006/relationships/slideLayout" Target="../slideLayouts/slideLayout162.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86.xml"/><Relationship Id="rId8" Type="http://schemas.openxmlformats.org/officeDocument/2006/relationships/slideLayout" Target="../slideLayouts/slideLayout185.xml"/><Relationship Id="rId7" Type="http://schemas.openxmlformats.org/officeDocument/2006/relationships/slideLayout" Target="../slideLayouts/slideLayout184.xml"/><Relationship Id="rId6" Type="http://schemas.openxmlformats.org/officeDocument/2006/relationships/slideLayout" Target="../slideLayouts/slideLayout183.xml"/><Relationship Id="rId5" Type="http://schemas.openxmlformats.org/officeDocument/2006/relationships/slideLayout" Target="../slideLayouts/slideLayout182.xml"/><Relationship Id="rId4" Type="http://schemas.openxmlformats.org/officeDocument/2006/relationships/slideLayout" Target="../slideLayouts/slideLayout181.xml"/><Relationship Id="rId3" Type="http://schemas.openxmlformats.org/officeDocument/2006/relationships/slideLayout" Target="../slideLayouts/slideLayout180.xml"/><Relationship Id="rId2" Type="http://schemas.openxmlformats.org/officeDocument/2006/relationships/slideLayout" Target="../slideLayouts/slideLayout179.xml"/><Relationship Id="rId17" Type="http://schemas.openxmlformats.org/officeDocument/2006/relationships/theme" Target="../theme/theme12.xml"/><Relationship Id="rId16" Type="http://schemas.openxmlformats.org/officeDocument/2006/relationships/slideLayout" Target="../slideLayouts/slideLayout193.xml"/><Relationship Id="rId15" Type="http://schemas.openxmlformats.org/officeDocument/2006/relationships/slideLayout" Target="../slideLayouts/slideLayout192.xml"/><Relationship Id="rId14" Type="http://schemas.openxmlformats.org/officeDocument/2006/relationships/slideLayout" Target="../slideLayouts/slideLayout191.xml"/><Relationship Id="rId13" Type="http://schemas.openxmlformats.org/officeDocument/2006/relationships/slideLayout" Target="../slideLayouts/slideLayout190.xml"/><Relationship Id="rId12" Type="http://schemas.openxmlformats.org/officeDocument/2006/relationships/slideLayout" Target="../slideLayouts/slideLayout189.xml"/><Relationship Id="rId11" Type="http://schemas.openxmlformats.org/officeDocument/2006/relationships/slideLayout" Target="../slideLayouts/slideLayout188.xml"/><Relationship Id="rId10" Type="http://schemas.openxmlformats.org/officeDocument/2006/relationships/slideLayout" Target="../slideLayouts/slideLayout187.xml"/><Relationship Id="rId1" Type="http://schemas.openxmlformats.org/officeDocument/2006/relationships/slideLayout" Target="../slideLayouts/slideLayout178.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202.xml"/><Relationship Id="rId8" Type="http://schemas.openxmlformats.org/officeDocument/2006/relationships/slideLayout" Target="../slideLayouts/slideLayout201.xml"/><Relationship Id="rId7" Type="http://schemas.openxmlformats.org/officeDocument/2006/relationships/slideLayout" Target="../slideLayouts/slideLayout200.xml"/><Relationship Id="rId6" Type="http://schemas.openxmlformats.org/officeDocument/2006/relationships/slideLayout" Target="../slideLayouts/slideLayout199.xml"/><Relationship Id="rId5" Type="http://schemas.openxmlformats.org/officeDocument/2006/relationships/slideLayout" Target="../slideLayouts/slideLayout198.xml"/><Relationship Id="rId4" Type="http://schemas.openxmlformats.org/officeDocument/2006/relationships/slideLayout" Target="../slideLayouts/slideLayout197.xml"/><Relationship Id="rId3" Type="http://schemas.openxmlformats.org/officeDocument/2006/relationships/slideLayout" Target="../slideLayouts/slideLayout196.xml"/><Relationship Id="rId2" Type="http://schemas.openxmlformats.org/officeDocument/2006/relationships/slideLayout" Target="../slideLayouts/slideLayout195.xml"/><Relationship Id="rId17" Type="http://schemas.openxmlformats.org/officeDocument/2006/relationships/theme" Target="../theme/theme13.xml"/><Relationship Id="rId16" Type="http://schemas.openxmlformats.org/officeDocument/2006/relationships/slideLayout" Target="../slideLayouts/slideLayout209.xml"/><Relationship Id="rId15" Type="http://schemas.openxmlformats.org/officeDocument/2006/relationships/slideLayout" Target="../slideLayouts/slideLayout208.xml"/><Relationship Id="rId14" Type="http://schemas.openxmlformats.org/officeDocument/2006/relationships/slideLayout" Target="../slideLayouts/slideLayout207.xml"/><Relationship Id="rId13" Type="http://schemas.openxmlformats.org/officeDocument/2006/relationships/slideLayout" Target="../slideLayouts/slideLayout206.xml"/><Relationship Id="rId12" Type="http://schemas.openxmlformats.org/officeDocument/2006/relationships/slideLayout" Target="../slideLayouts/slideLayout205.xml"/><Relationship Id="rId11" Type="http://schemas.openxmlformats.org/officeDocument/2006/relationships/slideLayout" Target="../slideLayouts/slideLayout204.xml"/><Relationship Id="rId10" Type="http://schemas.openxmlformats.org/officeDocument/2006/relationships/slideLayout" Target="../slideLayouts/slideLayout203.xml"/><Relationship Id="rId1" Type="http://schemas.openxmlformats.org/officeDocument/2006/relationships/slideLayout" Target="../slideLayouts/slideLayout194.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218.xml"/><Relationship Id="rId8" Type="http://schemas.openxmlformats.org/officeDocument/2006/relationships/slideLayout" Target="../slideLayouts/slideLayout217.xml"/><Relationship Id="rId7" Type="http://schemas.openxmlformats.org/officeDocument/2006/relationships/slideLayout" Target="../slideLayouts/slideLayout216.xml"/><Relationship Id="rId6" Type="http://schemas.openxmlformats.org/officeDocument/2006/relationships/slideLayout" Target="../slideLayouts/slideLayout215.xml"/><Relationship Id="rId5" Type="http://schemas.openxmlformats.org/officeDocument/2006/relationships/slideLayout" Target="../slideLayouts/slideLayout214.xml"/><Relationship Id="rId4" Type="http://schemas.openxmlformats.org/officeDocument/2006/relationships/slideLayout" Target="../slideLayouts/slideLayout213.xml"/><Relationship Id="rId3" Type="http://schemas.openxmlformats.org/officeDocument/2006/relationships/slideLayout" Target="../slideLayouts/slideLayout212.xml"/><Relationship Id="rId2" Type="http://schemas.openxmlformats.org/officeDocument/2006/relationships/slideLayout" Target="../slideLayouts/slideLayout211.xml"/><Relationship Id="rId17" Type="http://schemas.openxmlformats.org/officeDocument/2006/relationships/theme" Target="../theme/theme14.xml"/><Relationship Id="rId16" Type="http://schemas.openxmlformats.org/officeDocument/2006/relationships/slideLayout" Target="../slideLayouts/slideLayout225.xml"/><Relationship Id="rId15" Type="http://schemas.openxmlformats.org/officeDocument/2006/relationships/slideLayout" Target="../slideLayouts/slideLayout224.xml"/><Relationship Id="rId14" Type="http://schemas.openxmlformats.org/officeDocument/2006/relationships/slideLayout" Target="../slideLayouts/slideLayout223.xml"/><Relationship Id="rId13" Type="http://schemas.openxmlformats.org/officeDocument/2006/relationships/slideLayout" Target="../slideLayouts/slideLayout222.xml"/><Relationship Id="rId12" Type="http://schemas.openxmlformats.org/officeDocument/2006/relationships/slideLayout" Target="../slideLayouts/slideLayout221.xml"/><Relationship Id="rId11" Type="http://schemas.openxmlformats.org/officeDocument/2006/relationships/slideLayout" Target="../slideLayouts/slideLayout220.xml"/><Relationship Id="rId10" Type="http://schemas.openxmlformats.org/officeDocument/2006/relationships/slideLayout" Target="../slideLayouts/slideLayout219.xml"/><Relationship Id="rId1" Type="http://schemas.openxmlformats.org/officeDocument/2006/relationships/slideLayout" Target="../slideLayouts/slideLayout210.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234.xml"/><Relationship Id="rId8" Type="http://schemas.openxmlformats.org/officeDocument/2006/relationships/slideLayout" Target="../slideLayouts/slideLayout233.xml"/><Relationship Id="rId7" Type="http://schemas.openxmlformats.org/officeDocument/2006/relationships/slideLayout" Target="../slideLayouts/slideLayout232.xml"/><Relationship Id="rId6" Type="http://schemas.openxmlformats.org/officeDocument/2006/relationships/slideLayout" Target="../slideLayouts/slideLayout231.xml"/><Relationship Id="rId5" Type="http://schemas.openxmlformats.org/officeDocument/2006/relationships/slideLayout" Target="../slideLayouts/slideLayout230.xml"/><Relationship Id="rId4" Type="http://schemas.openxmlformats.org/officeDocument/2006/relationships/slideLayout" Target="../slideLayouts/slideLayout229.xml"/><Relationship Id="rId3" Type="http://schemas.openxmlformats.org/officeDocument/2006/relationships/slideLayout" Target="../slideLayouts/slideLayout228.xml"/><Relationship Id="rId2" Type="http://schemas.openxmlformats.org/officeDocument/2006/relationships/slideLayout" Target="../slideLayouts/slideLayout227.xml"/><Relationship Id="rId17" Type="http://schemas.openxmlformats.org/officeDocument/2006/relationships/theme" Target="../theme/theme15.xml"/><Relationship Id="rId16" Type="http://schemas.openxmlformats.org/officeDocument/2006/relationships/slideLayout" Target="../slideLayouts/slideLayout241.xml"/><Relationship Id="rId15" Type="http://schemas.openxmlformats.org/officeDocument/2006/relationships/slideLayout" Target="../slideLayouts/slideLayout240.xml"/><Relationship Id="rId14" Type="http://schemas.openxmlformats.org/officeDocument/2006/relationships/slideLayout" Target="../slideLayouts/slideLayout239.xml"/><Relationship Id="rId13" Type="http://schemas.openxmlformats.org/officeDocument/2006/relationships/slideLayout" Target="../slideLayouts/slideLayout238.xml"/><Relationship Id="rId12" Type="http://schemas.openxmlformats.org/officeDocument/2006/relationships/slideLayout" Target="../slideLayouts/slideLayout237.xml"/><Relationship Id="rId11" Type="http://schemas.openxmlformats.org/officeDocument/2006/relationships/slideLayout" Target="../slideLayouts/slideLayout236.xml"/><Relationship Id="rId10" Type="http://schemas.openxmlformats.org/officeDocument/2006/relationships/slideLayout" Target="../slideLayouts/slideLayout235.xml"/><Relationship Id="rId1" Type="http://schemas.openxmlformats.org/officeDocument/2006/relationships/slideLayout" Target="../slideLayouts/slideLayout226.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250.xml"/><Relationship Id="rId8" Type="http://schemas.openxmlformats.org/officeDocument/2006/relationships/slideLayout" Target="../slideLayouts/slideLayout249.xml"/><Relationship Id="rId7" Type="http://schemas.openxmlformats.org/officeDocument/2006/relationships/slideLayout" Target="../slideLayouts/slideLayout248.xml"/><Relationship Id="rId6" Type="http://schemas.openxmlformats.org/officeDocument/2006/relationships/slideLayout" Target="../slideLayouts/slideLayout247.xml"/><Relationship Id="rId5" Type="http://schemas.openxmlformats.org/officeDocument/2006/relationships/slideLayout" Target="../slideLayouts/slideLayout246.xml"/><Relationship Id="rId4" Type="http://schemas.openxmlformats.org/officeDocument/2006/relationships/slideLayout" Target="../slideLayouts/slideLayout245.xml"/><Relationship Id="rId3" Type="http://schemas.openxmlformats.org/officeDocument/2006/relationships/slideLayout" Target="../slideLayouts/slideLayout244.xml"/><Relationship Id="rId2" Type="http://schemas.openxmlformats.org/officeDocument/2006/relationships/slideLayout" Target="../slideLayouts/slideLayout243.xml"/><Relationship Id="rId17" Type="http://schemas.openxmlformats.org/officeDocument/2006/relationships/theme" Target="../theme/theme16.xml"/><Relationship Id="rId16" Type="http://schemas.openxmlformats.org/officeDocument/2006/relationships/slideLayout" Target="../slideLayouts/slideLayout257.xml"/><Relationship Id="rId15" Type="http://schemas.openxmlformats.org/officeDocument/2006/relationships/slideLayout" Target="../slideLayouts/slideLayout256.xml"/><Relationship Id="rId14" Type="http://schemas.openxmlformats.org/officeDocument/2006/relationships/slideLayout" Target="../slideLayouts/slideLayout255.xml"/><Relationship Id="rId13" Type="http://schemas.openxmlformats.org/officeDocument/2006/relationships/slideLayout" Target="../slideLayouts/slideLayout254.xml"/><Relationship Id="rId12" Type="http://schemas.openxmlformats.org/officeDocument/2006/relationships/slideLayout" Target="../slideLayouts/slideLayout253.xml"/><Relationship Id="rId11" Type="http://schemas.openxmlformats.org/officeDocument/2006/relationships/slideLayout" Target="../slideLayouts/slideLayout252.xml"/><Relationship Id="rId10" Type="http://schemas.openxmlformats.org/officeDocument/2006/relationships/slideLayout" Target="../slideLayouts/slideLayout251.xml"/><Relationship Id="rId1" Type="http://schemas.openxmlformats.org/officeDocument/2006/relationships/slideLayout" Target="../slideLayouts/slideLayout242.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266.xml"/><Relationship Id="rId8" Type="http://schemas.openxmlformats.org/officeDocument/2006/relationships/slideLayout" Target="../slideLayouts/slideLayout265.xml"/><Relationship Id="rId7" Type="http://schemas.openxmlformats.org/officeDocument/2006/relationships/slideLayout" Target="../slideLayouts/slideLayout264.xml"/><Relationship Id="rId6" Type="http://schemas.openxmlformats.org/officeDocument/2006/relationships/slideLayout" Target="../slideLayouts/slideLayout263.xml"/><Relationship Id="rId5" Type="http://schemas.openxmlformats.org/officeDocument/2006/relationships/slideLayout" Target="../slideLayouts/slideLayout262.xml"/><Relationship Id="rId4" Type="http://schemas.openxmlformats.org/officeDocument/2006/relationships/slideLayout" Target="../slideLayouts/slideLayout261.xml"/><Relationship Id="rId3" Type="http://schemas.openxmlformats.org/officeDocument/2006/relationships/slideLayout" Target="../slideLayouts/slideLayout260.xml"/><Relationship Id="rId2" Type="http://schemas.openxmlformats.org/officeDocument/2006/relationships/slideLayout" Target="../slideLayouts/slideLayout259.xml"/><Relationship Id="rId17" Type="http://schemas.openxmlformats.org/officeDocument/2006/relationships/theme" Target="../theme/theme17.xml"/><Relationship Id="rId16" Type="http://schemas.openxmlformats.org/officeDocument/2006/relationships/slideLayout" Target="../slideLayouts/slideLayout273.xml"/><Relationship Id="rId15" Type="http://schemas.openxmlformats.org/officeDocument/2006/relationships/slideLayout" Target="../slideLayouts/slideLayout272.xml"/><Relationship Id="rId14" Type="http://schemas.openxmlformats.org/officeDocument/2006/relationships/slideLayout" Target="../slideLayouts/slideLayout271.xml"/><Relationship Id="rId13" Type="http://schemas.openxmlformats.org/officeDocument/2006/relationships/slideLayout" Target="../slideLayouts/slideLayout270.xml"/><Relationship Id="rId12" Type="http://schemas.openxmlformats.org/officeDocument/2006/relationships/slideLayout" Target="../slideLayouts/slideLayout269.xml"/><Relationship Id="rId11" Type="http://schemas.openxmlformats.org/officeDocument/2006/relationships/slideLayout" Target="../slideLayouts/slideLayout268.xml"/><Relationship Id="rId10" Type="http://schemas.openxmlformats.org/officeDocument/2006/relationships/slideLayout" Target="../slideLayouts/slideLayout267.xml"/><Relationship Id="rId1" Type="http://schemas.openxmlformats.org/officeDocument/2006/relationships/slideLayout" Target="../slideLayouts/slideLayout258.xml"/></Relationships>
</file>

<file path=ppt/slideMasters/_rels/slideMaster18.xml.rels><?xml version="1.0" encoding="UTF-8" standalone="yes"?>
<Relationships xmlns="http://schemas.openxmlformats.org/package/2006/relationships"><Relationship Id="rId9" Type="http://schemas.openxmlformats.org/officeDocument/2006/relationships/slideLayout" Target="../slideLayouts/slideLayout282.xml"/><Relationship Id="rId8" Type="http://schemas.openxmlformats.org/officeDocument/2006/relationships/slideLayout" Target="../slideLayouts/slideLayout281.xml"/><Relationship Id="rId7" Type="http://schemas.openxmlformats.org/officeDocument/2006/relationships/slideLayout" Target="../slideLayouts/slideLayout280.xml"/><Relationship Id="rId6" Type="http://schemas.openxmlformats.org/officeDocument/2006/relationships/slideLayout" Target="../slideLayouts/slideLayout279.xml"/><Relationship Id="rId5" Type="http://schemas.openxmlformats.org/officeDocument/2006/relationships/slideLayout" Target="../slideLayouts/slideLayout278.xml"/><Relationship Id="rId4" Type="http://schemas.openxmlformats.org/officeDocument/2006/relationships/slideLayout" Target="../slideLayouts/slideLayout277.xml"/><Relationship Id="rId3" Type="http://schemas.openxmlformats.org/officeDocument/2006/relationships/slideLayout" Target="../slideLayouts/slideLayout276.xml"/><Relationship Id="rId2" Type="http://schemas.openxmlformats.org/officeDocument/2006/relationships/slideLayout" Target="../slideLayouts/slideLayout275.xml"/><Relationship Id="rId17" Type="http://schemas.openxmlformats.org/officeDocument/2006/relationships/theme" Target="../theme/theme18.xml"/><Relationship Id="rId16" Type="http://schemas.openxmlformats.org/officeDocument/2006/relationships/slideLayout" Target="../slideLayouts/slideLayout289.xml"/><Relationship Id="rId15" Type="http://schemas.openxmlformats.org/officeDocument/2006/relationships/slideLayout" Target="../slideLayouts/slideLayout288.xml"/><Relationship Id="rId14" Type="http://schemas.openxmlformats.org/officeDocument/2006/relationships/slideLayout" Target="../slideLayouts/slideLayout287.xml"/><Relationship Id="rId13" Type="http://schemas.openxmlformats.org/officeDocument/2006/relationships/slideLayout" Target="../slideLayouts/slideLayout286.xml"/><Relationship Id="rId12" Type="http://schemas.openxmlformats.org/officeDocument/2006/relationships/slideLayout" Target="../slideLayouts/slideLayout285.xml"/><Relationship Id="rId11" Type="http://schemas.openxmlformats.org/officeDocument/2006/relationships/slideLayout" Target="../slideLayouts/slideLayout284.xml"/><Relationship Id="rId10" Type="http://schemas.openxmlformats.org/officeDocument/2006/relationships/slideLayout" Target="../slideLayouts/slideLayout283.xml"/><Relationship Id="rId1" Type="http://schemas.openxmlformats.org/officeDocument/2006/relationships/slideLayout" Target="../slideLayouts/slideLayout274.xml"/></Relationships>
</file>

<file path=ppt/slideMasters/_rels/slideMaster19.xml.rels><?xml version="1.0" encoding="UTF-8" standalone="yes"?>
<Relationships xmlns="http://schemas.openxmlformats.org/package/2006/relationships"><Relationship Id="rId9" Type="http://schemas.openxmlformats.org/officeDocument/2006/relationships/slideLayout" Target="../slideLayouts/slideLayout298.xml"/><Relationship Id="rId8" Type="http://schemas.openxmlformats.org/officeDocument/2006/relationships/slideLayout" Target="../slideLayouts/slideLayout297.xml"/><Relationship Id="rId7" Type="http://schemas.openxmlformats.org/officeDocument/2006/relationships/slideLayout" Target="../slideLayouts/slideLayout296.xml"/><Relationship Id="rId6" Type="http://schemas.openxmlformats.org/officeDocument/2006/relationships/slideLayout" Target="../slideLayouts/slideLayout295.xml"/><Relationship Id="rId5" Type="http://schemas.openxmlformats.org/officeDocument/2006/relationships/slideLayout" Target="../slideLayouts/slideLayout294.xml"/><Relationship Id="rId4" Type="http://schemas.openxmlformats.org/officeDocument/2006/relationships/slideLayout" Target="../slideLayouts/slideLayout293.xml"/><Relationship Id="rId3" Type="http://schemas.openxmlformats.org/officeDocument/2006/relationships/slideLayout" Target="../slideLayouts/slideLayout292.xml"/><Relationship Id="rId2" Type="http://schemas.openxmlformats.org/officeDocument/2006/relationships/slideLayout" Target="../slideLayouts/slideLayout291.xml"/><Relationship Id="rId17" Type="http://schemas.openxmlformats.org/officeDocument/2006/relationships/theme" Target="../theme/theme19.xml"/><Relationship Id="rId16" Type="http://schemas.openxmlformats.org/officeDocument/2006/relationships/slideLayout" Target="../slideLayouts/slideLayout305.xml"/><Relationship Id="rId15" Type="http://schemas.openxmlformats.org/officeDocument/2006/relationships/slideLayout" Target="../slideLayouts/slideLayout304.xml"/><Relationship Id="rId14" Type="http://schemas.openxmlformats.org/officeDocument/2006/relationships/slideLayout" Target="../slideLayouts/slideLayout303.xml"/><Relationship Id="rId13" Type="http://schemas.openxmlformats.org/officeDocument/2006/relationships/slideLayout" Target="../slideLayouts/slideLayout302.xml"/><Relationship Id="rId12" Type="http://schemas.openxmlformats.org/officeDocument/2006/relationships/slideLayout" Target="../slideLayouts/slideLayout301.xml"/><Relationship Id="rId11" Type="http://schemas.openxmlformats.org/officeDocument/2006/relationships/slideLayout" Target="../slideLayouts/slideLayout300.xml"/><Relationship Id="rId10" Type="http://schemas.openxmlformats.org/officeDocument/2006/relationships/slideLayout" Target="../slideLayouts/slideLayout299.xml"/><Relationship Id="rId1" Type="http://schemas.openxmlformats.org/officeDocument/2006/relationships/slideLayout" Target="../slideLayouts/slideLayout29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7" Type="http://schemas.openxmlformats.org/officeDocument/2006/relationships/theme" Target="../theme/theme2.xml"/><Relationship Id="rId16" Type="http://schemas.openxmlformats.org/officeDocument/2006/relationships/slideLayout" Target="../slideLayouts/slideLayout33.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_rels/slideMaster20.xml.rels><?xml version="1.0" encoding="UTF-8" standalone="yes"?>
<Relationships xmlns="http://schemas.openxmlformats.org/package/2006/relationships"><Relationship Id="rId9" Type="http://schemas.openxmlformats.org/officeDocument/2006/relationships/slideLayout" Target="../slideLayouts/slideLayout314.xml"/><Relationship Id="rId8" Type="http://schemas.openxmlformats.org/officeDocument/2006/relationships/slideLayout" Target="../slideLayouts/slideLayout313.xml"/><Relationship Id="rId7" Type="http://schemas.openxmlformats.org/officeDocument/2006/relationships/slideLayout" Target="../slideLayouts/slideLayout312.xml"/><Relationship Id="rId6" Type="http://schemas.openxmlformats.org/officeDocument/2006/relationships/slideLayout" Target="../slideLayouts/slideLayout311.xml"/><Relationship Id="rId5" Type="http://schemas.openxmlformats.org/officeDocument/2006/relationships/slideLayout" Target="../slideLayouts/slideLayout310.xml"/><Relationship Id="rId4" Type="http://schemas.openxmlformats.org/officeDocument/2006/relationships/slideLayout" Target="../slideLayouts/slideLayout309.xml"/><Relationship Id="rId3" Type="http://schemas.openxmlformats.org/officeDocument/2006/relationships/slideLayout" Target="../slideLayouts/slideLayout308.xml"/><Relationship Id="rId2" Type="http://schemas.openxmlformats.org/officeDocument/2006/relationships/slideLayout" Target="../slideLayouts/slideLayout307.xml"/><Relationship Id="rId17" Type="http://schemas.openxmlformats.org/officeDocument/2006/relationships/theme" Target="../theme/theme20.xml"/><Relationship Id="rId16" Type="http://schemas.openxmlformats.org/officeDocument/2006/relationships/slideLayout" Target="../slideLayouts/slideLayout321.xml"/><Relationship Id="rId15" Type="http://schemas.openxmlformats.org/officeDocument/2006/relationships/slideLayout" Target="../slideLayouts/slideLayout320.xml"/><Relationship Id="rId14" Type="http://schemas.openxmlformats.org/officeDocument/2006/relationships/slideLayout" Target="../slideLayouts/slideLayout319.xml"/><Relationship Id="rId13" Type="http://schemas.openxmlformats.org/officeDocument/2006/relationships/slideLayout" Target="../slideLayouts/slideLayout318.xml"/><Relationship Id="rId12" Type="http://schemas.openxmlformats.org/officeDocument/2006/relationships/slideLayout" Target="../slideLayouts/slideLayout317.xml"/><Relationship Id="rId11" Type="http://schemas.openxmlformats.org/officeDocument/2006/relationships/slideLayout" Target="../slideLayouts/slideLayout316.xml"/><Relationship Id="rId10" Type="http://schemas.openxmlformats.org/officeDocument/2006/relationships/slideLayout" Target="../slideLayouts/slideLayout315.xml"/><Relationship Id="rId1" Type="http://schemas.openxmlformats.org/officeDocument/2006/relationships/slideLayout" Target="../slideLayouts/slideLayout306.xml"/></Relationships>
</file>

<file path=ppt/slideMasters/_rels/slideMaster21.xml.rels><?xml version="1.0" encoding="UTF-8" standalone="yes"?>
<Relationships xmlns="http://schemas.openxmlformats.org/package/2006/relationships"><Relationship Id="rId9" Type="http://schemas.openxmlformats.org/officeDocument/2006/relationships/slideLayout" Target="../slideLayouts/slideLayout330.xml"/><Relationship Id="rId8" Type="http://schemas.openxmlformats.org/officeDocument/2006/relationships/slideLayout" Target="../slideLayouts/slideLayout329.xml"/><Relationship Id="rId7" Type="http://schemas.openxmlformats.org/officeDocument/2006/relationships/slideLayout" Target="../slideLayouts/slideLayout328.xml"/><Relationship Id="rId6" Type="http://schemas.openxmlformats.org/officeDocument/2006/relationships/slideLayout" Target="../slideLayouts/slideLayout327.xml"/><Relationship Id="rId5" Type="http://schemas.openxmlformats.org/officeDocument/2006/relationships/slideLayout" Target="../slideLayouts/slideLayout326.xml"/><Relationship Id="rId4" Type="http://schemas.openxmlformats.org/officeDocument/2006/relationships/slideLayout" Target="../slideLayouts/slideLayout325.xml"/><Relationship Id="rId3" Type="http://schemas.openxmlformats.org/officeDocument/2006/relationships/slideLayout" Target="../slideLayouts/slideLayout324.xml"/><Relationship Id="rId2" Type="http://schemas.openxmlformats.org/officeDocument/2006/relationships/slideLayout" Target="../slideLayouts/slideLayout323.xml"/><Relationship Id="rId17" Type="http://schemas.openxmlformats.org/officeDocument/2006/relationships/theme" Target="../theme/theme21.xml"/><Relationship Id="rId16" Type="http://schemas.openxmlformats.org/officeDocument/2006/relationships/slideLayout" Target="../slideLayouts/slideLayout337.xml"/><Relationship Id="rId15" Type="http://schemas.openxmlformats.org/officeDocument/2006/relationships/slideLayout" Target="../slideLayouts/slideLayout336.xml"/><Relationship Id="rId14" Type="http://schemas.openxmlformats.org/officeDocument/2006/relationships/slideLayout" Target="../slideLayouts/slideLayout335.xml"/><Relationship Id="rId13" Type="http://schemas.openxmlformats.org/officeDocument/2006/relationships/slideLayout" Target="../slideLayouts/slideLayout334.xml"/><Relationship Id="rId12" Type="http://schemas.openxmlformats.org/officeDocument/2006/relationships/slideLayout" Target="../slideLayouts/slideLayout333.xml"/><Relationship Id="rId11" Type="http://schemas.openxmlformats.org/officeDocument/2006/relationships/slideLayout" Target="../slideLayouts/slideLayout332.xml"/><Relationship Id="rId10" Type="http://schemas.openxmlformats.org/officeDocument/2006/relationships/slideLayout" Target="../slideLayouts/slideLayout331.xml"/><Relationship Id="rId1" Type="http://schemas.openxmlformats.org/officeDocument/2006/relationships/slideLayout" Target="../slideLayouts/slideLayout322.xml"/></Relationships>
</file>

<file path=ppt/slideMasters/_rels/slideMaster22.xml.rels><?xml version="1.0" encoding="UTF-8" standalone="yes"?>
<Relationships xmlns="http://schemas.openxmlformats.org/package/2006/relationships"><Relationship Id="rId9" Type="http://schemas.openxmlformats.org/officeDocument/2006/relationships/slideLayout" Target="../slideLayouts/slideLayout346.xml"/><Relationship Id="rId8" Type="http://schemas.openxmlformats.org/officeDocument/2006/relationships/slideLayout" Target="../slideLayouts/slideLayout345.xml"/><Relationship Id="rId7" Type="http://schemas.openxmlformats.org/officeDocument/2006/relationships/slideLayout" Target="../slideLayouts/slideLayout344.xml"/><Relationship Id="rId6" Type="http://schemas.openxmlformats.org/officeDocument/2006/relationships/slideLayout" Target="../slideLayouts/slideLayout343.xml"/><Relationship Id="rId5" Type="http://schemas.openxmlformats.org/officeDocument/2006/relationships/slideLayout" Target="../slideLayouts/slideLayout342.xml"/><Relationship Id="rId4" Type="http://schemas.openxmlformats.org/officeDocument/2006/relationships/slideLayout" Target="../slideLayouts/slideLayout341.xml"/><Relationship Id="rId3" Type="http://schemas.openxmlformats.org/officeDocument/2006/relationships/slideLayout" Target="../slideLayouts/slideLayout340.xml"/><Relationship Id="rId2" Type="http://schemas.openxmlformats.org/officeDocument/2006/relationships/slideLayout" Target="../slideLayouts/slideLayout339.xml"/><Relationship Id="rId17" Type="http://schemas.openxmlformats.org/officeDocument/2006/relationships/theme" Target="../theme/theme22.xml"/><Relationship Id="rId16" Type="http://schemas.openxmlformats.org/officeDocument/2006/relationships/slideLayout" Target="../slideLayouts/slideLayout353.xml"/><Relationship Id="rId15" Type="http://schemas.openxmlformats.org/officeDocument/2006/relationships/slideLayout" Target="../slideLayouts/slideLayout352.xml"/><Relationship Id="rId14" Type="http://schemas.openxmlformats.org/officeDocument/2006/relationships/slideLayout" Target="../slideLayouts/slideLayout351.xml"/><Relationship Id="rId13" Type="http://schemas.openxmlformats.org/officeDocument/2006/relationships/slideLayout" Target="../slideLayouts/slideLayout350.xml"/><Relationship Id="rId12" Type="http://schemas.openxmlformats.org/officeDocument/2006/relationships/slideLayout" Target="../slideLayouts/slideLayout349.xml"/><Relationship Id="rId11" Type="http://schemas.openxmlformats.org/officeDocument/2006/relationships/slideLayout" Target="../slideLayouts/slideLayout348.xml"/><Relationship Id="rId10" Type="http://schemas.openxmlformats.org/officeDocument/2006/relationships/slideLayout" Target="../slideLayouts/slideLayout347.xml"/><Relationship Id="rId1" Type="http://schemas.openxmlformats.org/officeDocument/2006/relationships/slideLayout" Target="../slideLayouts/slideLayout338.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7" Type="http://schemas.openxmlformats.org/officeDocument/2006/relationships/theme" Target="../theme/theme3.xml"/><Relationship Id="rId16" Type="http://schemas.openxmlformats.org/officeDocument/2006/relationships/slideLayout" Target="../slideLayouts/slideLayout49.xml"/><Relationship Id="rId15" Type="http://schemas.openxmlformats.org/officeDocument/2006/relationships/slideLayout" Target="../slideLayouts/slideLayout48.xml"/><Relationship Id="rId14" Type="http://schemas.openxmlformats.org/officeDocument/2006/relationships/slideLayout" Target="../slideLayouts/slideLayout47.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8.xml"/><Relationship Id="rId8" Type="http://schemas.openxmlformats.org/officeDocument/2006/relationships/slideLayout" Target="../slideLayouts/slideLayout57.xml"/><Relationship Id="rId7" Type="http://schemas.openxmlformats.org/officeDocument/2006/relationships/slideLayout" Target="../slideLayouts/slideLayout56.xml"/><Relationship Id="rId6" Type="http://schemas.openxmlformats.org/officeDocument/2006/relationships/slideLayout" Target="../slideLayouts/slideLayout55.xml"/><Relationship Id="rId5" Type="http://schemas.openxmlformats.org/officeDocument/2006/relationships/slideLayout" Target="../slideLayouts/slideLayout54.xml"/><Relationship Id="rId4" Type="http://schemas.openxmlformats.org/officeDocument/2006/relationships/slideLayout" Target="../slideLayouts/slideLayout53.xml"/><Relationship Id="rId3" Type="http://schemas.openxmlformats.org/officeDocument/2006/relationships/slideLayout" Target="../slideLayouts/slideLayout52.xml"/><Relationship Id="rId2" Type="http://schemas.openxmlformats.org/officeDocument/2006/relationships/slideLayout" Target="../slideLayouts/slideLayout51.xml"/><Relationship Id="rId17" Type="http://schemas.openxmlformats.org/officeDocument/2006/relationships/theme" Target="../theme/theme4.xml"/><Relationship Id="rId16" Type="http://schemas.openxmlformats.org/officeDocument/2006/relationships/slideLayout" Target="../slideLayouts/slideLayout65.xml"/><Relationship Id="rId15" Type="http://schemas.openxmlformats.org/officeDocument/2006/relationships/slideLayout" Target="../slideLayouts/slideLayout64.xml"/><Relationship Id="rId14" Type="http://schemas.openxmlformats.org/officeDocument/2006/relationships/slideLayout" Target="../slideLayouts/slideLayout63.xml"/><Relationship Id="rId13" Type="http://schemas.openxmlformats.org/officeDocument/2006/relationships/slideLayout" Target="../slideLayouts/slideLayout62.xml"/><Relationship Id="rId12" Type="http://schemas.openxmlformats.org/officeDocument/2006/relationships/slideLayout" Target="../slideLayouts/slideLayout61.xml"/><Relationship Id="rId11" Type="http://schemas.openxmlformats.org/officeDocument/2006/relationships/slideLayout" Target="../slideLayouts/slideLayout60.xml"/><Relationship Id="rId10" Type="http://schemas.openxmlformats.org/officeDocument/2006/relationships/slideLayout" Target="../slideLayouts/slideLayout59.xml"/><Relationship Id="rId1"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74.xml"/><Relationship Id="rId8" Type="http://schemas.openxmlformats.org/officeDocument/2006/relationships/slideLayout" Target="../slideLayouts/slideLayout73.xml"/><Relationship Id="rId7" Type="http://schemas.openxmlformats.org/officeDocument/2006/relationships/slideLayout" Target="../slideLayouts/slideLayout72.xml"/><Relationship Id="rId6" Type="http://schemas.openxmlformats.org/officeDocument/2006/relationships/slideLayout" Target="../slideLayouts/slideLayout71.xml"/><Relationship Id="rId5" Type="http://schemas.openxmlformats.org/officeDocument/2006/relationships/slideLayout" Target="../slideLayouts/slideLayout70.xml"/><Relationship Id="rId4" Type="http://schemas.openxmlformats.org/officeDocument/2006/relationships/slideLayout" Target="../slideLayouts/slideLayout69.xml"/><Relationship Id="rId3" Type="http://schemas.openxmlformats.org/officeDocument/2006/relationships/slideLayout" Target="../slideLayouts/slideLayout68.xml"/><Relationship Id="rId2" Type="http://schemas.openxmlformats.org/officeDocument/2006/relationships/slideLayout" Target="../slideLayouts/slideLayout67.xml"/><Relationship Id="rId17" Type="http://schemas.openxmlformats.org/officeDocument/2006/relationships/theme" Target="../theme/theme5.xml"/><Relationship Id="rId16" Type="http://schemas.openxmlformats.org/officeDocument/2006/relationships/slideLayout" Target="../slideLayouts/slideLayout81.xml"/><Relationship Id="rId15" Type="http://schemas.openxmlformats.org/officeDocument/2006/relationships/slideLayout" Target="../slideLayouts/slideLayout80.xml"/><Relationship Id="rId14" Type="http://schemas.openxmlformats.org/officeDocument/2006/relationships/slideLayout" Target="../slideLayouts/slideLayout79.xml"/><Relationship Id="rId13" Type="http://schemas.openxmlformats.org/officeDocument/2006/relationships/slideLayout" Target="../slideLayouts/slideLayout78.xml"/><Relationship Id="rId12" Type="http://schemas.openxmlformats.org/officeDocument/2006/relationships/slideLayout" Target="../slideLayouts/slideLayout77.xml"/><Relationship Id="rId11" Type="http://schemas.openxmlformats.org/officeDocument/2006/relationships/slideLayout" Target="../slideLayouts/slideLayout76.xml"/><Relationship Id="rId10" Type="http://schemas.openxmlformats.org/officeDocument/2006/relationships/slideLayout" Target="../slideLayouts/slideLayout75.xml"/><Relationship Id="rId1" Type="http://schemas.openxmlformats.org/officeDocument/2006/relationships/slideLayout" Target="../slideLayouts/slideLayout66.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90.xml"/><Relationship Id="rId8" Type="http://schemas.openxmlformats.org/officeDocument/2006/relationships/slideLayout" Target="../slideLayouts/slideLayout89.xml"/><Relationship Id="rId7" Type="http://schemas.openxmlformats.org/officeDocument/2006/relationships/slideLayout" Target="../slideLayouts/slideLayout88.xml"/><Relationship Id="rId6" Type="http://schemas.openxmlformats.org/officeDocument/2006/relationships/slideLayout" Target="../slideLayouts/slideLayout87.xml"/><Relationship Id="rId5" Type="http://schemas.openxmlformats.org/officeDocument/2006/relationships/slideLayout" Target="../slideLayouts/slideLayout86.xml"/><Relationship Id="rId4" Type="http://schemas.openxmlformats.org/officeDocument/2006/relationships/slideLayout" Target="../slideLayouts/slideLayout85.xml"/><Relationship Id="rId3" Type="http://schemas.openxmlformats.org/officeDocument/2006/relationships/slideLayout" Target="../slideLayouts/slideLayout84.xml"/><Relationship Id="rId2" Type="http://schemas.openxmlformats.org/officeDocument/2006/relationships/slideLayout" Target="../slideLayouts/slideLayout83.xml"/><Relationship Id="rId17" Type="http://schemas.openxmlformats.org/officeDocument/2006/relationships/theme" Target="../theme/theme6.xml"/><Relationship Id="rId16" Type="http://schemas.openxmlformats.org/officeDocument/2006/relationships/slideLayout" Target="../slideLayouts/slideLayout97.xml"/><Relationship Id="rId15" Type="http://schemas.openxmlformats.org/officeDocument/2006/relationships/slideLayout" Target="../slideLayouts/slideLayout96.xml"/><Relationship Id="rId14" Type="http://schemas.openxmlformats.org/officeDocument/2006/relationships/slideLayout" Target="../slideLayouts/slideLayout95.xml"/><Relationship Id="rId13" Type="http://schemas.openxmlformats.org/officeDocument/2006/relationships/slideLayout" Target="../slideLayouts/slideLayout94.xml"/><Relationship Id="rId12" Type="http://schemas.openxmlformats.org/officeDocument/2006/relationships/slideLayout" Target="../slideLayouts/slideLayout93.xml"/><Relationship Id="rId11" Type="http://schemas.openxmlformats.org/officeDocument/2006/relationships/slideLayout" Target="../slideLayouts/slideLayout92.xml"/><Relationship Id="rId10" Type="http://schemas.openxmlformats.org/officeDocument/2006/relationships/slideLayout" Target="../slideLayouts/slideLayout91.xml"/><Relationship Id="rId1" Type="http://schemas.openxmlformats.org/officeDocument/2006/relationships/slideLayout" Target="../slideLayouts/slideLayout82.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106.xml"/><Relationship Id="rId8" Type="http://schemas.openxmlformats.org/officeDocument/2006/relationships/slideLayout" Target="../slideLayouts/slideLayout105.xml"/><Relationship Id="rId7" Type="http://schemas.openxmlformats.org/officeDocument/2006/relationships/slideLayout" Target="../slideLayouts/slideLayout104.xml"/><Relationship Id="rId6" Type="http://schemas.openxmlformats.org/officeDocument/2006/relationships/slideLayout" Target="../slideLayouts/slideLayout103.xml"/><Relationship Id="rId5" Type="http://schemas.openxmlformats.org/officeDocument/2006/relationships/slideLayout" Target="../slideLayouts/slideLayout102.xml"/><Relationship Id="rId4" Type="http://schemas.openxmlformats.org/officeDocument/2006/relationships/slideLayout" Target="../slideLayouts/slideLayout101.xml"/><Relationship Id="rId3" Type="http://schemas.openxmlformats.org/officeDocument/2006/relationships/slideLayout" Target="../slideLayouts/slideLayout100.xml"/><Relationship Id="rId2" Type="http://schemas.openxmlformats.org/officeDocument/2006/relationships/slideLayout" Target="../slideLayouts/slideLayout99.xml"/><Relationship Id="rId17" Type="http://schemas.openxmlformats.org/officeDocument/2006/relationships/theme" Target="../theme/theme7.xml"/><Relationship Id="rId16" Type="http://schemas.openxmlformats.org/officeDocument/2006/relationships/slideLayout" Target="../slideLayouts/slideLayout113.xml"/><Relationship Id="rId15" Type="http://schemas.openxmlformats.org/officeDocument/2006/relationships/slideLayout" Target="../slideLayouts/slideLayout112.xml"/><Relationship Id="rId14" Type="http://schemas.openxmlformats.org/officeDocument/2006/relationships/slideLayout" Target="../slideLayouts/slideLayout111.xml"/><Relationship Id="rId13" Type="http://schemas.openxmlformats.org/officeDocument/2006/relationships/slideLayout" Target="../slideLayouts/slideLayout110.xml"/><Relationship Id="rId12" Type="http://schemas.openxmlformats.org/officeDocument/2006/relationships/slideLayout" Target="../slideLayouts/slideLayout109.xml"/><Relationship Id="rId11" Type="http://schemas.openxmlformats.org/officeDocument/2006/relationships/slideLayout" Target="../slideLayouts/slideLayout108.xml"/><Relationship Id="rId10" Type="http://schemas.openxmlformats.org/officeDocument/2006/relationships/slideLayout" Target="../slideLayouts/slideLayout107.xml"/><Relationship Id="rId1" Type="http://schemas.openxmlformats.org/officeDocument/2006/relationships/slideLayout" Target="../slideLayouts/slideLayout98.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122.xml"/><Relationship Id="rId8" Type="http://schemas.openxmlformats.org/officeDocument/2006/relationships/slideLayout" Target="../slideLayouts/slideLayout121.xml"/><Relationship Id="rId7" Type="http://schemas.openxmlformats.org/officeDocument/2006/relationships/slideLayout" Target="../slideLayouts/slideLayout120.xml"/><Relationship Id="rId6" Type="http://schemas.openxmlformats.org/officeDocument/2006/relationships/slideLayout" Target="../slideLayouts/slideLayout119.xml"/><Relationship Id="rId5" Type="http://schemas.openxmlformats.org/officeDocument/2006/relationships/slideLayout" Target="../slideLayouts/slideLayout118.xml"/><Relationship Id="rId4" Type="http://schemas.openxmlformats.org/officeDocument/2006/relationships/slideLayout" Target="../slideLayouts/slideLayout117.xml"/><Relationship Id="rId3" Type="http://schemas.openxmlformats.org/officeDocument/2006/relationships/slideLayout" Target="../slideLayouts/slideLayout116.xml"/><Relationship Id="rId2" Type="http://schemas.openxmlformats.org/officeDocument/2006/relationships/slideLayout" Target="../slideLayouts/slideLayout115.xml"/><Relationship Id="rId17" Type="http://schemas.openxmlformats.org/officeDocument/2006/relationships/theme" Target="../theme/theme8.xml"/><Relationship Id="rId16" Type="http://schemas.openxmlformats.org/officeDocument/2006/relationships/slideLayout" Target="../slideLayouts/slideLayout129.xml"/><Relationship Id="rId15" Type="http://schemas.openxmlformats.org/officeDocument/2006/relationships/slideLayout" Target="../slideLayouts/slideLayout128.xml"/><Relationship Id="rId14" Type="http://schemas.openxmlformats.org/officeDocument/2006/relationships/slideLayout" Target="../slideLayouts/slideLayout127.xml"/><Relationship Id="rId13" Type="http://schemas.openxmlformats.org/officeDocument/2006/relationships/slideLayout" Target="../slideLayouts/slideLayout126.xml"/><Relationship Id="rId12" Type="http://schemas.openxmlformats.org/officeDocument/2006/relationships/slideLayout" Target="../slideLayouts/slideLayout125.xml"/><Relationship Id="rId11" Type="http://schemas.openxmlformats.org/officeDocument/2006/relationships/slideLayout" Target="../slideLayouts/slideLayout124.xml"/><Relationship Id="rId10" Type="http://schemas.openxmlformats.org/officeDocument/2006/relationships/slideLayout" Target="../slideLayouts/slideLayout123.xml"/><Relationship Id="rId1" Type="http://schemas.openxmlformats.org/officeDocument/2006/relationships/slideLayout" Target="../slideLayouts/slideLayout114.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38.xml"/><Relationship Id="rId8" Type="http://schemas.openxmlformats.org/officeDocument/2006/relationships/slideLayout" Target="../slideLayouts/slideLayout137.xml"/><Relationship Id="rId7" Type="http://schemas.openxmlformats.org/officeDocument/2006/relationships/slideLayout" Target="../slideLayouts/slideLayout136.xml"/><Relationship Id="rId6" Type="http://schemas.openxmlformats.org/officeDocument/2006/relationships/slideLayout" Target="../slideLayouts/slideLayout135.xml"/><Relationship Id="rId5" Type="http://schemas.openxmlformats.org/officeDocument/2006/relationships/slideLayout" Target="../slideLayouts/slideLayout134.xml"/><Relationship Id="rId4" Type="http://schemas.openxmlformats.org/officeDocument/2006/relationships/slideLayout" Target="../slideLayouts/slideLayout133.xml"/><Relationship Id="rId3" Type="http://schemas.openxmlformats.org/officeDocument/2006/relationships/slideLayout" Target="../slideLayouts/slideLayout132.xml"/><Relationship Id="rId2" Type="http://schemas.openxmlformats.org/officeDocument/2006/relationships/slideLayout" Target="../slideLayouts/slideLayout131.xml"/><Relationship Id="rId17" Type="http://schemas.openxmlformats.org/officeDocument/2006/relationships/theme" Target="../theme/theme9.xml"/><Relationship Id="rId16" Type="http://schemas.openxmlformats.org/officeDocument/2006/relationships/slideLayout" Target="../slideLayouts/slideLayout145.xml"/><Relationship Id="rId15" Type="http://schemas.openxmlformats.org/officeDocument/2006/relationships/slideLayout" Target="../slideLayouts/slideLayout144.xml"/><Relationship Id="rId14" Type="http://schemas.openxmlformats.org/officeDocument/2006/relationships/slideLayout" Target="../slideLayouts/slideLayout143.xml"/><Relationship Id="rId13" Type="http://schemas.openxmlformats.org/officeDocument/2006/relationships/slideLayout" Target="../slideLayouts/slideLayout142.xml"/><Relationship Id="rId12" Type="http://schemas.openxmlformats.org/officeDocument/2006/relationships/slideLayout" Target="../slideLayouts/slideLayout141.xml"/><Relationship Id="rId11" Type="http://schemas.openxmlformats.org/officeDocument/2006/relationships/slideLayout" Target="../slideLayouts/slideLayout140.xml"/><Relationship Id="rId10" Type="http://schemas.openxmlformats.org/officeDocument/2006/relationships/slideLayout" Target="../slideLayouts/slideLayout139.xml"/><Relationship Id="rId1" Type="http://schemas.openxmlformats.org/officeDocument/2006/relationships/slideLayout" Target="../slideLayouts/slideLayout1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49" r:id="rId13"/>
    <p:sldLayoutId id="2147483850" r:id="rId14"/>
    <p:sldLayoutId id="2147483851" r:id="rId15"/>
    <p:sldLayoutId id="2147483852"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 id="2147483868" r:id="rId15"/>
    <p:sldLayoutId id="2147483869"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 id="2147483916" r:id="rId12"/>
    <p:sldLayoutId id="2147483917" r:id="rId13"/>
    <p:sldLayoutId id="2147483918" r:id="rId14"/>
    <p:sldLayoutId id="2147483919" r:id="rId15"/>
    <p:sldLayoutId id="2147483920"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3" r:id="rId12"/>
    <p:sldLayoutId id="2147483934" r:id="rId13"/>
    <p:sldLayoutId id="2147483935" r:id="rId14"/>
    <p:sldLayoutId id="2147483936" r:id="rId15"/>
    <p:sldLayoutId id="2147483937"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 id="2147483950" r:id="rId12"/>
    <p:sldLayoutId id="2147483951" r:id="rId13"/>
    <p:sldLayoutId id="2147483952" r:id="rId14"/>
    <p:sldLayoutId id="2147483953" r:id="rId15"/>
    <p:sldLayoutId id="2147483954"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 id="2147483967" r:id="rId12"/>
    <p:sldLayoutId id="2147483968" r:id="rId13"/>
    <p:sldLayoutId id="2147483969" r:id="rId14"/>
    <p:sldLayoutId id="2147483970" r:id="rId15"/>
    <p:sldLayoutId id="2147483971"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 id="2147483985" r:id="rId13"/>
    <p:sldLayoutId id="2147483986" r:id="rId14"/>
    <p:sldLayoutId id="2147483987" r:id="rId15"/>
    <p:sldLayoutId id="2147483988"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 id="2147483995" r:id="rId6"/>
    <p:sldLayoutId id="2147483996" r:id="rId7"/>
    <p:sldLayoutId id="2147483997" r:id="rId8"/>
    <p:sldLayoutId id="2147483998" r:id="rId9"/>
    <p:sldLayoutId id="2147483999" r:id="rId10"/>
    <p:sldLayoutId id="2147484000" r:id="rId11"/>
    <p:sldLayoutId id="2147484001" r:id="rId12"/>
    <p:sldLayoutId id="2147484002" r:id="rId13"/>
    <p:sldLayoutId id="2147484003" r:id="rId14"/>
    <p:sldLayoutId id="2147484004" r:id="rId15"/>
    <p:sldLayoutId id="2147484005"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39.xml"/><Relationship Id="rId2" Type="http://schemas.openxmlformats.org/officeDocument/2006/relationships/image" Target="../media/image1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1.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63.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79.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95.xml"/><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5.png"/><Relationship Id="rId2" Type="http://schemas.openxmlformats.org/officeDocument/2006/relationships/image" Target="../media/image22.png"/><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11.xml"/><Relationship Id="rId2" Type="http://schemas.openxmlformats.org/officeDocument/2006/relationships/image" Target="../media/image25.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27.xml"/><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5.png"/><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243.xml"/><Relationship Id="rId7" Type="http://schemas.openxmlformats.org/officeDocument/2006/relationships/image" Target="../media/image34.png"/><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59.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75.xml"/><Relationship Id="rId4" Type="http://schemas.openxmlformats.org/officeDocument/2006/relationships/image" Target="../media/image39.pn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91.xml"/><Relationship Id="rId3" Type="http://schemas.openxmlformats.org/officeDocument/2006/relationships/image" Target="../media/image40.png"/><Relationship Id="rId2" Type="http://schemas.openxmlformats.org/officeDocument/2006/relationships/image" Target="../media/image5.png"/><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323.xml"/><Relationship Id="rId5" Type="http://schemas.openxmlformats.org/officeDocument/2006/relationships/image" Target="../media/image41.png"/><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5.png"/><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7.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35.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5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83.xml"/><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9.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15.xml"/><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47.xml"/><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7" name="Shape 57"/>
        <p:cNvGrpSpPr/>
        <p:nvPr/>
      </p:nvGrpSpPr>
      <p:grpSpPr>
        <a:xfrm>
          <a:off x="0" y="0"/>
          <a:ext cx="0" cy="0"/>
          <a:chOff x="0" y="0"/>
          <a:chExt cx="0" cy="0"/>
        </a:xfrm>
      </p:grpSpPr>
      <p:pic>
        <p:nvPicPr>
          <p:cNvPr id="5" name="Picture 4"/>
          <p:cNvPicPr>
            <a:picLocks noChangeAspect="true"/>
          </p:cNvPicPr>
          <p:nvPr/>
        </p:nvPicPr>
        <p:blipFill>
          <a:blip r:embed="rId1"/>
          <a:srcRect l="733"/>
          <a:stretch>
            <a:fillRect/>
          </a:stretch>
        </p:blipFill>
        <p:spPr>
          <a:xfrm>
            <a:off x="3023870" y="2751455"/>
            <a:ext cx="3095625" cy="3067050"/>
          </a:xfrm>
          <a:prstGeom prst="rect">
            <a:avLst/>
          </a:prstGeom>
        </p:spPr>
      </p:pic>
      <p:sp>
        <p:nvSpPr>
          <p:cNvPr id="1" name="Title 0"/>
          <p:cNvSpPr/>
          <p:nvPr>
            <p:ph type="title"/>
          </p:nvPr>
        </p:nvSpPr>
        <p:spPr>
          <a:xfrm>
            <a:off x="779145" y="633730"/>
            <a:ext cx="7585075" cy="584200"/>
          </a:xfrm>
          <a:solidFill>
            <a:schemeClr val="bg1"/>
          </a:solidFill>
        </p:spPr>
        <p:txBody>
          <a:bodyPr/>
          <a:p>
            <a:pPr algn="ctr"/>
            <a:r>
              <a:rPr lang="en-US" altLang="en-US" sz="2000" b="1"/>
              <a:t>Probabilistic Fracture Simulation of Materials</a:t>
            </a:r>
            <a:endParaRPr lang="en-US" altLang="en-US" sz="2000" b="1"/>
          </a:p>
        </p:txBody>
      </p:sp>
      <p:sp>
        <p:nvSpPr>
          <p:cNvPr id="2" name="Text Placeholder 1"/>
          <p:cNvSpPr/>
          <p:nvPr>
            <p:ph type="body" idx="1"/>
          </p:nvPr>
        </p:nvSpPr>
        <p:spPr>
          <a:xfrm>
            <a:off x="648970" y="1369060"/>
            <a:ext cx="3084830" cy="1278890"/>
          </a:xfrm>
        </p:spPr>
        <p:txBody>
          <a:bodyPr>
            <a:scene3d>
              <a:camera prst="orthographicFront"/>
              <a:lightRig rig="threePt" dir="t"/>
            </a:scene3d>
          </a:bodyPr>
          <a:p>
            <a:pPr marL="76200" indent="0">
              <a:buNone/>
            </a:pPr>
            <a:r>
              <a:rPr lang="en-US" altLang="en-US" sz="1800" b="1">
                <a:solidFill>
                  <a:schemeClr val="tx1">
                    <a:lumMod val="50000"/>
                  </a:schemeClr>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rPr>
              <a:t>Submitted to</a:t>
            </a:r>
            <a:endParaRPr lang="en-US" altLang="en-US" sz="1800">
              <a:solidFill>
                <a:schemeClr val="tx1">
                  <a:lumMod val="50000"/>
                </a:schemeClr>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endParaRPr>
          </a:p>
          <a:p>
            <a:pPr marL="76200" indent="0">
              <a:buNone/>
            </a:pPr>
            <a:r>
              <a:rPr lang="en-US" altLang="en-US" sz="1800">
                <a:solidFill>
                  <a:schemeClr val="tx1">
                    <a:lumMod val="50000"/>
                  </a:schemeClr>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rPr>
              <a:t>Prof Rajib Chowdhary		</a:t>
            </a:r>
            <a:endParaRPr lang="en-US" altLang="en-US" sz="1800">
              <a:solidFill>
                <a:schemeClr val="tx1">
                  <a:lumMod val="50000"/>
                </a:schemeClr>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endParaRPr>
          </a:p>
        </p:txBody>
      </p:sp>
      <p:sp>
        <p:nvSpPr>
          <p:cNvPr id="59" name="Google Shape;59;p12"/>
          <p:cNvSpPr/>
          <p:nvPr/>
        </p:nvSpPr>
        <p:spPr>
          <a:xfrm>
            <a:off x="4255105" y="1369348"/>
            <a:ext cx="633840" cy="576508"/>
          </a:xfrm>
          <a:custGeom>
            <a:avLst/>
            <a:gdLst/>
            <a:ahLst/>
            <a:cxnLst/>
            <a:rect l="l" t="t" r="r" b="b"/>
            <a:pathLst>
              <a:path w="16218" h="14752" extrusionOk="false">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a:solidFill>
                <a:srgbClr val="FFFFFF"/>
              </a:solidFill>
            </a:endParaRPr>
          </a:p>
        </p:txBody>
      </p:sp>
      <p:sp>
        <p:nvSpPr>
          <p:cNvPr id="3" name="Text Placeholder 1"/>
          <p:cNvSpPr/>
          <p:nvPr/>
        </p:nvSpPr>
        <p:spPr>
          <a:xfrm>
            <a:off x="5075555" y="1369060"/>
            <a:ext cx="3084830" cy="2569210"/>
          </a:xfrm>
          <a:prstGeom prst="rect">
            <a:avLst/>
          </a:prstGeom>
          <a:noFill/>
          <a:ln>
            <a:noFill/>
          </a:ln>
        </p:spPr>
        <p:txBody>
          <a:bodyPr wrap="square" lIns="91425" tIns="91425" rIns="91425" bIns="91425" anchor="t" anchorCtr="false">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Droid Serif"/>
              <a:buChar char="⊡"/>
              <a:defRPr sz="2400" b="0" i="0" u="none" strike="noStrike" cap="none">
                <a:solidFill>
                  <a:schemeClr val="dk1"/>
                </a:solidFill>
                <a:latin typeface="Complex" panose="00000400000000000000" charset="0"/>
                <a:ea typeface="Complex" panose="00000400000000000000" charset="0"/>
                <a:cs typeface="Complex" panose="00000400000000000000" charset="0"/>
                <a:sym typeface="Droid Serif"/>
              </a:defRPr>
            </a:lvl1pPr>
            <a:lvl2pPr marL="914400" marR="0" lvl="1"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2pPr>
            <a:lvl3pPr marL="1371600" marR="0" lvl="2"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3pPr>
            <a:lvl4pPr marL="1828800" marR="0" lvl="3"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4pPr>
            <a:lvl5pPr marL="2286000" marR="0" lvl="4"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5pPr>
            <a:lvl6pPr marL="2743200" marR="0" lvl="5"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6pPr>
            <a:lvl7pPr marL="3200400" marR="0" lvl="6"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7pPr>
            <a:lvl8pPr marL="3657600" marR="0" lvl="7"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8pPr>
            <a:lvl9pPr marL="4114800" marR="0" lvl="8"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9pPr>
          </a:lstStyle>
          <a:p>
            <a:pPr marL="76200" indent="0" algn="r">
              <a:buNone/>
            </a:pPr>
            <a:r>
              <a:rPr lang="en-US" altLang="en-US" sz="1800" b="1">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rPr>
              <a:t>Submitted by</a:t>
            </a:r>
            <a:endParaRPr lang="en-US" altLang="en-US" sz="1800" b="1">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endParaRPr>
          </a:p>
          <a:p>
            <a:pPr marL="76200" indent="0" algn="r">
              <a:buNone/>
            </a:pPr>
            <a:r>
              <a:rPr lang="en-US" altLang="en-US" sz="1800">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rPr>
              <a:t>Abhinandan Sharma</a:t>
            </a:r>
            <a:endParaRPr lang="en-US" altLang="en-US" sz="1800" b="1">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endParaRPr>
          </a:p>
          <a:p>
            <a:pPr marL="76200" indent="0" algn="r">
              <a:buNone/>
            </a:pPr>
            <a:endParaRPr lang="en-US" altLang="en-US" sz="1800" b="1">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endParaRPr>
          </a:p>
          <a:p>
            <a:pPr marL="76200" indent="0" algn="r">
              <a:buNone/>
            </a:pPr>
            <a:r>
              <a:rPr lang="en-US" altLang="en-US" sz="1800" b="1">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rPr>
              <a:t>Enrollment number</a:t>
            </a:r>
            <a:endParaRPr lang="en-US" altLang="en-US" sz="1800" b="1">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endParaRPr>
          </a:p>
          <a:p>
            <a:pPr marL="76200" indent="0" algn="r">
              <a:buNone/>
            </a:pPr>
            <a:r>
              <a:rPr lang="en-US" altLang="en-US" sz="1800">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rPr>
              <a:t>20523001</a:t>
            </a:r>
            <a:endParaRPr lang="en-US" altLang="en-US" sz="1800">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endParaRPr>
          </a:p>
        </p:txBody>
      </p:sp>
      <p:sp>
        <p:nvSpPr>
          <p:cNvPr id="4" name="Text Box 3"/>
          <p:cNvSpPr txBox="true"/>
          <p:nvPr/>
        </p:nvSpPr>
        <p:spPr>
          <a:xfrm>
            <a:off x="318135" y="5909310"/>
            <a:ext cx="8513445" cy="368300"/>
          </a:xfrm>
          <a:prstGeom prst="rect">
            <a:avLst/>
          </a:prstGeom>
          <a:noFill/>
        </p:spPr>
        <p:txBody>
          <a:bodyPr wrap="square" rtlCol="0">
            <a:spAutoFit/>
          </a:bodyPr>
          <a:p>
            <a:pPr algn="ctr"/>
            <a:r>
              <a:rPr lang="en-US" altLang="en-US" b="1">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rPr>
              <a:t>Civil Engineering Department, IIT Roorkee</a:t>
            </a:r>
            <a:endParaRPr lang="en-US" altLang="en-US" b="1">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endParaRPr>
          </a:p>
        </p:txBody>
      </p:sp>
    </p:spTree>
  </p:cSld>
  <p:clrMapOvr>
    <a:masterClrMapping/>
  </p:clrMapOvr>
  <p:transition advTm="7381"/>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true"/>
          </p:cNvSpPr>
          <p:nvPr>
            <p:ph sz="half" idx="2"/>
          </p:nvPr>
        </p:nvSpPr>
        <p:spPr>
          <a:xfrm>
            <a:off x="457200" y="1785620"/>
            <a:ext cx="8229600" cy="4081780"/>
          </a:xfrm>
        </p:spPr>
        <p:txBody>
          <a:bodyPr/>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An approximation to the amount of confidence which can be placed in the minimum of a small sample of results is given by</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Using proposed tests for normality</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Decreasing the variance in simulations</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endParaRPr lang="en-US" altLang="en-US" sz="1600">
              <a:latin typeface="Times New Roman" panose="02020603050405020304" charset="0"/>
              <a:cs typeface="Times New Roman" panose="02020603050405020304" charset="0"/>
            </a:endParaRPr>
          </a:p>
        </p:txBody>
      </p:sp>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Mathematical Techniques</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pic>
        <p:nvPicPr>
          <p:cNvPr id="2" name="Picture 1"/>
          <p:cNvPicPr>
            <a:picLocks noChangeAspect="true"/>
          </p:cNvPicPr>
          <p:nvPr/>
        </p:nvPicPr>
        <p:blipFill>
          <a:blip r:embed="rId2"/>
          <a:stretch>
            <a:fillRect/>
          </a:stretch>
        </p:blipFill>
        <p:spPr>
          <a:xfrm>
            <a:off x="4100830" y="2542540"/>
            <a:ext cx="942975" cy="247015"/>
          </a:xfrm>
          <a:prstGeom prst="rect">
            <a:avLst/>
          </a:prstGeom>
        </p:spPr>
      </p:pic>
      <p:sp>
        <p:nvSpPr>
          <p:cNvPr id="3" name="Text Box 2"/>
          <p:cNvSpPr txBox="true"/>
          <p:nvPr/>
        </p:nvSpPr>
        <p:spPr>
          <a:xfrm>
            <a:off x="9502775" y="3201670"/>
            <a:ext cx="1794510" cy="1938020"/>
          </a:xfrm>
          <a:prstGeom prst="rect">
            <a:avLst/>
          </a:prstGeom>
          <a:noFill/>
        </p:spPr>
        <p:txBody>
          <a:bodyPr wrap="square" rtlCol="0">
            <a:spAutoFit/>
          </a:bodyPr>
          <a:p>
            <a:r>
              <a:rPr lang="en-US" sz="1200"/>
              <a:t>If 108 simulations are obtained, then only 10 failures are</a:t>
            </a:r>
            <a:endParaRPr lang="en-US" sz="1200"/>
          </a:p>
          <a:p>
            <a:r>
              <a:rPr lang="en-US" sz="1200"/>
              <a:t>predicted if the failure probability is 1 0 - 7 . In this case, importance sampling</a:t>
            </a:r>
            <a:endParaRPr lang="en-US" sz="1200"/>
          </a:p>
          <a:p>
            <a:r>
              <a:rPr lang="en-US" sz="1200"/>
              <a:t>can be very useful to reduce the variance of estimators.</a:t>
            </a:r>
            <a:endParaRPr lang="en-US" sz="1200"/>
          </a:p>
        </p:txBody>
      </p:sp>
      <p:sp>
        <p:nvSpPr>
          <p:cNvPr id="7" name="Text Box 6"/>
          <p:cNvSpPr txBox="true"/>
          <p:nvPr/>
        </p:nvSpPr>
        <p:spPr>
          <a:xfrm>
            <a:off x="-2009775" y="1151890"/>
            <a:ext cx="1849120" cy="3784600"/>
          </a:xfrm>
          <a:prstGeom prst="rect">
            <a:avLst/>
          </a:prstGeom>
          <a:noFill/>
        </p:spPr>
        <p:txBody>
          <a:bodyPr wrap="square" rtlCol="0">
            <a:spAutoFit/>
          </a:bodyPr>
          <a:p>
            <a:r>
              <a:rPr lang="en-US" sz="1000"/>
              <a:t>If 108 simulations are obtained, then only 10 failures are</a:t>
            </a:r>
            <a:endParaRPr lang="en-US" sz="1000"/>
          </a:p>
          <a:p>
            <a:r>
              <a:rPr lang="en-US" sz="1000"/>
              <a:t>predicted if the failure probability is 1 0 - 7 . In this case, importance sampling</a:t>
            </a:r>
            <a:endParaRPr lang="en-US" sz="1000"/>
          </a:p>
          <a:p>
            <a:r>
              <a:rPr lang="en-US" sz="1000"/>
              <a:t>can be very useful to reduce the variance of estimators.</a:t>
            </a:r>
            <a:endParaRPr lang="en-US" sz="1000"/>
          </a:p>
          <a:p>
            <a:endParaRPr lang="en-US" sz="1000"/>
          </a:p>
          <a:p>
            <a:r>
              <a:rPr lang="en-US" sz="1000"/>
              <a:t>Tests for normality have been proposed by</a:t>
            </a:r>
            <a:endParaRPr lang="en-US" sz="1000"/>
          </a:p>
          <a:p>
            <a:r>
              <a:rPr lang="en-US" sz="1000"/>
              <a:t>Stephens ~78 and Lilliefors 179 and both are modifications of the standard</a:t>
            </a:r>
            <a:endParaRPr lang="en-US" sz="1000"/>
          </a:p>
          <a:p>
            <a:r>
              <a:rPr lang="en-US" sz="1000"/>
              <a:t>Kolmogorov-Smirnov test. Tables have been produced using Monte Carlo</a:t>
            </a:r>
            <a:endParaRPr lang="en-US" sz="1000"/>
          </a:p>
          <a:p>
            <a:r>
              <a:rPr lang="en-US" sz="1000"/>
              <a:t>simulation so that the test is easy to apply, requiring only the calculation of a</a:t>
            </a:r>
            <a:endParaRPr lang="en-US" sz="1000"/>
          </a:p>
          <a:p>
            <a:r>
              <a:rPr lang="en-US" sz="1000"/>
              <a:t>parameter from the experimental data and its comparison with a tabulated value.</a:t>
            </a:r>
            <a:endParaRPr lang="en-US" sz="100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7047230" cy="803910"/>
          </a:xfrm>
        </p:spPr>
        <p:txBody>
          <a:bodyPr anchor="ctr" anchorCtr="false"/>
          <a:lstStyle/>
          <a:p>
            <a:r>
              <a:rPr lang="en-US" altLang="en-US" sz="2000" dirty="0">
                <a:sym typeface="+mn-ea"/>
              </a:rPr>
              <a:t>PFM by using Monte Carlo simulation</a:t>
            </a:r>
            <a:br>
              <a:rPr lang="en-US" altLang="en-US" sz="2000" dirty="0">
                <a:sym typeface="+mn-ea"/>
              </a:rPr>
            </a:br>
            <a:r>
              <a:rPr lang="en-US" altLang="en-US" sz="2000" dirty="0">
                <a:sym typeface="+mn-ea"/>
              </a:rPr>
              <a:t>and Scaled Boundary Finite Element Method</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649095"/>
            <a:ext cx="8229600" cy="4218305"/>
          </a:xfrm>
        </p:spPr>
        <p:txBody>
          <a:bodyPr/>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For </a:t>
            </a:r>
            <a:r>
              <a:rPr lang="en-US" altLang="en-US" sz="1600">
                <a:latin typeface="Times New Roman" panose="02020603050405020304" charset="0"/>
                <a:cs typeface="Times New Roman" panose="02020603050405020304" charset="0"/>
                <a:sym typeface="+mn-ea"/>
              </a:rPr>
              <a:t>Monte Carlo simulation (MCS) method </a:t>
            </a:r>
            <a:r>
              <a:rPr lang="en-US" altLang="en-US" sz="1600">
                <a:latin typeface="Times New Roman" panose="02020603050405020304" charset="0"/>
                <a:cs typeface="Times New Roman" panose="02020603050405020304" charset="0"/>
              </a:rPr>
              <a:t>, uncertainties in the applied load, material properties, and crack geometry are modeled as random variables described by specific probability distribution functions. </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The scaled boundary finite-element method is employed to investigate the shape sensitivity of the stress intensity factors of a crack to the size and orientation of the crack. Only a single boundary mesh is required. The variation of the crack size and orientation can be represented by simply changing the position of the crack tip without the need for remeshing the boundary.</a:t>
            </a:r>
            <a:endParaRPr lang="en-US" altLang="en-US" sz="1600">
              <a:latin typeface="Times New Roman" panose="02020603050405020304" charset="0"/>
              <a:cs typeface="Times New Roman" panose="02020603050405020304" charset="0"/>
            </a:endParaRPr>
          </a:p>
        </p:txBody>
      </p:sp>
      <p:sp>
        <p:nvSpPr>
          <p:cNvPr id="2" name="Text Box 1"/>
          <p:cNvSpPr txBox="true"/>
          <p:nvPr/>
        </p:nvSpPr>
        <p:spPr>
          <a:xfrm>
            <a:off x="9378315" y="3357880"/>
            <a:ext cx="2836545" cy="1383665"/>
          </a:xfrm>
          <a:prstGeom prst="rect">
            <a:avLst/>
          </a:prstGeom>
          <a:noFill/>
        </p:spPr>
        <p:txBody>
          <a:bodyPr wrap="square" rtlCol="0">
            <a:spAutoFit/>
          </a:bodyPr>
          <a:p>
            <a:pPr marL="0" indent="0" algn="just">
              <a:lnSpc>
                <a:spcPct val="100000"/>
              </a:lnSpc>
              <a:buFont typeface="Wingdings" panose="05000000000000000000" charset="0"/>
              <a:buNone/>
            </a:pPr>
            <a:r>
              <a:rPr lang="en-US" altLang="en-US" sz="1200">
                <a:latin typeface="Times New Roman" panose="02020603050405020304" charset="0"/>
                <a:cs typeface="Times New Roman" panose="02020603050405020304" charset="0"/>
                <a:sym typeface="+mn-ea"/>
              </a:rPr>
              <a:t>Therefore, the repetitive deterministic analysis is made simple, elegant, and highly efficient as compared to most other numerical methods. Thus, it becomes feasible to use the brute force MCS method for the reliability analysis of a cracked structure.</a:t>
            </a:r>
            <a:endParaRPr lang="en-US" sz="1200"/>
          </a:p>
        </p:txBody>
      </p:sp>
      <p:sp>
        <p:nvSpPr>
          <p:cNvPr id="3" name="Text Box 2"/>
          <p:cNvSpPr txBox="true"/>
          <p:nvPr/>
        </p:nvSpPr>
        <p:spPr>
          <a:xfrm>
            <a:off x="9378315" y="1445895"/>
            <a:ext cx="2836545" cy="1198880"/>
          </a:xfrm>
          <a:prstGeom prst="rect">
            <a:avLst/>
          </a:prstGeom>
          <a:noFill/>
        </p:spPr>
        <p:txBody>
          <a:bodyPr wrap="square" rtlCol="0">
            <a:spAutoFit/>
          </a:bodyPr>
          <a:p>
            <a:pPr marL="0" indent="0" algn="just">
              <a:lnSpc>
                <a:spcPct val="100000"/>
              </a:lnSpc>
              <a:buFont typeface="Wingdings" panose="05000000000000000000" charset="0"/>
              <a:buNone/>
            </a:pPr>
            <a:r>
              <a:rPr lang="en-US" altLang="en-US" sz="1200">
                <a:latin typeface="Times New Roman" panose="02020603050405020304" charset="0"/>
                <a:cs typeface="Times New Roman" panose="02020603050405020304" charset="0"/>
                <a:sym typeface="+mn-ea"/>
              </a:rPr>
              <a:t>For each of the Monte Carlo samples, the SIFs, which are sensitive to the randomness of the variables, are computed. The resulting SIFs are compared with the material toughness to evaluate whether failure will occur.</a:t>
            </a:r>
            <a:endParaRPr lang="en-US" sz="120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Scaled Boundary Finite Element Method</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The geometry of the domain satisfies the scaling requirement, i.e., the whole boundary of the domain is directly visible from the crack tip. </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Problems of more complex geometry can be divided into such smaller subdomains. The scaling center O is selected at the crack tip. </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Without loss of generality, the origin of the Cartesian coordinates x̂ and ŷ is defined at the scaling center.</a:t>
            </a:r>
            <a:endParaRPr lang="en-US" altLang="en-US" sz="1600">
              <a:latin typeface="Times New Roman" panose="02020603050405020304" charset="0"/>
              <a:cs typeface="Times New Roman" panose="02020603050405020304" charset="0"/>
            </a:endParaRPr>
          </a:p>
        </p:txBody>
      </p:sp>
      <p:pic>
        <p:nvPicPr>
          <p:cNvPr id="2" name="Picture 1" descr="s15"/>
          <p:cNvPicPr>
            <a:picLocks noChangeAspect="true"/>
          </p:cNvPicPr>
          <p:nvPr/>
        </p:nvPicPr>
        <p:blipFill>
          <a:blip r:embed="rId2"/>
          <a:stretch>
            <a:fillRect/>
          </a:stretch>
        </p:blipFill>
        <p:spPr>
          <a:xfrm>
            <a:off x="4098925" y="3921760"/>
            <a:ext cx="4676775" cy="2438400"/>
          </a:xfrm>
          <a:prstGeom prst="rect">
            <a:avLst/>
          </a:prstGeom>
        </p:spPr>
      </p:pic>
      <p:pic>
        <p:nvPicPr>
          <p:cNvPr id="3" name="Picture 2"/>
          <p:cNvPicPr>
            <a:picLocks noChangeAspect="true"/>
          </p:cNvPicPr>
          <p:nvPr/>
        </p:nvPicPr>
        <p:blipFill>
          <a:blip r:embed="rId3"/>
          <a:stretch>
            <a:fillRect/>
          </a:stretch>
        </p:blipFill>
        <p:spPr>
          <a:xfrm>
            <a:off x="1470660" y="4740910"/>
            <a:ext cx="1596390" cy="800735"/>
          </a:xfrm>
          <a:prstGeom prst="rect">
            <a:avLst/>
          </a:prstGeom>
        </p:spPr>
      </p:pic>
      <p:sp>
        <p:nvSpPr>
          <p:cNvPr id="6" name="Text Box 5"/>
          <p:cNvSpPr txBox="true"/>
          <p:nvPr/>
        </p:nvSpPr>
        <p:spPr>
          <a:xfrm>
            <a:off x="9191625" y="1512570"/>
            <a:ext cx="1972945" cy="1938020"/>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 The boundary is discretized with line elements. The nodal coordinates at the boundary are denoted {x} and {y}, with shape functions [N (η)] in the local coordinate η . Thus for any point on the boundary the Cartesian coordinates (x, y), can be interpolated by</a:t>
            </a:r>
            <a:endParaRPr lang="en-US" sz="120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Scaled Boundary Finite Element Method</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The coordinates of any point within the domain (x̂, ŷ) can then expressed as:</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where the scaling factor ξ takes the value of 0 at the scaling center and 1 on the boundary. </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ξ and η are called the scaled boundary coordinates.</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sym typeface="+mn-ea"/>
              </a:rPr>
              <a:t>To avoid the Jacobian of the scaled boundary coordinate transformation approaching zero, the acute angle formed by a radial line and the boundary should not be too small. </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endParaRPr lang="en-US" altLang="en-US" sz="1600">
              <a:latin typeface="Times New Roman" panose="02020603050405020304" charset="0"/>
              <a:cs typeface="Times New Roman" panose="02020603050405020304" charset="0"/>
            </a:endParaRPr>
          </a:p>
        </p:txBody>
      </p:sp>
      <p:pic>
        <p:nvPicPr>
          <p:cNvPr id="6" name="Picture 5"/>
          <p:cNvPicPr>
            <a:picLocks noChangeAspect="true"/>
          </p:cNvPicPr>
          <p:nvPr/>
        </p:nvPicPr>
        <p:blipFill>
          <a:blip r:embed="rId2"/>
          <a:stretch>
            <a:fillRect/>
          </a:stretch>
        </p:blipFill>
        <p:spPr>
          <a:xfrm>
            <a:off x="2849245" y="2557780"/>
            <a:ext cx="2341245" cy="842645"/>
          </a:xfrm>
          <a:prstGeom prst="rect">
            <a:avLst/>
          </a:prstGeom>
        </p:spPr>
      </p:pic>
      <p:pic>
        <p:nvPicPr>
          <p:cNvPr id="7" name="Picture 6"/>
          <p:cNvPicPr>
            <a:picLocks noChangeAspect="true"/>
          </p:cNvPicPr>
          <p:nvPr/>
        </p:nvPicPr>
        <p:blipFill>
          <a:blip r:embed="rId3"/>
          <a:stretch>
            <a:fillRect/>
          </a:stretch>
        </p:blipFill>
        <p:spPr>
          <a:xfrm>
            <a:off x="5578475" y="2612390"/>
            <a:ext cx="2120265" cy="732790"/>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true"/>
          </p:cNvSpPr>
          <p:nvPr>
            <p:ph sz="half" idx="2"/>
          </p:nvPr>
        </p:nvSpPr>
        <p:spPr>
          <a:xfrm>
            <a:off x="457200" y="1785620"/>
            <a:ext cx="8229600" cy="4701540"/>
          </a:xfrm>
        </p:spPr>
        <p:txBody>
          <a:bodyPr/>
          <a:p>
            <a:pPr algn="just">
              <a:lnSpc>
                <a:spcPct val="150000"/>
              </a:lnSpc>
            </a:pPr>
            <a:r>
              <a:rPr lang="en-US" altLang="en-US" sz="1600">
                <a:latin typeface="Times New Roman" panose="02020603050405020304" charset="0"/>
                <a:cs typeface="Times New Roman" panose="02020603050405020304" charset="0"/>
              </a:rPr>
              <a:t>As shown in Figure below for a single 2-node element, nodal displacement functions u(ξ) are introduced along the radial lines passing through the scaling center O and a node on the boundary. Along the circumferential direction η , the displacements is obtained by interpolating the nodal displacement functions</a:t>
            </a: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p:txBody>
      </p:sp>
      <p:pic>
        <p:nvPicPr>
          <p:cNvPr id="2" name="Picture 1"/>
          <p:cNvPicPr>
            <a:picLocks noChangeAspect="true"/>
          </p:cNvPicPr>
          <p:nvPr/>
        </p:nvPicPr>
        <p:blipFill>
          <a:blip r:embed="rId1"/>
          <a:srcRect l="5776" r="8034"/>
          <a:stretch>
            <a:fillRect/>
          </a:stretch>
        </p:blipFill>
        <p:spPr>
          <a:xfrm>
            <a:off x="2138680" y="4046855"/>
            <a:ext cx="2084705" cy="582930"/>
          </a:xfrm>
          <a:prstGeom prst="rect">
            <a:avLst/>
          </a:prstGeom>
        </p:spPr>
      </p:pic>
      <p:pic>
        <p:nvPicPr>
          <p:cNvPr id="3" name="Picture 2" descr="s16"/>
          <p:cNvPicPr>
            <a:picLocks noChangeAspect="true"/>
          </p:cNvPicPr>
          <p:nvPr/>
        </p:nvPicPr>
        <p:blipFill>
          <a:blip r:embed="rId2"/>
          <a:stretch>
            <a:fillRect/>
          </a:stretch>
        </p:blipFill>
        <p:spPr>
          <a:xfrm>
            <a:off x="5330825" y="4285615"/>
            <a:ext cx="3753485" cy="2440305"/>
          </a:xfrm>
          <a:prstGeom prst="rect">
            <a:avLst/>
          </a:prstGeom>
        </p:spPr>
      </p:pic>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Scaled Boundary Finite Element Method</a:t>
            </a:r>
            <a:endParaRPr lang="en-US" altLang="en-US" sz="2000" dirty="0">
              <a:sym typeface="+mn-ea"/>
            </a:endParaRPr>
          </a:p>
        </p:txBody>
      </p:sp>
      <p:pic>
        <p:nvPicPr>
          <p:cNvPr id="4" name="Content Placeholder 3" descr="iitr"/>
          <p:cNvPicPr>
            <a:picLocks noChangeAspect="true"/>
          </p:cNvPicPr>
          <p:nvPr>
            <p:ph idx="1"/>
          </p:nvPr>
        </p:nvPicPr>
        <p:blipFill>
          <a:blip r:embed="rId3"/>
          <a:stretch>
            <a:fillRect/>
          </a:stretch>
        </p:blipFill>
        <p:spPr>
          <a:xfrm>
            <a:off x="7759065" y="429260"/>
            <a:ext cx="1016635" cy="1016635"/>
          </a:xfrm>
          <a:prstGeom prst="rect">
            <a:avLst/>
          </a:prstGeom>
        </p:spPr>
      </p:pic>
      <p:pic>
        <p:nvPicPr>
          <p:cNvPr id="10" name="Picture 9"/>
          <p:cNvPicPr>
            <a:picLocks noChangeAspect="true"/>
          </p:cNvPicPr>
          <p:nvPr/>
        </p:nvPicPr>
        <p:blipFill>
          <a:blip r:embed="rId4"/>
          <a:stretch>
            <a:fillRect/>
          </a:stretch>
        </p:blipFill>
        <p:spPr>
          <a:xfrm>
            <a:off x="2138680" y="4816475"/>
            <a:ext cx="2701290" cy="910590"/>
          </a:xfrm>
          <a:prstGeom prst="rect">
            <a:avLst/>
          </a:prstGeom>
        </p:spPr>
      </p:pic>
      <p:pic>
        <p:nvPicPr>
          <p:cNvPr id="9" name="Picture 8"/>
          <p:cNvPicPr>
            <a:picLocks noChangeAspect="true"/>
          </p:cNvPicPr>
          <p:nvPr/>
        </p:nvPicPr>
        <p:blipFill>
          <a:blip r:embed="rId5"/>
          <a:srcRect b="30458"/>
          <a:stretch>
            <a:fillRect/>
          </a:stretch>
        </p:blipFill>
        <p:spPr>
          <a:xfrm>
            <a:off x="2138680" y="4478655"/>
            <a:ext cx="5305425" cy="337820"/>
          </a:xfrm>
          <a:prstGeom prst="rect">
            <a:avLst/>
          </a:prstGeom>
        </p:spPr>
      </p:pic>
      <p:sp>
        <p:nvSpPr>
          <p:cNvPr id="6" name="Text Box 5"/>
          <p:cNvSpPr txBox="true"/>
          <p:nvPr/>
        </p:nvSpPr>
        <p:spPr>
          <a:xfrm>
            <a:off x="9280525" y="1177925"/>
            <a:ext cx="2660650" cy="3107690"/>
          </a:xfrm>
          <a:prstGeom prst="rect">
            <a:avLst/>
          </a:prstGeom>
          <a:noFill/>
        </p:spPr>
        <p:txBody>
          <a:bodyPr wrap="square" rtlCol="0">
            <a:spAutoFit/>
          </a:bodyPr>
          <a:p>
            <a:pPr algn="l"/>
            <a:r>
              <a:rPr lang="en-US" altLang="en-US" sz="1400">
                <a:latin typeface="Times New Roman" panose="02020603050405020304" charset="0"/>
                <a:cs typeface="Times New Roman" panose="02020603050405020304" charset="0"/>
                <a:sym typeface="+mn-ea"/>
              </a:rPr>
              <a:t>Applying a weighted residual technique in the η direction leads to the following scaled boundary finite element equation in displacement</a:t>
            </a:r>
            <a:endParaRPr lang="en-US" altLang="en-US" sz="1400">
              <a:latin typeface="Times New Roman" panose="02020603050405020304" charset="0"/>
              <a:cs typeface="Times New Roman" panose="02020603050405020304" charset="0"/>
            </a:endParaRPr>
          </a:p>
          <a:p>
            <a:pPr algn="l"/>
            <a:r>
              <a:rPr lang="en-US" altLang="en-US" sz="1400">
                <a:latin typeface="Times New Roman" panose="02020603050405020304" charset="0"/>
                <a:cs typeface="Times New Roman" panose="02020603050405020304" charset="0"/>
                <a:sym typeface="+mn-ea"/>
              </a:rPr>
              <a:t>The global coefficient matrices [E</a:t>
            </a:r>
            <a:r>
              <a:rPr lang="en-US" altLang="en-US" sz="1400" baseline="30000">
                <a:latin typeface="Times New Roman" panose="02020603050405020304" charset="0"/>
                <a:cs typeface="Times New Roman" panose="02020603050405020304" charset="0"/>
                <a:sym typeface="+mn-ea"/>
              </a:rPr>
              <a:t>0</a:t>
            </a:r>
            <a:r>
              <a:rPr lang="en-US" altLang="en-US" sz="1400">
                <a:latin typeface="Times New Roman" panose="02020603050405020304" charset="0"/>
                <a:cs typeface="Times New Roman" panose="02020603050405020304" charset="0"/>
                <a:sym typeface="+mn-ea"/>
              </a:rPr>
              <a:t>], [E</a:t>
            </a:r>
            <a:r>
              <a:rPr lang="en-US" altLang="en-US" sz="1400" baseline="30000">
                <a:latin typeface="Times New Roman" panose="02020603050405020304" charset="0"/>
                <a:cs typeface="Times New Roman" panose="02020603050405020304" charset="0"/>
                <a:sym typeface="+mn-ea"/>
              </a:rPr>
              <a:t>1</a:t>
            </a:r>
            <a:r>
              <a:rPr lang="en-US" altLang="en-US" sz="1400">
                <a:latin typeface="Times New Roman" panose="02020603050405020304" charset="0"/>
                <a:cs typeface="Times New Roman" panose="02020603050405020304" charset="0"/>
                <a:sym typeface="+mn-ea"/>
              </a:rPr>
              <a:t>]and [E</a:t>
            </a:r>
            <a:r>
              <a:rPr lang="en-US" altLang="en-US" sz="1400" baseline="30000">
                <a:latin typeface="Times New Roman" panose="02020603050405020304" charset="0"/>
                <a:cs typeface="Times New Roman" panose="02020603050405020304" charset="0"/>
                <a:sym typeface="+mn-ea"/>
              </a:rPr>
              <a:t>2</a:t>
            </a:r>
            <a:r>
              <a:rPr lang="en-US" altLang="en-US" sz="1400">
                <a:latin typeface="Times New Roman" panose="02020603050405020304" charset="0"/>
                <a:cs typeface="Times New Roman" panose="02020603050405020304" charset="0"/>
                <a:sym typeface="+mn-ea"/>
              </a:rPr>
              <a:t>] </a:t>
            </a:r>
            <a:endParaRPr lang="en-US" altLang="en-US" sz="1400">
              <a:latin typeface="Times New Roman" panose="02020603050405020304" charset="0"/>
              <a:cs typeface="Times New Roman" panose="02020603050405020304" charset="0"/>
            </a:endParaRPr>
          </a:p>
          <a:p>
            <a:pPr algn="l"/>
            <a:r>
              <a:rPr lang="en-US" altLang="en-US" sz="1400">
                <a:latin typeface="Times New Roman" panose="02020603050405020304" charset="0"/>
                <a:cs typeface="Times New Roman" panose="02020603050405020304" charset="0"/>
                <a:sym typeface="+mn-ea"/>
              </a:rPr>
              <a:t>are obtained by assembling the element coefficient</a:t>
            </a:r>
            <a:endParaRPr lang="en-US" altLang="en-US" sz="1400">
              <a:latin typeface="Times New Roman" panose="02020603050405020304" charset="0"/>
              <a:cs typeface="Times New Roman" panose="02020603050405020304" charset="0"/>
            </a:endParaRPr>
          </a:p>
          <a:p>
            <a:pPr algn="l"/>
            <a:r>
              <a:rPr lang="en-US" altLang="en-US" sz="1400">
                <a:latin typeface="Times New Roman" panose="02020603050405020304" charset="0"/>
                <a:cs typeface="Times New Roman" panose="02020603050405020304" charset="0"/>
                <a:sym typeface="+mn-ea"/>
              </a:rPr>
              <a:t>matrices same manner as for the stiffness matrices</a:t>
            </a:r>
            <a:endParaRPr lang="en-US" altLang="en-US" sz="1400">
              <a:latin typeface="Times New Roman" panose="02020603050405020304" charset="0"/>
              <a:cs typeface="Times New Roman" panose="02020603050405020304" charset="0"/>
            </a:endParaRPr>
          </a:p>
          <a:p>
            <a:pPr algn="l"/>
            <a:r>
              <a:rPr lang="en-US" altLang="en-US" sz="1400">
                <a:latin typeface="Times New Roman" panose="02020603050405020304" charset="0"/>
                <a:cs typeface="Times New Roman" panose="02020603050405020304" charset="0"/>
                <a:sym typeface="+mn-ea"/>
              </a:rPr>
              <a:t>where [D] is the elasticity matrix. where [B</a:t>
            </a:r>
            <a:r>
              <a:rPr lang="en-US" altLang="en-US" sz="1400" baseline="30000">
                <a:latin typeface="Times New Roman" panose="02020603050405020304" charset="0"/>
                <a:cs typeface="Times New Roman" panose="02020603050405020304" charset="0"/>
                <a:sym typeface="+mn-ea"/>
              </a:rPr>
              <a:t>1</a:t>
            </a:r>
            <a:r>
              <a:rPr lang="en-US" altLang="en-US" sz="1400">
                <a:latin typeface="Times New Roman" panose="02020603050405020304" charset="0"/>
                <a:cs typeface="Times New Roman" panose="02020603050405020304" charset="0"/>
                <a:sym typeface="+mn-ea"/>
              </a:rPr>
              <a:t>(η)] and [B</a:t>
            </a:r>
            <a:r>
              <a:rPr lang="en-US" altLang="en-US" sz="1400" baseline="30000">
                <a:latin typeface="Times New Roman" panose="02020603050405020304" charset="0"/>
                <a:cs typeface="Times New Roman" panose="02020603050405020304" charset="0"/>
                <a:sym typeface="+mn-ea"/>
              </a:rPr>
              <a:t>2</a:t>
            </a:r>
            <a:r>
              <a:rPr lang="en-US" altLang="en-US" sz="1400">
                <a:latin typeface="Times New Roman" panose="02020603050405020304" charset="0"/>
                <a:cs typeface="Times New Roman" panose="02020603050405020304" charset="0"/>
                <a:sym typeface="+mn-ea"/>
              </a:rPr>
              <a:t>(η)] describe the strain-displacementt</a:t>
            </a:r>
            <a:endParaRPr lang="en-US" altLang="en-US" sz="1400">
              <a:latin typeface="Times New Roman" panose="02020603050405020304" charset="0"/>
              <a:cs typeface="Times New Roman" panose="02020603050405020304" charset="0"/>
              <a:sym typeface="+mn-ea"/>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Scaled Boundary Finite Element Method</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gn="just">
              <a:lnSpc>
                <a:spcPct val="150000"/>
              </a:lnSpc>
            </a:pPr>
            <a:r>
              <a:rPr lang="en-US" altLang="en-US" sz="1600">
                <a:latin typeface="Times New Roman" panose="02020603050405020304" charset="0"/>
                <a:cs typeface="Times New Roman" panose="02020603050405020304" charset="0"/>
              </a:rPr>
              <a:t>The displacement functions u(ξ) are expressed as</a:t>
            </a: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a:p>
            <a:pPr algn="just">
              <a:lnSpc>
                <a:spcPct val="150000"/>
              </a:lnSpc>
            </a:pPr>
            <a:r>
              <a:rPr lang="en-US" altLang="en-US" sz="1600">
                <a:latin typeface="Times New Roman" panose="02020603050405020304" charset="0"/>
                <a:cs typeface="Times New Roman" panose="02020603050405020304" charset="0"/>
              </a:rPr>
              <a:t>where [S</a:t>
            </a:r>
            <a:r>
              <a:rPr lang="en-US" altLang="en-US" sz="1600" baseline="-25000">
                <a:latin typeface="Times New Roman" panose="02020603050405020304" charset="0"/>
                <a:cs typeface="Times New Roman" panose="02020603050405020304" charset="0"/>
              </a:rPr>
              <a:t>i</a:t>
            </a:r>
            <a:r>
              <a:rPr lang="en-US" altLang="en-US" sz="1600">
                <a:latin typeface="Times New Roman" panose="02020603050405020304" charset="0"/>
                <a:cs typeface="Times New Roman" panose="02020603050405020304" charset="0"/>
              </a:rPr>
              <a:t> ](i = 1, 2, ..., N ) are diagonal blocks of the real Schur matrix, [Ψ</a:t>
            </a:r>
            <a:r>
              <a:rPr lang="en-US" altLang="en-US" sz="1600" baseline="-25000">
                <a:latin typeface="Times New Roman" panose="02020603050405020304" charset="0"/>
                <a:cs typeface="Times New Roman" panose="02020603050405020304" charset="0"/>
              </a:rPr>
              <a:t>i</a:t>
            </a:r>
            <a:r>
              <a:rPr lang="en-US" altLang="en-US" sz="1600" baseline="30000">
                <a:latin typeface="Times New Roman" panose="02020603050405020304" charset="0"/>
                <a:cs typeface="Times New Roman" panose="02020603050405020304" charset="0"/>
              </a:rPr>
              <a:t>(u)</a:t>
            </a:r>
            <a:r>
              <a:rPr lang="en-US" altLang="en-US" sz="1600">
                <a:latin typeface="Times New Roman" panose="02020603050405020304" charset="0"/>
                <a:cs typeface="Times New Roman" panose="02020603050405020304" charset="0"/>
              </a:rPr>
              <a:t> ] the corresponding displacement modes and c integration constants, which are determined from the displacements on the boundary u(ξ = 1)</a:t>
            </a:r>
            <a:endParaRPr lang="en-US" altLang="en-US" sz="1600">
              <a:latin typeface="Times New Roman" panose="02020603050405020304" charset="0"/>
              <a:cs typeface="Times New Roman" panose="02020603050405020304" charset="0"/>
            </a:endParaRPr>
          </a:p>
        </p:txBody>
      </p:sp>
      <p:pic>
        <p:nvPicPr>
          <p:cNvPr id="2" name="Picture 1"/>
          <p:cNvPicPr>
            <a:picLocks noChangeAspect="true"/>
          </p:cNvPicPr>
          <p:nvPr/>
        </p:nvPicPr>
        <p:blipFill>
          <a:blip r:embed="rId2"/>
          <a:stretch>
            <a:fillRect/>
          </a:stretch>
        </p:blipFill>
        <p:spPr>
          <a:xfrm>
            <a:off x="3004820" y="2340610"/>
            <a:ext cx="3133725" cy="781050"/>
          </a:xfrm>
          <a:prstGeom prst="rect">
            <a:avLst/>
          </a:prstGeom>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w"/>
          <p:cNvPicPr>
            <a:picLocks noChangeAspect="true"/>
          </p:cNvPicPr>
          <p:nvPr/>
        </p:nvPicPr>
        <p:blipFill>
          <a:blip r:embed="rId1"/>
          <a:stretch>
            <a:fillRect/>
          </a:stretch>
        </p:blipFill>
        <p:spPr>
          <a:xfrm rot="5400000">
            <a:off x="-1296670" y="1468120"/>
            <a:ext cx="5169535" cy="2577465"/>
          </a:xfrm>
          <a:prstGeom prst="rect">
            <a:avLst/>
          </a:prstGeom>
        </p:spPr>
      </p:pic>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Scaled Boundary Finite Element Method</a:t>
            </a:r>
            <a:endParaRPr lang="en-US" altLang="en-US" sz="2000" dirty="0">
              <a:sym typeface="+mn-ea"/>
            </a:endParaRPr>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gn="just"/>
            <a:r>
              <a:rPr lang="en-US" altLang="en-US" sz="1600" b="1">
                <a:latin typeface="Times New Roman" panose="02020603050405020304" charset="0"/>
                <a:cs typeface="Times New Roman" panose="02020603050405020304" charset="0"/>
              </a:rPr>
              <a:t>Evaluation of stress intensity factors:</a:t>
            </a:r>
            <a:endParaRPr lang="en-US" altLang="en-US" sz="1600" b="1">
              <a:latin typeface="Times New Roman" panose="02020603050405020304" charset="0"/>
              <a:cs typeface="Times New Roman" panose="02020603050405020304" charset="0"/>
            </a:endParaRPr>
          </a:p>
          <a:p>
            <a:pPr algn="just"/>
            <a:endParaRPr lang="en-US" altLang="en-US" sz="1600" b="1">
              <a:latin typeface="Times New Roman" panose="02020603050405020304" charset="0"/>
              <a:cs typeface="Times New Roman" panose="02020603050405020304" charset="0"/>
            </a:endParaRPr>
          </a:p>
          <a:p>
            <a:pPr algn="just"/>
            <a:endParaRPr lang="en-US" altLang="en-US" sz="1600" b="1">
              <a:latin typeface="Times New Roman" panose="02020603050405020304" charset="0"/>
              <a:cs typeface="Times New Roman" panose="02020603050405020304" charset="0"/>
            </a:endParaRPr>
          </a:p>
          <a:p>
            <a:pPr algn="just"/>
            <a:endParaRPr lang="en-US" altLang="en-US" sz="1600" b="1">
              <a:latin typeface="Times New Roman" panose="02020603050405020304" charset="0"/>
              <a:cs typeface="Times New Roman" panose="02020603050405020304" charset="0"/>
            </a:endParaRPr>
          </a:p>
          <a:p>
            <a:pPr algn="just"/>
            <a:endParaRPr lang="en-US" altLang="en-US" sz="1600" b="1">
              <a:latin typeface="Times New Roman" panose="02020603050405020304" charset="0"/>
              <a:cs typeface="Times New Roman" panose="02020603050405020304" charset="0"/>
            </a:endParaRPr>
          </a:p>
          <a:p>
            <a:pPr algn="just"/>
            <a:endParaRPr lang="en-US" altLang="en-US" sz="1600" b="1">
              <a:latin typeface="Times New Roman" panose="02020603050405020304" charset="0"/>
              <a:cs typeface="Times New Roman" panose="02020603050405020304" charset="0"/>
            </a:endParaRPr>
          </a:p>
          <a:p>
            <a:pPr algn="just"/>
            <a:r>
              <a:rPr lang="en-US" altLang="en-US" sz="1600" b="1">
                <a:latin typeface="Times New Roman" panose="02020603050405020304" charset="0"/>
                <a:cs typeface="Times New Roman" panose="02020603050405020304" charset="0"/>
              </a:rPr>
              <a:t>Shape Sensitivity: </a:t>
            </a:r>
            <a:endParaRPr lang="en-US" altLang="en-US" sz="1600">
              <a:latin typeface="Times New Roman" panose="02020603050405020304" charset="0"/>
              <a:cs typeface="Times New Roman" panose="02020603050405020304" charset="0"/>
            </a:endParaRPr>
          </a:p>
        </p:txBody>
      </p:sp>
      <p:pic>
        <p:nvPicPr>
          <p:cNvPr id="3" name="Picture 2"/>
          <p:cNvPicPr>
            <a:picLocks noChangeAspect="true"/>
          </p:cNvPicPr>
          <p:nvPr/>
        </p:nvPicPr>
        <p:blipFill>
          <a:blip r:embed="rId3"/>
          <a:srcRect l="681" t="64826" r="911" b="5287"/>
          <a:stretch>
            <a:fillRect/>
          </a:stretch>
        </p:blipFill>
        <p:spPr>
          <a:xfrm>
            <a:off x="457200" y="2247265"/>
            <a:ext cx="5670550" cy="692785"/>
          </a:xfrm>
          <a:prstGeom prst="rect">
            <a:avLst/>
          </a:prstGeom>
        </p:spPr>
      </p:pic>
      <p:sp>
        <p:nvSpPr>
          <p:cNvPr id="2" name="Text Box 1"/>
          <p:cNvSpPr txBox="true"/>
          <p:nvPr/>
        </p:nvSpPr>
        <p:spPr>
          <a:xfrm>
            <a:off x="-3105785" y="1176655"/>
            <a:ext cx="2954020" cy="3322955"/>
          </a:xfrm>
          <a:prstGeom prst="rect">
            <a:avLst/>
          </a:prstGeom>
          <a:noFill/>
        </p:spPr>
        <p:txBody>
          <a:bodyPr wrap="square" rtlCol="0">
            <a:spAutoFit/>
          </a:bodyPr>
          <a:p>
            <a:r>
              <a:rPr lang="en-US" altLang="en-US" sz="1400">
                <a:latin typeface="Times New Roman" panose="02020603050405020304" charset="0"/>
                <a:cs typeface="Times New Roman" panose="02020603050405020304" charset="0"/>
                <a:sym typeface="+mn-ea"/>
              </a:rPr>
              <a:t>When the real parts of the eigenvalues of a diagonal block [S</a:t>
            </a:r>
            <a:r>
              <a:rPr lang="en-US" altLang="en-US" sz="1400" baseline="-25000">
                <a:latin typeface="Times New Roman" panose="02020603050405020304" charset="0"/>
                <a:cs typeface="Times New Roman" panose="02020603050405020304" charset="0"/>
                <a:sym typeface="+mn-ea"/>
              </a:rPr>
              <a:t>i</a:t>
            </a:r>
            <a:r>
              <a:rPr lang="en-US" altLang="en-US" sz="1400">
                <a:latin typeface="Times New Roman" panose="02020603050405020304" charset="0"/>
                <a:cs typeface="Times New Roman" panose="02020603050405020304" charset="0"/>
                <a:sym typeface="+mn-ea"/>
              </a:rPr>
              <a:t>] are between -1 and 0, the matrix power function leads to a stress singularity. The diagonal block is denoted as [S</a:t>
            </a:r>
            <a:r>
              <a:rPr lang="en-US" altLang="en-US" sz="1400" baseline="30000">
                <a:latin typeface="Times New Roman" panose="02020603050405020304" charset="0"/>
                <a:cs typeface="Times New Roman" panose="02020603050405020304" charset="0"/>
                <a:sym typeface="+mn-ea"/>
              </a:rPr>
              <a:t>(s)</a:t>
            </a:r>
            <a:r>
              <a:rPr lang="en-US" altLang="en-US" sz="1400">
                <a:latin typeface="Times New Roman" panose="02020603050405020304" charset="0"/>
                <a:cs typeface="Times New Roman" panose="02020603050405020304" charset="0"/>
                <a:sym typeface="+mn-ea"/>
              </a:rPr>
              <a:t> ] (superscript (s) for singular) and −1 &lt; λ[S</a:t>
            </a:r>
            <a:r>
              <a:rPr lang="en-US" altLang="en-US" sz="1400" baseline="30000">
                <a:latin typeface="Times New Roman" panose="02020603050405020304" charset="0"/>
                <a:cs typeface="Times New Roman" panose="02020603050405020304" charset="0"/>
                <a:sym typeface="+mn-ea"/>
              </a:rPr>
              <a:t>(s)</a:t>
            </a:r>
            <a:r>
              <a:rPr lang="en-US" altLang="en-US" sz="1400">
                <a:latin typeface="Times New Roman" panose="02020603050405020304" charset="0"/>
                <a:cs typeface="Times New Roman" panose="02020603050405020304" charset="0"/>
                <a:sym typeface="+mn-ea"/>
              </a:rPr>
              <a:t>] &lt; 0 applies. The corresponding displacement modes and integrationconstants are denoted as [Ψ</a:t>
            </a:r>
            <a:r>
              <a:rPr lang="en-US" altLang="en-US" sz="1400" baseline="30000">
                <a:latin typeface="Times New Roman" panose="02020603050405020304" charset="0"/>
                <a:cs typeface="Times New Roman" panose="02020603050405020304" charset="0"/>
                <a:sym typeface="+mn-ea"/>
              </a:rPr>
              <a:t>(s)</a:t>
            </a:r>
            <a:r>
              <a:rPr lang="en-US" altLang="en-US" sz="1400">
                <a:latin typeface="Times New Roman" panose="02020603050405020304" charset="0"/>
                <a:cs typeface="Times New Roman" panose="02020603050405020304" charset="0"/>
                <a:sym typeface="+mn-ea"/>
              </a:rPr>
              <a:t>] and {C</a:t>
            </a:r>
            <a:r>
              <a:rPr lang="en-US" altLang="en-US" sz="1400" baseline="30000">
                <a:latin typeface="Times New Roman" panose="02020603050405020304" charset="0"/>
                <a:cs typeface="Times New Roman" panose="02020603050405020304" charset="0"/>
                <a:sym typeface="+mn-ea"/>
              </a:rPr>
              <a:t>(s)</a:t>
            </a:r>
            <a:r>
              <a:rPr lang="en-US" altLang="en-US" sz="1400">
                <a:latin typeface="Times New Roman" panose="02020603050405020304" charset="0"/>
                <a:cs typeface="Times New Roman" panose="02020603050405020304" charset="0"/>
                <a:sym typeface="+mn-ea"/>
              </a:rPr>
              <a:t>}Their contribution to stresses vanishes when the limit ξ→0 is performed and thus are not needed for the definition of stress intensity factors. The singular stress field is expressed as</a:t>
            </a:r>
            <a:endParaRPr lang="en-US" sz="1400"/>
          </a:p>
        </p:txBody>
      </p:sp>
      <p:pic>
        <p:nvPicPr>
          <p:cNvPr id="11" name="Picture 10"/>
          <p:cNvPicPr>
            <a:picLocks noChangeAspect="true"/>
          </p:cNvPicPr>
          <p:nvPr/>
        </p:nvPicPr>
        <p:blipFill>
          <a:blip r:embed="rId4"/>
          <a:stretch>
            <a:fillRect/>
          </a:stretch>
        </p:blipFill>
        <p:spPr>
          <a:xfrm>
            <a:off x="3706495" y="3468370"/>
            <a:ext cx="3864610" cy="3299460"/>
          </a:xfrm>
          <a:prstGeom prst="rect">
            <a:avLst/>
          </a:prstGeom>
        </p:spPr>
      </p:pic>
      <p:pic>
        <p:nvPicPr>
          <p:cNvPr id="12" name="Picture 11"/>
          <p:cNvPicPr>
            <a:picLocks noChangeAspect="true"/>
          </p:cNvPicPr>
          <p:nvPr/>
        </p:nvPicPr>
        <p:blipFill>
          <a:blip r:embed="rId5"/>
          <a:stretch>
            <a:fillRect/>
          </a:stretch>
        </p:blipFill>
        <p:spPr>
          <a:xfrm>
            <a:off x="3919855" y="3507740"/>
            <a:ext cx="1019175" cy="638175"/>
          </a:xfrm>
          <a:prstGeom prst="rect">
            <a:avLst/>
          </a:prstGeom>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true"/>
          </p:cNvSpPr>
          <p:nvPr>
            <p:ph sz="half" idx="2"/>
          </p:nvPr>
        </p:nvSpPr>
        <p:spPr>
          <a:xfrm>
            <a:off x="457200" y="1785620"/>
            <a:ext cx="8229600" cy="4580890"/>
          </a:xfrm>
        </p:spPr>
        <p:txBody>
          <a:bodyPr/>
          <a:p>
            <a:pPr algn="just">
              <a:buFont typeface="Wingdings" panose="05000000000000000000" charset="0"/>
            </a:pPr>
            <a:r>
              <a:rPr lang="en-US" altLang="en-US" sz="1600" b="1">
                <a:latin typeface="Times New Roman" panose="02020603050405020304" charset="0"/>
                <a:cs typeface="Times New Roman" panose="02020603050405020304" charset="0"/>
              </a:rPr>
              <a:t>The deterministic fracture mechanics problem: </a:t>
            </a:r>
            <a:endParaRPr lang="en-US" altLang="en-US" sz="1600" b="1">
              <a:latin typeface="Times New Roman" panose="02020603050405020304" charset="0"/>
              <a:cs typeface="Times New Roman" panose="02020603050405020304" charset="0"/>
            </a:endParaRPr>
          </a:p>
          <a:p>
            <a:pPr algn="just">
              <a:buFont typeface="Wingdings" panose="05000000000000000000" charset="0"/>
            </a:pPr>
            <a:endParaRPr lang="en-US" altLang="en-US" sz="1600" b="1">
              <a:latin typeface="Times New Roman" panose="02020603050405020304" charset="0"/>
              <a:cs typeface="Times New Roman" panose="02020603050405020304" charset="0"/>
            </a:endParaRPr>
          </a:p>
          <a:p>
            <a:pPr marL="285750" indent="-285750" algn="just">
              <a:buFont typeface="Wingdings" panose="05000000000000000000" charset="0"/>
              <a:buChar char=""/>
            </a:pPr>
            <a:r>
              <a:rPr lang="en-US" altLang="en-US" sz="1600">
                <a:latin typeface="Times New Roman" panose="02020603050405020304" charset="0"/>
                <a:cs typeface="Times New Roman" panose="02020603050405020304" charset="0"/>
              </a:rPr>
              <a:t>Assume a high toughness material with crack growth relation given by</a:t>
            </a:r>
            <a:endParaRPr lang="en-US" altLang="en-US" sz="1600">
              <a:latin typeface="Times New Roman" panose="02020603050405020304" charset="0"/>
              <a:cs typeface="Times New Roman" panose="02020603050405020304" charset="0"/>
            </a:endParaRPr>
          </a:p>
          <a:p>
            <a:pPr marL="285750" indent="-285750" algn="just">
              <a:buFont typeface="Wingdings" panose="05000000000000000000" charset="0"/>
              <a:buChar char=""/>
            </a:pPr>
            <a:endParaRPr lang="en-US" altLang="en-US" sz="1600">
              <a:latin typeface="Times New Roman" panose="02020603050405020304" charset="0"/>
              <a:cs typeface="Times New Roman" panose="02020603050405020304" charset="0"/>
            </a:endParaRPr>
          </a:p>
          <a:p>
            <a:pPr marL="285750" indent="-285750" algn="just">
              <a:buFont typeface="Wingdings" panose="05000000000000000000" charset="0"/>
              <a:buChar char=""/>
            </a:pPr>
            <a:r>
              <a:rPr lang="en-US" altLang="en-US" sz="1600">
                <a:latin typeface="Times New Roman" panose="02020603050405020304" charset="0"/>
                <a:cs typeface="Times New Roman" panose="02020603050405020304" charset="0"/>
              </a:rPr>
              <a:t>Range of Stress Intesity is given by</a:t>
            </a:r>
            <a:endParaRPr lang="en-US" altLang="en-US" sz="1600">
              <a:latin typeface="Times New Roman" panose="02020603050405020304" charset="0"/>
              <a:cs typeface="Times New Roman" panose="02020603050405020304" charset="0"/>
            </a:endParaRPr>
          </a:p>
          <a:p>
            <a:pPr marL="285750" indent="-285750" algn="just">
              <a:buFont typeface="Wingdings" panose="05000000000000000000" charset="0"/>
              <a:buChar char=""/>
            </a:pPr>
            <a:endParaRPr lang="en-US" altLang="en-US" sz="1600">
              <a:latin typeface="Times New Roman" panose="02020603050405020304" charset="0"/>
              <a:cs typeface="Times New Roman" panose="02020603050405020304" charset="0"/>
            </a:endParaRPr>
          </a:p>
          <a:p>
            <a:pPr marL="285750" indent="-285750" algn="just">
              <a:buFont typeface="Wingdings" panose="05000000000000000000" charset="0"/>
              <a:buChar char=""/>
            </a:pPr>
            <a:r>
              <a:rPr lang="en-US" altLang="en-US" sz="1600">
                <a:latin typeface="Times New Roman" panose="02020603050405020304" charset="0"/>
                <a:cs typeface="Times New Roman" panose="02020603050405020304" charset="0"/>
              </a:rPr>
              <a:t> From this we get number of cycles as,</a:t>
            </a:r>
            <a:endParaRPr lang="en-US" altLang="en-US" sz="1600">
              <a:latin typeface="Times New Roman" panose="02020603050405020304" charset="0"/>
              <a:cs typeface="Times New Roman" panose="02020603050405020304" charset="0"/>
            </a:endParaRPr>
          </a:p>
          <a:p>
            <a:pPr marL="285750" indent="-285750" algn="just">
              <a:buFont typeface="Wingdings" panose="05000000000000000000" charset="0"/>
              <a:buChar char=""/>
            </a:pPr>
            <a:endParaRPr lang="en-US" altLang="en-US" sz="1600">
              <a:latin typeface="Times New Roman" panose="02020603050405020304" charset="0"/>
              <a:cs typeface="Times New Roman" panose="02020603050405020304" charset="0"/>
            </a:endParaRPr>
          </a:p>
          <a:p>
            <a:pPr marL="285750" indent="-285750" algn="just">
              <a:buFont typeface="Wingdings" panose="05000000000000000000" charset="0"/>
              <a:buChar char=""/>
            </a:pPr>
            <a:r>
              <a:rPr lang="en-US" altLang="en-US" sz="1600">
                <a:latin typeface="Times New Roman" panose="02020603050405020304" charset="0"/>
                <a:cs typeface="Times New Roman" panose="02020603050405020304" charset="0"/>
              </a:rPr>
              <a:t>Now we compact and take the logrithmic equation</a:t>
            </a:r>
            <a:endParaRPr lang="en-US" altLang="en-US" sz="1600">
              <a:latin typeface="Times New Roman" panose="02020603050405020304" charset="0"/>
              <a:cs typeface="Times New Roman" panose="02020603050405020304" charset="0"/>
            </a:endParaRPr>
          </a:p>
        </p:txBody>
      </p:sp>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Monte-Carlo Simulation</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pic>
        <p:nvPicPr>
          <p:cNvPr id="3" name="Picture 2"/>
          <p:cNvPicPr>
            <a:picLocks noChangeAspect="true"/>
          </p:cNvPicPr>
          <p:nvPr/>
        </p:nvPicPr>
        <p:blipFill>
          <a:blip r:embed="rId2"/>
          <a:stretch>
            <a:fillRect/>
          </a:stretch>
        </p:blipFill>
        <p:spPr>
          <a:xfrm>
            <a:off x="3732530" y="2968625"/>
            <a:ext cx="1678940" cy="312420"/>
          </a:xfrm>
          <a:prstGeom prst="rect">
            <a:avLst/>
          </a:prstGeom>
        </p:spPr>
      </p:pic>
      <p:pic>
        <p:nvPicPr>
          <p:cNvPr id="6" name="Picture 5"/>
          <p:cNvPicPr>
            <a:picLocks noChangeAspect="true"/>
          </p:cNvPicPr>
          <p:nvPr/>
        </p:nvPicPr>
        <p:blipFill>
          <a:blip r:embed="rId3"/>
          <a:stretch>
            <a:fillRect/>
          </a:stretch>
        </p:blipFill>
        <p:spPr>
          <a:xfrm>
            <a:off x="4211955" y="3410585"/>
            <a:ext cx="2402840" cy="623570"/>
          </a:xfrm>
          <a:prstGeom prst="rect">
            <a:avLst/>
          </a:prstGeom>
        </p:spPr>
      </p:pic>
      <p:pic>
        <p:nvPicPr>
          <p:cNvPr id="7" name="Picture 6"/>
          <p:cNvPicPr>
            <a:picLocks noChangeAspect="true"/>
          </p:cNvPicPr>
          <p:nvPr/>
        </p:nvPicPr>
        <p:blipFill>
          <a:blip r:embed="rId4"/>
          <a:srcRect t="27241" b="16724"/>
          <a:stretch>
            <a:fillRect/>
          </a:stretch>
        </p:blipFill>
        <p:spPr>
          <a:xfrm>
            <a:off x="6614795" y="2471420"/>
            <a:ext cx="1487805" cy="206375"/>
          </a:xfrm>
          <a:prstGeom prst="rect">
            <a:avLst/>
          </a:prstGeom>
        </p:spPr>
      </p:pic>
      <p:sp>
        <p:nvSpPr>
          <p:cNvPr id="9" name="Text Box 8"/>
          <p:cNvSpPr txBox="true"/>
          <p:nvPr/>
        </p:nvSpPr>
        <p:spPr>
          <a:xfrm>
            <a:off x="-3498850" y="589915"/>
            <a:ext cx="3117850" cy="5631180"/>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where C, n are empirically determined constants, a is the radius of a circular crack in the fracture plane, ∆K is the range of stress intensity factor, and N</a:t>
            </a:r>
            <a:r>
              <a:rPr lang="en-US" altLang="en-US" sz="1200" baseline="-25000">
                <a:latin typeface="Times New Roman" panose="02020603050405020304" charset="0"/>
                <a:cs typeface="Times New Roman" panose="02020603050405020304" charset="0"/>
                <a:sym typeface="+mn-ea"/>
              </a:rPr>
              <a:t>pr</a:t>
            </a:r>
            <a:r>
              <a:rPr lang="en-US" altLang="en-US" sz="1200">
                <a:latin typeface="Times New Roman" panose="02020603050405020304" charset="0"/>
                <a:cs typeface="Times New Roman" panose="02020603050405020304" charset="0"/>
                <a:sym typeface="+mn-ea"/>
              </a:rPr>
              <a:t> is the number of fatigue cycles.</a:t>
            </a:r>
            <a:endParaRPr lang="en-US" altLang="en-US" sz="1200">
              <a:latin typeface="Times New Roman" panose="02020603050405020304" charset="0"/>
              <a:cs typeface="Times New Roman" panose="02020603050405020304" charset="0"/>
              <a:sym typeface="+mn-ea"/>
            </a:endParaRPr>
          </a:p>
          <a:p>
            <a:endParaRPr lang="en-US" altLang="en-US" sz="1200">
              <a:latin typeface="Times New Roman" panose="02020603050405020304" charset="0"/>
              <a:cs typeface="Times New Roman" panose="02020603050405020304" charset="0"/>
              <a:sym typeface="+mn-ea"/>
            </a:endParaRPr>
          </a:p>
          <a:p>
            <a:endParaRPr lang="en-US" altLang="en-US" sz="1200">
              <a:latin typeface="Times New Roman" panose="02020603050405020304" charset="0"/>
              <a:cs typeface="Times New Roman" panose="02020603050405020304" charset="0"/>
              <a:sym typeface="+mn-ea"/>
            </a:endParaRPr>
          </a:p>
          <a:p>
            <a:endParaRPr lang="en-US" altLang="en-US" sz="1200">
              <a:latin typeface="Times New Roman" panose="02020603050405020304" charset="0"/>
              <a:cs typeface="Times New Roman" panose="02020603050405020304" charset="0"/>
              <a:sym typeface="+mn-ea"/>
            </a:endParaRPr>
          </a:p>
          <a:p>
            <a:r>
              <a:rPr lang="en-US" altLang="en-US" sz="1200">
                <a:latin typeface="Times New Roman" panose="02020603050405020304" charset="0"/>
                <a:cs typeface="Times New Roman" panose="02020603050405020304" charset="0"/>
                <a:sym typeface="+mn-ea"/>
              </a:rPr>
              <a:t>For the case of a buried circular crack remote from the surface and extending through the uniform tensile stress field, we have </a:t>
            </a:r>
            <a:endParaRPr lang="en-US" altLang="en-US" sz="1200">
              <a:latin typeface="Times New Roman" panose="02020603050405020304" charset="0"/>
              <a:cs typeface="Times New Roman" panose="02020603050405020304" charset="0"/>
              <a:sym typeface="+mn-ea"/>
            </a:endParaRPr>
          </a:p>
          <a:p>
            <a:endParaRPr lang="en-US" sz="1200"/>
          </a:p>
          <a:p>
            <a:endParaRPr lang="en-US" sz="1200"/>
          </a:p>
          <a:p>
            <a:pPr marL="0" indent="0" algn="just">
              <a:buFont typeface="Wingdings" panose="05000000000000000000" charset="0"/>
              <a:buNone/>
            </a:pPr>
            <a:r>
              <a:rPr lang="en-US" altLang="en-US" sz="1200">
                <a:latin typeface="Times New Roman" panose="02020603050405020304" charset="0"/>
                <a:cs typeface="Times New Roman" panose="02020603050405020304" charset="0"/>
                <a:sym typeface="+mn-ea"/>
              </a:rPr>
              <a:t>where ∆σ is the range of stress If these equations are combined and integrated, the following expression for fatigue life N</a:t>
            </a:r>
            <a:r>
              <a:rPr lang="en-US" altLang="en-US" sz="1200" baseline="-25000">
                <a:latin typeface="Times New Roman" panose="02020603050405020304" charset="0"/>
                <a:cs typeface="Times New Roman" panose="02020603050405020304" charset="0"/>
                <a:sym typeface="+mn-ea"/>
              </a:rPr>
              <a:t>pr</a:t>
            </a:r>
            <a:r>
              <a:rPr lang="en-US" altLang="en-US" sz="1200">
                <a:latin typeface="Times New Roman" panose="02020603050405020304" charset="0"/>
                <a:cs typeface="Times New Roman" panose="02020603050405020304" charset="0"/>
                <a:sym typeface="+mn-ea"/>
              </a:rPr>
              <a:t> is obtained:</a:t>
            </a:r>
            <a:endParaRPr lang="en-US" altLang="en-US" sz="1200">
              <a:latin typeface="Times New Roman" panose="02020603050405020304" charset="0"/>
              <a:cs typeface="Times New Roman" panose="02020603050405020304" charset="0"/>
              <a:sym typeface="+mn-ea"/>
            </a:endParaRPr>
          </a:p>
          <a:p>
            <a:pPr marL="0" indent="0" algn="just">
              <a:buFont typeface="Wingdings" panose="05000000000000000000" charset="0"/>
              <a:buNone/>
            </a:pPr>
            <a:endParaRPr lang="en-US" altLang="en-US" sz="1200">
              <a:latin typeface="Times New Roman" panose="02020603050405020304" charset="0"/>
              <a:cs typeface="Times New Roman" panose="02020603050405020304" charset="0"/>
              <a:sym typeface="+mn-ea"/>
            </a:endParaRPr>
          </a:p>
          <a:p>
            <a:pPr marL="0" indent="0" algn="just">
              <a:buFont typeface="Wingdings" panose="05000000000000000000" charset="0"/>
              <a:buNone/>
            </a:pPr>
            <a:endParaRPr lang="en-US" altLang="en-US" sz="1200">
              <a:latin typeface="Times New Roman" panose="02020603050405020304" charset="0"/>
              <a:cs typeface="Times New Roman" panose="02020603050405020304" charset="0"/>
              <a:sym typeface="+mn-ea"/>
            </a:endParaRPr>
          </a:p>
          <a:p>
            <a:pPr marL="0" indent="0" algn="just">
              <a:buFont typeface="Wingdings" panose="05000000000000000000" charset="0"/>
              <a:buNone/>
            </a:pPr>
            <a:r>
              <a:rPr lang="en-US" altLang="en-US" sz="1200">
                <a:latin typeface="Times New Roman" panose="02020603050405020304" charset="0"/>
                <a:cs typeface="Times New Roman" panose="02020603050405020304" charset="0"/>
                <a:sym typeface="+mn-ea"/>
              </a:rPr>
              <a:t>We now consider a buried elliptical crack of fracture plane area A</a:t>
            </a:r>
            <a:r>
              <a:rPr lang="en-US" altLang="en-US" sz="1200" baseline="-25000">
                <a:latin typeface="Times New Roman" panose="02020603050405020304" charset="0"/>
                <a:cs typeface="Times New Roman" panose="02020603050405020304" charset="0"/>
                <a:sym typeface="+mn-ea"/>
              </a:rPr>
              <a:t>i</a:t>
            </a:r>
            <a:r>
              <a:rPr lang="en-US" altLang="en-US" sz="1200">
                <a:latin typeface="Times New Roman" panose="02020603050405020304" charset="0"/>
                <a:cs typeface="Times New Roman" panose="02020603050405020304" charset="0"/>
                <a:sym typeface="+mn-ea"/>
              </a:rPr>
              <a:t> = πcb where c ≤ b are the major and minor semi-axes of the elliptical projection of the flaw on the fracture plane. The results of a more advanced analysis, shows that eq. is reasonably accurate for the elliptical crack, with b/c≪40, as well as the circular crack of equal area for which eq. is derived. For the purpose of the PFM analysis below, we compact the notation and take the logarithm of eq. to obtain</a:t>
            </a:r>
            <a:endParaRPr lang="en-US" sz="1200"/>
          </a:p>
        </p:txBody>
      </p:sp>
      <p:pic>
        <p:nvPicPr>
          <p:cNvPr id="10" name="Picture 9"/>
          <p:cNvPicPr>
            <a:picLocks noChangeAspect="true"/>
          </p:cNvPicPr>
          <p:nvPr/>
        </p:nvPicPr>
        <p:blipFill>
          <a:blip r:embed="rId5"/>
          <a:stretch>
            <a:fillRect/>
          </a:stretch>
        </p:blipFill>
        <p:spPr>
          <a:xfrm>
            <a:off x="4998085" y="4142740"/>
            <a:ext cx="3371850" cy="257810"/>
          </a:xfrm>
          <a:prstGeom prst="rect">
            <a:avLst/>
          </a:prstGeom>
        </p:spPr>
      </p:pic>
      <p:pic>
        <p:nvPicPr>
          <p:cNvPr id="2" name="Picture 1"/>
          <p:cNvPicPr>
            <a:picLocks noChangeAspect="true"/>
          </p:cNvPicPr>
          <p:nvPr/>
        </p:nvPicPr>
        <p:blipFill>
          <a:blip r:embed="rId6"/>
          <a:srcRect b="24194"/>
          <a:stretch>
            <a:fillRect/>
          </a:stretch>
        </p:blipFill>
        <p:spPr>
          <a:xfrm>
            <a:off x="3732530" y="3005455"/>
            <a:ext cx="1852295" cy="238760"/>
          </a:xfrm>
          <a:prstGeom prst="rect">
            <a:avLst/>
          </a:prstGeom>
        </p:spPr>
      </p:pic>
      <p:pic>
        <p:nvPicPr>
          <p:cNvPr id="11" name="Picture 10"/>
          <p:cNvPicPr>
            <a:picLocks noChangeAspect="true"/>
          </p:cNvPicPr>
          <p:nvPr/>
        </p:nvPicPr>
        <p:blipFill>
          <a:blip r:embed="rId7"/>
          <a:stretch>
            <a:fillRect/>
          </a:stretch>
        </p:blipFill>
        <p:spPr>
          <a:xfrm>
            <a:off x="4211955" y="3410585"/>
            <a:ext cx="2403475" cy="581025"/>
          </a:xfrm>
          <a:prstGeom prst="rect">
            <a:avLst/>
          </a:prstGeom>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Monte-Carlo Simulation</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580890"/>
          </a:xfrm>
        </p:spPr>
        <p:txBody>
          <a:bodyPr/>
          <a:p>
            <a:pPr algn="just">
              <a:lnSpc>
                <a:spcPct val="150000"/>
              </a:lnSpc>
            </a:pPr>
            <a:r>
              <a:rPr lang="en-US" altLang="en-US" sz="1600" b="1">
                <a:latin typeface="Times New Roman" panose="02020603050405020304" charset="0"/>
                <a:cs typeface="Times New Roman" panose="02020603050405020304" charset="0"/>
              </a:rPr>
              <a:t>Distributions of the input random variables C, ∆σ, A</a:t>
            </a:r>
            <a:r>
              <a:rPr lang="en-US" altLang="en-US" sz="1600" b="1" baseline="-25000">
                <a:latin typeface="Times New Roman" panose="02020603050405020304" charset="0"/>
                <a:cs typeface="Times New Roman" panose="02020603050405020304" charset="0"/>
              </a:rPr>
              <a:t>i </a:t>
            </a:r>
            <a:r>
              <a:rPr lang="en-US" altLang="en-US" sz="1600" b="1">
                <a:latin typeface="Times New Roman" panose="02020603050405020304" charset="0"/>
                <a:cs typeface="Times New Roman" panose="02020603050405020304" charset="0"/>
              </a:rPr>
              <a:t>: </a:t>
            </a:r>
            <a:endParaRPr lang="en-US" altLang="en-US" sz="1600" b="1">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The relationship is obtained from Cr-Mo -V steel crack growth data and is used to compute median crack growth rates in in./cyc. For this steel the mean yield stress is σ̄ = 85ksi. The above assumptions can be compacted into the notation</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endParaRPr lang="en-US" altLang="en-US" sz="1600">
              <a:latin typeface="Times New Roman" panose="02020603050405020304" charset="0"/>
              <a:cs typeface="Times New Roman" panose="02020603050405020304" charset="0"/>
            </a:endParaRPr>
          </a:p>
          <a:p>
            <a:pPr algn="just">
              <a:lnSpc>
                <a:spcPct val="150000"/>
              </a:lnSpc>
            </a:pPr>
            <a:r>
              <a:rPr lang="en-US" altLang="en-US" sz="1600">
                <a:latin typeface="Times New Roman" panose="02020603050405020304" charset="0"/>
                <a:cs typeface="Times New Roman" panose="02020603050405020304" charset="0"/>
                <a:sym typeface="+mn-ea"/>
              </a:rPr>
              <a:t>    The probabilistic stress distribution shown is formulated from three assumptions. These are </a:t>
            </a:r>
            <a:endParaRPr lang="en-US" altLang="en-US" sz="1600">
              <a:solidFill>
                <a:schemeClr val="tx1"/>
              </a:solidFill>
              <a:latin typeface="Times New Roman" panose="02020603050405020304" charset="0"/>
              <a:cs typeface="Times New Roman" panose="02020603050405020304" charset="0"/>
            </a:endParaRPr>
          </a:p>
          <a:p>
            <a:pPr algn="just">
              <a:lnSpc>
                <a:spcPct val="150000"/>
              </a:lnSpc>
            </a:pPr>
            <a:r>
              <a:rPr lang="en-US" altLang="en-US" sz="1600">
                <a:latin typeface="Times New Roman" panose="02020603050405020304" charset="0"/>
                <a:cs typeface="Times New Roman" panose="02020603050405020304" charset="0"/>
                <a:sym typeface="+mn-ea"/>
              </a:rPr>
              <a:t>    (1) log-normality; </a:t>
            </a:r>
            <a:endParaRPr lang="en-US" altLang="en-US" sz="1600">
              <a:solidFill>
                <a:schemeClr val="tx1"/>
              </a:solidFill>
              <a:latin typeface="Times New Roman" panose="02020603050405020304" charset="0"/>
              <a:cs typeface="Times New Roman" panose="02020603050405020304" charset="0"/>
            </a:endParaRPr>
          </a:p>
          <a:p>
            <a:pPr algn="just">
              <a:lnSpc>
                <a:spcPct val="150000"/>
              </a:lnSpc>
            </a:pPr>
            <a:r>
              <a:rPr lang="en-US" altLang="en-US" sz="1600">
                <a:latin typeface="Times New Roman" panose="02020603050405020304" charset="0"/>
                <a:cs typeface="Times New Roman" panose="02020603050405020304" charset="0"/>
                <a:sym typeface="+mn-ea"/>
              </a:rPr>
              <a:t>    (2) 95% of the spindle material, by volume, will encounter ∆σ &lt; 0.80σ̄ </a:t>
            </a:r>
            <a:r>
              <a:rPr lang="en-US" altLang="en-US" sz="1600" baseline="-25000">
                <a:latin typeface="Times New Roman" panose="02020603050405020304" charset="0"/>
                <a:cs typeface="Times New Roman" panose="02020603050405020304" charset="0"/>
                <a:sym typeface="+mn-ea"/>
              </a:rPr>
              <a:t>y</a:t>
            </a:r>
            <a:r>
              <a:rPr lang="en-US" altLang="en-US" sz="1600">
                <a:latin typeface="Times New Roman" panose="02020603050405020304" charset="0"/>
                <a:cs typeface="Times New Roman" panose="02020603050405020304" charset="0"/>
                <a:sym typeface="+mn-ea"/>
              </a:rPr>
              <a:t>;</a:t>
            </a:r>
            <a:endParaRPr lang="en-US" altLang="en-US" sz="1600">
              <a:solidFill>
                <a:schemeClr val="tx1"/>
              </a:solidFill>
              <a:latin typeface="Times New Roman" panose="02020603050405020304" charset="0"/>
              <a:cs typeface="Times New Roman" panose="02020603050405020304" charset="0"/>
            </a:endParaRPr>
          </a:p>
          <a:p>
            <a:pPr algn="l">
              <a:lnSpc>
                <a:spcPct val="150000"/>
              </a:lnSpc>
            </a:pPr>
            <a:r>
              <a:rPr lang="en-US" altLang="en-US" sz="1600">
                <a:latin typeface="Times New Roman" panose="02020603050405020304" charset="0"/>
                <a:cs typeface="Times New Roman" panose="02020603050405020304" charset="0"/>
                <a:sym typeface="+mn-ea"/>
              </a:rPr>
              <a:t>    (3) 95% of the material volume will encounter ∆σ &gt; .25σ̄ </a:t>
            </a:r>
            <a:r>
              <a:rPr lang="en-US" altLang="en-US" sz="1600" baseline="-25000">
                <a:latin typeface="Times New Roman" panose="02020603050405020304" charset="0"/>
                <a:cs typeface="Times New Roman" panose="02020603050405020304" charset="0"/>
                <a:sym typeface="+mn-ea"/>
              </a:rPr>
              <a:t>y</a:t>
            </a:r>
            <a:r>
              <a:rPr lang="en-US" altLang="en-US" sz="1600">
                <a:latin typeface="Times New Roman" panose="02020603050405020304" charset="0"/>
                <a:cs typeface="Times New Roman" panose="02020603050405020304" charset="0"/>
                <a:sym typeface="+mn-ea"/>
              </a:rPr>
              <a:t>. Finally we assume the flaw size     </a:t>
            </a:r>
            <a:endParaRPr lang="en-US" altLang="en-US" sz="1600">
              <a:latin typeface="Times New Roman" panose="02020603050405020304" charset="0"/>
              <a:cs typeface="Times New Roman" panose="02020603050405020304" charset="0"/>
              <a:sym typeface="+mn-ea"/>
            </a:endParaRPr>
          </a:p>
          <a:p>
            <a:pPr algn="l">
              <a:lnSpc>
                <a:spcPct val="150000"/>
              </a:lnSpc>
            </a:pPr>
            <a:r>
              <a:rPr lang="en-US" altLang="en-US" sz="1600">
                <a:latin typeface="Times New Roman" panose="02020603050405020304" charset="0"/>
                <a:cs typeface="Times New Roman" panose="02020603050405020304" charset="0"/>
                <a:sym typeface="+mn-ea"/>
              </a:rPr>
              <a:t>          distribution that is used to determine A</a:t>
            </a:r>
            <a:r>
              <a:rPr lang="en-US" altLang="en-US" sz="1600" baseline="-25000">
                <a:latin typeface="Times New Roman" panose="02020603050405020304" charset="0"/>
                <a:cs typeface="Times New Roman" panose="02020603050405020304" charset="0"/>
                <a:sym typeface="+mn-ea"/>
              </a:rPr>
              <a:t>i</a:t>
            </a:r>
            <a:r>
              <a:rPr lang="en-US" altLang="en-US" sz="1600">
                <a:latin typeface="Times New Roman" panose="02020603050405020304" charset="0"/>
                <a:cs typeface="Times New Roman" panose="02020603050405020304" charset="0"/>
                <a:sym typeface="+mn-ea"/>
              </a:rPr>
              <a:t> obeys the relation log A</a:t>
            </a:r>
            <a:r>
              <a:rPr lang="en-US" altLang="en-US" sz="1600" baseline="-25000">
                <a:latin typeface="Times New Roman" panose="02020603050405020304" charset="0"/>
                <a:cs typeface="Times New Roman" panose="02020603050405020304" charset="0"/>
                <a:sym typeface="+mn-ea"/>
              </a:rPr>
              <a:t>i </a:t>
            </a:r>
            <a:r>
              <a:rPr lang="en-US" altLang="en-US" sz="1600">
                <a:latin typeface="Times New Roman" panose="02020603050405020304" charset="0"/>
                <a:cs typeface="Times New Roman" panose="02020603050405020304" charset="0"/>
                <a:sym typeface="+mn-ea"/>
              </a:rPr>
              <a:t>= </a:t>
            </a:r>
            <a:r>
              <a:rPr lang="en-US" altLang="en-US" sz="1600">
                <a:ln>
                  <a:noFill/>
                </a:ln>
                <a:latin typeface="Times New Roman" panose="02020603050405020304" charset="0"/>
                <a:cs typeface="Times New Roman" panose="02020603050405020304" charset="0"/>
                <a:sym typeface="+mn-ea"/>
              </a:rPr>
              <a:t>N</a:t>
            </a:r>
            <a:r>
              <a:rPr lang="en-US" altLang="en-US" sz="1600">
                <a:latin typeface="Times New Roman" panose="02020603050405020304" charset="0"/>
                <a:cs typeface="Times New Roman" panose="02020603050405020304" charset="0"/>
                <a:sym typeface="+mn-ea"/>
              </a:rPr>
              <a:t> (−0.9586, 0.750).</a:t>
            </a:r>
            <a:endParaRPr lang="en-US" altLang="en-US" sz="1600">
              <a:latin typeface="Times New Roman" panose="02020603050405020304" charset="0"/>
              <a:cs typeface="Times New Roman" panose="02020603050405020304" charset="0"/>
            </a:endParaRPr>
          </a:p>
        </p:txBody>
      </p:sp>
      <p:pic>
        <p:nvPicPr>
          <p:cNvPr id="10" name="Picture 9"/>
          <p:cNvPicPr>
            <a:picLocks noChangeAspect="true"/>
          </p:cNvPicPr>
          <p:nvPr/>
        </p:nvPicPr>
        <p:blipFill>
          <a:blip r:embed="rId2"/>
          <a:srcRect b="33397"/>
          <a:stretch>
            <a:fillRect/>
          </a:stretch>
        </p:blipFill>
        <p:spPr>
          <a:xfrm>
            <a:off x="5476875" y="3472180"/>
            <a:ext cx="1609725" cy="239395"/>
          </a:xfrm>
          <a:prstGeom prst="rect">
            <a:avLst/>
          </a:prstGeom>
        </p:spPr>
      </p:pic>
      <p:pic>
        <p:nvPicPr>
          <p:cNvPr id="2" name="Picture 1"/>
          <p:cNvPicPr>
            <a:picLocks noChangeAspect="true"/>
          </p:cNvPicPr>
          <p:nvPr/>
        </p:nvPicPr>
        <p:blipFill>
          <a:blip r:embed="rId3"/>
          <a:stretch>
            <a:fillRect/>
          </a:stretch>
        </p:blipFill>
        <p:spPr>
          <a:xfrm>
            <a:off x="2435225" y="3406140"/>
            <a:ext cx="2399030" cy="305435"/>
          </a:xfrm>
          <a:prstGeom prst="rect">
            <a:avLst/>
          </a:prstGeom>
        </p:spPr>
      </p:pic>
      <p:sp>
        <p:nvSpPr>
          <p:cNvPr id="14" name="Text Box 13"/>
          <p:cNvSpPr txBox="true"/>
          <p:nvPr/>
        </p:nvSpPr>
        <p:spPr>
          <a:xfrm>
            <a:off x="-2757170" y="3319145"/>
            <a:ext cx="2515870" cy="2122805"/>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that is, log C is a normal random variable with median and mean μ</a:t>
            </a:r>
            <a:r>
              <a:rPr lang="en-US" altLang="en-US" sz="1200" baseline="-25000">
                <a:latin typeface="Times New Roman" panose="02020603050405020304" charset="0"/>
                <a:cs typeface="Times New Roman" panose="02020603050405020304" charset="0"/>
                <a:sym typeface="+mn-ea"/>
              </a:rPr>
              <a:t>c</a:t>
            </a:r>
            <a:r>
              <a:rPr lang="en-US" altLang="en-US" sz="1200">
                <a:latin typeface="Times New Roman" panose="02020603050405020304" charset="0"/>
                <a:cs typeface="Times New Roman" panose="02020603050405020304" charset="0"/>
                <a:sym typeface="+mn-ea"/>
              </a:rPr>
              <a:t> = log(6.76X10 −11 ) and standard deviation S</a:t>
            </a:r>
            <a:r>
              <a:rPr lang="en-US" altLang="en-US" sz="1200" baseline="-25000">
                <a:latin typeface="Times New Roman" panose="02020603050405020304" charset="0"/>
                <a:cs typeface="Times New Roman" panose="02020603050405020304" charset="0"/>
                <a:sym typeface="+mn-ea"/>
              </a:rPr>
              <a:t>c</a:t>
            </a:r>
            <a:r>
              <a:rPr lang="en-US" altLang="en-US" sz="1200">
                <a:latin typeface="Times New Roman" panose="02020603050405020304" charset="0"/>
                <a:cs typeface="Times New Roman" panose="02020603050405020304" charset="0"/>
                <a:sym typeface="+mn-ea"/>
              </a:rPr>
              <a:t> . For the example, we further assume a log-normal stress variation of log ∆σ=N̄ (1.5799, 0.1535), which means that Ao has a median value of 38 ksi with 0.1535 standard deviation on log σa due to stress gradients, and spindle-to-spindle design and usage variations.</a:t>
            </a:r>
            <a:endParaRPr lang="en-US" sz="120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Monte-Carlo Simulation</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580890"/>
          </a:xfrm>
        </p:spPr>
        <p:txBody>
          <a:bodyPr/>
          <a:p>
            <a:pPr algn="just">
              <a:lnSpc>
                <a:spcPct val="150000"/>
              </a:lnSpc>
            </a:pPr>
            <a:r>
              <a:rPr lang="en-US" altLang="en-US" sz="1600" b="1">
                <a:latin typeface="Times New Roman" panose="02020603050405020304" charset="0"/>
                <a:cs typeface="Times New Roman" panose="02020603050405020304" charset="0"/>
              </a:rPr>
              <a:t>The probabilistic analysis:</a:t>
            </a:r>
            <a:r>
              <a:rPr lang="en-US" altLang="en-US" sz="1600">
                <a:latin typeface="Times New Roman" panose="02020603050405020304" charset="0"/>
                <a:cs typeface="Times New Roman" panose="02020603050405020304" charset="0"/>
              </a:rPr>
              <a:t> The assumption of constant usage allows a simple definition of Y such as</a:t>
            </a: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p:txBody>
      </p:sp>
      <p:sp>
        <p:nvSpPr>
          <p:cNvPr id="6" name="Text Box 5"/>
          <p:cNvSpPr txBox="true"/>
          <p:nvPr/>
        </p:nvSpPr>
        <p:spPr>
          <a:xfrm>
            <a:off x="9269095" y="2056130"/>
            <a:ext cx="2618105" cy="368300"/>
          </a:xfrm>
          <a:prstGeom prst="rect">
            <a:avLst/>
          </a:prstGeom>
          <a:noFill/>
        </p:spPr>
        <p:txBody>
          <a:bodyPr wrap="square" rtlCol="0">
            <a:spAutoFit/>
          </a:bodyPr>
          <a:p>
            <a:r>
              <a:rPr lang="en-US" altLang="en-US"/>
              <a:t> S standard deviations</a:t>
            </a:r>
            <a:endParaRPr lang="en-US" altLang="en-US"/>
          </a:p>
        </p:txBody>
      </p:sp>
      <p:pic>
        <p:nvPicPr>
          <p:cNvPr id="7" name="Picture 6"/>
          <p:cNvPicPr>
            <a:picLocks noChangeAspect="true"/>
          </p:cNvPicPr>
          <p:nvPr/>
        </p:nvPicPr>
        <p:blipFill>
          <a:blip r:embed="rId2"/>
          <a:srcRect l="2634"/>
          <a:stretch>
            <a:fillRect/>
          </a:stretch>
        </p:blipFill>
        <p:spPr>
          <a:xfrm>
            <a:off x="3566160" y="3058160"/>
            <a:ext cx="2488565" cy="2364105"/>
          </a:xfrm>
          <a:prstGeom prst="rect">
            <a:avLst/>
          </a:prstGeom>
        </p:spPr>
      </p:pic>
      <p:pic>
        <p:nvPicPr>
          <p:cNvPr id="9" name="Picture 8"/>
          <p:cNvPicPr>
            <a:picLocks noChangeAspect="true"/>
          </p:cNvPicPr>
          <p:nvPr/>
        </p:nvPicPr>
        <p:blipFill>
          <a:blip r:embed="rId3"/>
          <a:stretch>
            <a:fillRect/>
          </a:stretch>
        </p:blipFill>
        <p:spPr>
          <a:xfrm>
            <a:off x="3566160" y="2760345"/>
            <a:ext cx="2011045" cy="297815"/>
          </a:xfrm>
          <a:prstGeom prst="rect">
            <a:avLst/>
          </a:prstGeom>
        </p:spPr>
      </p:pic>
      <p:pic>
        <p:nvPicPr>
          <p:cNvPr id="2" name="Content Placeholder 8"/>
          <p:cNvPicPr>
            <a:picLocks noChangeAspect="true"/>
          </p:cNvPicPr>
          <p:nvPr/>
        </p:nvPicPr>
        <p:blipFill>
          <a:blip r:embed="rId4"/>
          <a:stretch>
            <a:fillRect/>
          </a:stretch>
        </p:blipFill>
        <p:spPr>
          <a:xfrm>
            <a:off x="9269095" y="2650490"/>
            <a:ext cx="3782695" cy="1911985"/>
          </a:xfrm>
          <a:prstGeom prst="rect">
            <a:avLst/>
          </a:prstGeom>
          <a:noFill/>
          <a:ln>
            <a:noFill/>
          </a:ln>
          <a:effectLst/>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w"/>
          <p:cNvPicPr>
            <a:picLocks noChangeAspect="true"/>
          </p:cNvPicPr>
          <p:nvPr/>
        </p:nvPicPr>
        <p:blipFill>
          <a:blip r:embed="rId1"/>
          <a:stretch>
            <a:fillRect/>
          </a:stretch>
        </p:blipFill>
        <p:spPr>
          <a:xfrm rot="5400000">
            <a:off x="-1296670" y="1468120"/>
            <a:ext cx="5169535" cy="2577465"/>
          </a:xfrm>
          <a:prstGeom prst="rect">
            <a:avLst/>
          </a:prstGeom>
        </p:spPr>
      </p:pic>
      <p:pic>
        <p:nvPicPr>
          <p:cNvPr id="3" name="Picture 2"/>
          <p:cNvPicPr>
            <a:picLocks noChangeAspect="true"/>
          </p:cNvPicPr>
          <p:nvPr/>
        </p:nvPicPr>
        <p:blipFill>
          <a:blip r:embed="rId2"/>
          <a:srcRect l="10463" r="10003" b="12820"/>
          <a:stretch>
            <a:fillRect/>
          </a:stretch>
        </p:blipFill>
        <p:spPr>
          <a:xfrm>
            <a:off x="2320925" y="3421380"/>
            <a:ext cx="4501515" cy="2280920"/>
          </a:xfrm>
          <a:prstGeom prst="rect">
            <a:avLst/>
          </a:prstGeom>
          <a:effectLst/>
        </p:spPr>
      </p:pic>
      <p:sp>
        <p:nvSpPr>
          <p:cNvPr id="8" name="Content Placeholder 7"/>
          <p:cNvSpPr>
            <a:spLocks noGrp="true"/>
          </p:cNvSpPr>
          <p:nvPr>
            <p:ph sz="half" idx="2"/>
          </p:nvPr>
        </p:nvSpPr>
        <p:spPr>
          <a:xfrm>
            <a:off x="457200" y="1785620"/>
            <a:ext cx="8318500" cy="2491105"/>
          </a:xfrm>
        </p:spPr>
        <p:txBody>
          <a:bodyPr wrap="square"/>
          <a:p>
            <a:pPr marL="285750" indent="-285750" algn="l">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sym typeface="+mn-ea"/>
              </a:rPr>
              <a:t>For Fracture initiation for brittle materials ∂U</a:t>
            </a:r>
            <a:r>
              <a:rPr lang="en-US" altLang="en-US" sz="1600" baseline="-25000">
                <a:latin typeface="Times New Roman" panose="02020603050405020304" charset="0"/>
                <a:cs typeface="Times New Roman" panose="02020603050405020304" charset="0"/>
                <a:sym typeface="+mn-ea"/>
              </a:rPr>
              <a:t>ε</a:t>
            </a:r>
            <a:r>
              <a:rPr lang="en-US" altLang="en-US" sz="1600">
                <a:latin typeface="Times New Roman" panose="02020603050405020304" charset="0"/>
                <a:cs typeface="Times New Roman" panose="02020603050405020304" charset="0"/>
                <a:sym typeface="+mn-ea"/>
              </a:rPr>
              <a:t>/∂a  ≥  ∂U</a:t>
            </a:r>
            <a:r>
              <a:rPr lang="en-US" altLang="en-US" sz="1600" baseline="-25000">
                <a:latin typeface="Times New Roman" panose="02020603050405020304" charset="0"/>
                <a:cs typeface="Times New Roman" panose="02020603050405020304" charset="0"/>
                <a:sym typeface="+mn-ea"/>
              </a:rPr>
              <a:t>s</a:t>
            </a:r>
            <a:r>
              <a:rPr lang="en-US" altLang="en-US" sz="1600">
                <a:latin typeface="Times New Roman" panose="02020603050405020304" charset="0"/>
                <a:cs typeface="Times New Roman" panose="02020603050405020304" charset="0"/>
                <a:sym typeface="+mn-ea"/>
              </a:rPr>
              <a:t>/∂a, U</a:t>
            </a:r>
            <a:r>
              <a:rPr lang="en-US" altLang="en-US" sz="1600" baseline="-25000">
                <a:latin typeface="Times New Roman" panose="02020603050405020304" charset="0"/>
                <a:cs typeface="Times New Roman" panose="02020603050405020304" charset="0"/>
                <a:sym typeface="+mn-ea"/>
              </a:rPr>
              <a:t>ε</a:t>
            </a:r>
            <a:r>
              <a:rPr lang="en-US" altLang="en-US" sz="1600">
                <a:latin typeface="Times New Roman" panose="02020603050405020304" charset="0"/>
                <a:cs typeface="Times New Roman" panose="02020603050405020304" charset="0"/>
                <a:sym typeface="+mn-ea"/>
              </a:rPr>
              <a:t> and U</a:t>
            </a:r>
            <a:r>
              <a:rPr lang="en-US" altLang="en-US" sz="1600" baseline="-25000">
                <a:latin typeface="Times New Roman" panose="02020603050405020304" charset="0"/>
                <a:cs typeface="Times New Roman" panose="02020603050405020304" charset="0"/>
                <a:sym typeface="+mn-ea"/>
              </a:rPr>
              <a:t>S</a:t>
            </a:r>
            <a:r>
              <a:rPr lang="en-US" altLang="en-US" sz="1600">
                <a:latin typeface="Times New Roman" panose="02020603050405020304" charset="0"/>
                <a:cs typeface="Times New Roman" panose="02020603050405020304" charset="0"/>
                <a:sym typeface="+mn-ea"/>
              </a:rPr>
              <a:t> are strain energy and surface energy; and a, crack length.</a:t>
            </a:r>
            <a:endParaRPr lang="en-US" altLang="en-US" sz="1600">
              <a:latin typeface="Times New Roman" panose="02020603050405020304" charset="0"/>
              <a:cs typeface="Times New Roman" panose="02020603050405020304" charset="0"/>
              <a:sym typeface="+mn-ea"/>
            </a:endParaRPr>
          </a:p>
          <a:p>
            <a:pPr marL="285750" indent="-285750" algn="l">
              <a:lnSpc>
                <a:spcPct val="150000"/>
              </a:lnSpc>
              <a:buFont typeface="Wingdings" panose="05000000000000000000" charset="0"/>
              <a:buChar char=""/>
            </a:pPr>
            <a:endParaRPr lang="en-US" altLang="en-US" sz="1600">
              <a:latin typeface="Times New Roman" panose="02020603050405020304" charset="0"/>
              <a:cs typeface="Times New Roman" panose="02020603050405020304" charset="0"/>
            </a:endParaRPr>
          </a:p>
        </p:txBody>
      </p:sp>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t>Defining Fracture</a:t>
            </a:r>
            <a:endParaRPr lang="en-US" altLang="en-US" sz="2000" dirty="0"/>
          </a:p>
        </p:txBody>
      </p:sp>
      <p:pic>
        <p:nvPicPr>
          <p:cNvPr id="4" name="Content Placeholder 3" descr="iitr"/>
          <p:cNvPicPr>
            <a:picLocks noChangeAspect="true"/>
          </p:cNvPicPr>
          <p:nvPr>
            <p:ph idx="1"/>
          </p:nvPr>
        </p:nvPicPr>
        <p:blipFill>
          <a:blip r:embed="rId3"/>
          <a:stretch>
            <a:fillRect/>
          </a:stretch>
        </p:blipFill>
        <p:spPr>
          <a:xfrm>
            <a:off x="7759065" y="429260"/>
            <a:ext cx="1016635" cy="1016635"/>
          </a:xfrm>
          <a:prstGeom prst="rect">
            <a:avLst/>
          </a:prstGeom>
        </p:spPr>
      </p:pic>
      <p:sp>
        <p:nvSpPr>
          <p:cNvPr id="2" name="Text Box 1"/>
          <p:cNvSpPr txBox="true"/>
          <p:nvPr/>
        </p:nvSpPr>
        <p:spPr>
          <a:xfrm>
            <a:off x="9406890" y="1785620"/>
            <a:ext cx="2199640" cy="2491740"/>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Often the point of fracture initiation is not so clearly defined as shown in the figure. In this case, certain degree of arbitrariness has to be introduced in order to define fracture initiation. Fracture can be defined in terms of the above described macrofeatures or in terms of the micro-structural features such as fracture of brittle inclusions, etc</a:t>
            </a:r>
            <a:endParaRPr lang="en-US" altLang="en-US" sz="1200">
              <a:latin typeface="Times New Roman" panose="02020603050405020304" charset="0"/>
              <a:cs typeface="Times New Roman" panose="02020603050405020304" charset="0"/>
            </a:endParaRPr>
          </a:p>
          <a:p>
            <a:endParaRPr lang="en-US" sz="1200"/>
          </a:p>
        </p:txBody>
      </p:sp>
    </p:spTree>
  </p:cSld>
  <p:clrMapOvr>
    <a:masterClrMapping/>
  </p:clrMapOvr>
  <p:transition spd="med" advTm="47178"/>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w"/>
          <p:cNvPicPr>
            <a:picLocks noChangeAspect="true"/>
          </p:cNvPicPr>
          <p:nvPr/>
        </p:nvPicPr>
        <p:blipFill>
          <a:blip r:embed="rId1"/>
          <a:stretch>
            <a:fillRect/>
          </a:stretch>
        </p:blipFill>
        <p:spPr>
          <a:xfrm rot="5400000">
            <a:off x="-1296670" y="1468120"/>
            <a:ext cx="5169535" cy="2577465"/>
          </a:xfrm>
          <a:prstGeom prst="rect">
            <a:avLst/>
          </a:prstGeom>
        </p:spPr>
      </p:pic>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Monte-Carlo Simulation</a:t>
            </a:r>
            <a:endParaRPr lang="en-US" altLang="en-US" sz="2000" dirty="0">
              <a:sym typeface="+mn-ea"/>
            </a:endParaRPr>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pic>
        <p:nvPicPr>
          <p:cNvPr id="2" name="Picture 1" descr="s24"/>
          <p:cNvPicPr>
            <a:picLocks noChangeAspect="true"/>
          </p:cNvPicPr>
          <p:nvPr/>
        </p:nvPicPr>
        <p:blipFill>
          <a:blip r:embed="rId3"/>
          <a:stretch>
            <a:fillRect/>
          </a:stretch>
        </p:blipFill>
        <p:spPr>
          <a:xfrm>
            <a:off x="53340" y="1797685"/>
            <a:ext cx="9037320" cy="4301490"/>
          </a:xfrm>
          <a:prstGeom prst="rect">
            <a:avLst/>
          </a:prstGeom>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w"/>
          <p:cNvPicPr>
            <a:picLocks noChangeAspect="true"/>
          </p:cNvPicPr>
          <p:nvPr/>
        </p:nvPicPr>
        <p:blipFill>
          <a:blip r:embed="rId1"/>
          <a:stretch>
            <a:fillRect/>
          </a:stretch>
        </p:blipFill>
        <p:spPr>
          <a:xfrm rot="5400000">
            <a:off x="-1296670" y="1468120"/>
            <a:ext cx="5169535" cy="2577465"/>
          </a:xfrm>
          <a:prstGeom prst="rect">
            <a:avLst/>
          </a:prstGeom>
        </p:spPr>
      </p:pic>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Monte-Carlo Simulation</a:t>
            </a:r>
            <a:endParaRPr lang="en-US" altLang="en-US" sz="2000" dirty="0">
              <a:sym typeface="+mn-ea"/>
            </a:endParaRPr>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580890"/>
          </a:xfrm>
        </p:spPr>
        <p:txBody>
          <a:bodyPr/>
          <a:p>
            <a:pPr algn="just">
              <a:lnSpc>
                <a:spcPct val="150000"/>
              </a:lnSpc>
            </a:pPr>
            <a:endParaRPr lang="en-US" altLang="en-US" sz="1600">
              <a:latin typeface="Times New Roman" panose="02020603050405020304" charset="0"/>
              <a:cs typeface="Times New Roman" panose="02020603050405020304" charset="0"/>
            </a:endParaRPr>
          </a:p>
        </p:txBody>
      </p:sp>
      <p:pic>
        <p:nvPicPr>
          <p:cNvPr id="10" name="Picture 9"/>
          <p:cNvPicPr>
            <a:picLocks noChangeAspect="true"/>
          </p:cNvPicPr>
          <p:nvPr/>
        </p:nvPicPr>
        <p:blipFill>
          <a:blip r:embed="rId3"/>
          <a:srcRect b="33397"/>
          <a:stretch>
            <a:fillRect/>
          </a:stretch>
        </p:blipFill>
        <p:spPr>
          <a:xfrm>
            <a:off x="5476875" y="3472180"/>
            <a:ext cx="1609725" cy="239395"/>
          </a:xfrm>
          <a:prstGeom prst="rect">
            <a:avLst/>
          </a:prstGeom>
        </p:spPr>
      </p:pic>
      <p:pic>
        <p:nvPicPr>
          <p:cNvPr id="2" name="Picture 1"/>
          <p:cNvPicPr>
            <a:picLocks noChangeAspect="true"/>
          </p:cNvPicPr>
          <p:nvPr/>
        </p:nvPicPr>
        <p:blipFill>
          <a:blip r:embed="rId4"/>
          <a:stretch>
            <a:fillRect/>
          </a:stretch>
        </p:blipFill>
        <p:spPr>
          <a:xfrm>
            <a:off x="2435225" y="3406140"/>
            <a:ext cx="2399030" cy="305435"/>
          </a:xfrm>
          <a:prstGeom prst="rect">
            <a:avLst/>
          </a:prstGeom>
        </p:spPr>
      </p:pic>
      <p:sp>
        <p:nvSpPr>
          <p:cNvPr id="14" name="Text Box 13"/>
          <p:cNvSpPr txBox="true"/>
          <p:nvPr/>
        </p:nvSpPr>
        <p:spPr>
          <a:xfrm>
            <a:off x="-2757170" y="3319145"/>
            <a:ext cx="2515870" cy="2122805"/>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that is, log C is a normal random variable with median and mean μ</a:t>
            </a:r>
            <a:r>
              <a:rPr lang="en-US" altLang="en-US" sz="1200" baseline="-25000">
                <a:latin typeface="Times New Roman" panose="02020603050405020304" charset="0"/>
                <a:cs typeface="Times New Roman" panose="02020603050405020304" charset="0"/>
                <a:sym typeface="+mn-ea"/>
              </a:rPr>
              <a:t>c</a:t>
            </a:r>
            <a:r>
              <a:rPr lang="en-US" altLang="en-US" sz="1200">
                <a:latin typeface="Times New Roman" panose="02020603050405020304" charset="0"/>
                <a:cs typeface="Times New Roman" panose="02020603050405020304" charset="0"/>
                <a:sym typeface="+mn-ea"/>
              </a:rPr>
              <a:t> = log(6.76X10 −11 ) and standard deviation S</a:t>
            </a:r>
            <a:r>
              <a:rPr lang="en-US" altLang="en-US" sz="1200" baseline="-25000">
                <a:latin typeface="Times New Roman" panose="02020603050405020304" charset="0"/>
                <a:cs typeface="Times New Roman" panose="02020603050405020304" charset="0"/>
                <a:sym typeface="+mn-ea"/>
              </a:rPr>
              <a:t>c</a:t>
            </a:r>
            <a:r>
              <a:rPr lang="en-US" altLang="en-US" sz="1200">
                <a:latin typeface="Times New Roman" panose="02020603050405020304" charset="0"/>
                <a:cs typeface="Times New Roman" panose="02020603050405020304" charset="0"/>
                <a:sym typeface="+mn-ea"/>
              </a:rPr>
              <a:t> . For the example, we further assume a log-normal stress variation of log ∆σ=N̄ (1.5799, 0.1535), which means that Ao has a median value of 38 ksi with 0.1535 standard deviation on log σa due to stress gradients, and spindle-to-spindle design and usage variations.</a:t>
            </a:r>
            <a:endParaRPr lang="en-US" sz="1200"/>
          </a:p>
        </p:txBody>
      </p:sp>
      <p:pic>
        <p:nvPicPr>
          <p:cNvPr id="6" name="Picture 5" descr="11"/>
          <p:cNvPicPr>
            <a:picLocks noChangeAspect="true"/>
          </p:cNvPicPr>
          <p:nvPr/>
        </p:nvPicPr>
        <p:blipFill>
          <a:blip r:embed="rId5"/>
          <a:stretch>
            <a:fillRect/>
          </a:stretch>
        </p:blipFill>
        <p:spPr>
          <a:xfrm>
            <a:off x="-635" y="1785620"/>
            <a:ext cx="9041765" cy="4765040"/>
          </a:xfrm>
          <a:prstGeom prst="rect">
            <a:avLst/>
          </a:prstGeom>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7"/>
          <p:cNvSpPr txBox="true"/>
          <p:nvPr/>
        </p:nvSpPr>
        <p:spPr>
          <a:xfrm>
            <a:off x="3126740" y="3044825"/>
            <a:ext cx="2889885" cy="768350"/>
          </a:xfrm>
          <a:prstGeom prst="rect">
            <a:avLst/>
          </a:prstGeom>
          <a:noFill/>
          <a:effectLst>
            <a:outerShdw blurRad="50800" dist="38100" dir="2700000" algn="tl" rotWithShape="0">
              <a:srgbClr val="197883">
                <a:alpha val="40000"/>
              </a:srgbClr>
            </a:outerShdw>
          </a:effectLst>
        </p:spPr>
        <p:txBody>
          <a:bodyPr wrap="square" rtlCol="0">
            <a:spAutoFit/>
          </a:bodyPr>
          <a:p>
            <a:r>
              <a:rPr lang="en-US" altLang="en-US" sz="4400" b="1" i="1">
                <a:solidFill>
                  <a:srgbClr val="EF4755"/>
                </a:solidFill>
                <a:latin typeface="Baskerville [unknown]" panose="02020602070506020303" charset="0"/>
                <a:cs typeface="Baskerville [unknown]" panose="02020602070506020303" charset="0"/>
              </a:rPr>
              <a:t>Thank You</a:t>
            </a:r>
            <a:endParaRPr lang="en-US" altLang="en-US" sz="4400" b="1" i="1">
              <a:solidFill>
                <a:srgbClr val="EF4755"/>
              </a:solidFill>
              <a:latin typeface="Baskerville [unknown]" panose="02020602070506020303" charset="0"/>
              <a:cs typeface="Baskerville [unknown]" panose="02020602070506020303" charset="0"/>
            </a:endParaRPr>
          </a:p>
        </p:txBody>
      </p:sp>
      <p:sp>
        <p:nvSpPr>
          <p:cNvPr id="9" name="Rectangle 8"/>
          <p:cNvSpPr/>
          <p:nvPr/>
        </p:nvSpPr>
        <p:spPr>
          <a:xfrm>
            <a:off x="6477000" y="0"/>
            <a:ext cx="2590800" cy="1905000"/>
          </a:xfrm>
          <a:prstGeom prst="rect">
            <a:avLst/>
          </a:prstGeom>
          <a:solidFill>
            <a:schemeClr val="bg1"/>
          </a:solidFill>
          <a:ln w="9525" cap="flat" cmpd="sng" algn="ctr">
            <a:noFill/>
            <a:prstDash val="solid"/>
            <a:round/>
            <a:headEnd type="none" w="med" len="med"/>
            <a:tailEnd type="none" w="med" len="med"/>
          </a:ln>
        </p:spPr>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true"/>
          </p:cNvPicPr>
          <p:nvPr/>
        </p:nvPicPr>
        <p:blipFill>
          <a:blip r:embed="rId1"/>
          <a:stretch>
            <a:fillRect/>
          </a:stretch>
        </p:blipFill>
        <p:spPr>
          <a:xfrm>
            <a:off x="3787140" y="2320925"/>
            <a:ext cx="1569720" cy="645160"/>
          </a:xfrm>
          <a:prstGeom prst="rect">
            <a:avLst/>
          </a:prstGeom>
        </p:spPr>
      </p:pic>
      <p:sp>
        <p:nvSpPr>
          <p:cNvPr id="8" name="Content Placeholder 7"/>
          <p:cNvSpPr>
            <a:spLocks noGrp="true"/>
          </p:cNvSpPr>
          <p:nvPr>
            <p:ph sz="half" idx="2"/>
          </p:nvPr>
        </p:nvSpPr>
        <p:spPr>
          <a:xfrm>
            <a:off x="457200" y="1785620"/>
            <a:ext cx="8229600" cy="4081780"/>
          </a:xfrm>
        </p:spPr>
        <p:txBody>
          <a:bodyPr/>
          <a:p>
            <a:r>
              <a:rPr lang="en-US" altLang="en-US" sz="1600">
                <a:latin typeface="Times New Roman" panose="02020603050405020304" charset="0"/>
                <a:cs typeface="Times New Roman" panose="02020603050405020304" charset="0"/>
              </a:rPr>
              <a:t>Griffith proposed the criterion of brittle fracture based on the principle of global energy balance.</a:t>
            </a:r>
            <a:endParaRPr lang="en-US" altLang="en-US" sz="1600">
              <a:latin typeface="Times New Roman" panose="02020603050405020304" charset="0"/>
              <a:cs typeface="Times New Roman" panose="02020603050405020304" charset="0"/>
            </a:endParaRPr>
          </a:p>
          <a:p>
            <a:r>
              <a:rPr lang="en-US" altLang="en-US" sz="1600">
                <a:latin typeface="Times New Roman" panose="02020603050405020304" charset="0"/>
                <a:cs typeface="Times New Roman" panose="02020603050405020304" charset="0"/>
              </a:rPr>
              <a:t>where U</a:t>
            </a:r>
            <a:r>
              <a:rPr lang="en-US" altLang="en-US" sz="1600" baseline="-25000">
                <a:latin typeface="Times New Roman" panose="02020603050405020304" charset="0"/>
                <a:cs typeface="Times New Roman" panose="02020603050405020304" charset="0"/>
              </a:rPr>
              <a:t> ε</a:t>
            </a:r>
            <a:r>
              <a:rPr lang="en-US" altLang="en-US" sz="1600">
                <a:latin typeface="Times New Roman" panose="02020603050405020304" charset="0"/>
                <a:cs typeface="Times New Roman" panose="02020603050405020304" charset="0"/>
              </a:rPr>
              <a:t> is the strain energy and U</a:t>
            </a:r>
            <a:r>
              <a:rPr lang="en-US" altLang="en-US" sz="1600" baseline="-25000">
                <a:latin typeface="Times New Roman" panose="02020603050405020304" charset="0"/>
                <a:cs typeface="Times New Roman" panose="02020603050405020304" charset="0"/>
              </a:rPr>
              <a:t> γ</a:t>
            </a:r>
            <a:r>
              <a:rPr lang="en-US" altLang="en-US" sz="1600">
                <a:latin typeface="Times New Roman" panose="02020603050405020304" charset="0"/>
                <a:cs typeface="Times New Roman" panose="02020603050405020304" charset="0"/>
              </a:rPr>
              <a:t> is the surface energy.</a:t>
            </a:r>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r>
              <a:rPr lang="en-US" altLang="en-US" sz="1600">
                <a:latin typeface="Times New Roman" panose="02020603050405020304" charset="0"/>
                <a:cs typeface="Times New Roman" panose="02020603050405020304" charset="0"/>
              </a:rPr>
              <a:t>which is constant. For a small crack in a large plate, we have, at fracture.</a:t>
            </a:r>
            <a:endParaRPr lang="en-US" altLang="en-US" sz="1600">
              <a:latin typeface="Times New Roman" panose="02020603050405020304" charset="0"/>
              <a:cs typeface="Times New Roman" panose="02020603050405020304" charset="0"/>
            </a:endParaRPr>
          </a:p>
        </p:txBody>
      </p:sp>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t>Griffith Criterion</a:t>
            </a:r>
            <a:endParaRPr lang="en-US" altLang="en-US" sz="2000" dirty="0"/>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pic>
        <p:nvPicPr>
          <p:cNvPr id="3" name="Picture 2"/>
          <p:cNvPicPr>
            <a:picLocks noChangeAspect="true"/>
          </p:cNvPicPr>
          <p:nvPr/>
        </p:nvPicPr>
        <p:blipFill>
          <a:blip r:embed="rId3"/>
          <a:stretch>
            <a:fillRect/>
          </a:stretch>
        </p:blipFill>
        <p:spPr>
          <a:xfrm>
            <a:off x="3787140" y="2966085"/>
            <a:ext cx="1009015" cy="1226820"/>
          </a:xfrm>
          <a:prstGeom prst="rect">
            <a:avLst/>
          </a:prstGeom>
        </p:spPr>
      </p:pic>
      <p:pic>
        <p:nvPicPr>
          <p:cNvPr id="7" name="Picture 6"/>
          <p:cNvPicPr>
            <a:picLocks noChangeAspect="true"/>
          </p:cNvPicPr>
          <p:nvPr/>
        </p:nvPicPr>
        <p:blipFill>
          <a:blip r:embed="rId4"/>
          <a:stretch>
            <a:fillRect/>
          </a:stretch>
        </p:blipFill>
        <p:spPr>
          <a:xfrm>
            <a:off x="3787140" y="6010275"/>
            <a:ext cx="2181225" cy="361950"/>
          </a:xfrm>
          <a:prstGeom prst="rect">
            <a:avLst/>
          </a:prstGeom>
        </p:spPr>
      </p:pic>
      <p:pic>
        <p:nvPicPr>
          <p:cNvPr id="9" name="Picture 8"/>
          <p:cNvPicPr>
            <a:picLocks noChangeAspect="true"/>
          </p:cNvPicPr>
          <p:nvPr/>
        </p:nvPicPr>
        <p:blipFill>
          <a:blip r:embed="rId5"/>
          <a:stretch>
            <a:fillRect/>
          </a:stretch>
        </p:blipFill>
        <p:spPr>
          <a:xfrm>
            <a:off x="3787140" y="4557395"/>
            <a:ext cx="2203450" cy="1452880"/>
          </a:xfrm>
          <a:prstGeom prst="rect">
            <a:avLst/>
          </a:prstGeom>
        </p:spPr>
      </p:pic>
      <p:sp>
        <p:nvSpPr>
          <p:cNvPr id="6" name="Text Box 5"/>
          <p:cNvSpPr txBox="true"/>
          <p:nvPr/>
        </p:nvSpPr>
        <p:spPr>
          <a:xfrm>
            <a:off x="-6985" y="7045325"/>
            <a:ext cx="9227185" cy="368300"/>
          </a:xfrm>
          <a:prstGeom prst="rect">
            <a:avLst/>
          </a:prstGeom>
          <a:noFill/>
        </p:spPr>
        <p:txBody>
          <a:bodyPr wrap="square" rtlCol="0">
            <a:spAutoFit/>
          </a:bodyPr>
          <a:p>
            <a:r>
              <a:rPr lang="en-US" altLang="en-US">
                <a:latin typeface="Times New Roman" panose="02020603050405020304" charset="0"/>
                <a:cs typeface="Times New Roman" panose="02020603050405020304" charset="0"/>
                <a:sym typeface="+mn-ea"/>
              </a:rPr>
              <a:t>.</a:t>
            </a:r>
            <a:endParaRPr lang="en-US"/>
          </a:p>
        </p:txBody>
      </p:sp>
      <p:sp>
        <p:nvSpPr>
          <p:cNvPr id="10" name="Text Box 9"/>
          <p:cNvSpPr txBox="true"/>
          <p:nvPr/>
        </p:nvSpPr>
        <p:spPr>
          <a:xfrm>
            <a:off x="9471660" y="4397375"/>
            <a:ext cx="1501140" cy="645160"/>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γ, the surface energy per unit area;</a:t>
            </a:r>
            <a:endParaRPr lang="en-US" sz="1200"/>
          </a:p>
          <a:p>
            <a:endParaRPr lang="en-US" sz="1200"/>
          </a:p>
        </p:txBody>
      </p:sp>
      <p:sp>
        <p:nvSpPr>
          <p:cNvPr id="11" name="Text Box 10"/>
          <p:cNvSpPr txBox="true"/>
          <p:nvPr/>
        </p:nvSpPr>
        <p:spPr>
          <a:xfrm>
            <a:off x="9471660" y="1964055"/>
            <a:ext cx="2017395" cy="645160"/>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U</a:t>
            </a:r>
            <a:r>
              <a:rPr lang="en-US" altLang="en-US" sz="1200" baseline="-25000">
                <a:latin typeface="Times New Roman" panose="02020603050405020304" charset="0"/>
                <a:cs typeface="Times New Roman" panose="02020603050405020304" charset="0"/>
                <a:sym typeface="+mn-ea"/>
              </a:rPr>
              <a:t>γ</a:t>
            </a:r>
            <a:r>
              <a:rPr lang="en-US" altLang="en-US" sz="1200">
                <a:latin typeface="Times New Roman" panose="02020603050405020304" charset="0"/>
                <a:cs typeface="Times New Roman" panose="02020603050405020304" charset="0"/>
                <a:sym typeface="+mn-ea"/>
              </a:rPr>
              <a:t> is surface energy; U</a:t>
            </a:r>
            <a:r>
              <a:rPr lang="en-US" altLang="en-US" sz="1200" baseline="-25000">
                <a:latin typeface="Times New Roman" panose="02020603050405020304" charset="0"/>
                <a:cs typeface="Times New Roman" panose="02020603050405020304" charset="0"/>
                <a:sym typeface="+mn-ea"/>
              </a:rPr>
              <a:t>ε</a:t>
            </a:r>
            <a:r>
              <a:rPr lang="en-US" altLang="en-US" sz="1200">
                <a:latin typeface="Times New Roman" panose="02020603050405020304" charset="0"/>
                <a:cs typeface="Times New Roman" panose="02020603050405020304" charset="0"/>
                <a:sym typeface="+mn-ea"/>
              </a:rPr>
              <a:t> is strain energy; and U</a:t>
            </a:r>
            <a:r>
              <a:rPr lang="en-US" altLang="en-US" sz="1200" baseline="-25000">
                <a:latin typeface="Times New Roman" panose="02020603050405020304" charset="0"/>
                <a:cs typeface="Times New Roman" panose="02020603050405020304" charset="0"/>
                <a:sym typeface="+mn-ea"/>
              </a:rPr>
              <a:t>p</a:t>
            </a:r>
            <a:r>
              <a:rPr lang="en-US" altLang="en-US" sz="1200">
                <a:latin typeface="Times New Roman" panose="02020603050405020304" charset="0"/>
                <a:cs typeface="Times New Roman" panose="02020603050405020304" charset="0"/>
                <a:sym typeface="+mn-ea"/>
              </a:rPr>
              <a:t> is plastic work</a:t>
            </a:r>
            <a:endParaRPr lang="en-US" sz="120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t>Fracture Process Zone</a:t>
            </a:r>
            <a:endParaRPr lang="en-US" altLang="en-US" sz="2000" dirty="0"/>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marL="285750" indent="-285750">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Materials are inhomogeneous</a:t>
            </a:r>
            <a:endParaRPr lang="en-US" altLang="en-US" sz="16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sym typeface="+mn-ea"/>
              </a:rPr>
              <a:t> They contain brittle and ductile phases, inclusion particles, grain boundaries, etc. Fracture initiation in a cracked solid is often in the interior of a specimen, where the high tensile stress exists at the locations of brittle and weak materials.</a:t>
            </a:r>
            <a:endParaRPr lang="en-US" altLang="en-US" sz="16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Once a local fracture is initiated, it spreads out. </a:t>
            </a:r>
            <a:endParaRPr lang="en-US" altLang="en-US" sz="1600">
              <a:latin typeface="Times New Roman" panose="02020603050405020304" charset="0"/>
              <a:cs typeface="Times New Roman" panose="02020603050405020304" charset="0"/>
            </a:endParaRPr>
          </a:p>
        </p:txBody>
      </p:sp>
      <p:pic>
        <p:nvPicPr>
          <p:cNvPr id="6" name="Picture 5"/>
          <p:cNvPicPr>
            <a:picLocks noChangeAspect="true"/>
          </p:cNvPicPr>
          <p:nvPr/>
        </p:nvPicPr>
        <p:blipFill>
          <a:blip r:embed="rId2"/>
          <a:srcRect t="6192" r="19010" b="16934"/>
          <a:stretch>
            <a:fillRect/>
          </a:stretch>
        </p:blipFill>
        <p:spPr>
          <a:xfrm>
            <a:off x="1649730" y="4646295"/>
            <a:ext cx="7452995" cy="2190750"/>
          </a:xfrm>
          <a:prstGeom prst="rect">
            <a:avLst/>
          </a:prstGeom>
        </p:spPr>
      </p:pic>
      <p:pic>
        <p:nvPicPr>
          <p:cNvPr id="2" name="Picture 1"/>
          <p:cNvPicPr>
            <a:picLocks noChangeAspect="true"/>
          </p:cNvPicPr>
          <p:nvPr/>
        </p:nvPicPr>
        <p:blipFill>
          <a:blip r:embed="rId3"/>
          <a:stretch>
            <a:fillRect/>
          </a:stretch>
        </p:blipFill>
        <p:spPr>
          <a:xfrm>
            <a:off x="-14605" y="5037455"/>
            <a:ext cx="3622675" cy="1834515"/>
          </a:xfrm>
          <a:prstGeom prst="rect">
            <a:avLst/>
          </a:prstGeom>
        </p:spPr>
      </p:pic>
      <p:sp>
        <p:nvSpPr>
          <p:cNvPr id="3" name="Text Box 2"/>
          <p:cNvSpPr txBox="true"/>
          <p:nvPr/>
        </p:nvSpPr>
        <p:spPr>
          <a:xfrm>
            <a:off x="9460865" y="1075055"/>
            <a:ext cx="2659380" cy="4707890"/>
          </a:xfrm>
          <a:prstGeom prst="rect">
            <a:avLst/>
          </a:prstGeom>
          <a:noFill/>
        </p:spPr>
        <p:txBody>
          <a:bodyPr wrap="square" rtlCol="0">
            <a:spAutoFit/>
          </a:bodyPr>
          <a:p>
            <a:pPr algn="just"/>
            <a:r>
              <a:rPr lang="en-US" altLang="en-US" sz="1200">
                <a:latin typeface="Times New Roman" panose="02020603050405020304" charset="0"/>
                <a:cs typeface="Times New Roman" panose="02020603050405020304" charset="0"/>
                <a:sym typeface="+mn-ea"/>
              </a:rPr>
              <a:t>They contain brittle and ductile phases, inclusion particles, grain boundaries, etc. Fracture initiation in a cracked solid is often in the interior of a specimen, where the high tensile stress exists at the locations of brittle and weak materials.</a:t>
            </a:r>
            <a:endParaRPr lang="en-US" altLang="en-US" sz="1200">
              <a:latin typeface="Times New Roman" panose="02020603050405020304" charset="0"/>
              <a:cs typeface="Times New Roman" panose="02020603050405020304" charset="0"/>
              <a:sym typeface="+mn-ea"/>
            </a:endParaRPr>
          </a:p>
          <a:p>
            <a:pPr algn="just"/>
            <a:r>
              <a:rPr lang="en-US" altLang="en-US" sz="1200">
                <a:latin typeface="Times New Roman" panose="02020603050405020304" charset="0"/>
                <a:cs typeface="Times New Roman" panose="02020603050405020304" charset="0"/>
                <a:sym typeface="+mn-ea"/>
              </a:rPr>
              <a:t>The fracture at inclusion I increases the stress at inclusion 2, and the increased stress causes the fracture of inclusion 2. Ductile fracture takes place between the brittle particles. If the brittle inclusions are large and closely spaced, it may cause an avalanche effect, one particle fracturing rapidly after the other. The fracturing process stops when the crack is out of the zone of the high tensile stress in the plane strain triaxial state of tension. The crack extension could be sizable and could cause noticeable load drop. This is the well known phenomenon of pop-in and is a local instability. Hence, K</a:t>
            </a:r>
            <a:r>
              <a:rPr lang="en-US" altLang="en-US" sz="1200" baseline="-25000">
                <a:latin typeface="Times New Roman" panose="02020603050405020304" charset="0"/>
                <a:cs typeface="Times New Roman" panose="02020603050405020304" charset="0"/>
                <a:sym typeface="+mn-ea"/>
              </a:rPr>
              <a:t>lc</a:t>
            </a:r>
            <a:r>
              <a:rPr lang="en-US" altLang="en-US" sz="1200">
                <a:latin typeface="Times New Roman" panose="02020603050405020304" charset="0"/>
                <a:cs typeface="Times New Roman" panose="02020603050405020304" charset="0"/>
                <a:sym typeface="+mn-ea"/>
              </a:rPr>
              <a:t> is the result of a local instability phenomenon, not a global instability.</a:t>
            </a:r>
            <a:endParaRPr lang="en-US" sz="120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7240905" cy="803910"/>
          </a:xfrm>
        </p:spPr>
        <p:txBody>
          <a:bodyPr/>
          <a:lstStyle/>
          <a:p>
            <a:r>
              <a:rPr lang="en-US" altLang="en-US" sz="2000" dirty="0">
                <a:sym typeface="+mn-ea"/>
              </a:rPr>
              <a:t>Numerical Methods For Solution Of Fracture Problems</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marL="285750" indent="-285750" algn="just">
              <a:lnSpc>
                <a:spcPct val="150000"/>
              </a:lnSpc>
              <a:buFont typeface="Wingdings" panose="05000000000000000000" charset="0"/>
              <a:buChar char=""/>
            </a:pPr>
            <a:r>
              <a:rPr lang="en-US" altLang="en-US" sz="1600" b="1" i="1">
                <a:latin typeface="Times New Roman" panose="02020603050405020304" charset="0"/>
                <a:cs typeface="Times New Roman" panose="02020603050405020304" charset="0"/>
              </a:rPr>
              <a:t>Finite difference</a:t>
            </a:r>
            <a:endParaRPr lang="en-US" altLang="en-US" sz="1600" b="1" i="1">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endParaRPr lang="en-US" altLang="en-US" sz="1600" b="1" i="1">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r>
              <a:rPr lang="en-US" altLang="en-US" sz="1600" b="1" i="1">
                <a:latin typeface="Times New Roman" panose="02020603050405020304" charset="0"/>
                <a:cs typeface="Times New Roman" panose="02020603050405020304" charset="0"/>
                <a:sym typeface="+mn-ea"/>
              </a:rPr>
              <a:t>Integral equation</a:t>
            </a:r>
            <a:r>
              <a:rPr lang="en-US" altLang="en-US" sz="1600" b="1">
                <a:latin typeface="Times New Roman" panose="02020603050405020304" charset="0"/>
                <a:cs typeface="Times New Roman" panose="02020603050405020304" charset="0"/>
                <a:sym typeface="+mn-ea"/>
              </a:rPr>
              <a:t> </a:t>
            </a:r>
            <a:endParaRPr lang="en-US" altLang="en-US" sz="1600" b="1">
              <a:latin typeface="Times New Roman" panose="02020603050405020304" charset="0"/>
              <a:cs typeface="Times New Roman" panose="02020603050405020304" charset="0"/>
              <a:sym typeface="+mn-ea"/>
            </a:endParaRPr>
          </a:p>
          <a:p>
            <a:pPr marL="285750" indent="-285750" algn="just">
              <a:lnSpc>
                <a:spcPct val="150000"/>
              </a:lnSpc>
              <a:buFont typeface="Wingdings" panose="05000000000000000000" charset="0"/>
              <a:buChar char=""/>
            </a:pPr>
            <a:endParaRPr lang="en-US" altLang="en-US" sz="1600" b="1">
              <a:latin typeface="Times New Roman" panose="02020603050405020304" charset="0"/>
              <a:cs typeface="Times New Roman" panose="02020603050405020304" charset="0"/>
              <a:sym typeface="+mn-ea"/>
            </a:endParaRPr>
          </a:p>
          <a:p>
            <a:pPr marL="285750" indent="-285750" algn="just">
              <a:lnSpc>
                <a:spcPct val="150000"/>
              </a:lnSpc>
              <a:buFont typeface="Wingdings" panose="05000000000000000000" charset="0"/>
              <a:buChar char=""/>
            </a:pPr>
            <a:r>
              <a:rPr lang="en-US" altLang="en-US" sz="1600" b="1" i="1">
                <a:latin typeface="Times New Roman" panose="02020603050405020304" charset="0"/>
                <a:cs typeface="Times New Roman" panose="02020603050405020304" charset="0"/>
                <a:sym typeface="+mn-ea"/>
              </a:rPr>
              <a:t>Boundary Integral Equation Method </a:t>
            </a:r>
            <a:r>
              <a:rPr lang="en-US" altLang="en-US" sz="1600">
                <a:latin typeface="Times New Roman" panose="02020603050405020304" charset="0"/>
                <a:cs typeface="Times New Roman" panose="02020603050405020304" charset="0"/>
                <a:sym typeface="+mn-ea"/>
              </a:rPr>
              <a:t> </a:t>
            </a:r>
            <a:endParaRPr lang="en-US" altLang="en-US" sz="1600">
              <a:latin typeface="Times New Roman" panose="02020603050405020304" charset="0"/>
              <a:cs typeface="Times New Roman" panose="02020603050405020304" charset="0"/>
              <a:sym typeface="+mn-ea"/>
            </a:endParaRPr>
          </a:p>
          <a:p>
            <a:pPr marL="285750" indent="-285750" algn="just">
              <a:lnSpc>
                <a:spcPct val="150000"/>
              </a:lnSpc>
              <a:buFont typeface="Wingdings" panose="05000000000000000000" charset="0"/>
              <a:buChar char=""/>
            </a:pPr>
            <a:endParaRPr lang="en-US" altLang="en-US" sz="1600">
              <a:latin typeface="Times New Roman" panose="02020603050405020304" charset="0"/>
              <a:cs typeface="Times New Roman" panose="02020603050405020304" charset="0"/>
              <a:sym typeface="+mn-ea"/>
            </a:endParaRPr>
          </a:p>
          <a:p>
            <a:pPr marL="285750" indent="-285750" algn="just">
              <a:lnSpc>
                <a:spcPct val="150000"/>
              </a:lnSpc>
              <a:buFont typeface="Wingdings" panose="05000000000000000000" charset="0"/>
              <a:buChar char=""/>
            </a:pPr>
            <a:r>
              <a:rPr lang="en-US" altLang="en-US" sz="1600" b="1" i="1">
                <a:latin typeface="Times New Roman" panose="02020603050405020304" charset="0"/>
                <a:cs typeface="Times New Roman" panose="02020603050405020304" charset="0"/>
                <a:sym typeface="+mn-ea"/>
              </a:rPr>
              <a:t>Finite Element Method </a:t>
            </a:r>
            <a:endParaRPr lang="en-US" altLang="en-US" sz="1600">
              <a:latin typeface="Times New Roman" panose="02020603050405020304" charset="0"/>
              <a:cs typeface="Times New Roman" panose="02020603050405020304" charset="0"/>
            </a:endParaRPr>
          </a:p>
        </p:txBody>
      </p:sp>
      <p:sp>
        <p:nvSpPr>
          <p:cNvPr id="2" name="Text Box 1"/>
          <p:cNvSpPr txBox="true"/>
          <p:nvPr/>
        </p:nvSpPr>
        <p:spPr>
          <a:xfrm>
            <a:off x="9200515" y="1445895"/>
            <a:ext cx="3108325" cy="3415030"/>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 Employment of the finite difference operators results in a system of algebraic equations for the discrete nodal values of the field variable. The finite difference method can be used to discretize both space and time. The finite difference method is difficult to use for irregularly shaped domains or for problems involving singularities, because the fine meshing required near a singularity cannot easily be reduced for the rest of the domain</a:t>
            </a:r>
            <a:endParaRPr lang="en-US" altLang="en-US" sz="1200">
              <a:latin typeface="Times New Roman" panose="02020603050405020304" charset="0"/>
              <a:cs typeface="Times New Roman" panose="02020603050405020304" charset="0"/>
              <a:sym typeface="+mn-ea"/>
            </a:endParaRPr>
          </a:p>
          <a:p>
            <a:endParaRPr lang="en-US" altLang="en-US" sz="1200">
              <a:latin typeface="Times New Roman" panose="02020603050405020304" charset="0"/>
              <a:cs typeface="Times New Roman" panose="02020603050405020304" charset="0"/>
              <a:sym typeface="+mn-ea"/>
            </a:endParaRPr>
          </a:p>
          <a:p>
            <a:endParaRPr lang="en-US" altLang="en-US" sz="1200">
              <a:latin typeface="Times New Roman" panose="02020603050405020304" charset="0"/>
              <a:cs typeface="Times New Roman" panose="02020603050405020304" charset="0"/>
              <a:sym typeface="+mn-ea"/>
            </a:endParaRPr>
          </a:p>
          <a:p>
            <a:r>
              <a:rPr lang="en-US" altLang="en-US" sz="1200">
                <a:latin typeface="Times New Roman" panose="02020603050405020304" charset="0"/>
                <a:cs typeface="Times New Roman" panose="02020603050405020304" charset="0"/>
                <a:sym typeface="+mn-ea"/>
              </a:rPr>
              <a:t>yields excellent solutions; however, it requires an extensive analytic formulation which is different for each new problem. for establishing benchmark solutions to compare with other methods as the degree of accuracy can be guaranteed.</a:t>
            </a:r>
            <a:endParaRPr lang="en-US" sz="1200"/>
          </a:p>
        </p:txBody>
      </p:sp>
      <p:sp>
        <p:nvSpPr>
          <p:cNvPr id="6" name="Text Box 5"/>
          <p:cNvSpPr txBox="true"/>
          <p:nvPr/>
        </p:nvSpPr>
        <p:spPr>
          <a:xfrm>
            <a:off x="-1932940" y="-34925"/>
            <a:ext cx="1712595" cy="6092825"/>
          </a:xfrm>
          <a:prstGeom prst="rect">
            <a:avLst/>
          </a:prstGeom>
          <a:noFill/>
        </p:spPr>
        <p:txBody>
          <a:bodyPr wrap="square" rtlCol="0">
            <a:spAutoFit/>
          </a:bodyPr>
          <a:p>
            <a:r>
              <a:rPr lang="en-US" altLang="en-US" sz="1000" b="1" i="1">
                <a:latin typeface="Times New Roman" panose="02020603050405020304" charset="0"/>
                <a:cs typeface="Times New Roman" panose="02020603050405020304" charset="0"/>
                <a:sym typeface="+mn-ea"/>
              </a:rPr>
              <a:t>Finite difference </a:t>
            </a:r>
            <a:r>
              <a:rPr lang="en-US" altLang="en-US" sz="1000">
                <a:latin typeface="Times New Roman" panose="02020603050405020304" charset="0"/>
                <a:cs typeface="Times New Roman" panose="02020603050405020304" charset="0"/>
                <a:sym typeface="+mn-ea"/>
              </a:rPr>
              <a:t>method is the oldest technique for the solution of boundary value problems. The method directly involves the solution of the governing differential system in an approximate manner by subdividing the domain of interest into a connected series of discrete points called nodes. These nodes are the sampling points for the solution and are linked using the finite difference operators to the governing equations.</a:t>
            </a:r>
            <a:endParaRPr lang="en-US" altLang="en-US" sz="1000">
              <a:latin typeface="Times New Roman" panose="02020603050405020304" charset="0"/>
              <a:cs typeface="Times New Roman" panose="02020603050405020304" charset="0"/>
              <a:sym typeface="+mn-ea"/>
            </a:endParaRPr>
          </a:p>
          <a:p>
            <a:endParaRPr lang="en-US" altLang="en-US" sz="1000">
              <a:latin typeface="Times New Roman" panose="02020603050405020304" charset="0"/>
              <a:cs typeface="Times New Roman" panose="02020603050405020304" charset="0"/>
              <a:sym typeface="+mn-ea"/>
            </a:endParaRPr>
          </a:p>
          <a:p>
            <a:r>
              <a:rPr lang="en-US" altLang="en-US" sz="1000">
                <a:latin typeface="Times New Roman" panose="02020603050405020304" charset="0"/>
                <a:cs typeface="Times New Roman" panose="02020603050405020304" charset="0"/>
                <a:sym typeface="+mn-ea"/>
              </a:rPr>
              <a:t>methods basic approach employed involves an analytic formulation of the elasticity problem to the point of a singular integral equation. The singularity is then extracted and the result is a non-singular integral equation which can be solved quite accurately with any number of techniques. </a:t>
            </a:r>
            <a:endParaRPr lang="en-US" altLang="en-US" sz="1000">
              <a:latin typeface="Times New Roman" panose="02020603050405020304" charset="0"/>
              <a:cs typeface="Times New Roman" panose="02020603050405020304" charset="0"/>
              <a:sym typeface="+mn-ea"/>
            </a:endParaRPr>
          </a:p>
          <a:p>
            <a:endParaRPr lang="en-US" sz="1000"/>
          </a:p>
          <a:p>
            <a:r>
              <a:rPr lang="en-US" altLang="en-US" sz="1000">
                <a:latin typeface="Times New Roman" panose="02020603050405020304" charset="0"/>
                <a:cs typeface="Times New Roman" panose="02020603050405020304" charset="0"/>
                <a:sym typeface="+mn-ea"/>
              </a:rPr>
              <a:t>is a numerical approach to the solution of linear boundary value problems with known Green’s function solutions. The boundary of the domain of interest is discretized using ”elements” which are interconnected at discrete points called nodes.</a:t>
            </a:r>
            <a:endParaRPr lang="en-US" altLang="en-US" sz="1000">
              <a:latin typeface="Times New Roman" panose="02020603050405020304" charset="0"/>
              <a:cs typeface="Times New Roman" panose="02020603050405020304" charset="0"/>
            </a:endParaRPr>
          </a:p>
          <a:p>
            <a:endParaRPr lang="en-US" sz="100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w"/>
          <p:cNvPicPr>
            <a:picLocks noChangeAspect="true"/>
          </p:cNvPicPr>
          <p:nvPr/>
        </p:nvPicPr>
        <p:blipFill>
          <a:blip r:embed="rId1"/>
          <a:stretch>
            <a:fillRect/>
          </a:stretch>
        </p:blipFill>
        <p:spPr>
          <a:xfrm rot="5400000">
            <a:off x="-1296670" y="1468120"/>
            <a:ext cx="5169535" cy="2577465"/>
          </a:xfrm>
          <a:prstGeom prst="rect">
            <a:avLst/>
          </a:prstGeom>
        </p:spPr>
      </p:pic>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7240905" cy="803910"/>
          </a:xfrm>
        </p:spPr>
        <p:txBody>
          <a:bodyPr/>
          <a:lstStyle/>
          <a:p>
            <a:r>
              <a:rPr lang="en-US" altLang="en-US" sz="2000" dirty="0">
                <a:sym typeface="+mn-ea"/>
              </a:rPr>
              <a:t>Numerical Methods For Solution Of Fracture Problems</a:t>
            </a:r>
            <a:endParaRPr lang="en-US" altLang="en-US" sz="2000" dirty="0">
              <a:sym typeface="+mn-ea"/>
            </a:endParaRPr>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pic>
        <p:nvPicPr>
          <p:cNvPr id="2" name="Content Placeholder 1"/>
          <p:cNvPicPr>
            <a:picLocks noChangeAspect="true"/>
          </p:cNvPicPr>
          <p:nvPr>
            <p:ph sz="half" idx="2"/>
          </p:nvPr>
        </p:nvPicPr>
        <p:blipFill>
          <a:blip r:embed="rId3"/>
          <a:stretch>
            <a:fillRect/>
          </a:stretch>
        </p:blipFill>
        <p:spPr>
          <a:xfrm>
            <a:off x="344170" y="1626870"/>
            <a:ext cx="8455660" cy="4822825"/>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Probabilistic Fracture Mechanics</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gn="just">
              <a:lnSpc>
                <a:spcPct val="150000"/>
              </a:lnSpc>
            </a:pPr>
            <a:r>
              <a:rPr lang="en-US" altLang="en-US" sz="1600">
                <a:latin typeface="Times New Roman" panose="02020603050405020304" charset="0"/>
                <a:cs typeface="Times New Roman" panose="02020603050405020304" charset="0"/>
              </a:rPr>
              <a:t> The problem is divided in:</a:t>
            </a:r>
            <a:endParaRPr lang="en-US" altLang="en-US" sz="1600">
              <a:latin typeface="Times New Roman" panose="02020603050405020304" charset="0"/>
              <a:cs typeface="Times New Roman" panose="02020603050405020304" charset="0"/>
            </a:endParaRPr>
          </a:p>
          <a:p>
            <a:pPr algn="just">
              <a:lnSpc>
                <a:spcPct val="150000"/>
              </a:lnSpc>
            </a:pPr>
            <a:r>
              <a:rPr lang="en-US" altLang="en-US" sz="1600">
                <a:latin typeface="Times New Roman" panose="02020603050405020304" charset="0"/>
                <a:cs typeface="Times New Roman" panose="02020603050405020304" charset="0"/>
              </a:rPr>
              <a:t>1. </a:t>
            </a:r>
            <a:r>
              <a:rPr lang="en-US" altLang="en-US" sz="1600" b="1" i="1">
                <a:latin typeface="Times New Roman" panose="02020603050405020304" charset="0"/>
                <a:cs typeface="Times New Roman" panose="02020603050405020304" charset="0"/>
              </a:rPr>
              <a:t>The basic problem</a:t>
            </a:r>
            <a:r>
              <a:rPr lang="en-US" altLang="en-US" sz="1600" b="1">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The two main considerations are the distribution of (1) crack-like defects introduced during the fabrication of a structure and (2) the critical crack length distribution for the material under service conditions.</a:t>
            </a:r>
            <a:endParaRPr lang="en-US" altLang="en-US" sz="1600">
              <a:latin typeface="Times New Roman" panose="02020603050405020304" charset="0"/>
              <a:cs typeface="Times New Roman" panose="02020603050405020304" charset="0"/>
            </a:endParaRPr>
          </a:p>
          <a:p>
            <a:pPr algn="just">
              <a:lnSpc>
                <a:spcPct val="150000"/>
              </a:lnSpc>
            </a:pPr>
            <a:r>
              <a:rPr lang="en-US" altLang="en-US" sz="1600">
                <a:latin typeface="Times New Roman" panose="02020603050405020304" charset="0"/>
                <a:cs typeface="Times New Roman" panose="02020603050405020304" charset="0"/>
              </a:rPr>
              <a:t>2.</a:t>
            </a:r>
            <a:r>
              <a:rPr lang="en-US" altLang="en-US" sz="1600" i="1">
                <a:latin typeface="Times New Roman" panose="02020603050405020304" charset="0"/>
                <a:cs typeface="Times New Roman" panose="02020603050405020304" charset="0"/>
              </a:rPr>
              <a:t> </a:t>
            </a:r>
            <a:r>
              <a:rPr lang="en-US" altLang="en-US" sz="1600" b="1" i="1">
                <a:latin typeface="Times New Roman" panose="02020603050405020304" charset="0"/>
                <a:cs typeface="Times New Roman" panose="02020603050405020304" charset="0"/>
              </a:rPr>
              <a:t>Further considerations:</a:t>
            </a:r>
            <a:r>
              <a:rPr lang="en-US" altLang="en-US" sz="1600" i="1">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Closely linked with the as fabricated flaw size distribution is the role played by non-destructive testing in detecting defects which may, or may not, be repaired.</a:t>
            </a: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p:txBody>
      </p:sp>
      <p:sp>
        <p:nvSpPr>
          <p:cNvPr id="3" name="Text Box 2"/>
          <p:cNvSpPr txBox="true"/>
          <p:nvPr/>
        </p:nvSpPr>
        <p:spPr>
          <a:xfrm>
            <a:off x="-2633980" y="362585"/>
            <a:ext cx="2501265" cy="6015990"/>
          </a:xfrm>
          <a:prstGeom prst="rect">
            <a:avLst/>
          </a:prstGeom>
          <a:noFill/>
        </p:spPr>
        <p:txBody>
          <a:bodyPr wrap="square" rtlCol="0">
            <a:spAutoFit/>
          </a:bodyPr>
          <a:p>
            <a:pPr algn="l">
              <a:lnSpc>
                <a:spcPct val="100000"/>
              </a:lnSpc>
            </a:pPr>
            <a:r>
              <a:rPr lang="en-US" altLang="en-US" sz="1100">
                <a:latin typeface="Times New Roman" panose="02020603050405020304" charset="0"/>
                <a:cs typeface="Times New Roman" panose="02020603050405020304" charset="0"/>
                <a:sym typeface="+mn-ea"/>
              </a:rPr>
              <a:t>Many factors contribute to reliability and these often change both </a:t>
            </a:r>
            <a:r>
              <a:rPr lang="en-US" altLang="en-US" sz="1100" b="1">
                <a:latin typeface="Times New Roman" panose="02020603050405020304" charset="0"/>
                <a:cs typeface="Times New Roman" panose="02020603050405020304" charset="0"/>
                <a:sym typeface="+mn-ea"/>
              </a:rPr>
              <a:t>systematically and at random.</a:t>
            </a:r>
            <a:r>
              <a:rPr lang="en-US" altLang="en-US" sz="1100">
                <a:latin typeface="Times New Roman" panose="02020603050405020304" charset="0"/>
                <a:cs typeface="Times New Roman" panose="02020603050405020304" charset="0"/>
                <a:sym typeface="+mn-ea"/>
              </a:rPr>
              <a:t> In the past, structures have been designed using a simple factor of safety approach to calculate a safe lifetime over which the applied loads will be sustained. Each variable in the equations governing the operation of the system was given a reasonable value drawn from past results or even just human intuition, and a predicted life obtained. This was then divided by a factor of safety which reduced it to give a ’safe’ maximum operating life. </a:t>
            </a:r>
            <a:r>
              <a:rPr lang="en-US" altLang="en-US" sz="1100" b="1">
                <a:latin typeface="Times New Roman" panose="02020603050405020304" charset="0"/>
                <a:cs typeface="Times New Roman" panose="02020603050405020304" charset="0"/>
                <a:sym typeface="+mn-ea"/>
              </a:rPr>
              <a:t>It was conceivable that this is unrealistically conservative but simple.</a:t>
            </a:r>
            <a:endParaRPr lang="en-US" altLang="en-US" sz="1100" b="1">
              <a:latin typeface="Times New Roman" panose="02020603050405020304" charset="0"/>
              <a:cs typeface="Times New Roman" panose="02020603050405020304" charset="0"/>
            </a:endParaRPr>
          </a:p>
          <a:p>
            <a:pPr algn="l">
              <a:lnSpc>
                <a:spcPct val="100000"/>
              </a:lnSpc>
            </a:pPr>
            <a:endParaRPr lang="en-US" altLang="en-US" sz="1100">
              <a:latin typeface="Times New Roman" panose="02020603050405020304" charset="0"/>
              <a:cs typeface="Times New Roman" panose="02020603050405020304" charset="0"/>
            </a:endParaRPr>
          </a:p>
          <a:p>
            <a:pPr algn="l">
              <a:lnSpc>
                <a:spcPct val="100000"/>
              </a:lnSpc>
            </a:pPr>
            <a:r>
              <a:rPr lang="en-US" altLang="en-US" sz="1100" b="1">
                <a:latin typeface="Times New Roman" panose="02020603050405020304" charset="0"/>
                <a:cs typeface="Times New Roman" panose="02020603050405020304" charset="0"/>
                <a:sym typeface="+mn-ea"/>
              </a:rPr>
              <a:t>One approach is to use historical data from past failures and non-failures to evaluate the reliability of current productions.</a:t>
            </a:r>
            <a:endParaRPr lang="en-US" altLang="en-US" sz="1100" b="1">
              <a:latin typeface="Times New Roman" panose="02020603050405020304" charset="0"/>
              <a:cs typeface="Times New Roman" panose="02020603050405020304" charset="0"/>
            </a:endParaRPr>
          </a:p>
          <a:p>
            <a:pPr algn="l">
              <a:lnSpc>
                <a:spcPct val="100000"/>
              </a:lnSpc>
            </a:pPr>
            <a:r>
              <a:rPr lang="en-US" altLang="en-US" sz="1100" b="1">
                <a:latin typeface="Times New Roman" panose="02020603050405020304" charset="0"/>
                <a:cs typeface="Times New Roman" panose="02020603050405020304" charset="0"/>
                <a:sym typeface="+mn-ea"/>
              </a:rPr>
              <a:t>An alternative approach has been sought, namely the development and application of engineering models based on an understanding of the failure modes and statistical distributions of the controlling parameters.Ideally, a combination of the two methods is necessary so that past experience and results plus specially designed laboratory tests can be used to obtain statistical distributions which best fit these data, but also, hopefully provide predictions about altered or new systems.</a:t>
            </a:r>
            <a:endParaRPr lang="en-US" sz="1100" b="1"/>
          </a:p>
        </p:txBody>
      </p:sp>
      <p:sp>
        <p:nvSpPr>
          <p:cNvPr id="6" name="Text Box 5"/>
          <p:cNvSpPr txBox="true"/>
          <p:nvPr/>
        </p:nvSpPr>
        <p:spPr>
          <a:xfrm>
            <a:off x="9443720" y="2952750"/>
            <a:ext cx="1675130" cy="1476375"/>
          </a:xfrm>
          <a:prstGeom prst="rect">
            <a:avLst/>
          </a:prstGeom>
          <a:noFill/>
        </p:spPr>
        <p:txBody>
          <a:bodyPr wrap="square" rtlCol="0">
            <a:spAutoFit/>
          </a:bodyPr>
          <a:p>
            <a:r>
              <a:rPr lang="en-US" altLang="en-US" sz="1000">
                <a:latin typeface="Times New Roman" panose="02020603050405020304" charset="0"/>
                <a:cs typeface="Times New Roman" panose="02020603050405020304" charset="0"/>
                <a:sym typeface="+mn-ea"/>
              </a:rPr>
              <a:t> the latter being controlled primarily by the fracture toughness.</a:t>
            </a:r>
            <a:endParaRPr lang="en-US" altLang="en-US" sz="1000">
              <a:latin typeface="Times New Roman" panose="02020603050405020304" charset="0"/>
              <a:cs typeface="Times New Roman" panose="02020603050405020304" charset="0"/>
              <a:sym typeface="+mn-ea"/>
            </a:endParaRPr>
          </a:p>
          <a:p>
            <a:r>
              <a:rPr lang="en-US" altLang="en-US" sz="1000">
                <a:latin typeface="Times New Roman" panose="02020603050405020304" charset="0"/>
                <a:cs typeface="Times New Roman" panose="02020603050405020304" charset="0"/>
                <a:sym typeface="+mn-ea"/>
              </a:rPr>
              <a:t>,In general, there is a lack of data for the initial distribution of defects in a structure so the distribution is often assumed to be lognormal or exponential</a:t>
            </a:r>
            <a:endParaRPr lang="en-US" sz="1000"/>
          </a:p>
        </p:txBody>
      </p:sp>
      <p:sp>
        <p:nvSpPr>
          <p:cNvPr id="7" name="Text Box 6"/>
          <p:cNvSpPr txBox="true"/>
          <p:nvPr/>
        </p:nvSpPr>
        <p:spPr>
          <a:xfrm>
            <a:off x="9443720" y="4695190"/>
            <a:ext cx="1675130" cy="889635"/>
          </a:xfrm>
          <a:prstGeom prst="rect">
            <a:avLst/>
          </a:prstGeom>
          <a:noFill/>
        </p:spPr>
        <p:txBody>
          <a:bodyPr wrap="square" rtlCol="0">
            <a:spAutoFit/>
          </a:bodyPr>
          <a:p>
            <a:r>
              <a:rPr lang="en-US" altLang="en-US" sz="1600" baseline="30000">
                <a:latin typeface="Times New Roman" panose="02020603050405020304" charset="0"/>
                <a:cs typeface="Times New Roman" panose="02020603050405020304" charset="0"/>
                <a:sym typeface="+mn-ea"/>
              </a:rPr>
              <a:t>This problem may be reduced by in-service inspection at fixed intervals of time, and by repairing the defects so found.</a:t>
            </a:r>
            <a:endParaRPr lang="en-US" altLang="en-US" sz="1600" baseline="30000">
              <a:latin typeface="Times New Roman" panose="02020603050405020304" charset="0"/>
              <a:cs typeface="Times New Roman" panose="02020603050405020304" charset="0"/>
              <a:sym typeface="+mn-ea"/>
            </a:endParaRPr>
          </a:p>
        </p:txBody>
      </p:sp>
      <p:sp>
        <p:nvSpPr>
          <p:cNvPr id="2" name="Text Box 1"/>
          <p:cNvSpPr txBox="true"/>
          <p:nvPr/>
        </p:nvSpPr>
        <p:spPr>
          <a:xfrm>
            <a:off x="9443085" y="934720"/>
            <a:ext cx="1675765" cy="1245235"/>
          </a:xfrm>
          <a:prstGeom prst="rect">
            <a:avLst/>
          </a:prstGeom>
          <a:noFill/>
        </p:spPr>
        <p:txBody>
          <a:bodyPr wrap="square" rtlCol="0">
            <a:spAutoFit/>
          </a:bodyPr>
          <a:p>
            <a:pPr algn="just">
              <a:lnSpc>
                <a:spcPct val="150000"/>
              </a:lnSpc>
            </a:pPr>
            <a:r>
              <a:rPr lang="en-US" altLang="en-US" sz="1000">
                <a:latin typeface="Times New Roman" panose="02020603050405020304" charset="0"/>
                <a:cs typeface="Times New Roman" panose="02020603050405020304" charset="0"/>
                <a:sym typeface="+mn-ea"/>
              </a:rPr>
              <a:t>In situations where fatigue cracking occurs, the defect distribution will tend to alter with the number of applied cycles.</a:t>
            </a:r>
            <a:endParaRPr lang="en-US" sz="100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true"/>
          </p:cNvSpPr>
          <p:nvPr>
            <p:ph sz="half" idx="2"/>
          </p:nvPr>
        </p:nvSpPr>
        <p:spPr>
          <a:xfrm>
            <a:off x="457200" y="1785620"/>
            <a:ext cx="8229600" cy="4081780"/>
          </a:xfrm>
        </p:spPr>
        <p:txBody>
          <a:bodyPr/>
          <a:p>
            <a:pPr algn="just">
              <a:lnSpc>
                <a:spcPct val="150000"/>
              </a:lnSpc>
            </a:pPr>
            <a:r>
              <a:rPr lang="en-US" altLang="en-US" sz="1600">
                <a:latin typeface="Times New Roman" panose="02020603050405020304" charset="0"/>
                <a:cs typeface="Times New Roman" panose="02020603050405020304" charset="0"/>
              </a:rPr>
              <a:t>The basis of PFM is the simple axiom that a given mode of failure event E will occur when the stress σ</a:t>
            </a:r>
            <a:r>
              <a:rPr lang="en-US" altLang="en-US" sz="1600" baseline="-25000">
                <a:latin typeface="Times New Roman" panose="02020603050405020304" charset="0"/>
                <a:cs typeface="Times New Roman" panose="02020603050405020304" charset="0"/>
              </a:rPr>
              <a:t>w</a:t>
            </a:r>
            <a:r>
              <a:rPr lang="en-US" altLang="en-US" sz="1600">
                <a:latin typeface="Times New Roman" panose="02020603050405020304" charset="0"/>
                <a:cs typeface="Times New Roman" panose="02020603050405020304" charset="0"/>
              </a:rPr>
              <a:t> associated with the failure mode exceeds the mode governing strength σ</a:t>
            </a:r>
            <a:r>
              <a:rPr lang="en-US" altLang="en-US" sz="1600" baseline="-25000">
                <a:latin typeface="Times New Roman" panose="02020603050405020304" charset="0"/>
                <a:cs typeface="Times New Roman" panose="02020603050405020304" charset="0"/>
              </a:rPr>
              <a:t>f</a:t>
            </a:r>
            <a:r>
              <a:rPr lang="en-US" altLang="en-US" sz="1600">
                <a:latin typeface="Times New Roman" panose="02020603050405020304" charset="0"/>
                <a:cs typeface="Times New Roman" panose="02020603050405020304" charset="0"/>
              </a:rPr>
              <a:t> . The probability of failure mode E is given by</a:t>
            </a: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p:txBody>
      </p:sp>
      <p:pic>
        <p:nvPicPr>
          <p:cNvPr id="3" name="Picture 2" descr="s13"/>
          <p:cNvPicPr>
            <a:picLocks noChangeAspect="true"/>
          </p:cNvPicPr>
          <p:nvPr/>
        </p:nvPicPr>
        <p:blipFill>
          <a:blip r:embed="rId1"/>
          <a:srcRect t="4156" b="2440"/>
          <a:stretch>
            <a:fillRect/>
          </a:stretch>
        </p:blipFill>
        <p:spPr>
          <a:xfrm>
            <a:off x="2088515" y="3726815"/>
            <a:ext cx="5514340" cy="3161030"/>
          </a:xfrm>
          <a:prstGeom prst="round2SameRect">
            <a:avLst/>
          </a:prstGeom>
        </p:spPr>
      </p:pic>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Statistical Basis Of PFM</a:t>
            </a:r>
            <a:endParaRPr lang="en-US" altLang="en-US" sz="2000" dirty="0">
              <a:sym typeface="+mn-ea"/>
            </a:endParaRPr>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pic>
        <p:nvPicPr>
          <p:cNvPr id="2" name="Picture 1"/>
          <p:cNvPicPr>
            <a:picLocks noChangeAspect="true"/>
          </p:cNvPicPr>
          <p:nvPr/>
        </p:nvPicPr>
        <p:blipFill>
          <a:blip r:embed="rId3"/>
          <a:stretch>
            <a:fillRect/>
          </a:stretch>
        </p:blipFill>
        <p:spPr>
          <a:xfrm>
            <a:off x="2964180" y="2947035"/>
            <a:ext cx="3693795" cy="852170"/>
          </a:xfrm>
          <a:prstGeom prst="rect">
            <a:avLst/>
          </a:prstGeom>
        </p:spPr>
      </p:pic>
      <p:sp>
        <p:nvSpPr>
          <p:cNvPr id="6" name="Text Box 5"/>
          <p:cNvSpPr txBox="true"/>
          <p:nvPr/>
        </p:nvSpPr>
        <p:spPr>
          <a:xfrm>
            <a:off x="-2996565" y="981075"/>
            <a:ext cx="2878455" cy="5446395"/>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In the probabilistic treatment, the random variations are described using distributions of values for the parameters rather than one deterministic value. The distribution may be thought of as a curve combining the possible values and the likelihood (probability) they will occur. The introduction of distributions of values necessarily complicates an analysis, but the end result is likely to be more accurate and hence of more use. In some cases, neat analytical expressions for the reliability are impossible and numerical approximations are required. Approximate interactive algebraic procedures are used to determine an estimate of the failure probability ( = 1 - reliability), whereas in the latter, the approximation is at a later stage, after all the exact probabilistic expressions have been obtained for the complete system; this ibe justified by the improvement gained.s, of course, much harder, and the work involved may not be justified by the improvement gained.</a:t>
            </a:r>
            <a:endParaRPr lang="en-US" altLang="en-US" sz="1200">
              <a:latin typeface="Times New Roman" panose="02020603050405020304" charset="0"/>
              <a:cs typeface="Times New Roman" panose="02020603050405020304" charset="0"/>
              <a:sym typeface="+mn-ea"/>
            </a:endParaRPr>
          </a:p>
          <a:p>
            <a:pPr algn="just"/>
            <a:r>
              <a:rPr lang="en-US" altLang="en-US" sz="1200">
                <a:latin typeface="Times New Roman" panose="02020603050405020304" charset="0"/>
                <a:cs typeface="Times New Roman" panose="02020603050405020304" charset="0"/>
                <a:sym typeface="+mn-ea"/>
              </a:rPr>
              <a:t>with i = 1.....n</a:t>
            </a:r>
            <a:r>
              <a:rPr lang="en-US" altLang="en-US" sz="1200" baseline="-25000">
                <a:latin typeface="Times New Roman" panose="02020603050405020304" charset="0"/>
                <a:cs typeface="Times New Roman" panose="02020603050405020304" charset="0"/>
                <a:sym typeface="+mn-ea"/>
              </a:rPr>
              <a:t>x</a:t>
            </a:r>
            <a:r>
              <a:rPr lang="en-US" altLang="en-US" sz="1200">
                <a:latin typeface="Times New Roman" panose="02020603050405020304" charset="0"/>
                <a:cs typeface="Times New Roman" panose="02020603050405020304" charset="0"/>
                <a:sym typeface="+mn-ea"/>
              </a:rPr>
              <a:t> , depends on input variables that at affect component stress or strength or both. An alternative definition in terms of a strength ratio Y = σ</a:t>
            </a:r>
            <a:r>
              <a:rPr lang="en-US" altLang="en-US" sz="1200" baseline="-25000">
                <a:latin typeface="Times New Roman" panose="02020603050405020304" charset="0"/>
                <a:cs typeface="Times New Roman" panose="02020603050405020304" charset="0"/>
                <a:sym typeface="+mn-ea"/>
              </a:rPr>
              <a:t>f</a:t>
            </a:r>
            <a:r>
              <a:rPr lang="en-US" altLang="en-US" sz="1200">
                <a:latin typeface="Times New Roman" panose="02020603050405020304" charset="0"/>
                <a:cs typeface="Times New Roman" panose="02020603050405020304" charset="0"/>
                <a:sym typeface="+mn-ea"/>
              </a:rPr>
              <a:t> /σ</a:t>
            </a:r>
            <a:r>
              <a:rPr lang="en-US" altLang="en-US" sz="1200" baseline="-25000">
                <a:latin typeface="Times New Roman" panose="02020603050405020304" charset="0"/>
                <a:cs typeface="Times New Roman" panose="02020603050405020304" charset="0"/>
                <a:sym typeface="+mn-ea"/>
              </a:rPr>
              <a:t>w</a:t>
            </a:r>
            <a:r>
              <a:rPr lang="en-US" altLang="en-US" sz="1200">
                <a:latin typeface="Times New Roman" panose="02020603050405020304" charset="0"/>
                <a:cs typeface="Times New Roman" panose="02020603050405020304" charset="0"/>
                <a:sym typeface="+mn-ea"/>
              </a:rPr>
              <a:t> is equally valid and leads to P(E)=P((Y )&lt; 1)</a:t>
            </a:r>
            <a:endParaRPr lang="en-US" sz="120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w"/>
          <p:cNvPicPr>
            <a:picLocks noChangeAspect="true"/>
          </p:cNvPicPr>
          <p:nvPr/>
        </p:nvPicPr>
        <p:blipFill>
          <a:blip r:embed="rId1"/>
          <a:stretch>
            <a:fillRect/>
          </a:stretch>
        </p:blipFill>
        <p:spPr>
          <a:xfrm rot="5400000">
            <a:off x="-1296670" y="1468120"/>
            <a:ext cx="5169535" cy="2577465"/>
          </a:xfrm>
          <a:prstGeom prst="rect">
            <a:avLst/>
          </a:prstGeom>
        </p:spPr>
      </p:pic>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Statistical Basis Of PFM</a:t>
            </a:r>
            <a:endParaRPr lang="en-US" altLang="en-US" sz="2000" dirty="0">
              <a:sym typeface="+mn-ea"/>
            </a:endParaRPr>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pic>
        <p:nvPicPr>
          <p:cNvPr id="6" name="Picture 5" descr="s14"/>
          <p:cNvPicPr>
            <a:picLocks noChangeAspect="true"/>
          </p:cNvPicPr>
          <p:nvPr/>
        </p:nvPicPr>
        <p:blipFill>
          <a:blip r:embed="rId3"/>
          <a:stretch>
            <a:fillRect/>
          </a:stretch>
        </p:blipFill>
        <p:spPr>
          <a:xfrm>
            <a:off x="1221740" y="1445895"/>
            <a:ext cx="6700520" cy="5063490"/>
          </a:xfrm>
          <a:prstGeom prst="rect">
            <a:avLst/>
          </a:prstGeom>
          <a:effectLst>
            <a:softEdge rad="101600"/>
          </a:effectLst>
        </p:spPr>
      </p:pic>
      <p:sp>
        <p:nvSpPr>
          <p:cNvPr id="2" name="Text Box 1"/>
          <p:cNvSpPr txBox="true"/>
          <p:nvPr/>
        </p:nvSpPr>
        <p:spPr>
          <a:xfrm>
            <a:off x="-2424430" y="806450"/>
            <a:ext cx="2337435" cy="5262245"/>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Here, G is a concise deterministic summary of all prior engineering experience, models, and assumptions. If the engineering analysis does not lead to an obvious functional form, G may be obtained from standard least- squares fitting of the engineering data or by the repetitive analysis procedure.the x</a:t>
            </a:r>
            <a:r>
              <a:rPr lang="en-US" altLang="en-US" sz="1200" baseline="-25000">
                <a:latin typeface="Times New Roman" panose="02020603050405020304" charset="0"/>
                <a:cs typeface="Times New Roman" panose="02020603050405020304" charset="0"/>
                <a:sym typeface="+mn-ea"/>
              </a:rPr>
              <a:t>i</a:t>
            </a:r>
            <a:r>
              <a:rPr lang="en-US" altLang="en-US" sz="1200">
                <a:latin typeface="Times New Roman" panose="02020603050405020304" charset="0"/>
                <a:cs typeface="Times New Roman" panose="02020603050405020304" charset="0"/>
                <a:sym typeface="+mn-ea"/>
              </a:rPr>
              <a:t> are most realistically described as random variables X</a:t>
            </a:r>
            <a:r>
              <a:rPr lang="en-US" altLang="en-US" sz="1200" baseline="-25000">
                <a:latin typeface="Times New Roman" panose="02020603050405020304" charset="0"/>
                <a:cs typeface="Times New Roman" panose="02020603050405020304" charset="0"/>
                <a:sym typeface="+mn-ea"/>
              </a:rPr>
              <a:t>i</a:t>
            </a:r>
            <a:r>
              <a:rPr lang="en-US" altLang="en-US" sz="1200">
                <a:latin typeface="Times New Roman" panose="02020603050405020304" charset="0"/>
                <a:cs typeface="Times New Roman" panose="02020603050405020304" charset="0"/>
                <a:sym typeface="+mn-ea"/>
              </a:rPr>
              <a:t> rather than single assigned deterministic values. Statistical interpretation of the X</a:t>
            </a:r>
            <a:r>
              <a:rPr lang="en-US" altLang="en-US" sz="1200" baseline="-25000">
                <a:latin typeface="Times New Roman" panose="02020603050405020304" charset="0"/>
                <a:cs typeface="Times New Roman" panose="02020603050405020304" charset="0"/>
                <a:sym typeface="+mn-ea"/>
              </a:rPr>
              <a:t>i</a:t>
            </a:r>
            <a:r>
              <a:rPr lang="en-US" altLang="en-US" sz="1200">
                <a:latin typeface="Times New Roman" panose="02020603050405020304" charset="0"/>
                <a:cs typeface="Times New Roman" panose="02020603050405020304" charset="0"/>
                <a:sym typeface="+mn-ea"/>
              </a:rPr>
              <a:t> results in the interpretation of strength margin as a random variable. The statistical interpretation also allows the analyst to quantify his uncertainty of the engineering model G based on judgement, and his previous record of predictive success and failure. This error quantification is done by introducing one or more additional X</a:t>
            </a:r>
            <a:r>
              <a:rPr lang="en-US" altLang="en-US" sz="1200" baseline="-25000">
                <a:latin typeface="Times New Roman" panose="02020603050405020304" charset="0"/>
                <a:cs typeface="Times New Roman" panose="02020603050405020304" charset="0"/>
                <a:sym typeface="+mn-ea"/>
              </a:rPr>
              <a:t>i</a:t>
            </a:r>
            <a:r>
              <a:rPr lang="en-US" altLang="en-US" sz="1200">
                <a:latin typeface="Times New Roman" panose="02020603050405020304" charset="0"/>
                <a:cs typeface="Times New Roman" panose="02020603050405020304" charset="0"/>
                <a:sym typeface="+mn-ea"/>
              </a:rPr>
              <a:t> to serve as ’error terms’. The cumulative distribution functions of the X</a:t>
            </a:r>
            <a:r>
              <a:rPr lang="en-US" altLang="en-US" sz="1200" baseline="-25000">
                <a:latin typeface="Times New Roman" panose="02020603050405020304" charset="0"/>
                <a:cs typeface="Times New Roman" panose="02020603050405020304" charset="0"/>
                <a:sym typeface="+mn-ea"/>
              </a:rPr>
              <a:t>i</a:t>
            </a:r>
            <a:r>
              <a:rPr lang="en-US" altLang="en-US" sz="1200">
                <a:latin typeface="Times New Roman" panose="02020603050405020304" charset="0"/>
                <a:cs typeface="Times New Roman" panose="02020603050405020304" charset="0"/>
                <a:sym typeface="+mn-ea"/>
              </a:rPr>
              <a:t> , represented b</a:t>
            </a:r>
            <a:endParaRPr lang="en-US" sz="1200"/>
          </a:p>
        </p:txBody>
      </p:sp>
    </p:spTree>
  </p:cSld>
  <p:clrMapOvr>
    <a:masterClrMapping/>
  </p:clrMapOvr>
  <p:transition spd="med"/>
</p:sld>
</file>

<file path=ppt/theme/theme1.xml><?xml version="1.0" encoding="utf-8"?>
<a:theme xmlns:a="http://schemas.openxmlformats.org/drawingml/2006/main" name="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9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22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20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21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23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24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27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28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30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32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34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13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9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8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0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4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1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6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7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16355</Words>
  <Application>WPS Presentation</Application>
  <PresentationFormat>On-screen Show (4:3)</PresentationFormat>
  <Paragraphs>247</Paragraphs>
  <Slides>22</Slides>
  <Notes>2</Notes>
  <HiddenSlides>0</HiddenSlides>
  <MMClips>0</MMClips>
  <ScaleCrop>false</ScaleCrop>
  <HeadingPairs>
    <vt:vector size="6" baseType="variant">
      <vt:variant>
        <vt:lpstr>已用的字体</vt:lpstr>
      </vt:variant>
      <vt:variant>
        <vt:i4>16</vt:i4>
      </vt:variant>
      <vt:variant>
        <vt:lpstr>主题</vt:lpstr>
      </vt:variant>
      <vt:variant>
        <vt:i4>22</vt:i4>
      </vt:variant>
      <vt:variant>
        <vt:lpstr>幻灯片标题</vt:lpstr>
      </vt:variant>
      <vt:variant>
        <vt:i4>22</vt:i4>
      </vt:variant>
    </vt:vector>
  </HeadingPairs>
  <TitlesOfParts>
    <vt:vector size="60" baseType="lpstr">
      <vt:lpstr>Arial</vt:lpstr>
      <vt:lpstr>SimSun</vt:lpstr>
      <vt:lpstr>Wingdings</vt:lpstr>
      <vt:lpstr>Arial Black</vt:lpstr>
      <vt:lpstr>Lucida Console</vt:lpstr>
      <vt:lpstr>Open Sans</vt:lpstr>
      <vt:lpstr>Complex</vt:lpstr>
      <vt:lpstr>Bookman Old Style</vt:lpstr>
      <vt:lpstr>Droid Serif</vt:lpstr>
      <vt:lpstr>Wingdings</vt:lpstr>
      <vt:lpstr>Times New Roman</vt:lpstr>
      <vt:lpstr>Baskerville [unknown]</vt:lpstr>
      <vt:lpstr>微软雅黑</vt:lpstr>
      <vt:lpstr>Arial Unicode MS</vt:lpstr>
      <vt:lpstr>Microsoft Sans Serif</vt:lpstr>
      <vt:lpstr>Batang</vt:lpstr>
      <vt:lpstr>Pixel</vt:lpstr>
      <vt:lpstr>3_Pixel</vt:lpstr>
      <vt:lpstr>1_Pixel</vt:lpstr>
      <vt:lpstr>8_Pixel</vt:lpstr>
      <vt:lpstr>10_Pixel</vt:lpstr>
      <vt:lpstr>14_Pixel</vt:lpstr>
      <vt:lpstr>11_Pixel</vt:lpstr>
      <vt:lpstr>16_Pixel</vt:lpstr>
      <vt:lpstr>17_Pixel</vt:lpstr>
      <vt:lpstr>19_Pixel</vt:lpstr>
      <vt:lpstr>22_Pixel</vt:lpstr>
      <vt:lpstr>20_Pixel</vt:lpstr>
      <vt:lpstr>21_Pixel</vt:lpstr>
      <vt:lpstr>23_Pixel</vt:lpstr>
      <vt:lpstr>24_Pixel</vt:lpstr>
      <vt:lpstr>27_Pixel</vt:lpstr>
      <vt:lpstr>28_Pixel</vt:lpstr>
      <vt:lpstr>30_Pixel</vt:lpstr>
      <vt:lpstr>32_Pixel</vt:lpstr>
      <vt:lpstr>34_Pixel</vt:lpstr>
      <vt:lpstr>13_Pixel</vt:lpstr>
      <vt:lpstr>9_Pixel</vt:lpstr>
      <vt:lpstr>Probabilistic Fracture Simulation of Materials</vt:lpstr>
      <vt:lpstr>Defining Fracture</vt:lpstr>
      <vt:lpstr>Griffith Criterion</vt:lpstr>
      <vt:lpstr>Fracture Process Zone</vt:lpstr>
      <vt:lpstr>Numerical Methods For Solution Of Fracture Problems</vt:lpstr>
      <vt:lpstr>Numerical Methods For Solution Of Fracture Problems</vt:lpstr>
      <vt:lpstr>Probabilistic Fracture Mechanics</vt:lpstr>
      <vt:lpstr>Statistical Basis Of PFM</vt:lpstr>
      <vt:lpstr>Statistical Basis Of PFM</vt:lpstr>
      <vt:lpstr>Mathematical Techniques</vt:lpstr>
      <vt:lpstr>PFM by using Monte Carlo simulation and Scaled Boundary Finite Element Method</vt:lpstr>
      <vt:lpstr>Scaled Boundary Finite Element Method</vt:lpstr>
      <vt:lpstr>Scaled Boundary Finite Element Method</vt:lpstr>
      <vt:lpstr>Scaled Boundary Finite Element Method</vt:lpstr>
      <vt:lpstr>Scaled Boundary Finite Element Method</vt:lpstr>
      <vt:lpstr>Scaled Boundary Finite Element Method</vt:lpstr>
      <vt:lpstr>Monte-Carlo Simulation</vt:lpstr>
      <vt:lpstr>Monte-Carlo Simulation</vt:lpstr>
      <vt:lpstr>Monte-Carlo Simulation</vt:lpstr>
      <vt:lpstr>Monte-Carlo Simulation</vt:lpstr>
      <vt:lpstr>Monte-Carlo Simulation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Grant Proposal  for Project Name</dc:title>
  <dc:creator/>
  <cp:lastModifiedBy>abhinandan</cp:lastModifiedBy>
  <cp:revision>418</cp:revision>
  <cp:lastPrinted>2021-06-20T16:09:02Z</cp:lastPrinted>
  <dcterms:created xsi:type="dcterms:W3CDTF">2021-06-20T16:09:02Z</dcterms:created>
  <dcterms:modified xsi:type="dcterms:W3CDTF">2021-06-20T16:09:02Z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TC060891601033</vt:lpwstr>
  </property>
  <property fmtid="{D5CDD505-2E9C-101B-9397-08002B2CF9AE}" pid="3" name="KSOProductBuildVer">
    <vt:lpwstr>1033-11.1.0.9604</vt:lpwstr>
  </property>
</Properties>
</file>