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5713" y="-1480"/>
            <a:ext cx="1306287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12192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12192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263" y="6447291"/>
            <a:ext cx="2222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2497429" y="2118212"/>
            <a:ext cx="7095541" cy="3510576"/>
          </a:xfrm>
          <a:prstGeom prst="rect">
            <a:avLst/>
          </a:prstGeom>
        </p:spPr>
      </p:pic>
      <p:sp>
        <p:nvSpPr>
          <p:cNvPr id="17" name="Slide Number Placeholder 5"/>
          <p:cNvSpPr txBox="1"/>
          <p:nvPr userDrawn="1"/>
        </p:nvSpPr>
        <p:spPr>
          <a:xfrm>
            <a:off x="11176001" y="6607628"/>
            <a:ext cx="1016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40872" y="202990"/>
            <a:ext cx="938944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240871" y="1173984"/>
            <a:ext cx="11690849" cy="5223272"/>
          </a:xfrm>
        </p:spPr>
        <p:txBody>
          <a:bodyPr/>
          <a:lstStyle>
            <a:lvl1pPr>
              <a:defRPr sz="2400">
                <a:latin typeface="Arial" panose="02080604020202020204" pitchFamily="34" charset="0"/>
                <a:cs typeface="Arial" panose="02080604020202020204" pitchFamily="34" charset="0"/>
              </a:defRPr>
            </a:lvl1pPr>
            <a:lvl2pPr>
              <a:defRPr sz="2000">
                <a:latin typeface="Arial" panose="02080604020202020204" pitchFamily="34" charset="0"/>
                <a:cs typeface="Arial" panose="02080604020202020204" pitchFamily="34" charset="0"/>
              </a:defRPr>
            </a:lvl2pPr>
            <a:lvl3pPr>
              <a:defRPr sz="1800">
                <a:latin typeface="Arial" panose="02080604020202020204" pitchFamily="34" charset="0"/>
                <a:cs typeface="Arial" panose="02080604020202020204" pitchFamily="34" charset="0"/>
              </a:defRPr>
            </a:lvl3pPr>
            <a:lvl4pPr>
              <a:defRPr sz="1600">
                <a:latin typeface="Arial" panose="02080604020202020204" pitchFamily="34" charset="0"/>
                <a:cs typeface="Arial" panose="02080604020202020204" pitchFamily="34" charset="0"/>
              </a:defRPr>
            </a:lvl4pPr>
            <a:lvl5pPr>
              <a:defRPr sz="1600">
                <a:latin typeface="Arial" panose="02080604020202020204" pitchFamily="34" charset="0"/>
                <a:cs typeface="Arial" panose="0208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Sobol Indices method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Sobol Indices method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Assume a model y = f(x) where input x = (x</a:t>
            </a:r>
            <a:r>
              <a:rPr lang="en-US" baseline="-25000"/>
              <a:t>1</a:t>
            </a:r>
            <a:r>
              <a:rPr lang="en-US"/>
              <a:t>,x</a:t>
            </a:r>
            <a:r>
              <a:rPr lang="en-US" baseline="-25000"/>
              <a:t>2</a:t>
            </a:r>
            <a:r>
              <a:rPr lang="en-US"/>
              <a:t>,...,x</a:t>
            </a:r>
            <a:r>
              <a:rPr lang="en-US" baseline="-25000"/>
              <a:t>n</a:t>
            </a:r>
            <a:r>
              <a:rPr lang="en-US"/>
              <a:t>) where all the members of x are orthogonal. The function can be consider as an integrable equation: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To show the orthogonality of variables: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8485" y="2593975"/>
            <a:ext cx="8114030" cy="917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30" y="4117975"/>
            <a:ext cx="6996430" cy="108331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770755" y="324485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Sobol Indices method</a:t>
            </a:r>
            <a:br>
              <a:rPr lang="en-US"/>
            </a:b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825625"/>
                <a:ext cx="10515600" cy="526859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>
                    <a:cs typeface="+mn-lt"/>
                    <a:sym typeface="+mn-ea"/>
                  </a:rPr>
                  <a:t>This leads to definitions of the terms of the functional decomposition in terms of conditional expected values:</a:t>
                </a:r>
                <a:endParaRPr lang="en-US">
                  <a:cs typeface="+mn-lt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 = </m:t>
                      </m:r>
                      <m:r>
                        <a:rPr lang="en-US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𝑌</m:t>
                      </m:r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cs typeface="+mn-lt"/>
                </a:endParaRPr>
              </a:p>
              <a:p>
                <a:pPr marL="0" indent="0" algn="l">
                  <a:buNone/>
                </a:pPr>
                <a:endParaRPr lang="en-US" i="1" dirty="0">
                  <a:cs typeface="+mn-lt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)= </m:t>
                      </m:r>
                      <m:r>
                        <a:rPr lang="en-US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𝑌</m:t>
                      </m:r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|</m:t>
                      </m:r>
                      <m:r>
                        <a:rPr lang="en-US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𝑋𝑖</m:t>
                      </m:r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 − </m:t>
                      </m:r>
                      <m:r>
                        <a:rPr lang="en-US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 baseline="-25000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 baseline="-25000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 ,</m:t>
                      </m:r>
                      <m:r>
                        <a:rPr lang="en-US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𝑎𝑛𝑑</m:t>
                      </m:r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 </m:t>
                      </m:r>
                      <m:r>
                        <a:rPr lang="en-US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𝑠𝑜</m:t>
                      </m:r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 </m:t>
                      </m:r>
                      <m:r>
                        <a:rPr lang="en-US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𝑜𝑛</m:t>
                      </m:r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 </m:t>
                      </m:r>
                    </m:oMath>
                  </m:oMathPara>
                </a14:m>
                <a:endParaRPr lang="en-US">
                  <a:cs typeface="+mn-lt"/>
                </a:endParaRPr>
              </a:p>
              <a:p>
                <a:pPr marL="0" indent="0">
                  <a:buNone/>
                </a:pPr>
                <a:endParaRPr lang="en-US">
                  <a:cs typeface="+mn-lt"/>
                </a:endParaRPr>
              </a:p>
              <a:p>
                <a:pPr marL="0" indent="0" algn="l">
                  <a:buNone/>
                </a:pPr>
                <a:r>
                  <a:rPr lang="en-US" dirty="0">
                    <a:cs typeface="+mn-lt"/>
                    <a:sym typeface="+mn-ea"/>
                  </a:rPr>
                  <a:t>We can use above properties to find variance:</a:t>
                </a:r>
                <a:endParaRPr lang="en-US" dirty="0">
                  <a:cs typeface="+mn-lt"/>
                  <a:sym typeface="+mn-ea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Var</m:t>
                      </m:r>
                      <m:r>
                        <a:rPr lang="en-US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𝑌</m:t>
                      </m:r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 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i="1" dirty="0"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 = </m:t>
                          </m:r>
                          <m:r>
                            <a:rPr lang="en-US" i="1" dirty="0"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  <m:sup>
                          <m: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 dirty="0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 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i="1" dirty="0"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 &lt; </m:t>
                          </m:r>
                          <m: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 dirty="0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 dirty="0"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+...</m:t>
                          </m:r>
                        </m:e>
                      </m:nary>
                    </m:oMath>
                  </m:oMathPara>
                </a14:m>
                <a:endParaRPr lang="en-US" i="1" dirty="0">
                  <a:cs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+mn-lt"/>
                    <a:sym typeface="+mn-ea"/>
                  </a:rPr>
                  <a:t>where</a:t>
                </a:r>
                <a:endParaRPr lang="en-US" i="1" dirty="0">
                  <a:cs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Var</m:t>
                      </m:r>
                      <m:sSub>
                        <m:sSubPr>
                          <m:ctrlPr>
                            <a:rPr lang="en-US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𝑋</m:t>
                          </m:r>
                        </m:e>
                        <m:sub>
                          <m:r>
                            <a:rPr lang="en-US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sSub>
                        <m:sSubPr>
                          <m:ctrlPr>
                            <a:rPr lang="en-US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𝑋</m:t>
                          </m:r>
                        </m:e>
                        <m:sub>
                          <m:r>
                            <a:rPr lang="en-US" i="1" baseline="-25000" dirty="0"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~</m:t>
                          </m:r>
                          <m:r>
                            <a:rPr lang="en-US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𝑌</m:t>
                      </m:r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|</m:t>
                      </m:r>
                      <m:r>
                        <a:rPr lang="en-US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𝑋𝑖</m:t>
                      </m:r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)),</m:t>
                      </m:r>
                    </m:oMath>
                  </m:oMathPara>
                </a14:m>
                <a:endParaRPr lang="en-US" i="1" dirty="0">
                  <a:cs typeface="+mn-lt"/>
                </a:endParaRPr>
              </a:p>
              <a:p>
                <a:pPr marL="0" indent="0">
                  <a:buNone/>
                </a:pPr>
                <a:endParaRPr lang="en-US" i="1" dirty="0">
                  <a:cs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𝑖𝑗</m:t>
                          </m:r>
                        </m:sub>
                      </m:sSub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Var</m:t>
                      </m:r>
                      <m:sSub>
                        <m:sSubPr>
                          <m:ctrlPr>
                            <a:rPr lang="en-US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𝑋</m:t>
                          </m:r>
                        </m:e>
                        <m:sub>
                          <m:r>
                            <a:rPr lang="en-US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𝑖𝑗</m:t>
                          </m:r>
                        </m:sub>
                      </m:sSub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sSub>
                        <m:sSubPr>
                          <m:ctrlPr>
                            <a:rPr lang="en-US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𝑋</m:t>
                          </m:r>
                        </m:e>
                        <m:sub>
                          <m:r>
                            <a:rPr lang="en-US" i="1" baseline="-25000" dirty="0"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~</m:t>
                          </m:r>
                          <m:r>
                            <a:rPr lang="en-US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𝑖𝑗</m:t>
                          </m:r>
                        </m:sub>
                      </m:sSub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𝑌</m:t>
                      </m:r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|</m:t>
                      </m:r>
                      <m:r>
                        <a:rPr lang="en-US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𝑋𝑖</m:t>
                      </m:r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𝑋𝑗</m:t>
                      </m:r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))−</m:t>
                      </m:r>
                      <m:sSub>
                        <m:sSubPr>
                          <m:ctrlP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 − </m:t>
                      </m:r>
                      <m:sSub>
                        <m:sSubPr>
                          <m:ctrlP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</m:sub>
                      </m:sSub>
                      <m:r>
                        <a:rPr lang="en-US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and</m:t>
                      </m:r>
                      <m:r>
                        <a:rPr lang="en-US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so</m:t>
                      </m:r>
                      <m:r>
                        <a:rPr lang="en-US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on</m:t>
                      </m:r>
                      <m:r>
                        <a:rPr lang="en-US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</m:t>
                      </m:r>
                    </m:oMath>
                  </m:oMathPara>
                </a14:m>
                <a:endParaRPr lang="en-US">
                  <a:cs typeface="+mn-lt"/>
                </a:endParaRPr>
              </a:p>
              <a:p>
                <a:pPr marL="0" indent="0">
                  <a:buNone/>
                </a:pPr>
                <a:endParaRPr lang="en-US">
                  <a:cs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825625"/>
                <a:ext cx="10515600" cy="5268595"/>
              </a:xfrm>
              <a:blipFill rotWithShape="1">
                <a:blip r:embed="rId1"/>
                <a:stretch>
                  <a:fillRect t="-9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Sobol Indices method</a:t>
            </a:r>
            <a:br>
              <a:rPr lang="en-US"/>
            </a:b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825625"/>
                <a:ext cx="10515600" cy="5536565"/>
              </a:xfrm>
            </p:spPr>
            <p:txBody>
              <a:bodyPr>
                <a:normAutofit/>
              </a:bodyPr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cs typeface="+mn-lt"/>
                    <a:sym typeface="+mn-ea"/>
                  </a:rPr>
                  <a:t>From the above variances we can find the variance-based measure of sensitivity i.e. first-order indices:</a:t>
                </a:r>
                <a:endParaRPr lang="en-US" dirty="0">
                  <a:cs typeface="+mn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baseline="-25000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i</m:t>
                      </m:r>
                      <m:r>
                        <a:rPr lang="en-US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 =</m:t>
                      </m:r>
                      <m:f>
                        <m:fPr>
                          <m:ctrlPr>
                            <a:rPr lang="en-US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V</m:t>
                          </m:r>
                          <m:r>
                            <m:rPr>
                              <m:sty m:val="p"/>
                            </m:rPr>
                            <a:rPr lang="en-US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Var</m:t>
                          </m:r>
                          <m:r>
                            <a:rPr lang="en-US" dirty="0"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Y</m:t>
                          </m:r>
                          <m:r>
                            <a:rPr lang="en-US" dirty="0"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cs typeface="+mn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cs typeface="+mn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 ≤</m:t>
                      </m:r>
                      <m:r>
                        <m:rPr>
                          <m:sty m:val="p"/>
                        </m:rPr>
                        <a:rPr lang="en-US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Si</m:t>
                      </m:r>
                      <m:r>
                        <a:rPr lang="en-US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 ≤ </m:t>
                      </m:r>
                      <m:r>
                        <a:rPr lang="en-US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>
                  <a:cs typeface="+mn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>
                    <a:cs typeface="+mn-lt"/>
                  </a:rPr>
                  <a:t>Second-order indices is used to compute the  contribution from interaction between i</a:t>
                </a:r>
                <a:r>
                  <a:rPr lang="en-US" baseline="30000">
                    <a:cs typeface="+mn-lt"/>
                  </a:rPr>
                  <a:t>th</a:t>
                </a:r>
                <a:r>
                  <a:rPr lang="en-US">
                    <a:cs typeface="+mn-lt"/>
                  </a:rPr>
                  <a:t> and j</a:t>
                </a:r>
                <a:r>
                  <a:rPr lang="en-US" baseline="30000">
                    <a:cs typeface="+mn-lt"/>
                  </a:rPr>
                  <a:t>th</a:t>
                </a:r>
                <a:r>
                  <a:rPr lang="en-US">
                    <a:cs typeface="+mn-lt"/>
                  </a:rPr>
                  <a:t> parameters.</a:t>
                </a:r>
                <a:endParaRPr lang="en-US">
                  <a:cs typeface="+mn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baseline="-25000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ij</m:t>
                      </m:r>
                      <m:r>
                        <a:rPr lang="en-US" dirty="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 =</m:t>
                      </m:r>
                      <m:f>
                        <m:fPr>
                          <m:ctrlPr>
                            <a:rPr lang="en-US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V</m:t>
                          </m:r>
                          <m:r>
                            <m:rPr>
                              <m:sty m:val="p"/>
                            </m:rPr>
                            <a:rPr lang="en-US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ij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Var</m:t>
                          </m:r>
                          <m:r>
                            <a:rPr lang="en-US" dirty="0"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Y</m:t>
                          </m:r>
                          <m:r>
                            <a:rPr lang="en-US" dirty="0"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cs typeface="+mn-lt"/>
                </a:endParaRPr>
              </a:p>
              <a:p>
                <a:pPr>
                  <a:lnSpc>
                    <a:spcPct val="100000"/>
                  </a:lnSpc>
                </a:pPr>
                <a:endParaRPr lang="en-US">
                  <a:cs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825625"/>
                <a:ext cx="10515600" cy="553656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Sobol Indices method</a:t>
            </a:r>
            <a:br>
              <a:rPr lang="en-US"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en-US" dirty="0">
                <a:cs typeface="+mn-lt"/>
                <a:sym typeface="+mn-ea"/>
              </a:rPr>
              <a:t>Higher order sobol indices exist, and give the sensitivity due interactions between a parameter x</a:t>
            </a:r>
            <a:r>
              <a:rPr lang="en-US" baseline="-25000" dirty="0">
                <a:cs typeface="+mn-lt"/>
                <a:sym typeface="+mn-ea"/>
              </a:rPr>
              <a:t>i </a:t>
            </a:r>
            <a:r>
              <a:rPr lang="en-US" dirty="0">
                <a:cs typeface="+mn-lt"/>
                <a:sym typeface="+mn-ea"/>
              </a:rPr>
              <a:t>and various other parameters. The total Sobol sensitivity index S</a:t>
            </a:r>
            <a:r>
              <a:rPr lang="en-US" baseline="-25000" dirty="0">
                <a:cs typeface="+mn-lt"/>
                <a:sym typeface="+mn-ea"/>
              </a:rPr>
              <a:t>Ti</a:t>
            </a:r>
            <a:r>
              <a:rPr lang="en-US" dirty="0">
                <a:cs typeface="+mn-lt"/>
                <a:sym typeface="+mn-ea"/>
              </a:rPr>
              <a:t> includes the sensitivity of both first order effects as well as the sensitivity due to interactions (covariance) between a given parameter x</a:t>
            </a:r>
            <a:r>
              <a:rPr lang="en-US" baseline="-25000" dirty="0">
                <a:cs typeface="+mn-lt"/>
                <a:sym typeface="+mn-ea"/>
              </a:rPr>
              <a:t>i</a:t>
            </a:r>
            <a:r>
              <a:rPr lang="en-US" dirty="0">
                <a:cs typeface="+mn-lt"/>
                <a:sym typeface="+mn-ea"/>
              </a:rPr>
              <a:t> and all other parameters. It is given by:</a:t>
            </a:r>
            <a:endParaRPr lang="en-US" dirty="0">
              <a:cs typeface="+mn-lt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cs typeface="+mn-lt"/>
            </a:endParaRP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950" y="3769995"/>
            <a:ext cx="7658100" cy="106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1310</Words>
  <Application>WPS Presentation</Application>
  <PresentationFormat>宽屏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SimSun</vt:lpstr>
      <vt:lpstr>Wingdings</vt:lpstr>
      <vt:lpstr>Nimbus Roman No9 L</vt:lpstr>
      <vt:lpstr>DejaVu Math TeX Gyre</vt:lpstr>
      <vt:lpstr>MS Mincho</vt:lpstr>
      <vt:lpstr>Arial Black</vt:lpstr>
      <vt:lpstr>Microsoft YaHei</vt:lpstr>
      <vt:lpstr>Droid Sans Fallback</vt:lpstr>
      <vt:lpstr>Arial Unicode MS</vt:lpstr>
      <vt:lpstr>SimSun</vt:lpstr>
      <vt:lpstr>Calibri</vt:lpstr>
      <vt:lpstr>DejaVu Sans</vt:lpstr>
      <vt:lpstr>Cambria Math</vt:lpstr>
      <vt:lpstr>C059</vt:lpstr>
      <vt:lpstr>OpenSymbol</vt:lpstr>
      <vt:lpstr>Office Theme</vt:lpstr>
      <vt:lpstr>Sobol Indices method</vt:lpstr>
      <vt:lpstr>Sobol Indices method </vt:lpstr>
      <vt:lpstr>Sobol Indices method </vt:lpstr>
      <vt:lpstr>Sobol Indices method </vt:lpstr>
      <vt:lpstr>Sobol Indices method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</dc:creator>
  <cp:lastModifiedBy>abhi</cp:lastModifiedBy>
  <cp:revision>26</cp:revision>
  <dcterms:created xsi:type="dcterms:W3CDTF">2022-01-09T11:47:58Z</dcterms:created>
  <dcterms:modified xsi:type="dcterms:W3CDTF">2022-01-09T11:47:58Z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