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6"/>
  </p:notesMasterIdLst>
  <p:sldIdLst>
    <p:sldId id="292" r:id="rId5"/>
    <p:sldId id="1085" r:id="rId6"/>
    <p:sldId id="1282" r:id="rId7"/>
    <p:sldId id="352" r:id="rId8"/>
    <p:sldId id="1283" r:id="rId9"/>
    <p:sldId id="1284" r:id="rId10"/>
    <p:sldId id="1285" r:id="rId11"/>
    <p:sldId id="1286" r:id="rId12"/>
    <p:sldId id="1287" r:id="rId13"/>
    <p:sldId id="1288" r:id="rId14"/>
    <p:sldId id="124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D8C"/>
    <a:srgbClr val="9F5900"/>
    <a:srgbClr val="FF3300"/>
    <a:srgbClr val="FFFFFF"/>
    <a:srgbClr val="C00000"/>
    <a:srgbClr val="F8FFB3"/>
    <a:srgbClr val="BAF8FF"/>
    <a:srgbClr val="92A000"/>
    <a:srgbClr val="00F4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7CF7F1-7CAA-4DC0-9048-B64EAE86934F}" v="7" dt="2023-12-04T12:32:08.900"/>
    <p1510:client id="{697BBB05-EA49-5974-803B-3432B049DCD8}" v="6" dt="2023-12-08T04:07:58.937"/>
    <p1510:client id="{6F97CF94-EB01-4273-B9A1-ED7F320C5B7B}" v="24" dt="2023-12-04T11:22:22.945"/>
    <p1510:client id="{7094B356-6A63-4C5D-8B0D-8F4A4AC3300D}" v="433" dt="2023-12-04T12:29:14.268"/>
    <p1510:client id="{D2FC5878-C48A-6225-7638-1A0BF20652E2}" v="2" dt="2024-01-09T12:10:42.015"/>
    <p1510:client id="{EBCF8880-FAE4-FC29-0501-2FD7CBFB08AD}" v="152" dt="2023-12-04T12:50:50.4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13" d="100"/>
          <a:sy n="113" d="100"/>
        </p:scale>
        <p:origin x="586"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1381871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1/13/2024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1/13/2024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411959" y="234964"/>
            <a:ext cx="852410" cy="2849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hyperlink" Target="https://everhour.com/blog/what-is-github/"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everhour.com/blog/what-is-github/"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everhour.com/blog/what-is-github/"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everhour.com/blog/what-is-github/"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everhour.com/blog/what-is-github/"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everhour.com/blog/what-is-github/"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everhour.com/blog/what-is-github/"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background with black lines&#10;&#10;Description automatically generated">
            <a:extLst>
              <a:ext uri="{FF2B5EF4-FFF2-40B4-BE49-F238E27FC236}">
                <a16:creationId xmlns:a16="http://schemas.microsoft.com/office/drawing/2014/main" id="{A0452551-6A12-AB4D-455D-D9670168F55B}"/>
              </a:ext>
            </a:extLst>
          </p:cNvPr>
          <p:cNvPicPr>
            <a:picLocks noChangeAspect="1"/>
          </p:cNvPicPr>
          <p:nvPr/>
        </p:nvPicPr>
        <p:blipFill rotWithShape="1">
          <a:blip r:embed="rId3">
            <a:alphaModFix amt="13000"/>
          </a:blip>
          <a:srcRect l="1562" t="11699" r="24164" b="4426"/>
          <a:stretch/>
        </p:blipFill>
        <p:spPr>
          <a:xfrm>
            <a:off x="111566" y="629448"/>
            <a:ext cx="5735756" cy="4314093"/>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405913" y="1401500"/>
            <a:ext cx="3965230" cy="1384995"/>
          </a:xfrm>
          <a:prstGeom prst="rect">
            <a:avLst/>
          </a:prstGeom>
          <a:noFill/>
        </p:spPr>
        <p:txBody>
          <a:bodyPr wrap="square" rtlCol="0">
            <a:spAutoFit/>
          </a:bodyPr>
          <a:lstStyle/>
          <a:p>
            <a:r>
              <a:rPr lang="en-US" sz="2800" b="1">
                <a:solidFill>
                  <a:srgbClr val="161D23"/>
                </a:solidFill>
              </a:rPr>
              <a:t>NEXT GEN EMPLOYABILITY PROGRAM</a:t>
            </a:r>
          </a:p>
        </p:txBody>
      </p:sp>
      <p:sp>
        <p:nvSpPr>
          <p:cNvPr id="5" name="Rectangle 4">
            <a:extLst>
              <a:ext uri="{FF2B5EF4-FFF2-40B4-BE49-F238E27FC236}">
                <a16:creationId xmlns:a16="http://schemas.microsoft.com/office/drawing/2014/main" id="{539A258B-CAEC-B6C0-5059-18B5DEA4827A}"/>
              </a:ext>
            </a:extLst>
          </p:cNvPr>
          <p:cNvSpPr/>
          <p:nvPr/>
        </p:nvSpPr>
        <p:spPr>
          <a:xfrm>
            <a:off x="9048762" y="0"/>
            <a:ext cx="119381" cy="5143500"/>
          </a:xfrm>
          <a:prstGeom prst="rect">
            <a:avLst/>
          </a:prstGeom>
          <a:solidFill>
            <a:srgbClr val="FFE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A70D2AA-FB53-34A2-095E-ECE657C06B18}"/>
              </a:ext>
            </a:extLst>
          </p:cNvPr>
          <p:cNvSpPr/>
          <p:nvPr/>
        </p:nvSpPr>
        <p:spPr>
          <a:xfrm>
            <a:off x="-7815" y="0"/>
            <a:ext cx="119381" cy="514350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C4CF228-26B3-09C5-44DF-CA8F345519C2}"/>
              </a:ext>
            </a:extLst>
          </p:cNvPr>
          <p:cNvSpPr/>
          <p:nvPr/>
        </p:nvSpPr>
        <p:spPr>
          <a:xfrm>
            <a:off x="524598" y="2870899"/>
            <a:ext cx="23461" cy="1124328"/>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575162" y="2871569"/>
            <a:ext cx="2727901" cy="1200329"/>
          </a:xfrm>
          <a:prstGeom prst="rect">
            <a:avLst/>
          </a:prstGeom>
          <a:noFill/>
        </p:spPr>
        <p:txBody>
          <a:bodyPr wrap="square" rtlCol="0">
            <a:spAutoFit/>
          </a:bodyPr>
          <a:lstStyle/>
          <a:p>
            <a:r>
              <a:rPr lang="en-US" sz="2400">
                <a:solidFill>
                  <a:srgbClr val="161D23"/>
                </a:solidFill>
              </a:rPr>
              <a:t>CREATING A FUTURE-READY WORKFORCE</a:t>
            </a:r>
          </a:p>
        </p:txBody>
      </p:sp>
      <p:pic>
        <p:nvPicPr>
          <p:cNvPr id="8" name="Picture 7">
            <a:extLst>
              <a:ext uri="{FF2B5EF4-FFF2-40B4-BE49-F238E27FC236}">
                <a16:creationId xmlns:a16="http://schemas.microsoft.com/office/drawing/2014/main" id="{F1BABFF0-3A7F-30AE-5C78-B2465A8294CF}"/>
              </a:ext>
            </a:extLst>
          </p:cNvPr>
          <p:cNvPicPr>
            <a:picLocks noChangeAspect="1"/>
          </p:cNvPicPr>
          <p:nvPr/>
        </p:nvPicPr>
        <p:blipFill rotWithShape="1">
          <a:blip r:embed="rId4">
            <a:extLst>
              <a:ext uri="{28A0092B-C50C-407E-A947-70E740481C1C}">
                <a14:useLocalDpi xmlns:a14="http://schemas.microsoft.com/office/drawing/2010/main" val="0"/>
              </a:ext>
            </a:extLst>
          </a:blip>
          <a:srcRect l="24767"/>
          <a:stretch/>
        </p:blipFill>
        <p:spPr>
          <a:xfrm>
            <a:off x="4560067" y="602559"/>
            <a:ext cx="4483359" cy="434949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59"/>
            <a:ext cx="5394056" cy="38343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1600" dirty="0"/>
              <a:t>The modeling results highlight Logistic Regression as the leading algorithm, providing the highest accuracy in predicting diabetic patient outcomes. Further considerations, such as interpretability and computational efficiency, should guide the selection of the most suitable model for practical implementation. The diverse performance of each model offers valuable insights for refining and optimizing predictive capabilities in healthcare applications.</a:t>
            </a:r>
          </a:p>
        </p:txBody>
      </p:sp>
      <p:sp>
        <p:nvSpPr>
          <p:cNvPr id="3" name="Rectangle: Rounded Corners 2">
            <a:extLst>
              <a:ext uri="{FF2B5EF4-FFF2-40B4-BE49-F238E27FC236}">
                <a16:creationId xmlns:a16="http://schemas.microsoft.com/office/drawing/2014/main" id="{C3BFBE8C-2CE4-84FE-72B6-5D01D1AB9D27}"/>
              </a:ext>
            </a:extLst>
          </p:cNvPr>
          <p:cNvSpPr/>
          <p:nvPr/>
        </p:nvSpPr>
        <p:spPr>
          <a:xfrm>
            <a:off x="7622746" y="4419608"/>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a:solidFill>
                  <a:schemeClr val="bg1"/>
                </a:solidFill>
                <a:hlinkClick r:id="rId3">
                  <a:extLst>
                    <a:ext uri="{A12FA001-AC4F-418D-AE19-62706E023703}">
                      <ahyp:hlinkClr xmlns:ahyp="http://schemas.microsoft.com/office/drawing/2018/hyperlinkcolor" val="tx"/>
                    </a:ext>
                  </a:extLst>
                </a:hlinkClick>
              </a:rPr>
              <a:t>Reference link</a:t>
            </a:r>
            <a:endParaRPr lang="en-IN" sz="1200">
              <a:solidFill>
                <a:schemeClr val="bg1"/>
              </a:solidFill>
            </a:endParaRPr>
          </a:p>
        </p:txBody>
      </p:sp>
      <p:sp>
        <p:nvSpPr>
          <p:cNvPr id="4" name="TextBox 8">
            <a:extLst>
              <a:ext uri="{FF2B5EF4-FFF2-40B4-BE49-F238E27FC236}">
                <a16:creationId xmlns:a16="http://schemas.microsoft.com/office/drawing/2014/main" id="{66F2BFB1-930D-469C-C48A-9E59A7C1AEE5}"/>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a:solidFill>
                  <a:srgbClr val="002060"/>
                </a:solidFill>
              </a:rPr>
              <a:t>Click here</a:t>
            </a:r>
          </a:p>
        </p:txBody>
      </p:sp>
    </p:spTree>
    <p:extLst>
      <p:ext uri="{BB962C8B-B14F-4D97-AF65-F5344CB8AC3E}">
        <p14:creationId xmlns:p14="http://schemas.microsoft.com/office/powerpoint/2010/main" val="2018878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hite background with black lines&#10;&#10;Description automatically generated">
            <a:extLst>
              <a:ext uri="{FF2B5EF4-FFF2-40B4-BE49-F238E27FC236}">
                <a16:creationId xmlns:a16="http://schemas.microsoft.com/office/drawing/2014/main" id="{8499578D-1974-D02F-8C4E-2E88D065B8F0}"/>
              </a:ext>
            </a:extLst>
          </p:cNvPr>
          <p:cNvPicPr>
            <a:picLocks noChangeAspect="1"/>
          </p:cNvPicPr>
          <p:nvPr/>
        </p:nvPicPr>
        <p:blipFill rotWithShape="1">
          <a:blip r:embed="rId3">
            <a:alphaModFix amt="13000"/>
          </a:blip>
          <a:srcRect l="1234" t="10895" b="18028"/>
          <a:stretch/>
        </p:blipFill>
        <p:spPr>
          <a:xfrm>
            <a:off x="110365" y="656492"/>
            <a:ext cx="8935392" cy="4282831"/>
          </a:xfrm>
          <a:prstGeom prst="rect">
            <a:avLst/>
          </a:prstGeom>
        </p:spPr>
      </p:pic>
      <p:sp>
        <p:nvSpPr>
          <p:cNvPr id="3" name="Rectangle 2">
            <a:extLst>
              <a:ext uri="{FF2B5EF4-FFF2-40B4-BE49-F238E27FC236}">
                <a16:creationId xmlns:a16="http://schemas.microsoft.com/office/drawing/2014/main" id="{94AFB96E-D063-2D80-C867-61F310BAEC2B}"/>
              </a:ext>
            </a:extLst>
          </p:cNvPr>
          <p:cNvSpPr/>
          <p:nvPr/>
        </p:nvSpPr>
        <p:spPr>
          <a:xfrm>
            <a:off x="-7815" y="0"/>
            <a:ext cx="119381" cy="514350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Top Corners Rounded 3">
            <a:extLst>
              <a:ext uri="{FF2B5EF4-FFF2-40B4-BE49-F238E27FC236}">
                <a16:creationId xmlns:a16="http://schemas.microsoft.com/office/drawing/2014/main" id="{33376896-0AA1-1F1A-0A07-0153EA6E7A5C}"/>
              </a:ext>
            </a:extLst>
          </p:cNvPr>
          <p:cNvSpPr/>
          <p:nvPr/>
        </p:nvSpPr>
        <p:spPr>
          <a:xfrm rot="5400000">
            <a:off x="151054" y="930260"/>
            <a:ext cx="3211467" cy="3291141"/>
          </a:xfrm>
          <a:prstGeom prst="round2SameRect">
            <a:avLst/>
          </a:prstGeom>
          <a:solidFill>
            <a:srgbClr val="223366">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Rounded 4">
            <a:extLst>
              <a:ext uri="{FF2B5EF4-FFF2-40B4-BE49-F238E27FC236}">
                <a16:creationId xmlns:a16="http://schemas.microsoft.com/office/drawing/2014/main" id="{B8B40143-E777-9572-674C-6F9FB0A8C197}"/>
              </a:ext>
            </a:extLst>
          </p:cNvPr>
          <p:cNvSpPr/>
          <p:nvPr/>
        </p:nvSpPr>
        <p:spPr>
          <a:xfrm rot="5400000" flipH="1" flipV="1">
            <a:off x="5790159" y="827723"/>
            <a:ext cx="3257551" cy="3450130"/>
          </a:xfrm>
          <a:prstGeom prst="round2SameRect">
            <a:avLst/>
          </a:prstGeom>
          <a:solidFill>
            <a:srgbClr val="C0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9" name="Rectangle: Rounded Corners 8">
            <a:extLst>
              <a:ext uri="{FF2B5EF4-FFF2-40B4-BE49-F238E27FC236}">
                <a16:creationId xmlns:a16="http://schemas.microsoft.com/office/drawing/2014/main" id="{C319F0F6-4D63-17C0-67E5-6FB8E80FF122}"/>
              </a:ext>
            </a:extLst>
          </p:cNvPr>
          <p:cNvSpPr/>
          <p:nvPr/>
        </p:nvSpPr>
        <p:spPr>
          <a:xfrm>
            <a:off x="1704929" y="1289956"/>
            <a:ext cx="5734143" cy="2571750"/>
          </a:xfrm>
          <a:prstGeom prst="round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cs typeface="Arial"/>
              </a:rPr>
              <a:t>Student Name : Abhinandan Sharma</a:t>
            </a:r>
          </a:p>
          <a:p>
            <a:r>
              <a:rPr lang="en-US" sz="1400" dirty="0">
                <a:cs typeface="Arial"/>
              </a:rPr>
              <a:t>Student ID : STU643e174660dc91681790790</a:t>
            </a:r>
          </a:p>
          <a:p>
            <a:r>
              <a:rPr lang="en-US" sz="1400" dirty="0">
                <a:cs typeface="Arial"/>
              </a:rPr>
              <a:t>College Name : Thapar University</a:t>
            </a:r>
            <a:endParaRPr lang="en-US" sz="1400" dirty="0"/>
          </a:p>
        </p:txBody>
      </p:sp>
      <p:sp>
        <p:nvSpPr>
          <p:cNvPr id="12" name="Rectangle 11">
            <a:extLst>
              <a:ext uri="{FF2B5EF4-FFF2-40B4-BE49-F238E27FC236}">
                <a16:creationId xmlns:a16="http://schemas.microsoft.com/office/drawing/2014/main" id="{FDF9F27E-3244-EA23-3575-26D9E2441D4F}"/>
              </a:ext>
            </a:extLst>
          </p:cNvPr>
          <p:cNvSpPr/>
          <p:nvPr/>
        </p:nvSpPr>
        <p:spPr>
          <a:xfrm>
            <a:off x="9048762" y="0"/>
            <a:ext cx="119381" cy="5143500"/>
          </a:xfrm>
          <a:prstGeom prst="rect">
            <a:avLst/>
          </a:prstGeom>
          <a:solidFill>
            <a:srgbClr val="FFE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113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Rectangle 4">
            <a:extLst>
              <a:ext uri="{FF2B5EF4-FFF2-40B4-BE49-F238E27FC236}">
                <a16:creationId xmlns:a16="http://schemas.microsoft.com/office/drawing/2014/main" id="{32E75419-EBB8-B110-2A58-C75BF33BBB24}"/>
              </a:ext>
            </a:extLst>
          </p:cNvPr>
          <p:cNvSpPr/>
          <p:nvPr/>
        </p:nvSpPr>
        <p:spPr>
          <a:xfrm>
            <a:off x="0" y="594857"/>
            <a:ext cx="9144000" cy="2259662"/>
          </a:xfrm>
          <a:prstGeom prst="rect">
            <a:avLst/>
          </a:prstGeom>
          <a:solidFill>
            <a:srgbClr val="243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extBox 5">
            <a:extLst>
              <a:ext uri="{FF2B5EF4-FFF2-40B4-BE49-F238E27FC236}">
                <a16:creationId xmlns:a16="http://schemas.microsoft.com/office/drawing/2014/main" id="{B8B2F1D2-B3CD-47D4-C97B-3CE2F64AFC82}"/>
              </a:ext>
            </a:extLst>
          </p:cNvPr>
          <p:cNvSpPr txBox="1"/>
          <p:nvPr/>
        </p:nvSpPr>
        <p:spPr>
          <a:xfrm>
            <a:off x="1309844" y="1389165"/>
            <a:ext cx="6524311" cy="456856"/>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800" b="1">
                <a:solidFill>
                  <a:srgbClr val="FFE600"/>
                </a:solidFill>
                <a:latin typeface="Arial"/>
                <a:cs typeface="Arial"/>
              </a:rPr>
              <a:t>CAPSTONE PROJECT SHOWCASE</a:t>
            </a:r>
          </a:p>
        </p:txBody>
      </p:sp>
      <p:sp>
        <p:nvSpPr>
          <p:cNvPr id="8" name="TextBox 10">
            <a:extLst>
              <a:ext uri="{FF2B5EF4-FFF2-40B4-BE49-F238E27FC236}">
                <a16:creationId xmlns:a16="http://schemas.microsoft.com/office/drawing/2014/main" id="{D4240D32-9BCC-D793-EF34-3F436C714765}"/>
              </a:ext>
            </a:extLst>
          </p:cNvPr>
          <p:cNvSpPr txBox="1"/>
          <p:nvPr/>
        </p:nvSpPr>
        <p:spPr>
          <a:xfrm>
            <a:off x="-867769" y="3171676"/>
            <a:ext cx="10879535" cy="25160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50" dirty="0">
                <a:solidFill>
                  <a:srgbClr val="0066A1"/>
                </a:solidFill>
                <a:latin typeface="Poppins"/>
              </a:rPr>
              <a:t>Project Title :</a:t>
            </a:r>
            <a:r>
              <a:rPr lang="en-US" sz="1650" b="1" dirty="0">
                <a:solidFill>
                  <a:srgbClr val="0066A1"/>
                </a:solidFill>
                <a:latin typeface="Poppins"/>
              </a:rPr>
              <a:t> Healthcare prediction on diabetic patient using python </a:t>
            </a:r>
            <a:endParaRPr lang="en-US" sz="1650" b="1" dirty="0">
              <a:solidFill>
                <a:srgbClr val="0066A1"/>
              </a:solidFill>
              <a:latin typeface="Poppins"/>
              <a:cs typeface="Poppins"/>
            </a:endParaRPr>
          </a:p>
        </p:txBody>
      </p:sp>
      <p:sp>
        <p:nvSpPr>
          <p:cNvPr id="9" name="TextBox 7">
            <a:extLst>
              <a:ext uri="{FF2B5EF4-FFF2-40B4-BE49-F238E27FC236}">
                <a16:creationId xmlns:a16="http://schemas.microsoft.com/office/drawing/2014/main" id="{9AF297CE-9F11-2600-2058-A27EC2B5D9D4}"/>
              </a:ext>
            </a:extLst>
          </p:cNvPr>
          <p:cNvSpPr txBox="1"/>
          <p:nvPr/>
        </p:nvSpPr>
        <p:spPr>
          <a:xfrm>
            <a:off x="374305" y="4036323"/>
            <a:ext cx="8395386"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50" dirty="0">
                <a:solidFill>
                  <a:schemeClr val="accent2">
                    <a:lumMod val="75000"/>
                  </a:schemeClr>
                </a:solidFill>
                <a:latin typeface="Poppins"/>
              </a:rPr>
              <a:t>Abstract | Problem Statement | Project Overview |</a:t>
            </a:r>
            <a:r>
              <a:rPr lang="en-US" sz="1650" dirty="0">
                <a:solidFill>
                  <a:schemeClr val="accent2">
                    <a:lumMod val="75000"/>
                  </a:schemeClr>
                </a:solidFill>
                <a:latin typeface="Poppins"/>
                <a:ea typeface="+mn-lt"/>
                <a:cs typeface="Poppins"/>
              </a:rPr>
              <a:t> Proposed </a:t>
            </a:r>
            <a:r>
              <a:rPr lang="en-US" sz="1650" dirty="0">
                <a:solidFill>
                  <a:schemeClr val="accent2">
                    <a:lumMod val="75000"/>
                  </a:schemeClr>
                </a:solidFill>
                <a:latin typeface="Poppins"/>
                <a:ea typeface="+mn-lt"/>
                <a:cs typeface="+mn-lt"/>
              </a:rPr>
              <a:t>Solution </a:t>
            </a:r>
            <a:r>
              <a:rPr lang="en-US" sz="1650" dirty="0">
                <a:solidFill>
                  <a:schemeClr val="accent2">
                    <a:lumMod val="75000"/>
                  </a:schemeClr>
                </a:solidFill>
                <a:latin typeface="Poppins"/>
              </a:rPr>
              <a:t>| </a:t>
            </a:r>
            <a:r>
              <a:rPr lang="en-US" sz="1650" dirty="0">
                <a:solidFill>
                  <a:schemeClr val="accent2">
                    <a:lumMod val="75000"/>
                  </a:schemeClr>
                </a:solidFill>
                <a:latin typeface="Poppins"/>
                <a:ea typeface="+mn-lt"/>
                <a:cs typeface="Poppins"/>
              </a:rPr>
              <a:t>Technology Used</a:t>
            </a:r>
            <a:r>
              <a:rPr lang="en-US" sz="1650" dirty="0">
                <a:solidFill>
                  <a:schemeClr val="accent2">
                    <a:lumMod val="75000"/>
                  </a:schemeClr>
                </a:solidFill>
                <a:latin typeface="Poppins"/>
              </a:rPr>
              <a:t> | Modelling &amp; Results </a:t>
            </a:r>
            <a:r>
              <a:rPr lang="en-US" sz="1650" dirty="0">
                <a:solidFill>
                  <a:schemeClr val="accent2">
                    <a:lumMod val="75000"/>
                  </a:schemeClr>
                </a:solidFill>
                <a:latin typeface="Poppins"/>
                <a:ea typeface="+mn-lt"/>
                <a:cs typeface="+mn-lt"/>
              </a:rPr>
              <a:t>| Conclusion | Q&amp;A</a:t>
            </a:r>
            <a:endParaRPr lang="en-US" dirty="0">
              <a:solidFill>
                <a:schemeClr val="accent2">
                  <a:lumMod val="75000"/>
                </a:schemeClr>
              </a:solidFill>
              <a:latin typeface="Poppins"/>
              <a:cs typeface="Poppins"/>
            </a:endParaRPr>
          </a:p>
        </p:txBody>
      </p:sp>
    </p:spTree>
    <p:extLst>
      <p:ext uri="{BB962C8B-B14F-4D97-AF65-F5344CB8AC3E}">
        <p14:creationId xmlns:p14="http://schemas.microsoft.com/office/powerpoint/2010/main" val="3232110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31032" y="1004393"/>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ts val="200"/>
              </a:spcBef>
              <a:buClr>
                <a:srgbClr val="213163"/>
              </a:buClr>
            </a:pPr>
            <a:r>
              <a:rPr lang="en-US" dirty="0"/>
              <a:t>This project utilizes Python for developing a predictive healthcare model to assess complications and overall health in diabetic patients. Employing machine learning algorithms and Python libraries such as scikit-learn and TensorFlow, the model analyzes diverse patient data for accurate predictions. The implementation covers data preprocessing, feature selection, and model evaluation. The model's effectiveness is validated against independent datasets, aiming to provide clinicians with actionable insights for proactive diabetes management and improved patient outcomes</a:t>
            </a:r>
          </a:p>
        </p:txBody>
      </p:sp>
      <p:sp>
        <p:nvSpPr>
          <p:cNvPr id="3" name="Rectangle: Rounded Corners 2">
            <a:extLst>
              <a:ext uri="{FF2B5EF4-FFF2-40B4-BE49-F238E27FC236}">
                <a16:creationId xmlns:a16="http://schemas.microsoft.com/office/drawing/2014/main" id="{C3BFBE8C-2CE4-84FE-72B6-5D01D1AB9D27}"/>
              </a:ext>
            </a:extLst>
          </p:cNvPr>
          <p:cNvSpPr/>
          <p:nvPr/>
        </p:nvSpPr>
        <p:spPr>
          <a:xfrm>
            <a:off x="7622746" y="4419608"/>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dirty="0">
                <a:solidFill>
                  <a:schemeClr val="bg1"/>
                </a:solidFill>
                <a:hlinkClick r:id="rId3">
                  <a:extLst>
                    <a:ext uri="{A12FA001-AC4F-418D-AE19-62706E023703}">
                      <ahyp:hlinkClr xmlns:ahyp="http://schemas.microsoft.com/office/drawing/2018/hyperlinkcolor" val="tx"/>
                    </a:ext>
                  </a:extLst>
                </a:hlinkClick>
              </a:rPr>
              <a:t>Reference link</a:t>
            </a:r>
            <a:endParaRPr lang="en-IN" sz="1200" dirty="0">
              <a:solidFill>
                <a:schemeClr val="bg1"/>
              </a:solidFill>
            </a:endParaRPr>
          </a:p>
        </p:txBody>
      </p:sp>
      <p:sp>
        <p:nvSpPr>
          <p:cNvPr id="4" name="TextBox 8">
            <a:extLst>
              <a:ext uri="{FF2B5EF4-FFF2-40B4-BE49-F238E27FC236}">
                <a16:creationId xmlns:a16="http://schemas.microsoft.com/office/drawing/2014/main" id="{66F2BFB1-930D-469C-C48A-9E59A7C1AEE5}"/>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a:solidFill>
                  <a:srgbClr val="002060"/>
                </a:solidFill>
              </a:rPr>
              <a:t>Click here</a:t>
            </a:r>
          </a:p>
        </p:txBody>
      </p:sp>
    </p:spTree>
    <p:extLst>
      <p:ext uri="{BB962C8B-B14F-4D97-AF65-F5344CB8AC3E}">
        <p14:creationId xmlns:p14="http://schemas.microsoft.com/office/powerpoint/2010/main" val="304216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6367564"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buFont typeface="Courier New" panose="02070309020205020404" pitchFamily="49" charset="0"/>
              <a:buChar char="o"/>
            </a:pPr>
            <a:r>
              <a:rPr lang="en-US" dirty="0"/>
              <a:t>Global rise in diabetes cases.</a:t>
            </a:r>
          </a:p>
          <a:p>
            <a:pPr algn="just"/>
            <a:endParaRPr lang="en-US" dirty="0"/>
          </a:p>
          <a:p>
            <a:pPr marL="285750" indent="-285750" algn="just">
              <a:buFont typeface="Courier New" panose="02070309020205020404" pitchFamily="49" charset="0"/>
              <a:buChar char="o"/>
            </a:pPr>
            <a:r>
              <a:rPr lang="en-US" dirty="0"/>
              <a:t>Inaccuracies in predicting health outcomes for diabetics.</a:t>
            </a:r>
          </a:p>
          <a:p>
            <a:pPr algn="just"/>
            <a:endParaRPr lang="en-US" dirty="0"/>
          </a:p>
          <a:p>
            <a:pPr marL="285750" indent="-285750" algn="just">
              <a:buFont typeface="Courier New" panose="02070309020205020404" pitchFamily="49" charset="0"/>
              <a:buChar char="o"/>
            </a:pPr>
            <a:r>
              <a:rPr lang="en-US" dirty="0"/>
              <a:t>Complications strain healthcare, impacting quality of care.</a:t>
            </a:r>
          </a:p>
          <a:p>
            <a:pPr algn="just"/>
            <a:endParaRPr lang="en-US" dirty="0"/>
          </a:p>
          <a:p>
            <a:pPr marL="285750" indent="-285750" algn="just">
              <a:buFont typeface="Courier New" panose="02070309020205020404" pitchFamily="49" charset="0"/>
              <a:buChar char="o"/>
            </a:pPr>
            <a:r>
              <a:rPr lang="en-US" dirty="0"/>
              <a:t>Diabetes imposes economic burdens and productivity losses.</a:t>
            </a:r>
          </a:p>
          <a:p>
            <a:pPr algn="just"/>
            <a:endParaRPr lang="en-US" dirty="0"/>
          </a:p>
          <a:p>
            <a:pPr marL="285750" indent="-285750" algn="just">
              <a:buFont typeface="Courier New" panose="02070309020205020404" pitchFamily="49" charset="0"/>
              <a:buChar char="o"/>
            </a:pPr>
            <a:r>
              <a:rPr lang="en-US" dirty="0"/>
              <a:t>Unmanaged diabetes affects daily life and well-being.</a:t>
            </a:r>
          </a:p>
          <a:p>
            <a:pPr algn="just"/>
            <a:endParaRPr lang="en-US" dirty="0"/>
          </a:p>
          <a:p>
            <a:pPr marL="285750" indent="-285750" algn="just">
              <a:buFont typeface="Courier New" panose="02070309020205020404" pitchFamily="49" charset="0"/>
              <a:buChar char="o"/>
            </a:pPr>
            <a:r>
              <a:rPr lang="en-US" dirty="0"/>
              <a:t>Patient adherence challenges and strained resources.</a:t>
            </a:r>
          </a:p>
          <a:p>
            <a:pPr algn="just"/>
            <a:endParaRPr lang="en-US" dirty="0"/>
          </a:p>
          <a:p>
            <a:pPr marL="285750" indent="-285750" algn="just">
              <a:buFont typeface="Courier New" panose="02070309020205020404" pitchFamily="49" charset="0"/>
              <a:buChar char="o"/>
            </a:pPr>
            <a:r>
              <a:rPr lang="en-US" dirty="0"/>
              <a:t>Higher diabetes prevalence in vulnerable populations, coupled with education gaps, contribute to health disparities.</a:t>
            </a:r>
            <a:endParaRPr lang="en-US" b="0" i="0" dirty="0">
              <a:solidFill>
                <a:srgbClr val="D1D5DB"/>
              </a:solidFill>
              <a:effectLst/>
              <a:latin typeface="Söhne"/>
            </a:endParaRPr>
          </a:p>
        </p:txBody>
      </p:sp>
      <p:sp>
        <p:nvSpPr>
          <p:cNvPr id="3" name="Rectangle: Rounded Corners 2">
            <a:extLst>
              <a:ext uri="{FF2B5EF4-FFF2-40B4-BE49-F238E27FC236}">
                <a16:creationId xmlns:a16="http://schemas.microsoft.com/office/drawing/2014/main" id="{C3BFBE8C-2CE4-84FE-72B6-5D01D1AB9D27}"/>
              </a:ext>
            </a:extLst>
          </p:cNvPr>
          <p:cNvSpPr/>
          <p:nvPr/>
        </p:nvSpPr>
        <p:spPr>
          <a:xfrm>
            <a:off x="7622746" y="4419608"/>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a:solidFill>
                  <a:schemeClr val="bg1"/>
                </a:solidFill>
                <a:hlinkClick r:id="rId3">
                  <a:extLst>
                    <a:ext uri="{A12FA001-AC4F-418D-AE19-62706E023703}">
                      <ahyp:hlinkClr xmlns:ahyp="http://schemas.microsoft.com/office/drawing/2018/hyperlinkcolor" val="tx"/>
                    </a:ext>
                  </a:extLst>
                </a:hlinkClick>
              </a:rPr>
              <a:t>Reference link</a:t>
            </a:r>
            <a:endParaRPr lang="en-IN" sz="1200">
              <a:solidFill>
                <a:schemeClr val="bg1"/>
              </a:solidFill>
            </a:endParaRPr>
          </a:p>
        </p:txBody>
      </p:sp>
      <p:sp>
        <p:nvSpPr>
          <p:cNvPr id="4" name="TextBox 8">
            <a:extLst>
              <a:ext uri="{FF2B5EF4-FFF2-40B4-BE49-F238E27FC236}">
                <a16:creationId xmlns:a16="http://schemas.microsoft.com/office/drawing/2014/main" id="{66F2BFB1-930D-469C-C48A-9E59A7C1AEE5}"/>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a:solidFill>
                  <a:srgbClr val="002060"/>
                </a:solidFill>
              </a:rPr>
              <a:t>Click here</a:t>
            </a:r>
          </a:p>
        </p:txBody>
      </p:sp>
    </p:spTree>
    <p:extLst>
      <p:ext uri="{BB962C8B-B14F-4D97-AF65-F5344CB8AC3E}">
        <p14:creationId xmlns:p14="http://schemas.microsoft.com/office/powerpoint/2010/main" val="398206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6970390"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dirty="0"/>
              <a:t>In this project, our aim is to develop a robust predictive model for diabetic patient outcomes using a variety of machine learning algorithms. Leveraging the capabilities of </a:t>
            </a:r>
            <a:r>
              <a:rPr lang="en-US" dirty="0" err="1"/>
              <a:t>Jupyter</a:t>
            </a:r>
            <a:r>
              <a:rPr lang="en-US" dirty="0"/>
              <a:t> Notebook and Python, along with essential libraries like NumPy, Pandas, Matplotlib, and Seaborn, we explored algorithms such as Logistic Regression, Decision Tree, </a:t>
            </a:r>
            <a:r>
              <a:rPr lang="en-US" dirty="0" err="1"/>
              <a:t>RandomForest</a:t>
            </a:r>
            <a:r>
              <a:rPr lang="en-US" dirty="0"/>
              <a:t>, SVC, </a:t>
            </a:r>
            <a:r>
              <a:rPr lang="en-US" dirty="0" err="1"/>
              <a:t>GaussianNB</a:t>
            </a:r>
            <a:r>
              <a:rPr lang="en-US" dirty="0"/>
              <a:t>, and KNN. Model evaluation was performed meticulously using </a:t>
            </a:r>
            <a:r>
              <a:rPr lang="en-US" dirty="0" err="1"/>
              <a:t>GridSearchCV</a:t>
            </a:r>
            <a:r>
              <a:rPr lang="en-US" dirty="0"/>
              <a:t> for hyperparameter tuning and </a:t>
            </a:r>
            <a:r>
              <a:rPr lang="en-US" dirty="0" err="1"/>
              <a:t>cross_val_score</a:t>
            </a:r>
            <a:r>
              <a:rPr lang="en-US" dirty="0"/>
              <a:t> for a reliable assessment. To enhance model capabilities, we employed feature selection techniques like </a:t>
            </a:r>
            <a:r>
              <a:rPr lang="en-US" dirty="0" err="1"/>
              <a:t>SelectKBest</a:t>
            </a:r>
            <a:r>
              <a:rPr lang="en-US" dirty="0"/>
              <a:t> and chi-squared statistics, along with ensemble learning via </a:t>
            </a:r>
            <a:r>
              <a:rPr lang="en-US" dirty="0" err="1"/>
              <a:t>ExtraTreesClassifier</a:t>
            </a:r>
            <a:r>
              <a:rPr lang="en-US" dirty="0"/>
              <a:t>. Scaling techniques such as </a:t>
            </a:r>
            <a:r>
              <a:rPr lang="en-US" dirty="0" err="1"/>
              <a:t>StandardScaler</a:t>
            </a:r>
            <a:r>
              <a:rPr lang="en-US" dirty="0"/>
              <a:t> and </a:t>
            </a:r>
            <a:r>
              <a:rPr lang="en-US" dirty="0" err="1"/>
              <a:t>MinMaxScaler</a:t>
            </a:r>
            <a:r>
              <a:rPr lang="en-US" dirty="0"/>
              <a:t> were applied for optimal performance. Evaluation metrics included </a:t>
            </a:r>
            <a:r>
              <a:rPr lang="en-US" dirty="0" err="1"/>
              <a:t>accuracy_score</a:t>
            </a:r>
            <a:r>
              <a:rPr lang="en-US" dirty="0"/>
              <a:t>, </a:t>
            </a:r>
            <a:r>
              <a:rPr lang="en-US" dirty="0" err="1"/>
              <a:t>precision_score</a:t>
            </a:r>
            <a:r>
              <a:rPr lang="en-US" dirty="0"/>
              <a:t>, </a:t>
            </a:r>
            <a:r>
              <a:rPr lang="en-US" dirty="0" err="1"/>
              <a:t>recall_score</a:t>
            </a:r>
            <a:r>
              <a:rPr lang="en-US" dirty="0"/>
              <a:t>, and </a:t>
            </a:r>
            <a:r>
              <a:rPr lang="en-US" dirty="0" err="1"/>
              <a:t>roc_curve</a:t>
            </a:r>
            <a:r>
              <a:rPr lang="en-US" dirty="0"/>
              <a:t>. Our insights emphasized the importance of interpretability, efficiency, and cross-validation in model selection. Moving forward, we plan to delve into precision, recall, and F1 score for a more nuanced assessment, ensuring continuous refinement for enhanced predictive capabilities in healthcare applications.</a:t>
            </a:r>
            <a:endParaRPr lang="en-IN" dirty="0"/>
          </a:p>
        </p:txBody>
      </p:sp>
      <p:sp>
        <p:nvSpPr>
          <p:cNvPr id="3" name="Rectangle: Rounded Corners 2">
            <a:extLst>
              <a:ext uri="{FF2B5EF4-FFF2-40B4-BE49-F238E27FC236}">
                <a16:creationId xmlns:a16="http://schemas.microsoft.com/office/drawing/2014/main" id="{C3BFBE8C-2CE4-84FE-72B6-5D01D1AB9D27}"/>
              </a:ext>
            </a:extLst>
          </p:cNvPr>
          <p:cNvSpPr/>
          <p:nvPr/>
        </p:nvSpPr>
        <p:spPr>
          <a:xfrm>
            <a:off x="7622746" y="4419608"/>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a:solidFill>
                  <a:schemeClr val="bg1"/>
                </a:solidFill>
                <a:hlinkClick r:id="rId3">
                  <a:extLst>
                    <a:ext uri="{A12FA001-AC4F-418D-AE19-62706E023703}">
                      <ahyp:hlinkClr xmlns:ahyp="http://schemas.microsoft.com/office/drawing/2018/hyperlinkcolor" val="tx"/>
                    </a:ext>
                  </a:extLst>
                </a:hlinkClick>
              </a:rPr>
              <a:t>Reference link</a:t>
            </a:r>
            <a:endParaRPr lang="en-IN" sz="1200">
              <a:solidFill>
                <a:schemeClr val="bg1"/>
              </a:solidFill>
            </a:endParaRPr>
          </a:p>
        </p:txBody>
      </p:sp>
      <p:sp>
        <p:nvSpPr>
          <p:cNvPr id="4" name="TextBox 8">
            <a:extLst>
              <a:ext uri="{FF2B5EF4-FFF2-40B4-BE49-F238E27FC236}">
                <a16:creationId xmlns:a16="http://schemas.microsoft.com/office/drawing/2014/main" id="{66F2BFB1-930D-469C-C48A-9E59A7C1AEE5}"/>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a:solidFill>
                  <a:srgbClr val="002060"/>
                </a:solidFill>
              </a:rPr>
              <a:t>Click here</a:t>
            </a:r>
          </a:p>
        </p:txBody>
      </p:sp>
    </p:spTree>
    <p:extLst>
      <p:ext uri="{BB962C8B-B14F-4D97-AF65-F5344CB8AC3E}">
        <p14:creationId xmlns:p14="http://schemas.microsoft.com/office/powerpoint/2010/main" val="128463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3" name="Rectangle: Rounded Corners 2">
            <a:extLst>
              <a:ext uri="{FF2B5EF4-FFF2-40B4-BE49-F238E27FC236}">
                <a16:creationId xmlns:a16="http://schemas.microsoft.com/office/drawing/2014/main" id="{C3BFBE8C-2CE4-84FE-72B6-5D01D1AB9D27}"/>
              </a:ext>
            </a:extLst>
          </p:cNvPr>
          <p:cNvSpPr/>
          <p:nvPr/>
        </p:nvSpPr>
        <p:spPr>
          <a:xfrm>
            <a:off x="7622746" y="4419608"/>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a:solidFill>
                  <a:schemeClr val="bg1"/>
                </a:solidFill>
                <a:hlinkClick r:id="rId3">
                  <a:extLst>
                    <a:ext uri="{A12FA001-AC4F-418D-AE19-62706E023703}">
                      <ahyp:hlinkClr xmlns:ahyp="http://schemas.microsoft.com/office/drawing/2018/hyperlinkcolor" val="tx"/>
                    </a:ext>
                  </a:extLst>
                </a:hlinkClick>
              </a:rPr>
              <a:t>Reference link</a:t>
            </a:r>
            <a:endParaRPr lang="en-IN" sz="1200">
              <a:solidFill>
                <a:schemeClr val="bg1"/>
              </a:solidFill>
            </a:endParaRPr>
          </a:p>
        </p:txBody>
      </p:sp>
      <p:sp>
        <p:nvSpPr>
          <p:cNvPr id="4" name="TextBox 8">
            <a:extLst>
              <a:ext uri="{FF2B5EF4-FFF2-40B4-BE49-F238E27FC236}">
                <a16:creationId xmlns:a16="http://schemas.microsoft.com/office/drawing/2014/main" id="{66F2BFB1-930D-469C-C48A-9E59A7C1AEE5}"/>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a:solidFill>
                  <a:srgbClr val="002060"/>
                </a:solidFill>
              </a:rPr>
              <a:t>Click here</a:t>
            </a:r>
          </a:p>
        </p:txBody>
      </p:sp>
      <p:sp>
        <p:nvSpPr>
          <p:cNvPr id="6" name="TextBox 5">
            <a:extLst>
              <a:ext uri="{FF2B5EF4-FFF2-40B4-BE49-F238E27FC236}">
                <a16:creationId xmlns:a16="http://schemas.microsoft.com/office/drawing/2014/main" id="{89CB784D-3E3C-9C42-06C5-ED58172AE4DC}"/>
              </a:ext>
            </a:extLst>
          </p:cNvPr>
          <p:cNvSpPr txBox="1"/>
          <p:nvPr/>
        </p:nvSpPr>
        <p:spPr>
          <a:xfrm>
            <a:off x="131032" y="1257070"/>
            <a:ext cx="6028267" cy="3323987"/>
          </a:xfrm>
          <a:prstGeom prst="rect">
            <a:avLst/>
          </a:prstGeom>
          <a:noFill/>
        </p:spPr>
        <p:txBody>
          <a:bodyPr wrap="square" rtlCol="0" anchor="b">
            <a:spAutoFit/>
          </a:bodyPr>
          <a:lstStyle/>
          <a:p>
            <a:pPr algn="just"/>
            <a:r>
              <a:rPr lang="en-IN" dirty="0"/>
              <a:t>Our solution involves developing a robust predictive model using diverse machine learning algorithms, such as Logistic Regression, Decision Tree, </a:t>
            </a:r>
            <a:r>
              <a:rPr lang="en-IN" dirty="0" err="1"/>
              <a:t>RandomForest</a:t>
            </a:r>
            <a:r>
              <a:rPr lang="en-IN" dirty="0"/>
              <a:t>, SVC, </a:t>
            </a:r>
            <a:r>
              <a:rPr lang="en-IN" dirty="0" err="1"/>
              <a:t>GaussianNB</a:t>
            </a:r>
            <a:r>
              <a:rPr lang="en-IN" dirty="0"/>
              <a:t>, and KNN. Implemented in </a:t>
            </a:r>
            <a:r>
              <a:rPr lang="en-IN" dirty="0" err="1"/>
              <a:t>Jupyter</a:t>
            </a:r>
            <a:r>
              <a:rPr lang="en-IN" dirty="0"/>
              <a:t> Notebook with Python, leveraging NumPy and Pandas for data processing, the model aims to provide a comprehensive understanding of patient outcomes. Techniques like hyperparameter tuning, </a:t>
            </a:r>
            <a:r>
              <a:rPr lang="en-IN" dirty="0" err="1"/>
              <a:t>featurea</a:t>
            </a:r>
            <a:r>
              <a:rPr lang="en-IN" dirty="0"/>
              <a:t> selection (</a:t>
            </a:r>
            <a:r>
              <a:rPr lang="en-IN" dirty="0" err="1"/>
              <a:t>SelectKBest</a:t>
            </a:r>
            <a:r>
              <a:rPr lang="en-IN" dirty="0"/>
              <a:t>, chi-squared), and ensemble learning (</a:t>
            </a:r>
            <a:r>
              <a:rPr lang="en-IN" dirty="0" err="1"/>
              <a:t>ExtraTreesClassifier</a:t>
            </a:r>
            <a:r>
              <a:rPr lang="en-IN" dirty="0"/>
              <a:t>) enhance predictive capabilities. Utilizing </a:t>
            </a:r>
            <a:r>
              <a:rPr lang="en-IN" dirty="0" err="1"/>
              <a:t>StandardScaler</a:t>
            </a:r>
            <a:r>
              <a:rPr lang="en-IN" dirty="0"/>
              <a:t> and </a:t>
            </a:r>
            <a:r>
              <a:rPr lang="en-IN" dirty="0" err="1"/>
              <a:t>MinMaxScaler</a:t>
            </a:r>
            <a:r>
              <a:rPr lang="en-IN" dirty="0"/>
              <a:t> ensures standardized input features. Evaluation metrics include accuracy, precision, recall, and ROC curve. The solution prioritizes interpretability, computational efficiency, and cross-validation in model selection. Future steps involve exploring precision, recall, and F1 score for nuanced evaluation, with a commitment to continuous refinement for enhanced predictive capabilities in healthcare applications</a:t>
            </a:r>
          </a:p>
        </p:txBody>
      </p:sp>
    </p:spTree>
    <p:extLst>
      <p:ext uri="{BB962C8B-B14F-4D97-AF65-F5344CB8AC3E}">
        <p14:creationId xmlns:p14="http://schemas.microsoft.com/office/powerpoint/2010/main" val="1053913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Technology Used</a:t>
            </a:r>
            <a:endParaRPr lang="en-IN" sz="1600" dirty="0"/>
          </a:p>
        </p:txBody>
      </p:sp>
      <p:sp>
        <p:nvSpPr>
          <p:cNvPr id="3" name="Rectangle: Rounded Corners 2">
            <a:extLst>
              <a:ext uri="{FF2B5EF4-FFF2-40B4-BE49-F238E27FC236}">
                <a16:creationId xmlns:a16="http://schemas.microsoft.com/office/drawing/2014/main" id="{C3BFBE8C-2CE4-84FE-72B6-5D01D1AB9D27}"/>
              </a:ext>
            </a:extLst>
          </p:cNvPr>
          <p:cNvSpPr/>
          <p:nvPr/>
        </p:nvSpPr>
        <p:spPr>
          <a:xfrm>
            <a:off x="7622746" y="4419608"/>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a:solidFill>
                  <a:schemeClr val="bg1"/>
                </a:solidFill>
                <a:hlinkClick r:id="rId3">
                  <a:extLst>
                    <a:ext uri="{A12FA001-AC4F-418D-AE19-62706E023703}">
                      <ahyp:hlinkClr xmlns:ahyp="http://schemas.microsoft.com/office/drawing/2018/hyperlinkcolor" val="tx"/>
                    </a:ext>
                  </a:extLst>
                </a:hlinkClick>
              </a:rPr>
              <a:t>Reference link</a:t>
            </a:r>
            <a:endParaRPr lang="en-IN" sz="1200">
              <a:solidFill>
                <a:schemeClr val="bg1"/>
              </a:solidFill>
            </a:endParaRPr>
          </a:p>
        </p:txBody>
      </p:sp>
      <p:sp>
        <p:nvSpPr>
          <p:cNvPr id="4" name="TextBox 8">
            <a:extLst>
              <a:ext uri="{FF2B5EF4-FFF2-40B4-BE49-F238E27FC236}">
                <a16:creationId xmlns:a16="http://schemas.microsoft.com/office/drawing/2014/main" id="{66F2BFB1-930D-469C-C48A-9E59A7C1AEE5}"/>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a:solidFill>
                  <a:srgbClr val="002060"/>
                </a:solidFill>
              </a:rPr>
              <a:t>Click here</a:t>
            </a:r>
          </a:p>
        </p:txBody>
      </p:sp>
      <p:sp>
        <p:nvSpPr>
          <p:cNvPr id="5" name="TextBox 4">
            <a:extLst>
              <a:ext uri="{FF2B5EF4-FFF2-40B4-BE49-F238E27FC236}">
                <a16:creationId xmlns:a16="http://schemas.microsoft.com/office/drawing/2014/main" id="{877124F0-A483-89B1-7D35-58EEDD49BD3E}"/>
              </a:ext>
            </a:extLst>
          </p:cNvPr>
          <p:cNvSpPr txBox="1"/>
          <p:nvPr/>
        </p:nvSpPr>
        <p:spPr>
          <a:xfrm>
            <a:off x="131032" y="1270008"/>
            <a:ext cx="5879254" cy="2462213"/>
          </a:xfrm>
          <a:prstGeom prst="rect">
            <a:avLst/>
          </a:prstGeom>
          <a:noFill/>
        </p:spPr>
        <p:txBody>
          <a:bodyPr wrap="square" rtlCol="0">
            <a:spAutoFit/>
          </a:bodyPr>
          <a:lstStyle/>
          <a:p>
            <a:pPr algn="l">
              <a:buFont typeface="Arial" panose="020B0604020202020204" pitchFamily="34" charset="0"/>
              <a:buChar char="•"/>
            </a:pPr>
            <a:r>
              <a:rPr lang="en-IN" dirty="0"/>
              <a:t>Python, </a:t>
            </a:r>
            <a:r>
              <a:rPr lang="en-IN" dirty="0" err="1"/>
              <a:t>Jupyter</a:t>
            </a:r>
            <a:r>
              <a:rPr lang="en-IN" dirty="0"/>
              <a:t> Notebook</a:t>
            </a:r>
          </a:p>
          <a:p>
            <a:pPr algn="l">
              <a:buFont typeface="Arial" panose="020B0604020202020204" pitchFamily="34" charset="0"/>
              <a:buChar char="•"/>
            </a:pPr>
            <a:r>
              <a:rPr lang="en-IN" dirty="0"/>
              <a:t>NumPy, Pandas</a:t>
            </a:r>
          </a:p>
          <a:p>
            <a:pPr algn="l">
              <a:buFont typeface="Arial" panose="020B0604020202020204" pitchFamily="34" charset="0"/>
              <a:buChar char="•"/>
            </a:pPr>
            <a:r>
              <a:rPr lang="en-IN" dirty="0"/>
              <a:t>Matplotlib, Seaborn</a:t>
            </a:r>
          </a:p>
          <a:p>
            <a:pPr algn="l">
              <a:buFont typeface="Arial" panose="020B0604020202020204" pitchFamily="34" charset="0"/>
              <a:buChar char="•"/>
            </a:pPr>
            <a:r>
              <a:rPr lang="en-IN" dirty="0"/>
              <a:t>Scikit-learn</a:t>
            </a:r>
          </a:p>
          <a:p>
            <a:pPr algn="l">
              <a:buFont typeface="Arial" panose="020B0604020202020204" pitchFamily="34" charset="0"/>
              <a:buChar char="•"/>
            </a:pPr>
            <a:r>
              <a:rPr lang="en-IN" dirty="0"/>
              <a:t>Algorithms: Logistic Regression, Decision Tree, </a:t>
            </a:r>
            <a:r>
              <a:rPr lang="en-IN" dirty="0" err="1"/>
              <a:t>RandomForest</a:t>
            </a:r>
            <a:r>
              <a:rPr lang="en-IN" dirty="0"/>
              <a:t>, SVC, </a:t>
            </a:r>
            <a:r>
              <a:rPr lang="en-IN" dirty="0" err="1"/>
              <a:t>GaussianNB</a:t>
            </a:r>
            <a:r>
              <a:rPr lang="en-IN" dirty="0"/>
              <a:t>, KNN</a:t>
            </a:r>
          </a:p>
          <a:p>
            <a:pPr algn="l">
              <a:buFont typeface="Arial" panose="020B0604020202020204" pitchFamily="34" charset="0"/>
              <a:buChar char="•"/>
            </a:pPr>
            <a:r>
              <a:rPr lang="en-IN" dirty="0"/>
              <a:t>Techniques: </a:t>
            </a:r>
            <a:r>
              <a:rPr lang="en-IN" dirty="0" err="1"/>
              <a:t>GridSearchCV</a:t>
            </a:r>
            <a:r>
              <a:rPr lang="en-IN" dirty="0"/>
              <a:t>, </a:t>
            </a:r>
            <a:r>
              <a:rPr lang="en-IN" dirty="0" err="1"/>
              <a:t>cross_val_score</a:t>
            </a:r>
            <a:r>
              <a:rPr lang="en-IN" dirty="0"/>
              <a:t>, </a:t>
            </a:r>
            <a:r>
              <a:rPr lang="en-IN" dirty="0" err="1"/>
              <a:t>SelectKBest</a:t>
            </a:r>
            <a:r>
              <a:rPr lang="en-IN" dirty="0"/>
              <a:t>, </a:t>
            </a:r>
            <a:r>
              <a:rPr lang="en-IN" dirty="0" err="1"/>
              <a:t>ExtraTreesClassifier</a:t>
            </a:r>
            <a:endParaRPr lang="en-IN" dirty="0"/>
          </a:p>
          <a:p>
            <a:pPr algn="l">
              <a:buFont typeface="Arial" panose="020B0604020202020204" pitchFamily="34" charset="0"/>
              <a:buChar char="•"/>
            </a:pPr>
            <a:r>
              <a:rPr lang="en-IN" dirty="0"/>
              <a:t>Scaling: </a:t>
            </a:r>
            <a:r>
              <a:rPr lang="en-IN" dirty="0" err="1"/>
              <a:t>StandardScaler</a:t>
            </a:r>
            <a:r>
              <a:rPr lang="en-IN" dirty="0"/>
              <a:t>, </a:t>
            </a:r>
            <a:r>
              <a:rPr lang="en-IN" dirty="0" err="1"/>
              <a:t>MinMaxScaler</a:t>
            </a:r>
            <a:endParaRPr lang="en-IN" dirty="0"/>
          </a:p>
          <a:p>
            <a:pPr algn="l">
              <a:buFont typeface="Arial" panose="020B0604020202020204" pitchFamily="34" charset="0"/>
              <a:buChar char="•"/>
            </a:pPr>
            <a:r>
              <a:rPr lang="en-IN" dirty="0"/>
              <a:t>Evaluation: </a:t>
            </a:r>
            <a:r>
              <a:rPr lang="en-IN" dirty="0" err="1"/>
              <a:t>accuracy_score</a:t>
            </a:r>
            <a:r>
              <a:rPr lang="en-IN" dirty="0"/>
              <a:t>, </a:t>
            </a:r>
            <a:r>
              <a:rPr lang="en-IN" dirty="0" err="1"/>
              <a:t>precision_score</a:t>
            </a:r>
            <a:r>
              <a:rPr lang="en-IN" dirty="0"/>
              <a:t>, </a:t>
            </a:r>
            <a:r>
              <a:rPr lang="en-IN" dirty="0" err="1"/>
              <a:t>recall_score</a:t>
            </a:r>
            <a:r>
              <a:rPr lang="en-IN" dirty="0"/>
              <a:t>, </a:t>
            </a:r>
            <a:r>
              <a:rPr lang="en-IN" dirty="0" err="1"/>
              <a:t>roc_curve</a:t>
            </a:r>
            <a:endParaRPr lang="en-IN" dirty="0"/>
          </a:p>
          <a:p>
            <a:pPr marL="285750" indent="-285750" algn="just">
              <a:buFont typeface="Arial" panose="020B0604020202020204" pitchFamily="34" charset="0"/>
              <a:buChar char="•"/>
            </a:pPr>
            <a:endParaRPr lang="en-IN" dirty="0"/>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31032" y="824881"/>
            <a:ext cx="613049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ts val="200"/>
              </a:spcBef>
              <a:buClr>
                <a:srgbClr val="213163"/>
              </a:buClr>
            </a:pPr>
            <a:endParaRPr lang="en-US" sz="1200" dirty="0"/>
          </a:p>
          <a:p>
            <a:pPr algn="just">
              <a:buFont typeface="+mj-lt"/>
              <a:buAutoNum type="arabicPeriod"/>
            </a:pPr>
            <a:r>
              <a:rPr lang="en-US" sz="1200" dirty="0"/>
              <a:t>Logistic Regression:</a:t>
            </a:r>
          </a:p>
          <a:p>
            <a:pPr marL="742950" lvl="1" indent="-285750" algn="just">
              <a:buFont typeface="Arial" panose="020B0604020202020204" pitchFamily="34" charset="0"/>
              <a:buChar char="•"/>
            </a:pPr>
            <a:r>
              <a:rPr lang="en-US" sz="1200" dirty="0"/>
              <a:t>Train Accuracy: 72.27%</a:t>
            </a:r>
          </a:p>
          <a:p>
            <a:pPr marL="742950" lvl="1" indent="-285750" algn="just">
              <a:buFont typeface="Arial" panose="020B0604020202020204" pitchFamily="34" charset="0"/>
              <a:buChar char="•"/>
            </a:pPr>
            <a:r>
              <a:rPr lang="en-US" sz="1200" dirty="0"/>
              <a:t>Logistic Regression demonstrates the highest test accuracy among the models tested, reaching 77.52%.</a:t>
            </a:r>
          </a:p>
          <a:p>
            <a:pPr marL="742950" lvl="1" indent="-285750" algn="just">
              <a:buFont typeface="Arial" panose="020B0604020202020204" pitchFamily="34" charset="0"/>
              <a:buChar char="•"/>
            </a:pPr>
            <a:endParaRPr lang="en-US" sz="1200" dirty="0"/>
          </a:p>
          <a:p>
            <a:pPr algn="just">
              <a:buFont typeface="+mj-lt"/>
              <a:buAutoNum type="arabicPeriod"/>
            </a:pPr>
            <a:r>
              <a:rPr lang="en-US" sz="1200" dirty="0"/>
              <a:t>Decision Tree:</a:t>
            </a:r>
          </a:p>
          <a:p>
            <a:pPr marL="742950" lvl="1" indent="-285750" algn="just">
              <a:buFont typeface="Arial" panose="020B0604020202020204" pitchFamily="34" charset="0"/>
              <a:buChar char="•"/>
            </a:pPr>
            <a:r>
              <a:rPr lang="en-US" sz="1200" dirty="0"/>
              <a:t>Train Accuracy: 62.3%</a:t>
            </a:r>
          </a:p>
          <a:p>
            <a:pPr marL="742950" lvl="1" indent="-285750" algn="just">
              <a:buFont typeface="Arial" panose="020B0604020202020204" pitchFamily="34" charset="0"/>
              <a:buChar char="•"/>
            </a:pPr>
            <a:r>
              <a:rPr lang="en-US" sz="1200" dirty="0"/>
              <a:t>Decision Tree exhibits a lower test accuracy of 71.51%, indicating a comparatively less accurate prediction for diabetic patient outcomes.</a:t>
            </a:r>
          </a:p>
          <a:p>
            <a:pPr marL="742950" lvl="1" indent="-285750" algn="just">
              <a:buFont typeface="Arial" panose="020B0604020202020204" pitchFamily="34" charset="0"/>
              <a:buChar char="•"/>
            </a:pPr>
            <a:endParaRPr lang="en-US" sz="1200" dirty="0"/>
          </a:p>
          <a:p>
            <a:pPr algn="just">
              <a:buFont typeface="+mj-lt"/>
              <a:buAutoNum type="arabicPeriod"/>
            </a:pPr>
            <a:r>
              <a:rPr lang="en-US" sz="1200" dirty="0"/>
              <a:t>KNN (K-Nearest Neighbors):</a:t>
            </a:r>
          </a:p>
          <a:p>
            <a:pPr marL="628650" lvl="1" indent="-171450" algn="just">
              <a:buFont typeface="Arial" panose="020B0604020202020204" pitchFamily="34" charset="0"/>
              <a:buChar char="•"/>
            </a:pPr>
            <a:r>
              <a:rPr lang="en-US" sz="1200" dirty="0"/>
              <a:t>Train Accuracy: 62.3%</a:t>
            </a:r>
          </a:p>
          <a:p>
            <a:pPr marL="628650" lvl="1" indent="-171450" algn="just">
              <a:buFont typeface="Arial" panose="020B0604020202020204" pitchFamily="34" charset="0"/>
              <a:buChar char="•"/>
            </a:pPr>
            <a:r>
              <a:rPr lang="en-US" sz="1200" dirty="0"/>
              <a:t>KNN achieves a test accuracy of 72.46%, positioning it between Decision Tree and Logistic Regression in terms of predictive accuracy.</a:t>
            </a:r>
          </a:p>
          <a:p>
            <a:pPr marL="628650" lvl="1" indent="-171450" algn="just">
              <a:buFont typeface="Arial" panose="020B0604020202020204" pitchFamily="34" charset="0"/>
              <a:buChar char="•"/>
            </a:pPr>
            <a:endParaRPr lang="en-US" sz="1200" dirty="0"/>
          </a:p>
          <a:p>
            <a:pPr algn="just">
              <a:buFont typeface="+mj-lt"/>
              <a:buAutoNum type="arabicPeriod"/>
            </a:pPr>
            <a:r>
              <a:rPr lang="en-US" sz="1200" dirty="0"/>
              <a:t>Random Forest:</a:t>
            </a:r>
          </a:p>
          <a:p>
            <a:pPr marL="742950" lvl="1" indent="-285750" algn="just">
              <a:buFont typeface="Arial" panose="020B0604020202020204" pitchFamily="34" charset="0"/>
              <a:buChar char="•"/>
            </a:pPr>
            <a:r>
              <a:rPr lang="en-US" sz="1200" dirty="0"/>
              <a:t>Test Accuracy: 73.37%</a:t>
            </a:r>
          </a:p>
          <a:p>
            <a:pPr marL="742950" lvl="1" indent="-285750" algn="just">
              <a:buFont typeface="Arial" panose="020B0604020202020204" pitchFamily="34" charset="0"/>
              <a:buChar char="•"/>
            </a:pPr>
            <a:r>
              <a:rPr lang="en-US" sz="1200" dirty="0"/>
              <a:t>Random Forest performs well with a test accuracy of 76.86%, showcasing its efficacy in predicting diabetic patient outcomes.</a:t>
            </a:r>
          </a:p>
          <a:p>
            <a:pPr marL="173355" indent="-173355" algn="just">
              <a:spcBef>
                <a:spcPts val="200"/>
              </a:spcBef>
              <a:buClr>
                <a:srgbClr val="213163"/>
              </a:buClr>
              <a:buFont typeface="Arial" panose="020B0604020202020204" pitchFamily="34" charset="0"/>
              <a:buChar char="•"/>
            </a:pPr>
            <a:endParaRPr lang="en-US" sz="1200" dirty="0"/>
          </a:p>
        </p:txBody>
      </p:sp>
      <p:sp>
        <p:nvSpPr>
          <p:cNvPr id="3" name="Rectangle: Rounded Corners 2">
            <a:extLst>
              <a:ext uri="{FF2B5EF4-FFF2-40B4-BE49-F238E27FC236}">
                <a16:creationId xmlns:a16="http://schemas.microsoft.com/office/drawing/2014/main" id="{C3BFBE8C-2CE4-84FE-72B6-5D01D1AB9D27}"/>
              </a:ext>
            </a:extLst>
          </p:cNvPr>
          <p:cNvSpPr/>
          <p:nvPr/>
        </p:nvSpPr>
        <p:spPr>
          <a:xfrm>
            <a:off x="7622746" y="4419608"/>
            <a:ext cx="1244188" cy="322898"/>
          </a:xfrm>
          <a:prstGeom prst="roundRect">
            <a:avLst/>
          </a:prstGeom>
          <a:solidFill>
            <a:srgbClr val="0000FF"/>
          </a:solidFill>
          <a:ln>
            <a:solidFill>
              <a:srgbClr val="0000FF"/>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050" b="0" i="0" u="none" strike="noStrike" cap="none">
                <a:solidFill>
                  <a:schemeClr val="lt1"/>
                </a:solidFill>
                <a:latin typeface="+mn-lt"/>
                <a:ea typeface="+mn-ea"/>
                <a:cs typeface="+mn-cs"/>
                <a:sym typeface="Arial"/>
              </a:defRPr>
            </a:lvl9pPr>
          </a:lstStyle>
          <a:p>
            <a:pPr algn="ctr"/>
            <a:r>
              <a:rPr lang="en-US" sz="1200">
                <a:solidFill>
                  <a:schemeClr val="bg1"/>
                </a:solidFill>
                <a:hlinkClick r:id="rId3">
                  <a:extLst>
                    <a:ext uri="{A12FA001-AC4F-418D-AE19-62706E023703}">
                      <ahyp:hlinkClr xmlns:ahyp="http://schemas.microsoft.com/office/drawing/2018/hyperlinkcolor" val="tx"/>
                    </a:ext>
                  </a:extLst>
                </a:hlinkClick>
              </a:rPr>
              <a:t>Reference link</a:t>
            </a:r>
            <a:endParaRPr lang="en-IN" sz="1200">
              <a:solidFill>
                <a:schemeClr val="bg1"/>
              </a:solidFill>
            </a:endParaRPr>
          </a:p>
        </p:txBody>
      </p:sp>
      <p:sp>
        <p:nvSpPr>
          <p:cNvPr id="4" name="TextBox 8">
            <a:extLst>
              <a:ext uri="{FF2B5EF4-FFF2-40B4-BE49-F238E27FC236}">
                <a16:creationId xmlns:a16="http://schemas.microsoft.com/office/drawing/2014/main" id="{66F2BFB1-930D-469C-C48A-9E59A7C1AEE5}"/>
              </a:ext>
            </a:extLst>
          </p:cNvPr>
          <p:cNvSpPr txBox="1"/>
          <p:nvPr/>
        </p:nvSpPr>
        <p:spPr>
          <a:xfrm>
            <a:off x="7849100" y="4178450"/>
            <a:ext cx="791481"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r>
              <a:rPr lang="en-IN" sz="900" b="1">
                <a:solidFill>
                  <a:srgbClr val="002060"/>
                </a:solidFill>
              </a:rPr>
              <a:t>Click here</a:t>
            </a: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823</Words>
  <Application>Microsoft Office PowerPoint</Application>
  <PresentationFormat>On-screen Show (16:9)</PresentationFormat>
  <Paragraphs>74</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MT</vt:lpstr>
      <vt:lpstr>Calibri</vt:lpstr>
      <vt:lpstr>Courier New</vt:lpstr>
      <vt:lpstr>Poppins</vt:lpstr>
      <vt:lpstr>Söhne</vt:lpstr>
      <vt:lpstr>Times New Roman</vt:lpstr>
      <vt:lpstr>Simple Light</vt:lpstr>
      <vt:lpstr>PowerPoint Presentation</vt:lpstr>
      <vt:lpstr>PowerPoint Presentation</vt:lpstr>
      <vt:lpstr>PowerPoint Presentation</vt:lpstr>
      <vt:lpstr>Abstract</vt:lpstr>
      <vt:lpstr>Problem Statement</vt:lpstr>
      <vt:lpstr>Project Overview</vt:lpstr>
      <vt:lpstr>Proposed Solution</vt:lpstr>
      <vt:lpstr>Technology Used</vt:lpstr>
      <vt:lpstr>Modelling &amp; 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Abhinandan Sharma</cp:lastModifiedBy>
  <cp:revision>3</cp:revision>
  <dcterms:modified xsi:type="dcterms:W3CDTF">2024-01-14T17:20:15Z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