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60" r:id="rId6"/>
    <p:sldId id="264" r:id="rId7"/>
    <p:sldId id="262" r:id="rId8"/>
    <p:sldId id="261" r:id="rId9"/>
    <p:sldId id="263" r:id="rId10"/>
    <p:sldId id="276" r:id="rId11"/>
    <p:sldId id="269" r:id="rId12"/>
    <p:sldId id="277" r:id="rId13"/>
    <p:sldId id="278" r:id="rId14"/>
    <p:sldId id="279" r:id="rId15"/>
    <p:sldId id="271" r:id="rId16"/>
    <p:sldId id="26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78" d="100"/>
          <a:sy n="78" d="100"/>
        </p:scale>
        <p:origin x="155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ndan Gaikwad" userId="56bb7c53027cfd35" providerId="LiveId" clId="{EB97AE7D-AE3E-4D70-A8AC-B67CC56AC257}"/>
    <pc:docChg chg="undo custSel modSld">
      <pc:chgData name="Abhinandan Gaikwad" userId="56bb7c53027cfd35" providerId="LiveId" clId="{EB97AE7D-AE3E-4D70-A8AC-B67CC56AC257}" dt="2025-05-28T18:26:26.849" v="85" actId="20577"/>
      <pc:docMkLst>
        <pc:docMk/>
      </pc:docMkLst>
      <pc:sldChg chg="modSp mod">
        <pc:chgData name="Abhinandan Gaikwad" userId="56bb7c53027cfd35" providerId="LiveId" clId="{EB97AE7D-AE3E-4D70-A8AC-B67CC56AC257}" dt="2025-05-28T18:26:26.849" v="85" actId="20577"/>
        <pc:sldMkLst>
          <pc:docMk/>
          <pc:sldMk cId="0" sldId="256"/>
        </pc:sldMkLst>
        <pc:spChg chg="mod">
          <ac:chgData name="Abhinandan Gaikwad" userId="56bb7c53027cfd35" providerId="LiveId" clId="{EB97AE7D-AE3E-4D70-A8AC-B67CC56AC257}" dt="2025-05-28T18:26:26.849" v="85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Abhinandan Gaikwad" userId="56bb7c53027cfd35" providerId="LiveId" clId="{EB97AE7D-AE3E-4D70-A8AC-B67CC56AC257}" dt="2025-05-28T18:19:08.859" v="82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vaishnavintodur@gmail.com" userId="359528dc4b2a8328" providerId="LiveId" clId="{E76E9664-189B-4CC6-AF78-3B8893C22B14}"/>
    <pc:docChg chg="undo custSel modSld">
      <pc:chgData name="vaishnavintodur@gmail.com" userId="359528dc4b2a8328" providerId="LiveId" clId="{E76E9664-189B-4CC6-AF78-3B8893C22B14}" dt="2025-05-26T17:04:35.820" v="6" actId="20577"/>
      <pc:docMkLst>
        <pc:docMk/>
      </pc:docMkLst>
      <pc:sldChg chg="modSp mod">
        <pc:chgData name="vaishnavintodur@gmail.com" userId="359528dc4b2a8328" providerId="LiveId" clId="{E76E9664-189B-4CC6-AF78-3B8893C22B14}" dt="2025-05-26T17:03:24.704" v="1" actId="2711"/>
        <pc:sldMkLst>
          <pc:docMk/>
          <pc:sldMk cId="2010136156" sldId="271"/>
        </pc:sldMkLst>
        <pc:spChg chg="mod">
          <ac:chgData name="vaishnavintodur@gmail.com" userId="359528dc4b2a8328" providerId="LiveId" clId="{E76E9664-189B-4CC6-AF78-3B8893C22B14}" dt="2025-05-26T17:03:24.704" v="1" actId="2711"/>
          <ac:spMkLst>
            <pc:docMk/>
            <pc:sldMk cId="2010136156" sldId="271"/>
            <ac:spMk id="12" creationId="{FCDF418D-F07F-99D8-BC1F-B9A288C0E66D}"/>
          </ac:spMkLst>
        </pc:spChg>
      </pc:sldChg>
      <pc:sldChg chg="modSp mod">
        <pc:chgData name="vaishnavintodur@gmail.com" userId="359528dc4b2a8328" providerId="LiveId" clId="{E76E9664-189B-4CC6-AF78-3B8893C22B14}" dt="2025-05-26T17:04:35.820" v="6" actId="20577"/>
        <pc:sldMkLst>
          <pc:docMk/>
          <pc:sldMk cId="4232088104" sldId="274"/>
        </pc:sldMkLst>
        <pc:graphicFrameChg chg="modGraphic">
          <ac:chgData name="vaishnavintodur@gmail.com" userId="359528dc4b2a8328" providerId="LiveId" clId="{E76E9664-189B-4CC6-AF78-3B8893C22B14}" dt="2025-05-26T17:04:35.820" v="6" actId="20577"/>
          <ac:graphicFrameMkLst>
            <pc:docMk/>
            <pc:sldMk cId="4232088104" sldId="274"/>
            <ac:graphicFrameMk id="8" creationId="{CA57B15A-0F19-A992-F290-182E6CC59BEB}"/>
          </ac:graphicFrameMkLst>
        </pc:graphicFrameChg>
      </pc:sldChg>
      <pc:sldChg chg="modSp mod">
        <pc:chgData name="vaishnavintodur@gmail.com" userId="359528dc4b2a8328" providerId="LiveId" clId="{E76E9664-189B-4CC6-AF78-3B8893C22B14}" dt="2025-05-26T17:03:13.398" v="0" actId="2711"/>
        <pc:sldMkLst>
          <pc:docMk/>
          <pc:sldMk cId="817008938" sldId="279"/>
        </pc:sldMkLst>
        <pc:spChg chg="mod">
          <ac:chgData name="vaishnavintodur@gmail.com" userId="359528dc4b2a8328" providerId="LiveId" clId="{E76E9664-189B-4CC6-AF78-3B8893C22B14}" dt="2025-05-26T17:03:13.398" v="0" actId="2711"/>
          <ac:spMkLst>
            <pc:docMk/>
            <pc:sldMk cId="817008938" sldId="279"/>
            <ac:spMk id="3" creationId="{7130CA1D-DBCC-7445-4321-CFE7E9BF61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D2DE1-1063-4F5A-A331-75074A4355D8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4320D-5FE6-4A6C-9267-C999B98E4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4320D-5FE6-4A6C-9267-C999B98E45E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4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2923-5049-4C1C-AF7E-7ED589180E8F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98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905000"/>
            <a:ext cx="8610600" cy="49530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kumimoji="0" lang="en-US" sz="4200" b="1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Presentation</a:t>
            </a:r>
            <a:r>
              <a:rPr kumimoji="0" lang="en-US" sz="3600" b="1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/>
            <a:endParaRPr kumimoji="0" lang="en-US" sz="1800" b="1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ts val="1200"/>
              </a:spcAft>
            </a:pPr>
            <a:r>
              <a:rPr kumimoji="0" lang="en-US" sz="2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67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“</a:t>
            </a:r>
            <a:r>
              <a:rPr lang="en-IN" sz="67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Ecommerce platform integration: synchronization between </a:t>
            </a:r>
            <a:r>
              <a:rPr lang="en-IN" sz="6700" b="1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Reac.tjs</a:t>
            </a:r>
            <a:r>
              <a:rPr lang="en-IN" sz="67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</a:t>
            </a:r>
            <a:r>
              <a:rPr lang="en-IN" sz="6700" b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Node.js </a:t>
            </a:r>
            <a:r>
              <a:rPr lang="en-IN" sz="67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kumimoji="0" lang="en-US" sz="67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 </a:t>
            </a: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r>
              <a:rPr lang="en-US" sz="3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2024-2025</a:t>
            </a: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79" y="4038600"/>
            <a:ext cx="44958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Presented by:</a:t>
            </a:r>
          </a:p>
          <a:p>
            <a:pPr algn="ctr"/>
            <a:r>
              <a:rPr lang="en-US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Abhinandan Gaikwad       2JH21CS002</a:t>
            </a:r>
          </a:p>
          <a:p>
            <a:pPr algn="ctr"/>
            <a:r>
              <a:rPr lang="en-US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</a:t>
            </a:r>
          </a:p>
          <a:p>
            <a:pPr algn="ctr"/>
            <a:endParaRPr lang="en-US" b="1" dirty="0">
              <a:solidFill>
                <a:srgbClr val="C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rgbClr val="7030A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52600"/>
            <a:ext cx="9144000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079" y="5961071"/>
            <a:ext cx="9144000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72000" y="4038600"/>
            <a:ext cx="4343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Trainer by:</a:t>
            </a:r>
          </a:p>
          <a:p>
            <a:pPr algn="ctr"/>
            <a:r>
              <a:rPr lang="en-US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Prof.  Padma Dandin</a:t>
            </a:r>
          </a:p>
          <a:p>
            <a:pPr algn="ctr"/>
            <a:r>
              <a:rPr lang="en-US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Dept of Computer Science </a:t>
            </a:r>
          </a:p>
          <a:p>
            <a:pPr algn="ctr"/>
            <a:r>
              <a:rPr lang="en-US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&amp; Engineering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792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67F2-8A0E-8A67-6C4C-C2AA7854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 AND DISCUSSIONS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21844-0F51-F7FA-B914-7408995E4128}"/>
              </a:ext>
            </a:extLst>
          </p:cNvPr>
          <p:cNvSpPr txBox="1"/>
          <p:nvPr/>
        </p:nvSpPr>
        <p:spPr>
          <a:xfrm>
            <a:off x="1447800" y="3992814"/>
            <a:ext cx="32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dirty="0">
                <a:latin typeface="Times New Roman"/>
                <a:cs typeface="Times New Roman"/>
              </a:rPr>
              <a:t>Fig</a:t>
            </a:r>
            <a:r>
              <a:rPr lang="en-IN" sz="1200" b="1" spc="-60" dirty="0">
                <a:latin typeface="Times New Roman"/>
                <a:cs typeface="Times New Roman"/>
              </a:rPr>
              <a:t> 1</a:t>
            </a:r>
            <a:r>
              <a:rPr lang="en-IN" sz="1200" b="1" dirty="0">
                <a:latin typeface="Times New Roman"/>
                <a:cs typeface="Times New Roman"/>
              </a:rPr>
              <a:t>:</a:t>
            </a:r>
            <a:r>
              <a:rPr lang="en-IN" sz="1200" b="1" spc="-60" dirty="0">
                <a:latin typeface="Times New Roman"/>
                <a:cs typeface="Times New Roman"/>
              </a:rPr>
              <a:t> Login</a:t>
            </a:r>
            <a:r>
              <a:rPr lang="en-IN" sz="1200" b="1" spc="-55" dirty="0">
                <a:latin typeface="Times New Roman"/>
                <a:cs typeface="Times New Roman"/>
              </a:rPr>
              <a:t> </a:t>
            </a:r>
            <a:r>
              <a:rPr lang="en-IN" sz="1200" b="1" spc="-20" dirty="0">
                <a:latin typeface="Times New Roman"/>
                <a:cs typeface="Times New Roman"/>
              </a:rPr>
              <a:t>Page</a:t>
            </a:r>
            <a:endParaRPr lang="en-IN" sz="1200" b="1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B677B-B39D-C6C6-F8B2-F2B271C3A655}"/>
              </a:ext>
            </a:extLst>
          </p:cNvPr>
          <p:cNvSpPr txBox="1"/>
          <p:nvPr/>
        </p:nvSpPr>
        <p:spPr>
          <a:xfrm>
            <a:off x="5715000" y="3992813"/>
            <a:ext cx="4953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dirty="0">
                <a:latin typeface="Times New Roman"/>
                <a:cs typeface="Times New Roman"/>
              </a:rPr>
              <a:t>Fig</a:t>
            </a:r>
            <a:r>
              <a:rPr lang="en-IN" sz="1200" b="1" spc="-55" dirty="0">
                <a:latin typeface="Times New Roman"/>
                <a:cs typeface="Times New Roman"/>
              </a:rPr>
              <a:t> 2</a:t>
            </a:r>
            <a:r>
              <a:rPr lang="en-IN" sz="1200" b="1" dirty="0">
                <a:latin typeface="Times New Roman"/>
                <a:cs typeface="Times New Roman"/>
              </a:rPr>
              <a:t>:</a:t>
            </a:r>
            <a:r>
              <a:rPr lang="en-IN" sz="1200" b="1" spc="-50" dirty="0">
                <a:latin typeface="Times New Roman"/>
                <a:cs typeface="Times New Roman"/>
              </a:rPr>
              <a:t> Register Page</a:t>
            </a:r>
            <a:endParaRPr lang="en-IN" sz="1200" b="1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060B3-7A60-5764-E9D2-75ACC3B7D0A5}"/>
              </a:ext>
            </a:extLst>
          </p:cNvPr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Hubballi                                                                                      2024-2025				  9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B9A476-7947-D969-1285-76E95C529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54" y="1793889"/>
            <a:ext cx="4160432" cy="209872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A2D590-3B11-6EB4-749F-76341CDC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81645"/>
            <a:ext cx="4118043" cy="20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8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106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3000" dirty="0"/>
              <a:t>      </a:t>
            </a:r>
            <a:r>
              <a:rPr lang="en-US" sz="43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 AND DISCUSSIONS</a:t>
            </a:r>
            <a:endParaRPr lang="en-US" sz="30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                                                                           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/>
                <a:cs typeface="Times New Roman"/>
              </a:rPr>
              <a:t>                                                                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/>
                <a:cs typeface="Times New Roman"/>
              </a:rPr>
              <a:t>                                                                      </a:t>
            </a:r>
          </a:p>
          <a:p>
            <a:pPr marL="0" indent="0" algn="just">
              <a:buNone/>
            </a:pPr>
            <a:r>
              <a:rPr lang="en-IN" sz="1200" b="1" dirty="0">
                <a:latin typeface="Times New Roman"/>
                <a:cs typeface="Times New Roman"/>
              </a:rPr>
              <a:t>                   </a:t>
            </a:r>
          </a:p>
          <a:p>
            <a:pPr marL="0" indent="0" algn="ctr">
              <a:buNone/>
            </a:pPr>
            <a:endParaRPr lang="en-IN" sz="1700" b="1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IN" sz="1700" b="1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IN" sz="1800" b="1" dirty="0"/>
          </a:p>
          <a:p>
            <a:pPr marL="0" indent="0">
              <a:buNone/>
            </a:pPr>
            <a:r>
              <a:rPr lang="en-IN" sz="1800" b="1" dirty="0"/>
              <a:t>	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E-commerce page 				Fig 4: Product details</a:t>
            </a:r>
          </a:p>
          <a:p>
            <a:pPr marL="0" indent="0" algn="just">
              <a:buNone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  <a:p>
            <a:pPr marL="0" indent="0" algn="just">
              <a:buNone/>
            </a:pPr>
            <a:r>
              <a:rPr lang="en-IN" sz="1800" b="1" dirty="0">
                <a:latin typeface="Times New Roman"/>
                <a:cs typeface="Times New Roman"/>
              </a:rPr>
              <a:t>                                            </a:t>
            </a:r>
          </a:p>
          <a:p>
            <a:pPr marL="0" indent="0" algn="just">
              <a:buNone/>
            </a:pPr>
            <a:endParaRPr lang="en-IN" sz="1800" b="1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IN" sz="1800" b="1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IN" sz="1800" b="1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IN" sz="1800" b="1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IN" sz="1800" b="1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IN" sz="1800" b="1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IN" sz="1800" b="1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IN" sz="1800" b="1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IN" sz="1800" b="1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IN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Hubballi			              2024-2025			                                   10</a:t>
            </a:r>
          </a:p>
        </p:txBody>
      </p:sp>
      <p:pic>
        <p:nvPicPr>
          <p:cNvPr id="2" name="Image 9" descr="A screenshot of a computer  AI-generated content may be incorrect.">
            <a:extLst>
              <a:ext uri="{FF2B5EF4-FFF2-40B4-BE49-F238E27FC236}">
                <a16:creationId xmlns:a16="http://schemas.microsoft.com/office/drawing/2014/main" id="{3048C892-2A4F-9E96-E15C-67BE63F8B2C3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462" y="2133600"/>
            <a:ext cx="4239638" cy="2362200"/>
          </a:xfrm>
          <a:prstGeom prst="rect">
            <a:avLst/>
          </a:prstGeom>
        </p:spPr>
      </p:pic>
      <p:pic>
        <p:nvPicPr>
          <p:cNvPr id="5" name="Image 12" descr="A computer screen shot of a product  AI-generated content may be incorrect.">
            <a:extLst>
              <a:ext uri="{FF2B5EF4-FFF2-40B4-BE49-F238E27FC236}">
                <a16:creationId xmlns:a16="http://schemas.microsoft.com/office/drawing/2014/main" id="{D1D5345D-3CD7-32C4-1819-7CEF3CD2BF14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799" y="2133600"/>
            <a:ext cx="3962401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A86A-C29C-CD9E-8F28-918839D6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 AND DISCUSSIONS</a:t>
            </a:r>
            <a:endParaRPr lang="en-IN" dirty="0"/>
          </a:p>
        </p:txBody>
      </p:sp>
      <p:pic>
        <p:nvPicPr>
          <p:cNvPr id="4" name="Image 16" descr="A screenshot of a computer  AI-generated content may be incorrect.">
            <a:extLst>
              <a:ext uri="{FF2B5EF4-FFF2-40B4-BE49-F238E27FC236}">
                <a16:creationId xmlns:a16="http://schemas.microsoft.com/office/drawing/2014/main" id="{3F97438D-3284-72BA-54B7-2B78052F9D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1201"/>
            <a:ext cx="4096879" cy="2743200"/>
          </a:xfrm>
          <a:prstGeom prst="rect">
            <a:avLst/>
          </a:prstGeom>
        </p:spPr>
      </p:pic>
      <p:pic>
        <p:nvPicPr>
          <p:cNvPr id="5" name="Image 17" descr="A screenshot of a computer  AI-generated content may be incorrect.">
            <a:extLst>
              <a:ext uri="{FF2B5EF4-FFF2-40B4-BE49-F238E27FC236}">
                <a16:creationId xmlns:a16="http://schemas.microsoft.com/office/drawing/2014/main" id="{879C1E42-AC43-43E3-814B-50FD7ED7D7D3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981200"/>
            <a:ext cx="4248785" cy="2743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8BFB7-3668-41A3-1360-07B1A873B5D4}"/>
              </a:ext>
            </a:extLst>
          </p:cNvPr>
          <p:cNvSpPr txBox="1"/>
          <p:nvPr/>
        </p:nvSpPr>
        <p:spPr>
          <a:xfrm>
            <a:off x="1638300" y="4953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 5: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Displays</a:t>
            </a:r>
            <a:r>
              <a:rPr lang="en-US" sz="12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12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saled</a:t>
            </a:r>
            <a:r>
              <a:rPr lang="en-US" sz="12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en-US" sz="12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volume</a:t>
            </a:r>
            <a:r>
              <a:rPr lang="en-US" sz="12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2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</a:t>
            </a:r>
            <a:r>
              <a:rPr lang="en-US" sz="12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2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calender</a:t>
            </a:r>
            <a:r>
              <a:rPr lang="en-US" sz="12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,with</a:t>
            </a:r>
            <a:r>
              <a:rPr lang="en-US" sz="12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transaction</a:t>
            </a:r>
            <a:r>
              <a:rPr lang="en-US" sz="12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summary.</a:t>
            </a:r>
            <a:endParaRPr lang="en-IN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DAC34-7000-189E-D65B-8B7FA61E19E2}"/>
              </a:ext>
            </a:extLst>
          </p:cNvPr>
          <p:cNvSpPr txBox="1"/>
          <p:nvPr/>
        </p:nvSpPr>
        <p:spPr>
          <a:xfrm>
            <a:off x="0" y="6477000"/>
            <a:ext cx="9296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Dept of CSE, JCET, Hubballi			              2024-2025			                                   11</a:t>
            </a:r>
          </a:p>
        </p:txBody>
      </p:sp>
    </p:spTree>
    <p:extLst>
      <p:ext uri="{BB962C8B-B14F-4D97-AF65-F5344CB8AC3E}">
        <p14:creationId xmlns:p14="http://schemas.microsoft.com/office/powerpoint/2010/main" val="406416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3DD6-81DA-EA75-BF67-91AA5B2A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 AND DISCUSSIONS</a:t>
            </a:r>
            <a:endParaRPr lang="en-IN" dirty="0"/>
          </a:p>
        </p:txBody>
      </p:sp>
      <p:pic>
        <p:nvPicPr>
          <p:cNvPr id="4" name="Image 18" descr="A screenshot of a computer  AI-generated content may be incorrect.">
            <a:extLst>
              <a:ext uri="{FF2B5EF4-FFF2-40B4-BE49-F238E27FC236}">
                <a16:creationId xmlns:a16="http://schemas.microsoft.com/office/drawing/2014/main" id="{ED856E23-2E13-9BEF-810C-BDA8EDF89F7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4114800" cy="2667000"/>
          </a:xfrm>
          <a:prstGeom prst="rect">
            <a:avLst/>
          </a:prstGeom>
        </p:spPr>
      </p:pic>
      <p:pic>
        <p:nvPicPr>
          <p:cNvPr id="5" name="Image 19" descr="A screenshot of a computer  AI-generated content may be incorrect.">
            <a:extLst>
              <a:ext uri="{FF2B5EF4-FFF2-40B4-BE49-F238E27FC236}">
                <a16:creationId xmlns:a16="http://schemas.microsoft.com/office/drawing/2014/main" id="{51EE2232-2B6B-4FD7-5787-C56E1619B0EA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6169" y="1976337"/>
            <a:ext cx="4219231" cy="2519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7A25EA-6211-A97B-3FFC-5F77E96427A7}"/>
              </a:ext>
            </a:extLst>
          </p:cNvPr>
          <p:cNvSpPr txBox="1"/>
          <p:nvPr/>
        </p:nvSpPr>
        <p:spPr>
          <a:xfrm>
            <a:off x="2514600" y="4623881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6: database of products, orders, category and user 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5FF41-5CFE-A942-0FB4-CC47324F3796}"/>
              </a:ext>
            </a:extLst>
          </p:cNvPr>
          <p:cNvSpPr txBox="1"/>
          <p:nvPr/>
        </p:nvSpPr>
        <p:spPr>
          <a:xfrm>
            <a:off x="114300" y="6487287"/>
            <a:ext cx="8915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Dept of CSE, JCET, Hubballi			              2024-2025			                                   12</a:t>
            </a:r>
          </a:p>
        </p:txBody>
      </p:sp>
    </p:spTree>
    <p:extLst>
      <p:ext uri="{BB962C8B-B14F-4D97-AF65-F5344CB8AC3E}">
        <p14:creationId xmlns:p14="http://schemas.microsoft.com/office/powerpoint/2010/main" val="213491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DC24-4F7B-D370-1B1A-3DA8B766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CA1D-DBCC-7445-4321-CFE7E9BF6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17638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shows how a basic ecommerce platform can be built using the MERN stack with simple API synchronization.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modular, testable, and scalable for small-to-medium businesses.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unnecessary complexity made development faster and easier to maintain.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183A7-C7B3-335B-0143-7BB586085945}"/>
              </a:ext>
            </a:extLst>
          </p:cNvPr>
          <p:cNvSpPr txBox="1"/>
          <p:nvPr/>
        </p:nvSpPr>
        <p:spPr>
          <a:xfrm>
            <a:off x="76200" y="6452557"/>
            <a:ext cx="9525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Dept of CSE, JCET, Hubballi			              2024-2025			                                   13</a:t>
            </a:r>
          </a:p>
        </p:txBody>
      </p:sp>
    </p:spTree>
    <p:extLst>
      <p:ext uri="{BB962C8B-B14F-4D97-AF65-F5344CB8AC3E}">
        <p14:creationId xmlns:p14="http://schemas.microsoft.com/office/powerpoint/2010/main" val="81700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4E77C-6480-0BB0-DB42-4F237C43F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18FF-D82A-18A7-F552-8D1765CB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8B06C-B556-CDC3-E73D-2E91D2996A96}"/>
              </a:ext>
            </a:extLst>
          </p:cNvPr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Hubballi			              2024-2025			                                   14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CDF418D-F07F-99D8-BC1F-B9A288C0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78684"/>
            <a:ext cx="8991600" cy="4864916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notifications using Socket.IO.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more efficient data querying.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on cloud with CI/CD pipelines (e.g., AWS,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AI-based recommendations using backend ML services.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3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43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Sharma, R., &amp; Verma, S.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Optimization in MERN   </a:t>
            </a:r>
            <a:b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Stack Applications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International Journal of Research   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Publication and Reviews, 132–137, 2021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Kumar, A., &amp; Singh, R.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Real-Time Data Synchronization in </a:t>
            </a:r>
            <a:b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Full-Stack Applications</a:t>
            </a:r>
            <a:r>
              <a:rPr lang="en-IN" sz="1600" i="1" dirty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2020.</a:t>
            </a:r>
          </a:p>
          <a:p>
            <a:pPr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Li, S., &amp; Chen,  Y.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Payment Gateway Integration and  </a:t>
            </a:r>
            <a:b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Subscription Management Build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Bachelor’s Thesis, LAB 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University of Applied Sciences, 2022.</a:t>
            </a:r>
          </a:p>
          <a:p>
            <a:pPr algn="just">
              <a:buNone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Ahmed, A. </a:t>
            </a:r>
            <a:r>
              <a:rPr lang="en-IN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Authentication in Node.js Using JWT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 </a:t>
            </a:r>
            <a:b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Medium, 2019.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Hubballi			              2024-2025			                                  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14979-AF3B-74B2-80BA-1C33E2B19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78B3-BF69-8D3F-243C-C552D24AF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85800"/>
            <a:ext cx="8229600" cy="4525963"/>
          </a:xfrm>
        </p:spPr>
        <p:txBody>
          <a:bodyPr/>
          <a:lstStyle/>
          <a:p>
            <a:endParaRPr lang="en-US" dirty="0"/>
          </a:p>
          <a:p>
            <a:pPr algn="ctr">
              <a:buNone/>
            </a:pPr>
            <a:endParaRPr lang="en-US" sz="4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69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 ANALYSIS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 AND DISCUSSION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FUTURE WORK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172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Hubballi			                    2024-2025				        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0914"/>
            <a:ext cx="7543800" cy="611372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Hubballi                                                                                      2024-2025				  2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94C95E-7618-2A9B-AC03-132873C24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100" y="990600"/>
            <a:ext cx="83058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Growth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E-commerce is rapidly expanding, offering users convenience and flexibility in online shopping.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Frontend–Backend Synchronization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Seamless synchronization between React.js (frontend) and Node.js (backend) is essential for a smooth and responsive user experience.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Traditional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Older systems often suffer from data inconsistency, latency, and security issues, which affect performance.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 Advantage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MERN stack—MongoDB, Express.js, React.js, and Node.js—provides a robust and modern framework for building full-stack web applications.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&amp; Scalable Features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integrated payment gateways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BrainTree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PayPal), JWT authentication, and MongoDB storage, the system ensures real-time updates, data security, and efficient admin control.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E9A4-1C57-2F16-AD0A-0168A899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469D8-78BC-FC78-1A9F-27A1FD329E70}"/>
              </a:ext>
            </a:extLst>
          </p:cNvPr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Hubballi                                                                                      2024-2025				  3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A57B15A-0F19-A992-F290-182E6CC59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96065"/>
              </p:ext>
            </p:extLst>
          </p:nvPr>
        </p:nvGraphicFramePr>
        <p:xfrm>
          <a:off x="206894" y="1485900"/>
          <a:ext cx="8730211" cy="4495800"/>
        </p:xfrm>
        <a:graphic>
          <a:graphicData uri="http://schemas.openxmlformats.org/drawingml/2006/table">
            <a:tbl>
              <a:tblPr/>
              <a:tblGrid>
                <a:gridCol w="2253211">
                  <a:extLst>
                    <a:ext uri="{9D8B030D-6E8A-4147-A177-3AD203B41FA5}">
                      <a16:colId xmlns:a16="http://schemas.microsoft.com/office/drawing/2014/main" val="274952703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785240079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49693736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1966388853"/>
                    </a:ext>
                  </a:extLst>
                </a:gridCol>
              </a:tblGrid>
              <a:tr h="383335">
                <a:tc>
                  <a:txBody>
                    <a:bodyPr/>
                    <a:lstStyle/>
                    <a:p>
                      <a:r>
                        <a:rPr lang="en-IN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Methods/Tools</a:t>
                      </a:r>
                      <a:endParaRPr lang="en-IN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741516"/>
                  </a:ext>
                </a:extLst>
              </a:tr>
              <a:tr h="1277535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Sharma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etal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(2021)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 optimization in MERN stack-based applications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MongoDB indexing, React virtual DOM, Express middleware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Improved performance and reduced server response time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908361"/>
                  </a:ext>
                </a:extLst>
              </a:tr>
              <a:tr h="1277535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Kumar &amp; Singh (2020)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data synchronization in full-stack applications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REST APIs, React Context API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Achieved real-time updates and enhanced user experience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709175"/>
                  </a:ext>
                </a:extLst>
              </a:tr>
              <a:tr h="1557395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Ahmed et al. (2019)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Secure authentication in Node.js-based web applications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JWT, Bcrypt.js, HTTPS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Ensured secure login and user session management</a:t>
                      </a:r>
                    </a:p>
                    <a:p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6" marR="85396" marT="42698" marB="42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0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08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4953000"/>
          </a:xfrm>
        </p:spPr>
        <p:txBody>
          <a:bodyPr>
            <a:noAutofit/>
          </a:bodyPr>
          <a:lstStyle/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motivation behind this project was to create a reliable and secure e-commerce solution that addresses issues like: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data inconsistency between the front and back ends.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dmin control over the system.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concerns in payment processing.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bottlenecks in user authentication and product management.</a:t>
            </a: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enhancement like control panels and payment gateways.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Hubballi			                    2024-2025			                                  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establish a reliable data synchronization mechanism between the frontend (React.js) and backend (Node.js).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and implement a dynamic, responsive, and user-friendly interface using React.js.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secure user authentication and data handling using JWT and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bcrypt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integrate secure and seamless payment gateways using </a:t>
            </a:r>
            <a:r>
              <a:rPr lang="en-IN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BrainTree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PayPal.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refine and structure the database using MongoDB schemas for users, products, and categories.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deploy a fully functional e-commerce website on GitHub with quality assurance and testing.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" y="6337141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Hubballi			                      2024-2025				    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853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Hubballi			                   2024-2025			                                   6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CB0B1AB-ADC9-4818-984D-A4B543D30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1022" y="1312967"/>
            <a:ext cx="8003448" cy="346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Building an e-commerce platform involves several challenges including ensuring data synchronization between the frontend and backend, managing user sessions securely, integrating trustworthy payment gateways, and providing a responsive UI/UX. The problem addressed by this project is to design and develop an e-commerce solution that resolves these challenges using the MERN stack, while also providing administrative functionality and a seamless user experience.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 ANALYSIS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ReactJS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Axios / Fetch API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NodeJS 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MongoDB for data storage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JWT for authentication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Tools: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Postman (API testing)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GitHub (Version control)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Compass for database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Hubballi				 2024-2025			                                  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5562600" cy="990600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Hubballi				 2024-2025			                                  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79CB4-BFC0-B28A-9586-6B4424E8D72A}"/>
              </a:ext>
            </a:extLst>
          </p:cNvPr>
          <p:cNvSpPr txBox="1"/>
          <p:nvPr/>
        </p:nvSpPr>
        <p:spPr>
          <a:xfrm>
            <a:off x="3200400" y="58456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latin typeface="Times New Roman"/>
                <a:cs typeface="Times New Roman"/>
              </a:rPr>
              <a:t>Figure</a:t>
            </a:r>
            <a:r>
              <a:rPr lang="en-IN" sz="1800" spc="-6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1:</a:t>
            </a:r>
            <a:r>
              <a:rPr lang="en-IN" sz="1800" spc="-60" dirty="0">
                <a:latin typeface="Times New Roman"/>
                <a:cs typeface="Times New Roman"/>
              </a:rPr>
              <a:t> </a:t>
            </a:r>
            <a:r>
              <a:rPr lang="en-IN" spc="-60" dirty="0">
                <a:latin typeface="Times New Roman"/>
                <a:cs typeface="Times New Roman"/>
              </a:rPr>
              <a:t>Methodology</a:t>
            </a:r>
            <a:endParaRPr lang="en-IN" sz="1800" dirty="0">
              <a:latin typeface="Times New Roman"/>
              <a:cs typeface="Times New Roman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EC501-9806-DF0B-A571-8F1803CE6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94267"/>
            <a:ext cx="8229600" cy="449579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frontend React components for login, product list, cart, and orders.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backend APIs 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connect to MongoDB.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Axios in React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 backend routes.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routes using JWT for login-protected actions.</a:t>
            </a:r>
          </a:p>
          <a:p>
            <a:endParaRPr lang="en-IN" dirty="0"/>
          </a:p>
        </p:txBody>
      </p:sp>
      <p:pic>
        <p:nvPicPr>
          <p:cNvPr id="3" name="Image 7">
            <a:extLst>
              <a:ext uri="{FF2B5EF4-FFF2-40B4-BE49-F238E27FC236}">
                <a16:creationId xmlns:a16="http://schemas.microsoft.com/office/drawing/2014/main" id="{8F77901B-EC2E-77D5-B0D6-1AE139767D5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2411929"/>
            <a:ext cx="5791200" cy="3155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1170</Words>
  <Application>Microsoft Office PowerPoint</Application>
  <PresentationFormat>On-screen Show (4:3)</PresentationFormat>
  <Paragraphs>171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Office Theme</vt:lpstr>
      <vt:lpstr>PowerPoint Presentation</vt:lpstr>
      <vt:lpstr>Contents</vt:lpstr>
      <vt:lpstr> INTRODUCTION </vt:lpstr>
      <vt:lpstr>LITERATURE SURVEY</vt:lpstr>
      <vt:lpstr> MOTIVATION </vt:lpstr>
      <vt:lpstr> OBJECTIVES  </vt:lpstr>
      <vt:lpstr>PROBLEM STATEMENT</vt:lpstr>
      <vt:lpstr> REQUIREMENT ANALYSIS </vt:lpstr>
      <vt:lpstr> METHODOLOGY </vt:lpstr>
      <vt:lpstr>RESULTS AND DISCUSSIONS</vt:lpstr>
      <vt:lpstr>PowerPoint Presentation</vt:lpstr>
      <vt:lpstr>RESULTS AND DISCUSSIONS</vt:lpstr>
      <vt:lpstr>RESULTS AND DISCUSSIONS</vt:lpstr>
      <vt:lpstr>CONCLUSION</vt:lpstr>
      <vt:lpstr>FUTURE SCOPE</vt:lpstr>
      <vt:lpstr> 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Abhinandan Gaikwad</cp:lastModifiedBy>
  <cp:revision>132</cp:revision>
  <dcterms:created xsi:type="dcterms:W3CDTF">2020-12-15T06:38:19Z</dcterms:created>
  <dcterms:modified xsi:type="dcterms:W3CDTF">2025-05-28T18:26:28Z</dcterms:modified>
</cp:coreProperties>
</file>