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75" r:id="rId5"/>
    <p:sldId id="267" r:id="rId6"/>
    <p:sldId id="268" r:id="rId7"/>
    <p:sldId id="269" r:id="rId8"/>
    <p:sldId id="270" r:id="rId9"/>
    <p:sldId id="271" r:id="rId10"/>
    <p:sldId id="272" r:id="rId11"/>
    <p:sldId id="273" r:id="rId12"/>
    <p:sldId id="274" r:id="rId13"/>
    <p:sldId id="260" r:id="rId14"/>
    <p:sldId id="261" r:id="rId15"/>
    <p:sldId id="262" r:id="rId16"/>
    <p:sldId id="263" r:id="rId17"/>
    <p:sldId id="264" r:id="rId18"/>
    <p:sldId id="265" r:id="rId19"/>
    <p:sldId id="266"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4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vis-www.cs.umass.edu/lfw/" TargetMode="External"/><Relationship Id="rId2" Type="http://schemas.openxmlformats.org/officeDocument/2006/relationships/hyperlink" Target="http://dlib.n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1474" y="641683"/>
            <a:ext cx="10764253" cy="1200329"/>
          </a:xfrm>
          <a:prstGeom prst="rect">
            <a:avLst/>
          </a:prstGeom>
          <a:noFill/>
        </p:spPr>
        <p:txBody>
          <a:bodyPr wrap="square" rtlCol="0">
            <a:spAutoFit/>
          </a:bodyPr>
          <a:lstStyle/>
          <a:p>
            <a:pPr algn="ctr"/>
            <a:r>
              <a:rPr lang="en-GB" sz="3600" dirty="0"/>
              <a:t>Live Video Feed based Online Attendance Capturing </a:t>
            </a:r>
            <a:r>
              <a:rPr lang="en-GB" sz="3600" dirty="0" smtClean="0"/>
              <a:t>Tool</a:t>
            </a:r>
            <a:endParaRPr lang="en-GB" sz="3600" dirty="0"/>
          </a:p>
        </p:txBody>
      </p:sp>
    </p:spTree>
    <p:extLst>
      <p:ext uri="{BB962C8B-B14F-4D97-AF65-F5344CB8AC3E}">
        <p14:creationId xmlns:p14="http://schemas.microsoft.com/office/powerpoint/2010/main" val="624050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260" y="174567"/>
            <a:ext cx="2830354" cy="6410716"/>
          </a:xfrm>
          <a:prstGeom prst="rect">
            <a:avLst/>
          </a:prstGeom>
        </p:spPr>
      </p:pic>
      <p:sp>
        <p:nvSpPr>
          <p:cNvPr id="3" name="TextBox 2"/>
          <p:cNvSpPr txBox="1"/>
          <p:nvPr/>
        </p:nvSpPr>
        <p:spPr>
          <a:xfrm>
            <a:off x="299258" y="407324"/>
            <a:ext cx="3483032" cy="923330"/>
          </a:xfrm>
          <a:prstGeom prst="rect">
            <a:avLst/>
          </a:prstGeom>
          <a:noFill/>
        </p:spPr>
        <p:txBody>
          <a:bodyPr wrap="square" rtlCol="0">
            <a:spAutoFit/>
          </a:bodyPr>
          <a:lstStyle/>
          <a:p>
            <a:r>
              <a:rPr lang="en-GB" dirty="0" smtClean="0"/>
              <a:t>Face Encoding extraction using ResNet-34 Deep learning architecture</a:t>
            </a:r>
            <a:endParaRPr lang="en-GB" dirty="0"/>
          </a:p>
        </p:txBody>
      </p:sp>
    </p:spTree>
    <p:extLst>
      <p:ext uri="{BB962C8B-B14F-4D97-AF65-F5344CB8AC3E}">
        <p14:creationId xmlns:p14="http://schemas.microsoft.com/office/powerpoint/2010/main" val="2564212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174" y="307572"/>
            <a:ext cx="4859930" cy="5694219"/>
          </a:xfrm>
          <a:prstGeom prst="rect">
            <a:avLst/>
          </a:prstGeom>
        </p:spPr>
      </p:pic>
    </p:spTree>
    <p:extLst>
      <p:ext uri="{BB962C8B-B14F-4D97-AF65-F5344CB8AC3E}">
        <p14:creationId xmlns:p14="http://schemas.microsoft.com/office/powerpoint/2010/main" val="316138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34" y="340821"/>
            <a:ext cx="5879838" cy="6192982"/>
          </a:xfrm>
          <a:prstGeom prst="rect">
            <a:avLst/>
          </a:prstGeom>
        </p:spPr>
      </p:pic>
    </p:spTree>
    <p:extLst>
      <p:ext uri="{BB962C8B-B14F-4D97-AF65-F5344CB8AC3E}">
        <p14:creationId xmlns:p14="http://schemas.microsoft.com/office/powerpoint/2010/main" val="2234959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266700"/>
            <a:ext cx="2466975" cy="400110"/>
          </a:xfrm>
          <a:prstGeom prst="rect">
            <a:avLst/>
          </a:prstGeom>
          <a:noFill/>
        </p:spPr>
        <p:txBody>
          <a:bodyPr wrap="square" rtlCol="0">
            <a:spAutoFit/>
          </a:bodyPr>
          <a:lstStyle/>
          <a:p>
            <a:r>
              <a:rPr lang="en-GB" sz="2000" dirty="0" smtClean="0">
                <a:solidFill>
                  <a:schemeClr val="accent2">
                    <a:lumMod val="50000"/>
                  </a:schemeClr>
                </a:solidFill>
              </a:rPr>
              <a:t>Code Walkthrough:</a:t>
            </a:r>
            <a:endParaRPr lang="en-GB" sz="2000" dirty="0">
              <a:solidFill>
                <a:schemeClr val="accent2">
                  <a:lumMod val="50000"/>
                </a:schemeClr>
              </a:solidFill>
            </a:endParaRPr>
          </a:p>
        </p:txBody>
      </p:sp>
      <p:pic>
        <p:nvPicPr>
          <p:cNvPr id="3" name="Picture 2"/>
          <p:cNvPicPr>
            <a:picLocks noChangeAspect="1"/>
          </p:cNvPicPr>
          <p:nvPr/>
        </p:nvPicPr>
        <p:blipFill rotWithShape="1">
          <a:blip r:embed="rId2"/>
          <a:srcRect l="3520" t="7543" r="3286" b="7327"/>
          <a:stretch/>
        </p:blipFill>
        <p:spPr>
          <a:xfrm>
            <a:off x="371475" y="752474"/>
            <a:ext cx="8572500" cy="3762375"/>
          </a:xfrm>
          <a:prstGeom prst="rect">
            <a:avLst/>
          </a:prstGeom>
        </p:spPr>
      </p:pic>
      <p:sp>
        <p:nvSpPr>
          <p:cNvPr id="5" name="TextBox 4"/>
          <p:cNvSpPr txBox="1"/>
          <p:nvPr/>
        </p:nvSpPr>
        <p:spPr>
          <a:xfrm>
            <a:off x="466725" y="4705350"/>
            <a:ext cx="8477250" cy="1077218"/>
          </a:xfrm>
          <a:prstGeom prst="rect">
            <a:avLst/>
          </a:prstGeom>
          <a:noFill/>
        </p:spPr>
        <p:txBody>
          <a:bodyPr wrap="square" rtlCol="0">
            <a:spAutoFit/>
          </a:bodyPr>
          <a:lstStyle/>
          <a:p>
            <a:r>
              <a:rPr lang="en-GB" sz="1600" dirty="0" smtClean="0"/>
              <a:t>The above code is a sample code to extract image from a database, and save it into local directory.</a:t>
            </a:r>
          </a:p>
          <a:p>
            <a:r>
              <a:rPr lang="en-GB" sz="1600" dirty="0" smtClean="0"/>
              <a:t>Then, we are creating the encoding for the known image which will be compared with subsequent captured images.</a:t>
            </a:r>
            <a:endParaRPr lang="en-GB" sz="1600" dirty="0"/>
          </a:p>
        </p:txBody>
      </p:sp>
    </p:spTree>
    <p:extLst>
      <p:ext uri="{BB962C8B-B14F-4D97-AF65-F5344CB8AC3E}">
        <p14:creationId xmlns:p14="http://schemas.microsoft.com/office/powerpoint/2010/main" val="3215857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616" t="11983" r="3675" b="14463"/>
          <a:stretch/>
        </p:blipFill>
        <p:spPr>
          <a:xfrm>
            <a:off x="600074" y="1780877"/>
            <a:ext cx="6880261" cy="1866900"/>
          </a:xfrm>
          <a:prstGeom prst="rect">
            <a:avLst/>
          </a:prstGeom>
        </p:spPr>
      </p:pic>
      <p:sp>
        <p:nvSpPr>
          <p:cNvPr id="3" name="TextBox 2"/>
          <p:cNvSpPr txBox="1"/>
          <p:nvPr/>
        </p:nvSpPr>
        <p:spPr>
          <a:xfrm>
            <a:off x="771525" y="733425"/>
            <a:ext cx="5534025" cy="923330"/>
          </a:xfrm>
          <a:prstGeom prst="rect">
            <a:avLst/>
          </a:prstGeom>
          <a:noFill/>
        </p:spPr>
        <p:txBody>
          <a:bodyPr wrap="square" rtlCol="0">
            <a:spAutoFit/>
          </a:bodyPr>
          <a:lstStyle/>
          <a:p>
            <a:r>
              <a:rPr lang="en-GB" dirty="0" smtClean="0"/>
              <a:t>Input constraints:</a:t>
            </a:r>
          </a:p>
          <a:p>
            <a:r>
              <a:rPr lang="en-GB" dirty="0" smtClean="0"/>
              <a:t>We are creating a UI in </a:t>
            </a:r>
            <a:r>
              <a:rPr lang="en-GB" dirty="0" err="1" smtClean="0"/>
              <a:t>Streamlit</a:t>
            </a:r>
            <a:r>
              <a:rPr lang="en-GB" dirty="0" smtClean="0"/>
              <a:t> for users to enter the required details.</a:t>
            </a:r>
            <a:endParaRPr lang="en-GB" dirty="0"/>
          </a:p>
        </p:txBody>
      </p:sp>
      <p:sp>
        <p:nvSpPr>
          <p:cNvPr id="4" name="TextBox 3"/>
          <p:cNvSpPr txBox="1"/>
          <p:nvPr/>
        </p:nvSpPr>
        <p:spPr>
          <a:xfrm>
            <a:off x="771525" y="3771900"/>
            <a:ext cx="6537360" cy="646331"/>
          </a:xfrm>
          <a:prstGeom prst="rect">
            <a:avLst/>
          </a:prstGeom>
          <a:noFill/>
        </p:spPr>
        <p:txBody>
          <a:bodyPr wrap="square" rtlCol="0">
            <a:spAutoFit/>
          </a:bodyPr>
          <a:lstStyle/>
          <a:p>
            <a:r>
              <a:rPr lang="en-GB" dirty="0" smtClean="0"/>
              <a:t>Here, we are taking name, registration ID , class ID and class duration as an input</a:t>
            </a:r>
            <a:endParaRPr lang="en-GB" dirty="0"/>
          </a:p>
        </p:txBody>
      </p:sp>
    </p:spTree>
    <p:extLst>
      <p:ext uri="{BB962C8B-B14F-4D97-AF65-F5344CB8AC3E}">
        <p14:creationId xmlns:p14="http://schemas.microsoft.com/office/powerpoint/2010/main" val="567388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941" t="4749" r="4172" b="4881"/>
          <a:stretch/>
        </p:blipFill>
        <p:spPr>
          <a:xfrm>
            <a:off x="4200526" y="133350"/>
            <a:ext cx="7858124" cy="6524625"/>
          </a:xfrm>
          <a:prstGeom prst="rect">
            <a:avLst/>
          </a:prstGeom>
        </p:spPr>
      </p:pic>
      <p:sp>
        <p:nvSpPr>
          <p:cNvPr id="4" name="TextBox 3"/>
          <p:cNvSpPr txBox="1"/>
          <p:nvPr/>
        </p:nvSpPr>
        <p:spPr>
          <a:xfrm>
            <a:off x="152400" y="276225"/>
            <a:ext cx="3962400" cy="6863417"/>
          </a:xfrm>
          <a:prstGeom prst="rect">
            <a:avLst/>
          </a:prstGeom>
          <a:noFill/>
        </p:spPr>
        <p:txBody>
          <a:bodyPr wrap="square" rtlCol="0">
            <a:spAutoFit/>
          </a:bodyPr>
          <a:lstStyle/>
          <a:p>
            <a:r>
              <a:rPr lang="en-GB" sz="2000" dirty="0" smtClean="0">
                <a:solidFill>
                  <a:schemeClr val="accent2">
                    <a:lumMod val="50000"/>
                  </a:schemeClr>
                </a:solidFill>
              </a:rPr>
              <a:t>Code for Face Detection and Recognition</a:t>
            </a:r>
          </a:p>
          <a:p>
            <a:endParaRPr lang="en-GB" sz="1600" dirty="0"/>
          </a:p>
          <a:p>
            <a:r>
              <a:rPr lang="en-GB" sz="1600" dirty="0" smtClean="0"/>
              <a:t>Here, we are setting the </a:t>
            </a:r>
            <a:r>
              <a:rPr lang="en-GB" sz="1600" dirty="0" err="1" smtClean="0"/>
              <a:t>capture_frequency</a:t>
            </a:r>
            <a:r>
              <a:rPr lang="en-GB" sz="1600" dirty="0" smtClean="0"/>
              <a:t> i.e., the intervals in which a photo is captured from the webcam. </a:t>
            </a:r>
          </a:p>
          <a:p>
            <a:r>
              <a:rPr lang="en-GB" sz="1600" dirty="0" smtClean="0"/>
              <a:t>We are keeping the threshold ( the min percentage of time the student must be present for him/her to be marked present) to be 80%.</a:t>
            </a:r>
          </a:p>
          <a:p>
            <a:endParaRPr lang="en-GB" sz="1600" dirty="0"/>
          </a:p>
          <a:p>
            <a:r>
              <a:rPr lang="en-GB" sz="1600" dirty="0" smtClean="0"/>
              <a:t>Then, we are setting up a loop to repeat the capture and recognition process until the end of the meeting.</a:t>
            </a:r>
          </a:p>
          <a:p>
            <a:r>
              <a:rPr lang="en-GB" sz="1600" dirty="0" smtClean="0"/>
              <a:t>In each iteration of the loop, we first detect the presence of a face. If present, we try to compare the facial encodings of the captured face with the known face of student. If they match, then the </a:t>
            </a:r>
            <a:r>
              <a:rPr lang="en-GB" sz="1600" dirty="0" err="1" smtClean="0"/>
              <a:t>FaceFound</a:t>
            </a:r>
            <a:r>
              <a:rPr lang="en-GB" sz="1600" dirty="0" smtClean="0"/>
              <a:t> counter is increased by 1. Else, it is said that Another person is present.</a:t>
            </a:r>
          </a:p>
          <a:p>
            <a:r>
              <a:rPr lang="en-GB" sz="1600" dirty="0" smtClean="0"/>
              <a:t>We are then making the current thread sleep for n seconds(</a:t>
            </a:r>
            <a:r>
              <a:rPr lang="en-GB" sz="1600" dirty="0" err="1" smtClean="0"/>
              <a:t>capture_frequency</a:t>
            </a:r>
            <a:r>
              <a:rPr lang="en-GB" sz="1600" dirty="0" smtClean="0"/>
              <a:t>) to wait for next iteration.</a:t>
            </a:r>
          </a:p>
        </p:txBody>
      </p:sp>
    </p:spTree>
    <p:extLst>
      <p:ext uri="{BB962C8B-B14F-4D97-AF65-F5344CB8AC3E}">
        <p14:creationId xmlns:p14="http://schemas.microsoft.com/office/powerpoint/2010/main" val="3865245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514" t="6996" r="4282" b="8974"/>
          <a:stretch/>
        </p:blipFill>
        <p:spPr>
          <a:xfrm>
            <a:off x="528963" y="1240513"/>
            <a:ext cx="8034012" cy="4200524"/>
          </a:xfrm>
          <a:prstGeom prst="rect">
            <a:avLst/>
          </a:prstGeom>
        </p:spPr>
      </p:pic>
      <p:sp>
        <p:nvSpPr>
          <p:cNvPr id="3" name="TextBox 2"/>
          <p:cNvSpPr txBox="1"/>
          <p:nvPr/>
        </p:nvSpPr>
        <p:spPr>
          <a:xfrm>
            <a:off x="528963" y="409516"/>
            <a:ext cx="9386562" cy="461665"/>
          </a:xfrm>
          <a:prstGeom prst="rect">
            <a:avLst/>
          </a:prstGeom>
          <a:noFill/>
        </p:spPr>
        <p:txBody>
          <a:bodyPr wrap="square" rtlCol="0">
            <a:spAutoFit/>
          </a:bodyPr>
          <a:lstStyle/>
          <a:p>
            <a:r>
              <a:rPr lang="en-GB" sz="2400" dirty="0" smtClean="0">
                <a:solidFill>
                  <a:schemeClr val="accent2">
                    <a:lumMod val="50000"/>
                  </a:schemeClr>
                </a:solidFill>
              </a:rPr>
              <a:t>Letting the student know about their attendance for current class</a:t>
            </a:r>
            <a:endParaRPr lang="en-GB" sz="2400" dirty="0">
              <a:solidFill>
                <a:schemeClr val="accent2">
                  <a:lumMod val="50000"/>
                </a:schemeClr>
              </a:solidFill>
            </a:endParaRPr>
          </a:p>
        </p:txBody>
      </p:sp>
    </p:spTree>
    <p:extLst>
      <p:ext uri="{BB962C8B-B14F-4D97-AF65-F5344CB8AC3E}">
        <p14:creationId xmlns:p14="http://schemas.microsoft.com/office/powerpoint/2010/main" val="2632065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738" t="5297" r="3146" b="5918"/>
          <a:stretch/>
        </p:blipFill>
        <p:spPr>
          <a:xfrm>
            <a:off x="800099" y="876299"/>
            <a:ext cx="7656981" cy="4467225"/>
          </a:xfrm>
          <a:prstGeom prst="rect">
            <a:avLst/>
          </a:prstGeom>
        </p:spPr>
      </p:pic>
      <p:sp>
        <p:nvSpPr>
          <p:cNvPr id="3" name="TextBox 2"/>
          <p:cNvSpPr txBox="1"/>
          <p:nvPr/>
        </p:nvSpPr>
        <p:spPr>
          <a:xfrm>
            <a:off x="1190625" y="381000"/>
            <a:ext cx="6124575" cy="461665"/>
          </a:xfrm>
          <a:prstGeom prst="rect">
            <a:avLst/>
          </a:prstGeom>
          <a:noFill/>
        </p:spPr>
        <p:txBody>
          <a:bodyPr wrap="square" rtlCol="0">
            <a:spAutoFit/>
          </a:bodyPr>
          <a:lstStyle/>
          <a:p>
            <a:r>
              <a:rPr lang="en-GB" sz="2400" dirty="0" smtClean="0">
                <a:solidFill>
                  <a:schemeClr val="accent2">
                    <a:lumMod val="50000"/>
                  </a:schemeClr>
                </a:solidFill>
              </a:rPr>
              <a:t>Updating the data in SQL database</a:t>
            </a:r>
            <a:endParaRPr lang="en-GB" sz="2400" dirty="0">
              <a:solidFill>
                <a:schemeClr val="accent2">
                  <a:lumMod val="50000"/>
                </a:schemeClr>
              </a:solidFill>
            </a:endParaRPr>
          </a:p>
        </p:txBody>
      </p:sp>
      <p:sp>
        <p:nvSpPr>
          <p:cNvPr id="4" name="TextBox 3"/>
          <p:cNvSpPr txBox="1"/>
          <p:nvPr/>
        </p:nvSpPr>
        <p:spPr>
          <a:xfrm>
            <a:off x="899551" y="5619750"/>
            <a:ext cx="7953375" cy="646331"/>
          </a:xfrm>
          <a:prstGeom prst="rect">
            <a:avLst/>
          </a:prstGeom>
          <a:noFill/>
        </p:spPr>
        <p:txBody>
          <a:bodyPr wrap="square" rtlCol="0">
            <a:spAutoFit/>
          </a:bodyPr>
          <a:lstStyle/>
          <a:p>
            <a:r>
              <a:rPr lang="en-GB" dirty="0" smtClean="0"/>
              <a:t>At the end of each lecture/class, we update the details regarding the attendance into a SQL database with registration ID as Primary Key.</a:t>
            </a:r>
            <a:endParaRPr lang="en-GB" dirty="0"/>
          </a:p>
        </p:txBody>
      </p:sp>
    </p:spTree>
    <p:extLst>
      <p:ext uri="{BB962C8B-B14F-4D97-AF65-F5344CB8AC3E}">
        <p14:creationId xmlns:p14="http://schemas.microsoft.com/office/powerpoint/2010/main" val="3266274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8675" y="395585"/>
            <a:ext cx="8848725" cy="461665"/>
          </a:xfrm>
          <a:prstGeom prst="rect">
            <a:avLst/>
          </a:prstGeom>
          <a:noFill/>
        </p:spPr>
        <p:txBody>
          <a:bodyPr wrap="square" rtlCol="0">
            <a:spAutoFit/>
          </a:bodyPr>
          <a:lstStyle/>
          <a:p>
            <a:r>
              <a:rPr lang="en-GB" sz="2400" dirty="0" smtClean="0">
                <a:solidFill>
                  <a:schemeClr val="accent2">
                    <a:lumMod val="50000"/>
                  </a:schemeClr>
                </a:solidFill>
              </a:rPr>
              <a:t>Client Side </a:t>
            </a:r>
            <a:r>
              <a:rPr lang="en-GB" sz="2400" dirty="0" err="1" smtClean="0">
                <a:solidFill>
                  <a:schemeClr val="accent2">
                    <a:lumMod val="50000"/>
                  </a:schemeClr>
                </a:solidFill>
              </a:rPr>
              <a:t>Streamlit</a:t>
            </a:r>
            <a:r>
              <a:rPr lang="en-GB" sz="2400" dirty="0" smtClean="0">
                <a:solidFill>
                  <a:schemeClr val="accent2">
                    <a:lumMod val="50000"/>
                  </a:schemeClr>
                </a:solidFill>
              </a:rPr>
              <a:t> based GUI to start the application</a:t>
            </a:r>
            <a:endParaRPr lang="en-GB" sz="2400" dirty="0">
              <a:solidFill>
                <a:schemeClr val="accent2">
                  <a:lumMod val="50000"/>
                </a:schemeClr>
              </a:solidFill>
            </a:endParaRPr>
          </a:p>
        </p:txBody>
      </p:sp>
      <p:sp>
        <p:nvSpPr>
          <p:cNvPr id="5" name="TextBox 4"/>
          <p:cNvSpPr txBox="1"/>
          <p:nvPr/>
        </p:nvSpPr>
        <p:spPr>
          <a:xfrm>
            <a:off x="828675" y="6211669"/>
            <a:ext cx="6086475" cy="646331"/>
          </a:xfrm>
          <a:prstGeom prst="rect">
            <a:avLst/>
          </a:prstGeom>
          <a:noFill/>
        </p:spPr>
        <p:txBody>
          <a:bodyPr wrap="square" rtlCol="0">
            <a:spAutoFit/>
          </a:bodyPr>
          <a:lstStyle/>
          <a:p>
            <a:r>
              <a:rPr lang="en-GB" dirty="0" smtClean="0"/>
              <a:t>It’ll show detection metrics after the end of the complete duration.</a:t>
            </a:r>
            <a:endParaRPr lang="en-GB" dirty="0"/>
          </a:p>
        </p:txBody>
      </p:sp>
      <p:pic>
        <p:nvPicPr>
          <p:cNvPr id="6" name="Picture 5"/>
          <p:cNvPicPr>
            <a:picLocks noChangeAspect="1"/>
          </p:cNvPicPr>
          <p:nvPr/>
        </p:nvPicPr>
        <p:blipFill>
          <a:blip r:embed="rId2"/>
          <a:stretch>
            <a:fillRect/>
          </a:stretch>
        </p:blipFill>
        <p:spPr>
          <a:xfrm>
            <a:off x="628650" y="752475"/>
            <a:ext cx="6703995" cy="5324475"/>
          </a:xfrm>
          <a:prstGeom prst="rect">
            <a:avLst/>
          </a:prstGeom>
        </p:spPr>
      </p:pic>
      <p:cxnSp>
        <p:nvCxnSpPr>
          <p:cNvPr id="8" name="Straight Arrow Connector 7"/>
          <p:cNvCxnSpPr/>
          <p:nvPr/>
        </p:nvCxnSpPr>
        <p:spPr>
          <a:xfrm>
            <a:off x="3371850" y="4410075"/>
            <a:ext cx="1571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05175" y="5095875"/>
            <a:ext cx="1647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609975" y="5600700"/>
            <a:ext cx="1343025" cy="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43500" y="4229100"/>
            <a:ext cx="2590800" cy="1723549"/>
          </a:xfrm>
          <a:prstGeom prst="rect">
            <a:avLst/>
          </a:prstGeom>
          <a:noFill/>
        </p:spPr>
        <p:txBody>
          <a:bodyPr wrap="square" rtlCol="0">
            <a:spAutoFit/>
          </a:bodyPr>
          <a:lstStyle/>
          <a:p>
            <a:r>
              <a:rPr lang="en-GB" sz="1400" dirty="0" smtClean="0">
                <a:solidFill>
                  <a:schemeClr val="accent2">
                    <a:lumMod val="50000"/>
                  </a:schemeClr>
                </a:solidFill>
              </a:rPr>
              <a:t>Indicates successful recognition</a:t>
            </a:r>
          </a:p>
          <a:p>
            <a:endParaRPr lang="en-GB" dirty="0"/>
          </a:p>
          <a:p>
            <a:r>
              <a:rPr lang="en-GB" sz="1400" dirty="0" smtClean="0">
                <a:solidFill>
                  <a:srgbClr val="FF0000"/>
                </a:solidFill>
              </a:rPr>
              <a:t>Student is AWAY</a:t>
            </a:r>
          </a:p>
          <a:p>
            <a:endParaRPr lang="en-GB" dirty="0">
              <a:solidFill>
                <a:srgbClr val="C00000"/>
              </a:solidFill>
            </a:endParaRPr>
          </a:p>
          <a:p>
            <a:r>
              <a:rPr lang="en-GB" sz="1400" dirty="0" smtClean="0">
                <a:solidFill>
                  <a:srgbClr val="C00000"/>
                </a:solidFill>
              </a:rPr>
              <a:t>Someone else is present instead of student</a:t>
            </a:r>
            <a:endParaRPr lang="en-GB" sz="1400" dirty="0">
              <a:solidFill>
                <a:srgbClr val="C00000"/>
              </a:solidFill>
            </a:endParaRPr>
          </a:p>
        </p:txBody>
      </p:sp>
    </p:spTree>
    <p:extLst>
      <p:ext uri="{BB962C8B-B14F-4D97-AF65-F5344CB8AC3E}">
        <p14:creationId xmlns:p14="http://schemas.microsoft.com/office/powerpoint/2010/main" val="2096729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676275"/>
            <a:ext cx="8353425" cy="3908762"/>
          </a:xfrm>
          <a:prstGeom prst="rect">
            <a:avLst/>
          </a:prstGeom>
          <a:noFill/>
        </p:spPr>
        <p:txBody>
          <a:bodyPr wrap="square" rtlCol="0">
            <a:spAutoFit/>
          </a:bodyPr>
          <a:lstStyle/>
          <a:p>
            <a:r>
              <a:rPr lang="en-GB" sz="2400" u="sng" dirty="0" smtClean="0">
                <a:solidFill>
                  <a:schemeClr val="accent2">
                    <a:lumMod val="75000"/>
                  </a:schemeClr>
                </a:solidFill>
              </a:rPr>
              <a:t>Required frameworks:</a:t>
            </a:r>
          </a:p>
          <a:p>
            <a:endParaRPr lang="en-GB" sz="2400" u="sng" dirty="0" smtClean="0">
              <a:solidFill>
                <a:schemeClr val="accent2">
                  <a:lumMod val="75000"/>
                </a:schemeClr>
              </a:solidFill>
            </a:endParaRPr>
          </a:p>
          <a:p>
            <a:pPr marL="285750" indent="-285750">
              <a:buFont typeface="Arial" panose="020B0604020202020204" pitchFamily="34" charset="0"/>
              <a:buChar char="•"/>
            </a:pPr>
            <a:r>
              <a:rPr lang="en-GB" dirty="0" smtClean="0"/>
              <a:t>Python as primary language for </a:t>
            </a:r>
            <a:r>
              <a:rPr lang="en-GB" dirty="0" err="1" smtClean="0"/>
              <a:t>developement</a:t>
            </a:r>
            <a:endParaRPr lang="en-GB" dirty="0" smtClean="0"/>
          </a:p>
          <a:p>
            <a:pPr marL="285750" indent="-285750">
              <a:buFont typeface="Arial" panose="020B0604020202020204" pitchFamily="34" charset="0"/>
              <a:buChar char="•"/>
            </a:pPr>
            <a:r>
              <a:rPr lang="en-GB" dirty="0" err="1" smtClean="0"/>
              <a:t>Streamlit</a:t>
            </a:r>
            <a:r>
              <a:rPr lang="en-GB" dirty="0" smtClean="0"/>
              <a:t> for GUI development</a:t>
            </a:r>
          </a:p>
          <a:p>
            <a:pPr marL="285750" indent="-285750">
              <a:buFont typeface="Arial" panose="020B0604020202020204" pitchFamily="34" charset="0"/>
              <a:buChar char="•"/>
            </a:pPr>
            <a:r>
              <a:rPr lang="en-GB" dirty="0" err="1" smtClean="0"/>
              <a:t>OpenCV</a:t>
            </a:r>
            <a:r>
              <a:rPr lang="en-GB" dirty="0" smtClean="0"/>
              <a:t> for continuous video capturing.</a:t>
            </a:r>
          </a:p>
          <a:p>
            <a:pPr marL="285750" indent="-285750">
              <a:buFont typeface="Arial" panose="020B0604020202020204" pitchFamily="34" charset="0"/>
              <a:buChar char="•"/>
            </a:pPr>
            <a:r>
              <a:rPr lang="en-GB" dirty="0" smtClean="0"/>
              <a:t>Flask/Django for website interface for Admins</a:t>
            </a:r>
          </a:p>
          <a:p>
            <a:pPr marL="285750" indent="-285750">
              <a:buFont typeface="Arial" panose="020B0604020202020204" pitchFamily="34" charset="0"/>
              <a:buChar char="•"/>
            </a:pPr>
            <a:r>
              <a:rPr lang="en-GB" dirty="0" smtClean="0"/>
              <a:t>Face Recognition library by </a:t>
            </a:r>
            <a:r>
              <a:rPr lang="en-GB" dirty="0" err="1" smtClean="0"/>
              <a:t>Dlib</a:t>
            </a:r>
            <a:r>
              <a:rPr lang="en-GB" sz="1400" dirty="0" smtClean="0"/>
              <a:t>- </a:t>
            </a:r>
          </a:p>
          <a:p>
            <a:pPr marL="285750" indent="-285750">
              <a:buFont typeface="Arial" panose="020B0604020202020204" pitchFamily="34" charset="0"/>
              <a:buChar char="•"/>
            </a:pPr>
            <a:r>
              <a:rPr lang="en-GB" sz="1400" dirty="0" smtClean="0"/>
              <a:t>(</a:t>
            </a:r>
            <a:r>
              <a:rPr lang="en-GB" sz="1200" dirty="0" smtClean="0"/>
              <a:t>Built </a:t>
            </a:r>
            <a:r>
              <a:rPr lang="en-GB" sz="1200" dirty="0"/>
              <a:t>using </a:t>
            </a:r>
            <a:r>
              <a:rPr lang="en-GB" sz="1200" dirty="0" err="1">
                <a:hlinkClick r:id="rId2"/>
              </a:rPr>
              <a:t>dlib</a:t>
            </a:r>
            <a:r>
              <a:rPr lang="en-GB" sz="1200" dirty="0" err="1"/>
              <a:t>’s</a:t>
            </a:r>
            <a:r>
              <a:rPr lang="en-GB" sz="1200" dirty="0"/>
              <a:t> state-of-the-art </a:t>
            </a:r>
            <a:r>
              <a:rPr lang="en-GB" sz="1200" dirty="0" smtClean="0"/>
              <a:t>face recognition</a:t>
            </a:r>
            <a:r>
              <a:rPr lang="en-GB" sz="1200" dirty="0"/>
              <a:t> </a:t>
            </a:r>
            <a:r>
              <a:rPr lang="en-GB" sz="1200" dirty="0" smtClean="0"/>
              <a:t>built </a:t>
            </a:r>
            <a:r>
              <a:rPr lang="en-GB" sz="1200" dirty="0"/>
              <a:t>with deep learning. The model has an accuracy of 99.38% on </a:t>
            </a:r>
            <a:r>
              <a:rPr lang="en-GB" sz="1200" dirty="0" smtClean="0"/>
              <a:t>the </a:t>
            </a:r>
            <a:r>
              <a:rPr lang="en-GB" sz="1200" dirty="0" err="1" smtClean="0">
                <a:hlinkClick r:id="rId3"/>
              </a:rPr>
              <a:t>Labeled</a:t>
            </a:r>
            <a:r>
              <a:rPr lang="en-GB" sz="1200" dirty="0" smtClean="0">
                <a:hlinkClick r:id="rId3"/>
              </a:rPr>
              <a:t> </a:t>
            </a:r>
            <a:r>
              <a:rPr lang="en-GB" sz="1200" dirty="0">
                <a:hlinkClick r:id="rId3"/>
              </a:rPr>
              <a:t>Faces in the Wild</a:t>
            </a:r>
            <a:r>
              <a:rPr lang="en-GB" sz="1200" dirty="0"/>
              <a:t> benchmark</a:t>
            </a:r>
            <a:r>
              <a:rPr lang="en-GB" sz="1200" dirty="0" smtClean="0"/>
              <a:t>.)</a:t>
            </a:r>
          </a:p>
          <a:p>
            <a:pPr marL="285750" indent="-285750">
              <a:buFont typeface="Arial" panose="020B0604020202020204" pitchFamily="34" charset="0"/>
              <a:buChar char="•"/>
            </a:pPr>
            <a:r>
              <a:rPr lang="en-GB" dirty="0" smtClean="0"/>
              <a:t>MySQL and Firebase for database management</a:t>
            </a:r>
          </a:p>
          <a:p>
            <a:pPr marL="285750" indent="-285750">
              <a:buFont typeface="Arial" panose="020B0604020202020204" pitchFamily="34" charset="0"/>
              <a:buChar char="•"/>
            </a:pPr>
            <a:r>
              <a:rPr lang="en-GB" dirty="0" err="1" smtClean="0"/>
              <a:t>Javascript</a:t>
            </a:r>
            <a:r>
              <a:rPr lang="en-GB" dirty="0" smtClean="0"/>
              <a:t> to develop chrome tool for deployment</a:t>
            </a:r>
          </a:p>
          <a:p>
            <a:r>
              <a:rPr lang="en-GB" sz="1200" dirty="0"/>
              <a:t>	</a:t>
            </a:r>
            <a:endParaRPr lang="en-GB" sz="1400" dirty="0"/>
          </a:p>
          <a:p>
            <a:pPr marL="285750" indent="-285750">
              <a:buFont typeface="Arial" panose="020B0604020202020204" pitchFamily="34" charset="0"/>
              <a:buChar char="•"/>
            </a:pPr>
            <a:endParaRPr lang="en-GB" dirty="0" smtClean="0"/>
          </a:p>
          <a:p>
            <a:endParaRPr lang="en-GB" dirty="0"/>
          </a:p>
        </p:txBody>
      </p:sp>
      <p:sp>
        <p:nvSpPr>
          <p:cNvPr id="3" name="TextBox 2"/>
          <p:cNvSpPr txBox="1"/>
          <p:nvPr/>
        </p:nvSpPr>
        <p:spPr>
          <a:xfrm>
            <a:off x="666750" y="3905250"/>
            <a:ext cx="7991475" cy="1231106"/>
          </a:xfrm>
          <a:prstGeom prst="rect">
            <a:avLst/>
          </a:prstGeom>
          <a:noFill/>
        </p:spPr>
        <p:txBody>
          <a:bodyPr wrap="square" rtlCol="0">
            <a:spAutoFit/>
          </a:bodyPr>
          <a:lstStyle/>
          <a:p>
            <a:r>
              <a:rPr lang="en-GB" sz="2000" u="sng" dirty="0" smtClean="0">
                <a:solidFill>
                  <a:schemeClr val="accent2">
                    <a:lumMod val="75000"/>
                  </a:schemeClr>
                </a:solidFill>
              </a:rPr>
              <a:t>Challenges:</a:t>
            </a:r>
          </a:p>
          <a:p>
            <a:pPr marL="342900" indent="-342900">
              <a:buFont typeface="Arial" panose="020B0604020202020204" pitchFamily="34" charset="0"/>
              <a:buChar char="•"/>
            </a:pPr>
            <a:r>
              <a:rPr lang="en-GB" dirty="0"/>
              <a:t>Highlighting the students’ face in Green and Red according to their attendance in previous class</a:t>
            </a:r>
            <a:r>
              <a:rPr lang="en-GB" dirty="0" smtClean="0"/>
              <a:t>.</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99287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65221"/>
            <a:ext cx="8610600" cy="3231654"/>
          </a:xfrm>
          <a:prstGeom prst="rect">
            <a:avLst/>
          </a:prstGeom>
          <a:noFill/>
        </p:spPr>
        <p:txBody>
          <a:bodyPr wrap="square" rtlCol="0">
            <a:spAutoFit/>
          </a:bodyPr>
          <a:lstStyle/>
          <a:p>
            <a:r>
              <a:rPr lang="en-GB" sz="2800" u="sng" dirty="0" smtClean="0">
                <a:solidFill>
                  <a:schemeClr val="accent2">
                    <a:lumMod val="50000"/>
                  </a:schemeClr>
                </a:solidFill>
              </a:rPr>
              <a:t>Introduction</a:t>
            </a:r>
          </a:p>
          <a:p>
            <a:endParaRPr lang="en-GB" sz="1400" dirty="0" smtClean="0"/>
          </a:p>
          <a:p>
            <a:r>
              <a:rPr lang="en-GB" dirty="0" smtClean="0"/>
              <a:t>Since COVID-19 all lectures, tutorials and meetups have become online. There’s an immediate need for ensuring the students are sincerely attending the lectures instead of faking their attendance by joining the classes. </a:t>
            </a:r>
          </a:p>
          <a:p>
            <a:endParaRPr lang="en-GB" dirty="0" smtClean="0"/>
          </a:p>
          <a:p>
            <a:r>
              <a:rPr lang="en-GB" dirty="0" smtClean="0"/>
              <a:t>We are developing a tool to capture attendance and ensure the student is present in front of the device for the whole session. We are using the concept of facial recognition to recognise students’ faces and mark their attendance. This will act as a concept of proof for all instructors to mark attendance and would be a convenient option to collect data with no manual effort.</a:t>
            </a:r>
            <a:endParaRPr lang="en-GB" sz="1400" dirty="0" smtClean="0"/>
          </a:p>
        </p:txBody>
      </p:sp>
    </p:spTree>
    <p:extLst>
      <p:ext uri="{BB962C8B-B14F-4D97-AF65-F5344CB8AC3E}">
        <p14:creationId xmlns:p14="http://schemas.microsoft.com/office/powerpoint/2010/main" val="821916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9585" y="764772"/>
            <a:ext cx="3300153" cy="461665"/>
          </a:xfrm>
          <a:prstGeom prst="rect">
            <a:avLst/>
          </a:prstGeom>
          <a:noFill/>
        </p:spPr>
        <p:txBody>
          <a:bodyPr wrap="square" rtlCol="0">
            <a:spAutoFit/>
          </a:bodyPr>
          <a:lstStyle/>
          <a:p>
            <a:r>
              <a:rPr lang="en-GB" sz="2400" dirty="0" smtClean="0">
                <a:solidFill>
                  <a:srgbClr val="00B050"/>
                </a:solidFill>
              </a:rPr>
              <a:t>Future Scope</a:t>
            </a:r>
            <a:endParaRPr lang="en-GB" sz="2400" dirty="0">
              <a:solidFill>
                <a:srgbClr val="00B050"/>
              </a:solidFill>
            </a:endParaRPr>
          </a:p>
        </p:txBody>
      </p:sp>
      <p:sp>
        <p:nvSpPr>
          <p:cNvPr id="3" name="TextBox 2"/>
          <p:cNvSpPr txBox="1"/>
          <p:nvPr/>
        </p:nvSpPr>
        <p:spPr>
          <a:xfrm>
            <a:off x="839585" y="1396538"/>
            <a:ext cx="8337666" cy="2308324"/>
          </a:xfrm>
          <a:prstGeom prst="rect">
            <a:avLst/>
          </a:prstGeom>
          <a:noFill/>
        </p:spPr>
        <p:txBody>
          <a:bodyPr wrap="square" rtlCol="0">
            <a:spAutoFit/>
          </a:bodyPr>
          <a:lstStyle/>
          <a:p>
            <a:r>
              <a:rPr lang="en-GB" dirty="0" smtClean="0"/>
              <a:t>This tool will act as a monitoring method in universities, schools and offices during online meetings and lectures.</a:t>
            </a:r>
          </a:p>
          <a:p>
            <a:endParaRPr lang="en-GB" dirty="0"/>
          </a:p>
          <a:p>
            <a:r>
              <a:rPr lang="en-GB" dirty="0" smtClean="0"/>
              <a:t>It can be modified to act as an attendance capture tool in physical classrooms and corporate firms.</a:t>
            </a:r>
          </a:p>
          <a:p>
            <a:endParaRPr lang="en-GB" dirty="0"/>
          </a:p>
          <a:p>
            <a:r>
              <a:rPr lang="en-GB" dirty="0" smtClean="0"/>
              <a:t>This tool will be tested in different test cases.</a:t>
            </a:r>
          </a:p>
          <a:p>
            <a:endParaRPr lang="en-GB" dirty="0"/>
          </a:p>
        </p:txBody>
      </p:sp>
    </p:spTree>
    <p:extLst>
      <p:ext uri="{BB962C8B-B14F-4D97-AF65-F5344CB8AC3E}">
        <p14:creationId xmlns:p14="http://schemas.microsoft.com/office/powerpoint/2010/main" val="376641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9288" y="2834640"/>
            <a:ext cx="4222866" cy="707886"/>
          </a:xfrm>
          <a:prstGeom prst="rect">
            <a:avLst/>
          </a:prstGeom>
          <a:noFill/>
        </p:spPr>
        <p:txBody>
          <a:bodyPr wrap="square" rtlCol="0">
            <a:spAutoFit/>
          </a:bodyPr>
          <a:lstStyle/>
          <a:p>
            <a:r>
              <a:rPr lang="en-GB" sz="4000" dirty="0" smtClean="0">
                <a:ln w="0"/>
                <a:solidFill>
                  <a:schemeClr val="accent1"/>
                </a:solidFill>
                <a:effectLst>
                  <a:outerShdw blurRad="38100" dist="25400" dir="5400000" algn="ctr" rotWithShape="0">
                    <a:srgbClr val="6E747A">
                      <a:alpha val="43000"/>
                    </a:srgbClr>
                  </a:outerShdw>
                </a:effectLst>
              </a:rPr>
              <a:t>Thank You</a:t>
            </a:r>
            <a:endParaRPr lang="en-GB" sz="4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1004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675" y="447675"/>
            <a:ext cx="8229600" cy="5570756"/>
          </a:xfrm>
          <a:prstGeom prst="rect">
            <a:avLst/>
          </a:prstGeom>
          <a:noFill/>
        </p:spPr>
        <p:txBody>
          <a:bodyPr wrap="square" rtlCol="0">
            <a:spAutoFit/>
          </a:bodyPr>
          <a:lstStyle/>
          <a:p>
            <a:pPr algn="just"/>
            <a:r>
              <a:rPr lang="en-GB" sz="2400" u="sng" dirty="0" smtClean="0">
                <a:solidFill>
                  <a:schemeClr val="accent2">
                    <a:lumMod val="50000"/>
                  </a:schemeClr>
                </a:solidFill>
              </a:rPr>
              <a:t>Implementation Details:</a:t>
            </a:r>
          </a:p>
          <a:p>
            <a:pPr algn="just"/>
            <a:endParaRPr lang="en-GB" dirty="0"/>
          </a:p>
          <a:p>
            <a:pPr algn="just"/>
            <a:r>
              <a:rPr lang="en-GB" dirty="0" smtClean="0"/>
              <a:t>A client side software will run in background during online class sessions to keep track of student attendance. </a:t>
            </a:r>
          </a:p>
          <a:p>
            <a:pPr algn="just"/>
            <a:endParaRPr lang="en-GB" dirty="0" smtClean="0"/>
          </a:p>
          <a:p>
            <a:pPr algn="just"/>
            <a:r>
              <a:rPr lang="en-GB" sz="2400" u="sng" dirty="0" smtClean="0">
                <a:solidFill>
                  <a:schemeClr val="accent2">
                    <a:lumMod val="50000"/>
                  </a:schemeClr>
                </a:solidFill>
              </a:rPr>
              <a:t>Working:</a:t>
            </a:r>
          </a:p>
          <a:p>
            <a:pPr algn="just"/>
            <a:endParaRPr lang="en-GB" sz="2000" u="sng" dirty="0" smtClean="0">
              <a:solidFill>
                <a:schemeClr val="accent2">
                  <a:lumMod val="50000"/>
                </a:schemeClr>
              </a:solidFill>
            </a:endParaRPr>
          </a:p>
          <a:p>
            <a:pPr algn="just"/>
            <a:r>
              <a:rPr lang="en-GB" dirty="0" smtClean="0"/>
              <a:t>A directory to store the student registration ID, name, email, course name and a photo of the student.</a:t>
            </a:r>
          </a:p>
          <a:p>
            <a:pPr algn="just"/>
            <a:endParaRPr lang="en-GB" dirty="0" smtClean="0"/>
          </a:p>
          <a:p>
            <a:pPr algn="just"/>
            <a:r>
              <a:rPr lang="en-GB" dirty="0" smtClean="0"/>
              <a:t>Each student will have to keep the tool(software) on their computer. At the start of each session, they have to Login into the tool which will automatically track their attendance.</a:t>
            </a:r>
          </a:p>
          <a:p>
            <a:pPr algn="just"/>
            <a:endParaRPr lang="en-GB" dirty="0" smtClean="0"/>
          </a:p>
          <a:p>
            <a:pPr algn="just"/>
            <a:r>
              <a:rPr lang="en-GB" dirty="0" smtClean="0"/>
              <a:t>It’ll use </a:t>
            </a:r>
            <a:r>
              <a:rPr lang="en-GB" dirty="0" err="1" smtClean="0"/>
              <a:t>OpenCV</a:t>
            </a:r>
            <a:r>
              <a:rPr lang="en-GB" dirty="0" smtClean="0"/>
              <a:t> to access the video feed from the webcam. Then, it’ll capture a frame in specific intervals (say 10 seconds). It will compare the captured image with the known image in the database. If the students’ face is detected for a minimum no. of times (threshold) then the student is marked present.</a:t>
            </a:r>
          </a:p>
        </p:txBody>
      </p:sp>
    </p:spTree>
    <p:extLst>
      <p:ext uri="{BB962C8B-B14F-4D97-AF65-F5344CB8AC3E}">
        <p14:creationId xmlns:p14="http://schemas.microsoft.com/office/powerpoint/2010/main" val="160256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702" y="2219498"/>
            <a:ext cx="3699163" cy="830997"/>
          </a:xfrm>
          <a:prstGeom prst="rect">
            <a:avLst/>
          </a:prstGeom>
          <a:noFill/>
        </p:spPr>
        <p:txBody>
          <a:bodyPr wrap="square" rtlCol="0">
            <a:spAutoFit/>
          </a:bodyPr>
          <a:lstStyle/>
          <a:p>
            <a:r>
              <a:rPr lang="en-GB" sz="2400" dirty="0" smtClean="0">
                <a:solidFill>
                  <a:srgbClr val="0070C0"/>
                </a:solidFill>
              </a:rPr>
              <a:t>Operational View of the software at a Glance</a:t>
            </a:r>
            <a:endParaRPr lang="en-GB" sz="2400"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644" y="99753"/>
            <a:ext cx="4190064" cy="6758247"/>
          </a:xfrm>
          <a:prstGeom prst="rect">
            <a:avLst/>
          </a:prstGeom>
        </p:spPr>
      </p:pic>
    </p:spTree>
    <p:extLst>
      <p:ext uri="{BB962C8B-B14F-4D97-AF65-F5344CB8AC3E}">
        <p14:creationId xmlns:p14="http://schemas.microsoft.com/office/powerpoint/2010/main" val="968659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310" y="244918"/>
            <a:ext cx="3906982" cy="461665"/>
          </a:xfrm>
          <a:prstGeom prst="rect">
            <a:avLst/>
          </a:prstGeom>
          <a:noFill/>
        </p:spPr>
        <p:txBody>
          <a:bodyPr wrap="square" rtlCol="0">
            <a:spAutoFit/>
          </a:bodyPr>
          <a:lstStyle/>
          <a:p>
            <a:pPr algn="ctr"/>
            <a:r>
              <a:rPr lang="en-GB" sz="2400" dirty="0" smtClean="0"/>
              <a:t>High Level Overview</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70" y="706583"/>
            <a:ext cx="7686984" cy="5730733"/>
          </a:xfrm>
          <a:prstGeom prst="rect">
            <a:avLst/>
          </a:prstGeom>
        </p:spPr>
      </p:pic>
    </p:spTree>
    <p:extLst>
      <p:ext uri="{BB962C8B-B14F-4D97-AF65-F5344CB8AC3E}">
        <p14:creationId xmlns:p14="http://schemas.microsoft.com/office/powerpoint/2010/main" val="1525513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035" y="307571"/>
            <a:ext cx="1380729" cy="6093229"/>
          </a:xfrm>
          <a:prstGeom prst="rect">
            <a:avLst/>
          </a:prstGeom>
        </p:spPr>
      </p:pic>
      <p:sp>
        <p:nvSpPr>
          <p:cNvPr id="4" name="TextBox 3"/>
          <p:cNvSpPr txBox="1"/>
          <p:nvPr/>
        </p:nvSpPr>
        <p:spPr>
          <a:xfrm>
            <a:off x="906087" y="407324"/>
            <a:ext cx="3607724" cy="646331"/>
          </a:xfrm>
          <a:prstGeom prst="rect">
            <a:avLst/>
          </a:prstGeom>
          <a:noFill/>
        </p:spPr>
        <p:txBody>
          <a:bodyPr wrap="square" rtlCol="0">
            <a:spAutoFit/>
          </a:bodyPr>
          <a:lstStyle/>
          <a:p>
            <a:r>
              <a:rPr lang="en-GB" dirty="0" smtClean="0"/>
              <a:t>Sub-Process working of the project</a:t>
            </a:r>
            <a:endParaRPr lang="en-GB" dirty="0"/>
          </a:p>
        </p:txBody>
      </p:sp>
    </p:spTree>
    <p:extLst>
      <p:ext uri="{BB962C8B-B14F-4D97-AF65-F5344CB8AC3E}">
        <p14:creationId xmlns:p14="http://schemas.microsoft.com/office/powerpoint/2010/main" val="1739979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93" y="483351"/>
            <a:ext cx="8153400" cy="5924550"/>
          </a:xfrm>
          <a:prstGeom prst="rect">
            <a:avLst/>
          </a:prstGeom>
        </p:spPr>
      </p:pic>
    </p:spTree>
    <p:extLst>
      <p:ext uri="{BB962C8B-B14F-4D97-AF65-F5344CB8AC3E}">
        <p14:creationId xmlns:p14="http://schemas.microsoft.com/office/powerpoint/2010/main" val="390798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726" y="249381"/>
            <a:ext cx="3376685" cy="6084917"/>
          </a:xfrm>
          <a:prstGeom prst="rect">
            <a:avLst/>
          </a:prstGeom>
        </p:spPr>
      </p:pic>
    </p:spTree>
    <p:extLst>
      <p:ext uri="{BB962C8B-B14F-4D97-AF65-F5344CB8AC3E}">
        <p14:creationId xmlns:p14="http://schemas.microsoft.com/office/powerpoint/2010/main" val="2317170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269" y="432262"/>
            <a:ext cx="3177048" cy="5943600"/>
          </a:xfrm>
          <a:prstGeom prst="rect">
            <a:avLst/>
          </a:prstGeom>
        </p:spPr>
      </p:pic>
    </p:spTree>
    <p:extLst>
      <p:ext uri="{BB962C8B-B14F-4D97-AF65-F5344CB8AC3E}">
        <p14:creationId xmlns:p14="http://schemas.microsoft.com/office/powerpoint/2010/main" val="105918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500</TotalTime>
  <Words>738</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Abhinandan Roul</dc:creator>
  <cp:lastModifiedBy>Abhinandan Roul</cp:lastModifiedBy>
  <cp:revision>22</cp:revision>
  <dcterms:created xsi:type="dcterms:W3CDTF">2021-02-16T10:48:55Z</dcterms:created>
  <dcterms:modified xsi:type="dcterms:W3CDTF">2021-02-19T04:41:32Z</dcterms:modified>
</cp:coreProperties>
</file>