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64" r:id="rId5"/>
    <p:sldId id="266" r:id="rId6"/>
    <p:sldId id="259" r:id="rId7"/>
    <p:sldId id="260" r:id="rId8"/>
    <p:sldId id="267" r:id="rId9"/>
    <p:sldId id="268" r:id="rId10"/>
    <p:sldId id="261" r:id="rId11"/>
    <p:sldId id="272" r:id="rId12"/>
    <p:sldId id="269" r:id="rId13"/>
    <p:sldId id="271" r:id="rId14"/>
    <p:sldId id="262" r:id="rId15"/>
    <p:sldId id="263" r:id="rId16"/>
    <p:sldId id="270"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4A519-D219-47CD-911F-2958BA0A8F12}"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FC81F-E7F2-44EA-A379-9F1406593C5C}" type="slidenum">
              <a:rPr lang="en-US" smtClean="0"/>
              <a:t>‹#›</a:t>
            </a:fld>
            <a:endParaRPr lang="en-US"/>
          </a:p>
        </p:txBody>
      </p:sp>
    </p:spTree>
    <p:extLst>
      <p:ext uri="{BB962C8B-B14F-4D97-AF65-F5344CB8AC3E}">
        <p14:creationId xmlns:p14="http://schemas.microsoft.com/office/powerpoint/2010/main" val="152353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C83D3C11-8D6A-4A5E-A65F-B60B0C0BD516}" type="datetime1">
              <a:rPr lang="en-IN" smtClean="0"/>
              <a:t>16-04-2024</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a:t>AmalJyothi College of Engineering Kanjirappally</a:t>
            </a:r>
            <a:endParaRPr lang="en-IN"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630A71A5-E0BE-4AD3-AC38-24E45FF2139F}" type="slidenum">
              <a:rPr lang="en-IN" smtClean="0"/>
              <a:t>‹#›</a:t>
            </a:fld>
            <a:endParaRPr lang="en-IN"/>
          </a:p>
        </p:txBody>
      </p:sp>
    </p:spTree>
    <p:extLst>
      <p:ext uri="{BB962C8B-B14F-4D97-AF65-F5344CB8AC3E}">
        <p14:creationId xmlns:p14="http://schemas.microsoft.com/office/powerpoint/2010/main" val="233755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8E512-F4EC-47E3-B3ED-8960380A1970}" type="datetime1">
              <a:rPr lang="en-IN" smtClean="0"/>
              <a:t>16-04-2024</a:t>
            </a:fld>
            <a:endParaRPr lang="en-IN"/>
          </a:p>
        </p:txBody>
      </p:sp>
      <p:sp>
        <p:nvSpPr>
          <p:cNvPr id="6" name="Footer Placeholder 5"/>
          <p:cNvSpPr>
            <a:spLocks noGrp="1"/>
          </p:cNvSpPr>
          <p:nvPr>
            <p:ph type="ftr" sz="quarter" idx="11"/>
          </p:nvPr>
        </p:nvSpPr>
        <p:spPr/>
        <p:txBody>
          <a:bodyPr/>
          <a:lstStyle/>
          <a:p>
            <a:r>
              <a:rPr lang="en-US"/>
              <a:t>AmalJyothi College of Engineering Kanjirappally</a:t>
            </a:r>
            <a:endParaRPr lang="en-IN"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11848836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88E512-F4EC-47E3-B3ED-8960380A1970}"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402001904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88E512-F4EC-47E3-B3ED-8960380A1970}"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63270715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8E512-F4EC-47E3-B3ED-8960380A1970}"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85142872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88E512-F4EC-47E3-B3ED-8960380A1970}" type="datetime1">
              <a:rPr lang="en-IN" smtClean="0"/>
              <a:t>16-04-2024</a:t>
            </a:fld>
            <a:endParaRPr lang="en-IN"/>
          </a:p>
        </p:txBody>
      </p:sp>
      <p:sp>
        <p:nvSpPr>
          <p:cNvPr id="8" name="Footer Placeholder 7"/>
          <p:cNvSpPr>
            <a:spLocks noGrp="1"/>
          </p:cNvSpPr>
          <p:nvPr>
            <p:ph type="ftr" sz="quarter" idx="11"/>
          </p:nvPr>
        </p:nvSpPr>
        <p:spPr/>
        <p:txBody>
          <a:bodyPr/>
          <a:lstStyle/>
          <a:p>
            <a:r>
              <a:rPr lang="en-US"/>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379385509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88E512-F4EC-47E3-B3ED-8960380A1970}" type="datetime1">
              <a:rPr lang="en-IN" smtClean="0"/>
              <a:t>16-04-2024</a:t>
            </a:fld>
            <a:endParaRPr lang="en-IN"/>
          </a:p>
        </p:txBody>
      </p:sp>
      <p:sp>
        <p:nvSpPr>
          <p:cNvPr id="8" name="Footer Placeholder 7"/>
          <p:cNvSpPr>
            <a:spLocks noGrp="1"/>
          </p:cNvSpPr>
          <p:nvPr>
            <p:ph type="ftr" sz="quarter" idx="11"/>
          </p:nvPr>
        </p:nvSpPr>
        <p:spPr/>
        <p:txBody>
          <a:bodyPr/>
          <a:lstStyle/>
          <a:p>
            <a:r>
              <a:rPr lang="en-US"/>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86463470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13869-5C46-445F-8085-2E923E2D599C}"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81226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33335-9A8E-48A9-A91D-7E4040169785}"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304655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7E1CD-1417-48A0-8479-8AC022749A8C}"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34250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CCA9F-CE8B-4912-8BFD-B17889EA49A8}" type="datetime1">
              <a:rPr lang="en-IN" smtClean="0"/>
              <a:t>16-04-2024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389540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74CF5-D2DA-44A9-96F3-5EBB82F3E142}" type="datetime1">
              <a:rPr lang="en-IN" smtClean="0"/>
              <a:t>16-04-2024</a:t>
            </a:fld>
            <a:endParaRPr lang="en-IN"/>
          </a:p>
        </p:txBody>
      </p:sp>
      <p:sp>
        <p:nvSpPr>
          <p:cNvPr id="6" name="Footer Placeholder 5"/>
          <p:cNvSpPr>
            <a:spLocks noGrp="1"/>
          </p:cNvSpPr>
          <p:nvPr>
            <p:ph type="ftr" sz="quarter" idx="11"/>
          </p:nvPr>
        </p:nvSpPr>
        <p:spPr/>
        <p:txBody>
          <a:bodyPr/>
          <a:lstStyle/>
          <a:p>
            <a:r>
              <a:rPr lang="en-US"/>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93202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FC77F-65A3-4E33-995E-200854F402D9}" type="datetime1">
              <a:rPr lang="en-IN" smtClean="0"/>
              <a:t>16-04-2024</a:t>
            </a:fld>
            <a:endParaRPr lang="en-IN"/>
          </a:p>
        </p:txBody>
      </p:sp>
      <p:sp>
        <p:nvSpPr>
          <p:cNvPr id="8" name="Footer Placeholder 7"/>
          <p:cNvSpPr>
            <a:spLocks noGrp="1"/>
          </p:cNvSpPr>
          <p:nvPr>
            <p:ph type="ftr" sz="quarter" idx="11"/>
          </p:nvPr>
        </p:nvSpPr>
        <p:spPr/>
        <p:txBody>
          <a:bodyPr/>
          <a:lstStyle/>
          <a:p>
            <a:r>
              <a:rPr lang="en-US"/>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855458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B53BF-8822-4DF9-B698-3877D522EDED}" type="datetime1">
              <a:rPr lang="en-IN" smtClean="0"/>
              <a:t>16-04-2024</a:t>
            </a:fld>
            <a:endParaRPr lang="en-IN"/>
          </a:p>
        </p:txBody>
      </p:sp>
      <p:sp>
        <p:nvSpPr>
          <p:cNvPr id="4" name="Footer Placeholder 3"/>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23618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F1582-BA95-464A-BC50-DE90194A526F}" type="datetime1">
              <a:rPr lang="en-IN" smtClean="0"/>
              <a:t>16-04-2024</a:t>
            </a:fld>
            <a:endParaRPr lang="en-IN"/>
          </a:p>
        </p:txBody>
      </p:sp>
      <p:sp>
        <p:nvSpPr>
          <p:cNvPr id="3" name="Footer Placeholder 2"/>
          <p:cNvSpPr>
            <a:spLocks noGrp="1"/>
          </p:cNvSpPr>
          <p:nvPr>
            <p:ph type="ftr" sz="quarter" idx="11"/>
          </p:nvPr>
        </p:nvSpPr>
        <p:spPr/>
        <p:txBody>
          <a:bodyPr/>
          <a:lstStyle/>
          <a:p>
            <a:r>
              <a:rPr lang="en-US"/>
              <a:t>AmalJyothi College of Engineering Kanjirappally</a:t>
            </a:r>
            <a:endParaRPr lang="en-IN"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56484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AC9716-4236-45B2-B18B-D5CF82312283}" type="datetime1">
              <a:rPr lang="en-IN" smtClean="0"/>
              <a:t>16-04-2024</a:t>
            </a:fld>
            <a:endParaRPr lang="en-IN"/>
          </a:p>
        </p:txBody>
      </p:sp>
      <p:sp>
        <p:nvSpPr>
          <p:cNvPr id="6" name="Footer Placeholder 5"/>
          <p:cNvSpPr>
            <a:spLocks noGrp="1"/>
          </p:cNvSpPr>
          <p:nvPr>
            <p:ph type="ftr" sz="quarter" idx="11"/>
          </p:nvPr>
        </p:nvSpPr>
        <p:spPr/>
        <p:txBody>
          <a:bodyPr/>
          <a:lstStyle/>
          <a:p>
            <a:r>
              <a:rPr lang="en-US"/>
              <a:t>AmalJyothi College of Engineering Kanjirappally</a:t>
            </a:r>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36389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7E7CE5-C7AB-4C13-891E-56D7F445F770}" type="datetime1">
              <a:rPr lang="en-IN" smtClean="0"/>
              <a:t>16-04-2024</a:t>
            </a:fld>
            <a:endParaRPr lang="en-IN"/>
          </a:p>
        </p:txBody>
      </p:sp>
      <p:sp>
        <p:nvSpPr>
          <p:cNvPr id="6" name="Footer Placeholder 5"/>
          <p:cNvSpPr>
            <a:spLocks noGrp="1"/>
          </p:cNvSpPr>
          <p:nvPr>
            <p:ph type="ftr" sz="quarter" idx="11"/>
          </p:nvPr>
        </p:nvSpPr>
        <p:spPr/>
        <p:txBody>
          <a:bodyPr/>
          <a:lstStyle/>
          <a:p>
            <a:r>
              <a:rPr lang="en-US"/>
              <a:t>AmalJyothi College of Engineering Kanjirappally</a:t>
            </a:r>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45958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AmalJyothi College of Engineering Kanjirappally</a:t>
            </a:r>
            <a:endParaRPr lang="en-IN"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D88E512-F4EC-47E3-B3ED-8960380A1970}" type="datetime1">
              <a:rPr lang="en-IN" smtClean="0"/>
              <a:t>16-04-2024</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30A71A5-E0BE-4AD3-AC38-24E45FF2139F}" type="slidenum">
              <a:rPr lang="en-IN" smtClean="0"/>
              <a:t>‹#›</a:t>
            </a:fld>
            <a:endParaRPr lang="en-IN"/>
          </a:p>
        </p:txBody>
      </p:sp>
    </p:spTree>
    <p:extLst>
      <p:ext uri="{BB962C8B-B14F-4D97-AF65-F5344CB8AC3E}">
        <p14:creationId xmlns:p14="http://schemas.microsoft.com/office/powerpoint/2010/main" val="30848271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7591" y="1234728"/>
            <a:ext cx="8825658" cy="2677648"/>
          </a:xfrm>
        </p:spPr>
        <p:txBody>
          <a:bodyPr>
            <a:normAutofit/>
          </a:bodyPr>
          <a:lstStyle/>
          <a:p>
            <a:pPr algn="ctr">
              <a:spcAft>
                <a:spcPts val="600"/>
              </a:spcAft>
            </a:pPr>
            <a:r>
              <a:rPr lang="en-US" sz="4000" b="1" dirty="0">
                <a:effectLst/>
                <a:latin typeface="Times New Roman" panose="02020603050405020304" pitchFamily="18" charset="0"/>
                <a:ea typeface="MS Mincho" panose="02020609040205080304" pitchFamily="49" charset="-128"/>
              </a:rPr>
              <a:t>Branch Accounts Classification and Setting </a:t>
            </a:r>
            <a:r>
              <a:rPr lang="en-IN" sz="4000" b="1" dirty="0">
                <a:latin typeface="Times New Roman" panose="02020603050405020304" pitchFamily="18" charset="0"/>
                <a:ea typeface="MS Mincho" panose="02020609040205080304" pitchFamily="49" charset="-128"/>
              </a:rPr>
              <a:t> </a:t>
            </a:r>
            <a:r>
              <a:rPr lang="en-US" sz="4000" b="1" dirty="0">
                <a:effectLst/>
                <a:latin typeface="Times New Roman" panose="02020603050405020304" pitchFamily="18" charset="0"/>
                <a:ea typeface="MS Mincho" panose="02020609040205080304" pitchFamily="49" charset="-128"/>
              </a:rPr>
              <a:t>Target </a:t>
            </a:r>
            <a:br>
              <a:rPr lang="en-US" sz="4000" b="1" dirty="0">
                <a:effectLst/>
                <a:latin typeface="Times New Roman" panose="02020603050405020304" pitchFamily="18" charset="0"/>
                <a:ea typeface="MS Mincho" panose="02020609040205080304" pitchFamily="49" charset="-128"/>
              </a:rPr>
            </a:br>
            <a:r>
              <a:rPr lang="en-US" sz="4000" b="1" dirty="0">
                <a:effectLst/>
                <a:latin typeface="Times New Roman" panose="02020603050405020304" pitchFamily="18" charset="0"/>
                <a:ea typeface="MS Mincho" panose="02020609040205080304" pitchFamily="49" charset="-128"/>
              </a:rPr>
              <a:t>Using Decision Tree </a:t>
            </a:r>
            <a:endParaRPr lang="en-IN" sz="4000" b="1" dirty="0">
              <a:effectLst/>
              <a:latin typeface="Times New Roman" panose="02020603050405020304" pitchFamily="18" charset="0"/>
              <a:ea typeface="MS Mincho" panose="02020609040205080304" pitchFamily="49" charset="-128"/>
            </a:endParaRPr>
          </a:p>
        </p:txBody>
      </p:sp>
      <p:sp>
        <p:nvSpPr>
          <p:cNvPr id="3" name="Subtitle 2"/>
          <p:cNvSpPr>
            <a:spLocks noGrp="1"/>
          </p:cNvSpPr>
          <p:nvPr>
            <p:ph type="subTitle" idx="1"/>
          </p:nvPr>
        </p:nvSpPr>
        <p:spPr>
          <a:xfrm>
            <a:off x="1524000" y="4086808"/>
            <a:ext cx="9144000" cy="1170992"/>
          </a:xfrm>
        </p:spPr>
        <p:txBody>
          <a:bodyPr/>
          <a:lstStyle/>
          <a:p>
            <a:pPr algn="ctr"/>
            <a:r>
              <a:rPr lang="en-IN" dirty="0"/>
              <a:t>Classification of branches based on income and expense and setting target  amount for non profitable branches </a:t>
            </a:r>
          </a:p>
        </p:txBody>
      </p:sp>
      <p:sp>
        <p:nvSpPr>
          <p:cNvPr id="4" name="Footer Placeholder 3">
            <a:extLst>
              <a:ext uri="{FF2B5EF4-FFF2-40B4-BE49-F238E27FC236}">
                <a16:creationId xmlns:a16="http://schemas.microsoft.com/office/drawing/2014/main" id="{9B878F9E-CAE5-40AB-97C2-740491C7ADF2}"/>
              </a:ext>
            </a:extLst>
          </p:cNvPr>
          <p:cNvSpPr>
            <a:spLocks noGrp="1"/>
          </p:cNvSpPr>
          <p:nvPr>
            <p:ph type="ftr" sz="quarter" idx="11"/>
          </p:nvPr>
        </p:nvSpPr>
        <p:spPr>
          <a:xfrm>
            <a:off x="4904759" y="6459655"/>
            <a:ext cx="3859795" cy="304801"/>
          </a:xfrm>
        </p:spPr>
        <p:txBody>
          <a:bodyPr/>
          <a:lstStyle/>
          <a:p>
            <a:r>
              <a:rPr lang="en-US" dirty="0">
                <a:solidFill>
                  <a:schemeClr val="tx1"/>
                </a:solidFill>
              </a:rPr>
              <a:t>AmalJyothi</a:t>
            </a:r>
            <a:r>
              <a:rPr lang="en-US" dirty="0"/>
              <a:t> </a:t>
            </a:r>
            <a:r>
              <a:rPr lang="en-US" dirty="0">
                <a:solidFill>
                  <a:schemeClr val="tx1"/>
                </a:solidFill>
              </a:rPr>
              <a:t>College</a:t>
            </a:r>
            <a:r>
              <a:rPr lang="en-US" dirty="0"/>
              <a:t> </a:t>
            </a:r>
            <a:r>
              <a:rPr lang="en-US" dirty="0">
                <a:solidFill>
                  <a:schemeClr val="tx1"/>
                </a:solidFill>
              </a:rPr>
              <a:t>of</a:t>
            </a:r>
            <a:r>
              <a:rPr lang="en-US" dirty="0"/>
              <a:t> </a:t>
            </a:r>
            <a:r>
              <a:rPr lang="en-US" dirty="0">
                <a:solidFill>
                  <a:schemeClr val="tx1"/>
                </a:solidFill>
              </a:rPr>
              <a:t>Engineering</a:t>
            </a:r>
            <a:r>
              <a:rPr lang="en-US" dirty="0"/>
              <a:t> </a:t>
            </a:r>
            <a:r>
              <a:rPr lang="en-US" dirty="0">
                <a:solidFill>
                  <a:schemeClr val="tx1"/>
                </a:solidFill>
              </a:rPr>
              <a:t>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104C13EB-AF0B-4B8F-B236-AC237BBD6284}"/>
              </a:ext>
            </a:extLst>
          </p:cNvPr>
          <p:cNvSpPr>
            <a:spLocks noGrp="1"/>
          </p:cNvSpPr>
          <p:nvPr>
            <p:ph type="sldNum" sz="quarter" idx="12"/>
          </p:nvPr>
        </p:nvSpPr>
        <p:spPr/>
        <p:txBody>
          <a:bodyPr/>
          <a:lstStyle/>
          <a:p>
            <a:fld id="{630A71A5-E0BE-4AD3-AC38-24E45FF2139F}" type="slidenum">
              <a:rPr lang="en-IN" smtClean="0"/>
              <a:t>1</a:t>
            </a:fld>
            <a:endParaRPr lang="en-IN"/>
          </a:p>
        </p:txBody>
      </p:sp>
      <p:pic>
        <p:nvPicPr>
          <p:cNvPr id="7" name="Picture 6">
            <a:extLst>
              <a:ext uri="{FF2B5EF4-FFF2-40B4-BE49-F238E27FC236}">
                <a16:creationId xmlns:a16="http://schemas.microsoft.com/office/drawing/2014/main" id="{4CB955A8-A8C0-4B09-A9A5-E7A3DD7B9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0784" y="6398985"/>
            <a:ext cx="435678" cy="435678"/>
          </a:xfrm>
          <a:prstGeom prst="rect">
            <a:avLst/>
          </a:prstGeom>
        </p:spPr>
      </p:pic>
    </p:spTree>
    <p:extLst>
      <p:ext uri="{BB962C8B-B14F-4D97-AF65-F5344CB8AC3E}">
        <p14:creationId xmlns:p14="http://schemas.microsoft.com/office/powerpoint/2010/main" val="375261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5792" y="2363694"/>
            <a:ext cx="10515600" cy="4351338"/>
          </a:xfrm>
        </p:spPr>
        <p:txBody>
          <a:bodyPr/>
          <a:lstStyle/>
          <a:p>
            <a:pPr marL="0" indent="0" algn="just">
              <a:buNone/>
            </a:pPr>
            <a:r>
              <a:rPr lang="en-US" sz="1800" dirty="0">
                <a:effectLst/>
                <a:latin typeface="Times New Roman" panose="02020603050405020304" pitchFamily="18" charset="0"/>
                <a:ea typeface="SimSun" panose="02010600030101010101" pitchFamily="2" charset="-122"/>
              </a:rPr>
              <a:t>This system uses more accurate decision tree classification algorithm</a:t>
            </a:r>
          </a:p>
          <a:p>
            <a:pPr marL="0" indent="0" algn="just">
              <a:buNone/>
            </a:pPr>
            <a:endParaRPr lang="en-US" sz="1800" dirty="0">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BF63FB7B-C2A4-4682-9BA5-4818E3FC151D}"/>
              </a:ext>
            </a:extLst>
          </p:cNvPr>
          <p:cNvSpPr>
            <a:spLocks noGrp="1"/>
          </p:cNvSpPr>
          <p:nvPr>
            <p:ph type="ftr" sz="quarter" idx="11"/>
          </p:nvPr>
        </p:nvSpPr>
        <p:spPr>
          <a:xfrm>
            <a:off x="4703902"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BAC3C70E-629B-408B-BFAB-86679AE4E1F8}"/>
              </a:ext>
            </a:extLst>
          </p:cNvPr>
          <p:cNvSpPr>
            <a:spLocks noGrp="1"/>
          </p:cNvSpPr>
          <p:nvPr>
            <p:ph type="sldNum" sz="quarter" idx="12"/>
          </p:nvPr>
        </p:nvSpPr>
        <p:spPr/>
        <p:txBody>
          <a:bodyPr/>
          <a:lstStyle/>
          <a:p>
            <a:fld id="{630A71A5-E0BE-4AD3-AC38-24E45FF2139F}" type="slidenum">
              <a:rPr lang="en-IN" smtClean="0"/>
              <a:t>10</a:t>
            </a:fld>
            <a:endParaRPr lang="en-IN"/>
          </a:p>
        </p:txBody>
      </p:sp>
      <p:sp>
        <p:nvSpPr>
          <p:cNvPr id="2" name="Title 1"/>
          <p:cNvSpPr>
            <a:spLocks noGrp="1"/>
          </p:cNvSpPr>
          <p:nvPr>
            <p:ph type="title"/>
          </p:nvPr>
        </p:nvSpPr>
        <p:spPr/>
        <p:txBody>
          <a:bodyPr/>
          <a:lstStyle/>
          <a:p>
            <a:r>
              <a:rPr lang="en-IN" b="1" dirty="0"/>
              <a:t>RESULTS AND DISCUSSION</a:t>
            </a:r>
            <a:endParaRPr lang="en-IN" dirty="0"/>
          </a:p>
        </p:txBody>
      </p:sp>
      <p:pic>
        <p:nvPicPr>
          <p:cNvPr id="6" name="Picture 5">
            <a:extLst>
              <a:ext uri="{FF2B5EF4-FFF2-40B4-BE49-F238E27FC236}">
                <a16:creationId xmlns:a16="http://schemas.microsoft.com/office/drawing/2014/main" id="{067106D6-9438-4AE2-91FA-4077187EB5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7" name="Picture 6">
            <a:extLst>
              <a:ext uri="{FF2B5EF4-FFF2-40B4-BE49-F238E27FC236}">
                <a16:creationId xmlns:a16="http://schemas.microsoft.com/office/drawing/2014/main" id="{8D46DC18-F52F-CCAD-FAD8-187EE2609183}"/>
              </a:ext>
            </a:extLst>
          </p:cNvPr>
          <p:cNvPicPr>
            <a:picLocks noChangeAspect="1"/>
          </p:cNvPicPr>
          <p:nvPr/>
        </p:nvPicPr>
        <p:blipFill>
          <a:blip r:embed="rId3"/>
          <a:stretch>
            <a:fillRect/>
          </a:stretch>
        </p:blipFill>
        <p:spPr>
          <a:xfrm>
            <a:off x="1154954" y="3104213"/>
            <a:ext cx="6014125" cy="1132322"/>
          </a:xfrm>
          <a:prstGeom prst="rect">
            <a:avLst/>
          </a:prstGeom>
        </p:spPr>
      </p:pic>
      <p:pic>
        <p:nvPicPr>
          <p:cNvPr id="8" name="Picture 7">
            <a:extLst>
              <a:ext uri="{FF2B5EF4-FFF2-40B4-BE49-F238E27FC236}">
                <a16:creationId xmlns:a16="http://schemas.microsoft.com/office/drawing/2014/main" id="{2496048C-590E-09E4-EA0A-4D3B451F9964}"/>
              </a:ext>
            </a:extLst>
          </p:cNvPr>
          <p:cNvPicPr>
            <a:picLocks noChangeAspect="1"/>
          </p:cNvPicPr>
          <p:nvPr/>
        </p:nvPicPr>
        <p:blipFill>
          <a:blip r:embed="rId4"/>
          <a:stretch>
            <a:fillRect/>
          </a:stretch>
        </p:blipFill>
        <p:spPr>
          <a:xfrm>
            <a:off x="1015792" y="4417107"/>
            <a:ext cx="2605695" cy="1296880"/>
          </a:xfrm>
          <a:prstGeom prst="rect">
            <a:avLst/>
          </a:prstGeom>
        </p:spPr>
      </p:pic>
    </p:spTree>
    <p:extLst>
      <p:ext uri="{BB962C8B-B14F-4D97-AF65-F5344CB8AC3E}">
        <p14:creationId xmlns:p14="http://schemas.microsoft.com/office/powerpoint/2010/main" val="328078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F68AA3-FEB5-00BF-5A8F-9FAFE0A69142}"/>
              </a:ext>
            </a:extLst>
          </p:cNvPr>
          <p:cNvSpPr>
            <a:spLocks noGrp="1"/>
          </p:cNvSpPr>
          <p:nvPr>
            <p:ph type="ftr" sz="quarter" idx="11"/>
          </p:nvPr>
        </p:nvSpPr>
        <p:spPr>
          <a:xfrm>
            <a:off x="4706486" y="6422388"/>
            <a:ext cx="3859795" cy="304801"/>
          </a:xfrm>
        </p:spPr>
        <p:txBody>
          <a:bodyPr/>
          <a:lstStyle/>
          <a:p>
            <a:r>
              <a:rPr lang="en-US" dirty="0" err="1">
                <a:solidFill>
                  <a:schemeClr val="tx1"/>
                </a:solidFill>
              </a:rPr>
              <a:t>AmalJyothi</a:t>
            </a:r>
            <a:r>
              <a:rPr lang="en-US" dirty="0">
                <a:solidFill>
                  <a:schemeClr val="tx1"/>
                </a:solidFill>
              </a:rPr>
              <a:t> College of Engineering </a:t>
            </a:r>
            <a:r>
              <a:rPr lang="en-US" dirty="0" err="1">
                <a:solidFill>
                  <a:schemeClr val="tx1"/>
                </a:solidFill>
              </a:rPr>
              <a:t>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8CFFE60D-CF47-641B-90AC-94F37F79E21B}"/>
              </a:ext>
            </a:extLst>
          </p:cNvPr>
          <p:cNvSpPr>
            <a:spLocks noGrp="1"/>
          </p:cNvSpPr>
          <p:nvPr>
            <p:ph type="sldNum" sz="quarter" idx="12"/>
          </p:nvPr>
        </p:nvSpPr>
        <p:spPr/>
        <p:txBody>
          <a:bodyPr/>
          <a:lstStyle/>
          <a:p>
            <a:fld id="{630A71A5-E0BE-4AD3-AC38-24E45FF2139F}" type="slidenum">
              <a:rPr lang="en-IN" smtClean="0"/>
              <a:t>11</a:t>
            </a:fld>
            <a:endParaRPr lang="en-IN"/>
          </a:p>
        </p:txBody>
      </p:sp>
      <p:pic>
        <p:nvPicPr>
          <p:cNvPr id="7" name="Picture 6">
            <a:extLst>
              <a:ext uri="{FF2B5EF4-FFF2-40B4-BE49-F238E27FC236}">
                <a16:creationId xmlns:a16="http://schemas.microsoft.com/office/drawing/2014/main" id="{5E75AD31-D488-2A15-7EDB-0EDD3F120455}"/>
              </a:ext>
            </a:extLst>
          </p:cNvPr>
          <p:cNvPicPr>
            <a:picLocks noChangeAspect="1"/>
          </p:cNvPicPr>
          <p:nvPr/>
        </p:nvPicPr>
        <p:blipFill>
          <a:blip r:embed="rId2"/>
          <a:stretch>
            <a:fillRect/>
          </a:stretch>
        </p:blipFill>
        <p:spPr>
          <a:xfrm>
            <a:off x="911579" y="1008150"/>
            <a:ext cx="3149175" cy="2856863"/>
          </a:xfrm>
          <a:prstGeom prst="rect">
            <a:avLst/>
          </a:prstGeom>
        </p:spPr>
      </p:pic>
      <p:sp>
        <p:nvSpPr>
          <p:cNvPr id="8" name="TextBox 7">
            <a:extLst>
              <a:ext uri="{FF2B5EF4-FFF2-40B4-BE49-F238E27FC236}">
                <a16:creationId xmlns:a16="http://schemas.microsoft.com/office/drawing/2014/main" id="{84B9B6CC-A006-2635-F86C-B5402E9DC02C}"/>
              </a:ext>
            </a:extLst>
          </p:cNvPr>
          <p:cNvSpPr txBox="1"/>
          <p:nvPr/>
        </p:nvSpPr>
        <p:spPr>
          <a:xfrm>
            <a:off x="1350119" y="3926674"/>
            <a:ext cx="2885979"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Figure 1.  Confusion matrix  </a:t>
            </a:r>
          </a:p>
        </p:txBody>
      </p:sp>
      <p:pic>
        <p:nvPicPr>
          <p:cNvPr id="9" name="Picture 8">
            <a:extLst>
              <a:ext uri="{FF2B5EF4-FFF2-40B4-BE49-F238E27FC236}">
                <a16:creationId xmlns:a16="http://schemas.microsoft.com/office/drawing/2014/main" id="{BB8F476A-9C1D-5460-1A1C-4424231F3D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1411" y="6323965"/>
            <a:ext cx="501649" cy="501649"/>
          </a:xfrm>
          <a:prstGeom prst="rect">
            <a:avLst/>
          </a:prstGeom>
        </p:spPr>
      </p:pic>
      <p:pic>
        <p:nvPicPr>
          <p:cNvPr id="11" name="Picture 10">
            <a:extLst>
              <a:ext uri="{FF2B5EF4-FFF2-40B4-BE49-F238E27FC236}">
                <a16:creationId xmlns:a16="http://schemas.microsoft.com/office/drawing/2014/main" id="{C01D7BE8-C2CF-33CB-C836-9396677E1D71}"/>
              </a:ext>
            </a:extLst>
          </p:cNvPr>
          <p:cNvPicPr>
            <a:picLocks noChangeAspect="1"/>
          </p:cNvPicPr>
          <p:nvPr/>
        </p:nvPicPr>
        <p:blipFill>
          <a:blip r:embed="rId4"/>
          <a:stretch>
            <a:fillRect/>
          </a:stretch>
        </p:blipFill>
        <p:spPr>
          <a:xfrm>
            <a:off x="671798" y="4303912"/>
            <a:ext cx="3827495" cy="1201149"/>
          </a:xfrm>
          <a:prstGeom prst="rect">
            <a:avLst/>
          </a:prstGeom>
        </p:spPr>
      </p:pic>
      <p:sp>
        <p:nvSpPr>
          <p:cNvPr id="14" name="TextBox 13">
            <a:extLst>
              <a:ext uri="{FF2B5EF4-FFF2-40B4-BE49-F238E27FC236}">
                <a16:creationId xmlns:a16="http://schemas.microsoft.com/office/drawing/2014/main" id="{11240B64-A5C4-7CD2-C90C-C5CEA7037AA4}"/>
              </a:ext>
            </a:extLst>
          </p:cNvPr>
          <p:cNvSpPr txBox="1"/>
          <p:nvPr/>
        </p:nvSpPr>
        <p:spPr>
          <a:xfrm>
            <a:off x="1350118" y="5628383"/>
            <a:ext cx="2885979"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Figure 2. Classification report</a:t>
            </a:r>
          </a:p>
        </p:txBody>
      </p:sp>
    </p:spTree>
    <p:extLst>
      <p:ext uri="{BB962C8B-B14F-4D97-AF65-F5344CB8AC3E}">
        <p14:creationId xmlns:p14="http://schemas.microsoft.com/office/powerpoint/2010/main" val="85355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4620"/>
            <a:ext cx="10515600" cy="3723465"/>
          </a:xfrm>
        </p:spPr>
        <p:txBody>
          <a:bodyPr/>
          <a:lstStyle/>
          <a:p>
            <a:pPr algn="just"/>
            <a:r>
              <a:rPr lang="en-IN" sz="1800" dirty="0">
                <a:effectLst/>
                <a:latin typeface="Times New Roman" panose="02020603050405020304" pitchFamily="18" charset="0"/>
                <a:ea typeface="SimSun" panose="02010600030101010101" pitchFamily="2" charset="-122"/>
              </a:rPr>
              <a:t>Implementation  in project and setting target amount to non-profitable branches</a:t>
            </a:r>
          </a:p>
        </p:txBody>
      </p:sp>
      <p:sp>
        <p:nvSpPr>
          <p:cNvPr id="4" name="Footer Placeholder 3">
            <a:extLst>
              <a:ext uri="{FF2B5EF4-FFF2-40B4-BE49-F238E27FC236}">
                <a16:creationId xmlns:a16="http://schemas.microsoft.com/office/drawing/2014/main" id="{BF63FB7B-C2A4-4682-9BA5-4818E3FC151D}"/>
              </a:ext>
            </a:extLst>
          </p:cNvPr>
          <p:cNvSpPr>
            <a:spLocks noGrp="1"/>
          </p:cNvSpPr>
          <p:nvPr>
            <p:ph type="ftr" sz="quarter" idx="11"/>
          </p:nvPr>
        </p:nvSpPr>
        <p:spPr>
          <a:xfrm>
            <a:off x="4675910"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BAC3C70E-629B-408B-BFAB-86679AE4E1F8}"/>
              </a:ext>
            </a:extLst>
          </p:cNvPr>
          <p:cNvSpPr>
            <a:spLocks noGrp="1"/>
          </p:cNvSpPr>
          <p:nvPr>
            <p:ph type="sldNum" sz="quarter" idx="12"/>
          </p:nvPr>
        </p:nvSpPr>
        <p:spPr/>
        <p:txBody>
          <a:bodyPr/>
          <a:lstStyle/>
          <a:p>
            <a:fld id="{630A71A5-E0BE-4AD3-AC38-24E45FF2139F}" type="slidenum">
              <a:rPr lang="en-IN" smtClean="0"/>
              <a:t>12</a:t>
            </a:fld>
            <a:endParaRPr lang="en-IN"/>
          </a:p>
        </p:txBody>
      </p:sp>
      <p:pic>
        <p:nvPicPr>
          <p:cNvPr id="6" name="Picture 5">
            <a:extLst>
              <a:ext uri="{FF2B5EF4-FFF2-40B4-BE49-F238E27FC236}">
                <a16:creationId xmlns:a16="http://schemas.microsoft.com/office/drawing/2014/main" id="{067106D6-9438-4AE2-91FA-4077187EB5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14" name="Picture 13">
            <a:extLst>
              <a:ext uri="{FF2B5EF4-FFF2-40B4-BE49-F238E27FC236}">
                <a16:creationId xmlns:a16="http://schemas.microsoft.com/office/drawing/2014/main" id="{16C78CD4-2CBE-D511-B70A-711AB1DAE5EE}"/>
              </a:ext>
            </a:extLst>
          </p:cNvPr>
          <p:cNvPicPr>
            <a:picLocks noChangeAspect="1"/>
          </p:cNvPicPr>
          <p:nvPr/>
        </p:nvPicPr>
        <p:blipFill>
          <a:blip r:embed="rId3"/>
          <a:stretch>
            <a:fillRect/>
          </a:stretch>
        </p:blipFill>
        <p:spPr>
          <a:xfrm>
            <a:off x="1053440" y="3055775"/>
            <a:ext cx="6734930" cy="2505269"/>
          </a:xfrm>
          <a:prstGeom prst="rect">
            <a:avLst/>
          </a:prstGeom>
        </p:spPr>
      </p:pic>
    </p:spTree>
    <p:extLst>
      <p:ext uri="{BB962C8B-B14F-4D97-AF65-F5344CB8AC3E}">
        <p14:creationId xmlns:p14="http://schemas.microsoft.com/office/powerpoint/2010/main" val="35045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BEFE8A-07F5-CDCF-04B4-B73404B153B4}"/>
              </a:ext>
            </a:extLst>
          </p:cNvPr>
          <p:cNvSpPr>
            <a:spLocks noGrp="1"/>
          </p:cNvSpPr>
          <p:nvPr>
            <p:ph type="ftr" sz="quarter" idx="11"/>
          </p:nvPr>
        </p:nvSpPr>
        <p:spPr>
          <a:xfrm>
            <a:off x="4685241" y="6431437"/>
            <a:ext cx="3859795" cy="304801"/>
          </a:xfrm>
        </p:spPr>
        <p:txBody>
          <a:bodyPr/>
          <a:lstStyle/>
          <a:p>
            <a:r>
              <a:rPr lang="en-US" dirty="0" err="1">
                <a:solidFill>
                  <a:schemeClr val="tx1"/>
                </a:solidFill>
              </a:rPr>
              <a:t>AmalJyothi</a:t>
            </a:r>
            <a:r>
              <a:rPr lang="en-US" dirty="0">
                <a:solidFill>
                  <a:schemeClr val="tx1"/>
                </a:solidFill>
              </a:rPr>
              <a:t> College of Engineering </a:t>
            </a:r>
            <a:r>
              <a:rPr lang="en-US" dirty="0" err="1">
                <a:solidFill>
                  <a:schemeClr val="tx1"/>
                </a:solidFill>
              </a:rPr>
              <a:t>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72499729-C4BB-230B-D17A-010230B6E5DB}"/>
              </a:ext>
            </a:extLst>
          </p:cNvPr>
          <p:cNvSpPr>
            <a:spLocks noGrp="1"/>
          </p:cNvSpPr>
          <p:nvPr>
            <p:ph type="sldNum" sz="quarter" idx="12"/>
          </p:nvPr>
        </p:nvSpPr>
        <p:spPr/>
        <p:txBody>
          <a:bodyPr/>
          <a:lstStyle/>
          <a:p>
            <a:fld id="{630A71A5-E0BE-4AD3-AC38-24E45FF2139F}" type="slidenum">
              <a:rPr lang="en-IN" smtClean="0"/>
              <a:t>13</a:t>
            </a:fld>
            <a:endParaRPr lang="en-IN"/>
          </a:p>
        </p:txBody>
      </p:sp>
      <p:pic>
        <p:nvPicPr>
          <p:cNvPr id="6" name="Content Placeholder 5">
            <a:extLst>
              <a:ext uri="{FF2B5EF4-FFF2-40B4-BE49-F238E27FC236}">
                <a16:creationId xmlns:a16="http://schemas.microsoft.com/office/drawing/2014/main" id="{DC327F4E-522F-6479-11A5-6A5B2B20368B}"/>
              </a:ext>
            </a:extLst>
          </p:cNvPr>
          <p:cNvPicPr>
            <a:picLocks noGrp="1" noChangeAspect="1"/>
          </p:cNvPicPr>
          <p:nvPr>
            <p:ph idx="1"/>
          </p:nvPr>
        </p:nvPicPr>
        <p:blipFill rotWithShape="1">
          <a:blip r:embed="rId2"/>
          <a:srcRect t="11881" r="1813" b="1581"/>
          <a:stretch/>
        </p:blipFill>
        <p:spPr>
          <a:xfrm>
            <a:off x="770070" y="1852646"/>
            <a:ext cx="7672783" cy="3596088"/>
          </a:xfrm>
          <a:prstGeom prst="rect">
            <a:avLst/>
          </a:prstGeom>
        </p:spPr>
      </p:pic>
      <p:pic>
        <p:nvPicPr>
          <p:cNvPr id="2" name="Picture 1">
            <a:extLst>
              <a:ext uri="{FF2B5EF4-FFF2-40B4-BE49-F238E27FC236}">
                <a16:creationId xmlns:a16="http://schemas.microsoft.com/office/drawing/2014/main" id="{10BFE3E7-F272-3992-A1A0-E320BD67C2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
        <p:nvSpPr>
          <p:cNvPr id="3" name="TextBox 2">
            <a:extLst>
              <a:ext uri="{FF2B5EF4-FFF2-40B4-BE49-F238E27FC236}">
                <a16:creationId xmlns:a16="http://schemas.microsoft.com/office/drawing/2014/main" id="{E18C51C4-9C3A-6275-807C-981F04452B66}"/>
              </a:ext>
            </a:extLst>
          </p:cNvPr>
          <p:cNvSpPr txBox="1"/>
          <p:nvPr/>
        </p:nvSpPr>
        <p:spPr>
          <a:xfrm>
            <a:off x="3007360" y="5533885"/>
            <a:ext cx="385979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3 . Project implementation</a:t>
            </a:r>
          </a:p>
        </p:txBody>
      </p:sp>
    </p:spTree>
    <p:extLst>
      <p:ext uri="{BB962C8B-B14F-4D97-AF65-F5344CB8AC3E}">
        <p14:creationId xmlns:p14="http://schemas.microsoft.com/office/powerpoint/2010/main" val="191495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a:xfrm>
            <a:off x="875035" y="2350207"/>
            <a:ext cx="10722916" cy="3416300"/>
          </a:xfrm>
        </p:spPr>
        <p:txBody>
          <a:bodyPr>
            <a:normAutofit/>
          </a:bodyPr>
          <a:lstStyle/>
          <a:p>
            <a:pPr marL="0" indent="0" algn="just">
              <a:lnSpc>
                <a:spcPct val="150000"/>
              </a:lnSpc>
              <a:buNone/>
            </a:pPr>
            <a:r>
              <a:rPr lang="en-US" sz="1600" dirty="0">
                <a:effectLst/>
                <a:latin typeface="Times New Roman" panose="02020603050405020304" pitchFamily="18" charset="0"/>
                <a:ea typeface="SimSun" panose="02010600030101010101" pitchFamily="2" charset="-122"/>
              </a:rPr>
              <a:t>In summary, the integration of machine learning techniques offers a transformative approach to branch account management, enabling organizations to optimize profitability and strategic planning. Through the analysis of key factors such as income, expenses, and workforce size, businesses can effectively classify branches and establish realistic targets. This data-driven approach facilitates informed decision-making, fosters sustainable growth, and empowers enterprises to navigate competitive markets with confidence and adaptability. By harnessing the power of machine learning, organizations can gain valuable insights to drive operational efficiency and achieve long-term success in the dynamic business landscape.</a:t>
            </a:r>
            <a:endParaRPr lang="en-IN" sz="1600" dirty="0"/>
          </a:p>
        </p:txBody>
      </p:sp>
      <p:sp>
        <p:nvSpPr>
          <p:cNvPr id="4" name="Footer Placeholder 3">
            <a:extLst>
              <a:ext uri="{FF2B5EF4-FFF2-40B4-BE49-F238E27FC236}">
                <a16:creationId xmlns:a16="http://schemas.microsoft.com/office/drawing/2014/main" id="{3BBA6745-BF15-48F4-9B08-0C737D686921}"/>
              </a:ext>
            </a:extLst>
          </p:cNvPr>
          <p:cNvSpPr>
            <a:spLocks noGrp="1"/>
          </p:cNvSpPr>
          <p:nvPr>
            <p:ph type="ftr" sz="quarter" idx="11"/>
          </p:nvPr>
        </p:nvSpPr>
        <p:spPr>
          <a:xfrm>
            <a:off x="4703902" y="6440315"/>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66431382-1757-488E-A808-643765E66EA3}"/>
              </a:ext>
            </a:extLst>
          </p:cNvPr>
          <p:cNvSpPr>
            <a:spLocks noGrp="1"/>
          </p:cNvSpPr>
          <p:nvPr>
            <p:ph type="sldNum" sz="quarter" idx="12"/>
          </p:nvPr>
        </p:nvSpPr>
        <p:spPr/>
        <p:txBody>
          <a:bodyPr/>
          <a:lstStyle/>
          <a:p>
            <a:fld id="{630A71A5-E0BE-4AD3-AC38-24E45FF2139F}" type="slidenum">
              <a:rPr lang="en-IN" smtClean="0"/>
              <a:t>14</a:t>
            </a:fld>
            <a:endParaRPr lang="en-IN"/>
          </a:p>
        </p:txBody>
      </p:sp>
      <p:pic>
        <p:nvPicPr>
          <p:cNvPr id="6" name="Picture 5">
            <a:extLst>
              <a:ext uri="{FF2B5EF4-FFF2-40B4-BE49-F238E27FC236}">
                <a16:creationId xmlns:a16="http://schemas.microsoft.com/office/drawing/2014/main" id="{C776B2CB-985C-47EB-ACCD-3D63A72D92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3723409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69"/>
            <a:ext cx="10515600" cy="1325563"/>
          </a:xfrm>
        </p:spPr>
        <p:txBody>
          <a:bodyPr/>
          <a:lstStyle/>
          <a:p>
            <a:r>
              <a:rPr lang="en-IN" b="1" dirty="0"/>
              <a:t>REFERENCES</a:t>
            </a:r>
            <a:endParaRPr lang="en-IN" dirty="0"/>
          </a:p>
        </p:txBody>
      </p:sp>
      <p:sp>
        <p:nvSpPr>
          <p:cNvPr id="3" name="Content Placeholder 2"/>
          <p:cNvSpPr>
            <a:spLocks noGrp="1"/>
          </p:cNvSpPr>
          <p:nvPr>
            <p:ph idx="1"/>
          </p:nvPr>
        </p:nvSpPr>
        <p:spPr>
          <a:xfrm>
            <a:off x="838200" y="1959429"/>
            <a:ext cx="10515600" cy="4217534"/>
          </a:xfrm>
        </p:spPr>
        <p:txBody>
          <a:bodyPr>
            <a:normAutofit/>
          </a:bodyPr>
          <a:lstStyle/>
          <a:p>
            <a:pPr marL="0" indent="0" algn="ctr">
              <a:buNone/>
            </a:pPr>
            <a:endParaRPr lang="en-IN" sz="1800" dirty="0">
              <a:effectLst/>
              <a:latin typeface="Times New Roman" panose="02020603050405020304" pitchFamily="18" charset="0"/>
              <a:ea typeface="SimSun" panose="02010600030101010101" pitchFamily="2" charset="-122"/>
            </a:endParaRPr>
          </a:p>
          <a:p>
            <a:pPr marL="342900" lvl="0" indent="-342900" algn="just">
              <a:lnSpc>
                <a:spcPct val="100000"/>
              </a:lnSpc>
              <a:spcAft>
                <a:spcPts val="250"/>
              </a:spcAft>
              <a:buSzPts val="800"/>
              <a:buFont typeface="Times New Roman" panose="02020603050405020304" pitchFamily="18" charset="0"/>
              <a:buAutoNum type="arabicPeriod"/>
              <a:tabLst>
                <a:tab pos="228600" algn="l"/>
              </a:tabLst>
            </a:pPr>
            <a:r>
              <a:rPr lang="en-US" sz="1800" dirty="0">
                <a:effectLst/>
                <a:latin typeface="Times New Roman" panose="02020603050405020304" pitchFamily="18" charset="0"/>
                <a:ea typeface="MS Mincho" panose="02020609040205080304" pitchFamily="49" charset="-128"/>
              </a:rPr>
              <a:t>I. Met, A. </a:t>
            </a:r>
            <a:r>
              <a:rPr lang="en-US" sz="1800" dirty="0" err="1">
                <a:effectLst/>
                <a:latin typeface="Times New Roman" panose="02020603050405020304" pitchFamily="18" charset="0"/>
                <a:ea typeface="MS Mincho" panose="02020609040205080304" pitchFamily="49" charset="-128"/>
              </a:rPr>
              <a:t>Erkoç</a:t>
            </a:r>
            <a:r>
              <a:rPr lang="en-US" sz="1800" dirty="0">
                <a:effectLst/>
                <a:latin typeface="Times New Roman" panose="02020603050405020304" pitchFamily="18" charset="0"/>
                <a:ea typeface="MS Mincho" panose="02020609040205080304" pitchFamily="49" charset="-128"/>
              </a:rPr>
              <a:t> and S. E. </a:t>
            </a:r>
            <a:r>
              <a:rPr lang="en-US" sz="1800" dirty="0" err="1">
                <a:effectLst/>
                <a:latin typeface="Times New Roman" panose="02020603050405020304" pitchFamily="18" charset="0"/>
                <a:ea typeface="MS Mincho" panose="02020609040205080304" pitchFamily="49" charset="-128"/>
              </a:rPr>
              <a:t>Seker</a:t>
            </a:r>
            <a:r>
              <a:rPr lang="en-US" sz="1800" dirty="0">
                <a:effectLst/>
                <a:latin typeface="Times New Roman" panose="02020603050405020304" pitchFamily="18" charset="0"/>
                <a:ea typeface="MS Mincho" panose="02020609040205080304" pitchFamily="49" charset="-128"/>
              </a:rPr>
              <a:t>, "Performance, Efficiency, and Target Setting for Bank Branches: Time Series With Automated Machine Learning," in IEEE Access, vol. 11, pp. 1000-1010, 2023,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10.1109/ACCESS.2022.3233529.</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00000"/>
              </a:lnSpc>
              <a:spcAft>
                <a:spcPts val="250"/>
              </a:spcAft>
              <a:buSzPts val="800"/>
              <a:buFont typeface="Times New Roman" panose="02020603050405020304" pitchFamily="18" charset="0"/>
              <a:buAutoNum type="arabicPeriod"/>
              <a:tabLst>
                <a:tab pos="228600" algn="l"/>
              </a:tabLst>
            </a:pPr>
            <a:r>
              <a:rPr lang="en-US" sz="1800" dirty="0">
                <a:effectLst/>
                <a:latin typeface="Times New Roman" panose="02020603050405020304" pitchFamily="18" charset="0"/>
                <a:ea typeface="MS Mincho" panose="02020609040205080304" pitchFamily="49" charset="-128"/>
              </a:rPr>
              <a:t>C.A. Knox Lovell, Jesús T. Pastor, "Target setting: An application to a bank branch network," European Journal of Operational Research, vol. 98, no. 2, pp. 290-299, 1997, ISSN 0377-2217,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10.1016/S0377-2217(96)00348-7..</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00000"/>
              </a:lnSpc>
              <a:spcAft>
                <a:spcPts val="250"/>
              </a:spcAft>
              <a:buSzPts val="800"/>
              <a:buFont typeface="Times New Roman" panose="02020603050405020304" pitchFamily="18" charset="0"/>
              <a:buAutoNum type="arabicPeriod"/>
              <a:tabLst>
                <a:tab pos="228600" algn="l"/>
              </a:tabLst>
            </a:pPr>
            <a:r>
              <a:rPr lang="en-US" sz="1800" dirty="0">
                <a:effectLst/>
                <a:latin typeface="Times New Roman" panose="02020603050405020304" pitchFamily="18" charset="0"/>
                <a:ea typeface="MS Mincho" panose="02020609040205080304" pitchFamily="49" charset="-128"/>
              </a:rPr>
              <a:t>F. Yin, "Design and Implementation of Accounting Information System Based on Decision Tree Classification Algorithm," 2023 Asia-Pacific Conference on Image Processing, Electronics and Computers (IPEC), Dalian, China, 2023, pp. 481-484,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10.1109/IPEC57296.2023.00089 </a:t>
            </a:r>
            <a:endParaRPr lang="en-IN" sz="1800" dirty="0">
              <a:effectLst/>
              <a:latin typeface="Times New Roman" panose="02020603050405020304" pitchFamily="18" charset="0"/>
              <a:ea typeface="MS Mincho" panose="02020609040205080304" pitchFamily="49" charset="-128"/>
            </a:endParaRPr>
          </a:p>
          <a:p>
            <a:endParaRPr lang="en-IN" dirty="0"/>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a:xfrm>
            <a:off x="4675910"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15</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61864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829" y="1922106"/>
            <a:ext cx="11206065" cy="4133461"/>
          </a:xfrm>
        </p:spPr>
        <p:txBody>
          <a:bodyPr>
            <a:normAutofit/>
          </a:bodyPr>
          <a:lstStyle/>
          <a:p>
            <a:pPr marL="0" indent="0" algn="ctr">
              <a:lnSpc>
                <a:spcPct val="150000"/>
              </a:lnSpc>
              <a:buNone/>
            </a:pPr>
            <a:r>
              <a:rPr lang="en-US" dirty="0"/>
              <a:t> </a:t>
            </a:r>
            <a:endParaRPr lang="en-IN" dirty="0"/>
          </a:p>
          <a:p>
            <a:pPr algn="just">
              <a:lnSpc>
                <a:spcPct val="150000"/>
              </a:lnSpc>
              <a:spcAft>
                <a:spcPts val="250"/>
              </a:spcAft>
              <a:buSzPts val="800"/>
              <a:buFont typeface="+mj-lt"/>
              <a:buAutoNum type="arabicPeriod" startAt="4"/>
              <a:tabLst>
                <a:tab pos="228600" algn="l"/>
              </a:tabLst>
            </a:pPr>
            <a:r>
              <a:rPr lang="en-US"/>
              <a:t>W. Zhengjun, D. Zhiting</a:t>
            </a:r>
            <a:r>
              <a:rPr lang="en-US" dirty="0"/>
              <a:t> and D. Na, "Strategies for Optimizing the Application Environment of Management Accounting in Commercial Banks," 2021 International Conference on Public Management and Intelligent Society (PMIS), Shanghai, China, 2021, pp</a:t>
            </a:r>
            <a:r>
              <a:rPr lang="en-US"/>
              <a:t>. 345-349, doi</a:t>
            </a:r>
            <a:r>
              <a:rPr lang="en-US" dirty="0"/>
              <a:t>: 10.1109/PMIS52742.2021.00084. </a:t>
            </a:r>
          </a:p>
          <a:p>
            <a:pPr lvl="0" algn="just">
              <a:lnSpc>
                <a:spcPct val="150000"/>
              </a:lnSpc>
              <a:spcAft>
                <a:spcPts val="250"/>
              </a:spcAft>
              <a:buSzPts val="800"/>
              <a:buFont typeface="+mj-lt"/>
              <a:buAutoNum type="arabicPeriod" startAt="4"/>
              <a:tabLst>
                <a:tab pos="228600" algn="l"/>
              </a:tabLst>
            </a:pPr>
            <a:r>
              <a:rPr lang="en-US" dirty="0"/>
              <a:t> H</a:t>
            </a:r>
            <a:r>
              <a:rPr lang="en-US"/>
              <a:t>. D. Narudin</a:t>
            </a:r>
            <a:r>
              <a:rPr lang="en-US" dirty="0"/>
              <a:t>, U. Subramanian and F. Kawi, "The Effectiveness of Management Accounting Systems in Brunei Small  and Medium Enterprises," 2022 International Conference on Information Management </a:t>
            </a:r>
            <a:r>
              <a:rPr lang="en-US"/>
              <a:t>and Technology (ICIMTech</a:t>
            </a:r>
            <a:r>
              <a:rPr lang="en-US" dirty="0"/>
              <a:t>), Semarang, Indonesia, 2022, pp</a:t>
            </a:r>
            <a:r>
              <a:rPr lang="en-US"/>
              <a:t>. 155-160, doi</a:t>
            </a:r>
            <a:r>
              <a:rPr lang="en-US" dirty="0"/>
              <a:t>: 10.1109/ICIMTech55957.2022.9915080 </a:t>
            </a:r>
            <a:endParaRPr lang="en-IN" dirty="0"/>
          </a:p>
          <a:p>
            <a:pPr marL="0" indent="0" algn="just">
              <a:lnSpc>
                <a:spcPct val="150000"/>
              </a:lnSpc>
              <a:spcAft>
                <a:spcPts val="250"/>
              </a:spcAft>
              <a:buNone/>
              <a:tabLst>
                <a:tab pos="228600" algn="l"/>
                <a:tab pos="457200" algn="l"/>
              </a:tabLst>
            </a:pPr>
            <a:endParaRPr lang="en-IN" dirty="0"/>
          </a:p>
          <a:p>
            <a:pPr>
              <a:lnSpc>
                <a:spcPct val="150000"/>
              </a:lnSpc>
            </a:pPr>
            <a:endParaRPr lang="en-IN" dirty="0"/>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a:xfrm>
            <a:off x="4703902"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16</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186490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58007"/>
            <a:ext cx="10515600" cy="3346661"/>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5400" i="1" dirty="0">
                <a:solidFill>
                  <a:srgbClr val="FF0000"/>
                </a:solidFill>
                <a:latin typeface="Bell MT" panose="02020503060305020303" pitchFamily="18" charset="0"/>
              </a:rPr>
              <a:t>THANK YOU</a:t>
            </a:r>
          </a:p>
        </p:txBody>
      </p:sp>
      <p:sp>
        <p:nvSpPr>
          <p:cNvPr id="4" name="Footer Placeholder 3"/>
          <p:cNvSpPr>
            <a:spLocks noGrp="1"/>
          </p:cNvSpPr>
          <p:nvPr>
            <p:ph type="ftr" sz="quarter" idx="11"/>
          </p:nvPr>
        </p:nvSpPr>
        <p:spPr>
          <a:xfrm>
            <a:off x="4694571" y="6431437"/>
            <a:ext cx="3859795" cy="304801"/>
          </a:xfrm>
        </p:spPr>
        <p:txBody>
          <a:bodyPr/>
          <a:lstStyle/>
          <a:p>
            <a:r>
              <a:rPr lang="en-US" dirty="0" err="1">
                <a:solidFill>
                  <a:schemeClr val="tx1"/>
                </a:solidFill>
              </a:rPr>
              <a:t>AmalJyothi</a:t>
            </a:r>
            <a:r>
              <a:rPr lang="en-US" dirty="0">
                <a:solidFill>
                  <a:schemeClr val="tx1"/>
                </a:solidFill>
              </a:rPr>
              <a:t> College of Engineering </a:t>
            </a:r>
            <a:r>
              <a:rPr lang="en-US" dirty="0" err="1">
                <a:solidFill>
                  <a:schemeClr val="tx1"/>
                </a:solidFill>
              </a:rPr>
              <a:t>Kanjirappally</a:t>
            </a:r>
            <a:endParaRPr lang="en-IN" dirty="0">
              <a:solidFill>
                <a:schemeClr val="tx1"/>
              </a:solidFill>
            </a:endParaRPr>
          </a:p>
        </p:txBody>
      </p:sp>
      <p:sp>
        <p:nvSpPr>
          <p:cNvPr id="5" name="Slide Number Placeholder 4"/>
          <p:cNvSpPr>
            <a:spLocks noGrp="1"/>
          </p:cNvSpPr>
          <p:nvPr>
            <p:ph type="sldNum" sz="quarter" idx="12"/>
          </p:nvPr>
        </p:nvSpPr>
        <p:spPr/>
        <p:txBody>
          <a:bodyPr/>
          <a:lstStyle/>
          <a:p>
            <a:fld id="{630A71A5-E0BE-4AD3-AC38-24E45FF2139F}" type="slidenum">
              <a:rPr lang="en-IN" smtClean="0"/>
              <a:t>17</a:t>
            </a:fld>
            <a:endParaRPr lang="en-IN"/>
          </a:p>
        </p:txBody>
      </p:sp>
      <p:pic>
        <p:nvPicPr>
          <p:cNvPr id="6" name="Picture 5">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31690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endParaRPr lang="en-IN" dirty="0"/>
          </a:p>
        </p:txBody>
      </p:sp>
      <p:sp>
        <p:nvSpPr>
          <p:cNvPr id="3" name="Content Placeholder 2"/>
          <p:cNvSpPr>
            <a:spLocks noGrp="1"/>
          </p:cNvSpPr>
          <p:nvPr>
            <p:ph idx="1"/>
          </p:nvPr>
        </p:nvSpPr>
        <p:spPr/>
        <p:txBody>
          <a:bodyPr/>
          <a:lstStyle/>
          <a:p>
            <a:r>
              <a:rPr lang="en-IN" dirty="0"/>
              <a:t>Abstract</a:t>
            </a:r>
          </a:p>
          <a:p>
            <a:r>
              <a:rPr lang="en-IN" dirty="0"/>
              <a:t>Literature Survey</a:t>
            </a:r>
          </a:p>
          <a:p>
            <a:r>
              <a:rPr lang="en-IN" dirty="0"/>
              <a:t>Introduction</a:t>
            </a:r>
          </a:p>
          <a:p>
            <a:r>
              <a:rPr lang="en-IN" dirty="0"/>
              <a:t> Methodology</a:t>
            </a:r>
          </a:p>
          <a:p>
            <a:r>
              <a:rPr lang="en-IN" dirty="0"/>
              <a:t>Result and Discussion</a:t>
            </a:r>
          </a:p>
          <a:p>
            <a:r>
              <a:rPr lang="en-IN" dirty="0"/>
              <a:t>Conclusion</a:t>
            </a:r>
          </a:p>
          <a:p>
            <a:r>
              <a:rPr lang="en-IN" dirty="0"/>
              <a:t>References</a:t>
            </a:r>
            <a:br>
              <a:rPr lang="en-IN" dirty="0"/>
            </a:br>
            <a:endParaRPr lang="en-IN" dirty="0"/>
          </a:p>
          <a:p>
            <a:endParaRPr lang="en-IN" dirty="0"/>
          </a:p>
        </p:txBody>
      </p:sp>
      <p:sp>
        <p:nvSpPr>
          <p:cNvPr id="4" name="Footer Placeholder 3">
            <a:extLst>
              <a:ext uri="{FF2B5EF4-FFF2-40B4-BE49-F238E27FC236}">
                <a16:creationId xmlns:a16="http://schemas.microsoft.com/office/drawing/2014/main" id="{382929CB-B6FE-41B8-905B-1FCB1B2B10F8}"/>
              </a:ext>
            </a:extLst>
          </p:cNvPr>
          <p:cNvSpPr>
            <a:spLocks noGrp="1"/>
          </p:cNvSpPr>
          <p:nvPr>
            <p:ph type="ftr" sz="quarter" idx="11"/>
          </p:nvPr>
        </p:nvSpPr>
        <p:spPr>
          <a:xfrm>
            <a:off x="4825201" y="6440315"/>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3BC53596-99DC-4EF6-A05A-3CBA0406D901}"/>
              </a:ext>
            </a:extLst>
          </p:cNvPr>
          <p:cNvSpPr>
            <a:spLocks noGrp="1"/>
          </p:cNvSpPr>
          <p:nvPr>
            <p:ph type="sldNum" sz="quarter" idx="12"/>
          </p:nvPr>
        </p:nvSpPr>
        <p:spPr/>
        <p:txBody>
          <a:bodyPr/>
          <a:lstStyle/>
          <a:p>
            <a:fld id="{630A71A5-E0BE-4AD3-AC38-24E45FF2139F}" type="slidenum">
              <a:rPr lang="en-IN" smtClean="0"/>
              <a:t>2</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164085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IN" dirty="0"/>
          </a:p>
        </p:txBody>
      </p:sp>
      <p:sp>
        <p:nvSpPr>
          <p:cNvPr id="3" name="Content Placeholder 2"/>
          <p:cNvSpPr>
            <a:spLocks noGrp="1"/>
          </p:cNvSpPr>
          <p:nvPr>
            <p:ph idx="1"/>
          </p:nvPr>
        </p:nvSpPr>
        <p:spPr>
          <a:xfrm>
            <a:off x="457200" y="2613660"/>
            <a:ext cx="11277600" cy="3416300"/>
          </a:xfrm>
        </p:spPr>
        <p:txBody>
          <a:bodyPr>
            <a:normAutofit fontScale="85000" lnSpcReduction="10000"/>
          </a:bodyPr>
          <a:lstStyle/>
          <a:p>
            <a:pPr marL="0" indent="0" algn="just">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focuses</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enhancing</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branch</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account management through the implementation of machine learning techniques for classification and target setting. By leveraging Decision</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Tree</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effectively</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classifies</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branch accounts as profitable or not profitable based on historical financial data. Additionally, it incorporates a feature to set targets for branches categorized as not profitable, considering factors</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such</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expense</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workers.</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system aims to</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provide actionable insights into branch performance to facilitate informed decision-making and strategic planning. It offers a robust backend system capable of generating valuable insights to optimize resource allocation and financial management</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across</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organization.</a:t>
            </a:r>
            <a:r>
              <a:rPr lang="en-US"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utilization</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 machine learning for classification and target setting, organizations can enhance budgeting, risk management, and strategic planning processes, leading to improved operational efficiency and financial outcomes</a:t>
            </a:r>
            <a:endParaRPr lang="en-IN" sz="3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76BF6E8-55C4-4035-A79F-DA4D4B7CE7FE}"/>
              </a:ext>
            </a:extLst>
          </p:cNvPr>
          <p:cNvSpPr>
            <a:spLocks noGrp="1"/>
          </p:cNvSpPr>
          <p:nvPr>
            <p:ph type="ftr" sz="quarter" idx="11"/>
          </p:nvPr>
        </p:nvSpPr>
        <p:spPr>
          <a:xfrm>
            <a:off x="4694571"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0A322A75-B00E-4578-A342-D0F77328ABC9}"/>
              </a:ext>
            </a:extLst>
          </p:cNvPr>
          <p:cNvSpPr>
            <a:spLocks noGrp="1"/>
          </p:cNvSpPr>
          <p:nvPr>
            <p:ph type="sldNum" sz="quarter" idx="12"/>
          </p:nvPr>
        </p:nvSpPr>
        <p:spPr/>
        <p:txBody>
          <a:bodyPr/>
          <a:lstStyle/>
          <a:p>
            <a:fld id="{630A71A5-E0BE-4AD3-AC38-24E45FF2139F}" type="slidenum">
              <a:rPr lang="en-IN" smtClean="0"/>
              <a:t>3</a:t>
            </a:fld>
            <a:endParaRPr lang="en-IN"/>
          </a:p>
        </p:txBody>
      </p:sp>
      <p:pic>
        <p:nvPicPr>
          <p:cNvPr id="6" name="Picture 5">
            <a:extLst>
              <a:ext uri="{FF2B5EF4-FFF2-40B4-BE49-F238E27FC236}">
                <a16:creationId xmlns:a16="http://schemas.microsoft.com/office/drawing/2014/main" id="{75D925C9-76E7-4E53-B2FD-4FE63AD827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404544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Literature Survey</a:t>
            </a:r>
          </a:p>
        </p:txBody>
      </p:sp>
      <p:sp>
        <p:nvSpPr>
          <p:cNvPr id="3" name="Content Placeholder 2"/>
          <p:cNvSpPr>
            <a:spLocks noGrp="1"/>
          </p:cNvSpPr>
          <p:nvPr>
            <p:ph idx="1"/>
          </p:nvPr>
        </p:nvSpPr>
        <p:spPr>
          <a:xfrm>
            <a:off x="518160" y="2603500"/>
            <a:ext cx="11043920" cy="3416300"/>
          </a:xfrm>
        </p:spPr>
        <p:txBody>
          <a:bodyPr>
            <a:normAutofit fontScale="92500" lnSpcReduction="10000"/>
          </a:bodyPr>
          <a:lstStyle/>
          <a:p>
            <a:pPr algn="just"/>
            <a:r>
              <a:rPr lang="en-US" sz="1800" dirty="0">
                <a:effectLst/>
                <a:latin typeface="Times New Roman" panose="02020603050405020304" pitchFamily="18" charset="0"/>
                <a:ea typeface="SimSun" panose="02010600030101010101" pitchFamily="2" charset="-122"/>
              </a:rPr>
              <a:t>I. Met et al. [1] Setting targets and distributing them to bank branches and portfolio managers is crucial for strategic planning. This study focuses on predicting performance using machine learning algorithms, achieving 98% accuracy. The approach, applied at </a:t>
            </a:r>
            <a:r>
              <a:rPr lang="en-US" sz="1800" dirty="0" err="1">
                <a:effectLst/>
                <a:latin typeface="Times New Roman" panose="02020603050405020304" pitchFamily="18" charset="0"/>
                <a:ea typeface="SimSun" panose="02010600030101010101" pitchFamily="2" charset="-122"/>
              </a:rPr>
              <a:t>Ziraat</a:t>
            </a:r>
            <a:r>
              <a:rPr lang="en-US" sz="1800" dirty="0">
                <a:effectLst/>
                <a:latin typeface="Times New Roman" panose="02020603050405020304" pitchFamily="18" charset="0"/>
                <a:ea typeface="SimSun" panose="02010600030101010101" pitchFamily="2" charset="-122"/>
              </a:rPr>
              <a:t> Bank, resolves seasonality issues and boosts branch target success by 10%. Awarded for innovation, it offers a practical solution for the banking sector.</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C.A. Knox Lovell et al. [2] This paper evaluates the target setting process in a Spanish financial institution. It assesses branch performance against set targets and suggests reducing the target list without losing vital information. This streamlined approach enhances management evaluation of branch performance.</a:t>
            </a:r>
          </a:p>
          <a:p>
            <a:pPr algn="just"/>
            <a:r>
              <a:rPr lang="en-US" sz="1800" dirty="0">
                <a:effectLst/>
                <a:latin typeface="Times New Roman" panose="02020603050405020304" pitchFamily="18" charset="0"/>
                <a:ea typeface="SimSun" panose="02010600030101010101" pitchFamily="2" charset="-122"/>
              </a:rPr>
              <a:t>F. Yin et al. [3] This paper discusses the design and implementation of an accounting information system based on the decision tree classification algorithm. Decision trees offer advantages in classification tasks, requiring less training time and iterations compared to neural networks and Bayesian methods, making them suitable for large-scale datasets. The study proposes innovative event-driven accounting information systems, enhancing their application in accounting processes.</a:t>
            </a:r>
            <a:endParaRPr lang="en-IN" sz="1800" dirty="0">
              <a:effectLst/>
              <a:latin typeface="Times New Roman" panose="02020603050405020304" pitchFamily="18" charset="0"/>
              <a:ea typeface="SimSun" panose="02010600030101010101" pitchFamily="2" charset="-122"/>
            </a:endParaRPr>
          </a:p>
        </p:txBody>
      </p:sp>
      <p:sp>
        <p:nvSpPr>
          <p:cNvPr id="4" name="Footer Placeholder 3"/>
          <p:cNvSpPr>
            <a:spLocks noGrp="1"/>
          </p:cNvSpPr>
          <p:nvPr>
            <p:ph type="ftr" sz="quarter" idx="11"/>
          </p:nvPr>
        </p:nvSpPr>
        <p:spPr>
          <a:xfrm>
            <a:off x="4675910" y="6440315"/>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p:cNvSpPr>
            <a:spLocks noGrp="1"/>
          </p:cNvSpPr>
          <p:nvPr>
            <p:ph type="sldNum" sz="quarter" idx="12"/>
          </p:nvPr>
        </p:nvSpPr>
        <p:spPr/>
        <p:txBody>
          <a:bodyPr/>
          <a:lstStyle/>
          <a:p>
            <a:fld id="{630A71A5-E0BE-4AD3-AC38-24E45FF2139F}" type="slidenum">
              <a:rPr lang="en-IN" smtClean="0"/>
              <a:t>4</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299433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880" y="2052735"/>
            <a:ext cx="11308080" cy="3862874"/>
          </a:xfrm>
        </p:spPr>
        <p:txBody>
          <a:bodyPr/>
          <a:lstStyle/>
          <a:p>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Zhengjun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et al. [4] This paper examines strategies for optimizing the application environment of management accounting in commercial banks.  Despite the importance of management    accounting in modern enterprise management, its application in Chinese enterprises faces challenges, leading to suboptimal application environments. The study analyzes these challenges and proposes counter measures to enhance the application of management accounting in commercial banks, aiming to a drive progress and development in this area.</a:t>
            </a: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rPr>
              <a:t>H. D. </a:t>
            </a:r>
            <a:r>
              <a:rPr lang="en-US" sz="1800" dirty="0" err="1">
                <a:effectLst/>
                <a:latin typeface="Times New Roman" panose="02020603050405020304" pitchFamily="18" charset="0"/>
                <a:ea typeface="SimSun" panose="02010600030101010101" pitchFamily="2" charset="-122"/>
              </a:rPr>
              <a:t>Narudin</a:t>
            </a:r>
            <a:r>
              <a:rPr lang="en-US" dirty="0">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et al. [5] This study investigates the effectiveness of management accounting systems in Brunei's Small and Medium Enterprises (SMEs). By analyzing responses from 250 participants, the study explores how management accounting influences decision-making processes and aids in achieving business goals within the context of SMEs in Brunei.</a:t>
            </a:r>
            <a:endParaRPr lang="en-IN" sz="1800" dirty="0">
              <a:effectLst/>
              <a:latin typeface="Times New Roman" panose="02020603050405020304" pitchFamily="18" charset="0"/>
              <a:ea typeface="SimSun" panose="02010600030101010101" pitchFamily="2" charset="-122"/>
            </a:endParaRPr>
          </a:p>
          <a:p>
            <a:endParaRPr lang="en-IN" dirty="0"/>
          </a:p>
        </p:txBody>
      </p:sp>
      <p:sp>
        <p:nvSpPr>
          <p:cNvPr id="4" name="Footer Placeholder 3"/>
          <p:cNvSpPr>
            <a:spLocks noGrp="1"/>
          </p:cNvSpPr>
          <p:nvPr>
            <p:ph type="ftr" sz="quarter" idx="11"/>
          </p:nvPr>
        </p:nvSpPr>
        <p:spPr>
          <a:xfrm>
            <a:off x="4703901" y="6440315"/>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p:cNvSpPr>
            <a:spLocks noGrp="1"/>
          </p:cNvSpPr>
          <p:nvPr>
            <p:ph type="sldNum" sz="quarter" idx="12"/>
          </p:nvPr>
        </p:nvSpPr>
        <p:spPr/>
        <p:txBody>
          <a:bodyPr/>
          <a:lstStyle/>
          <a:p>
            <a:fld id="{630A71A5-E0BE-4AD3-AC38-24E45FF2139F}" type="slidenum">
              <a:rPr lang="en-IN" smtClean="0"/>
              <a:t>5</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230706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idx="1"/>
          </p:nvPr>
        </p:nvSpPr>
        <p:spPr>
          <a:xfrm>
            <a:off x="711200" y="2603500"/>
            <a:ext cx="10993120" cy="3416300"/>
          </a:xfrm>
        </p:spPr>
        <p:txBody>
          <a:bodyPr>
            <a:normAutofit lnSpcReduction="10000"/>
          </a:bodyPr>
          <a:lstStyle/>
          <a:p>
            <a:pPr marL="0" indent="0" algn="just">
              <a:lnSpc>
                <a:spcPct val="150000"/>
              </a:lnSpc>
              <a:buNone/>
            </a:pPr>
            <a:r>
              <a:rPr lang="en-US" sz="1800" dirty="0">
                <a:effectLst/>
                <a:latin typeface="Times New Roman" panose="02020603050405020304" pitchFamily="18" charset="0"/>
                <a:ea typeface="SimSun" panose="02010600030101010101" pitchFamily="2" charset="-122"/>
              </a:rPr>
              <a:t>This project focuses on the classification of branches of a service provider based on profitability and the setting of targets for non-profitable branches. By utilizing machine learning algorithm such as Decision Tree Classifier, the system aims to accurately classify branches as profitable or non-profitable using historical financial data. For non-profitable branches, the system will dynamically set targets based on factors such as expenses and workforce size.</a:t>
            </a:r>
            <a:endParaRPr lang="en-IN" sz="1800" dirty="0">
              <a:effectLst/>
              <a:latin typeface="Times New Roman" panose="02020603050405020304" pitchFamily="18" charset="0"/>
              <a:ea typeface="SimSun" panose="02010600030101010101" pitchFamily="2" charset="-122"/>
            </a:endParaRPr>
          </a:p>
          <a:p>
            <a:pPr marL="0" indent="0" algn="just">
              <a:lnSpc>
                <a:spcPct val="150000"/>
              </a:lnSpc>
              <a:buNone/>
            </a:pPr>
            <a:r>
              <a:rPr lang="en-US" sz="1800" dirty="0">
                <a:effectLst/>
                <a:latin typeface="Times New Roman" panose="02020603050405020304" pitchFamily="18" charset="0"/>
                <a:ea typeface="SimSun" panose="02010600030101010101" pitchFamily="2" charset="-122"/>
              </a:rPr>
              <a:t>                              The project seeks to streamline branch account management processes, enabling service providers to make informed decisions, allocate resources effectively, and enhance overall organizational efficiency. By harnessing the power of machine learning, the system aims to optimize branch performance, drive profitability, and ensure long-term sustainability in the competitive service industry.</a:t>
            </a:r>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4" name="Footer Placeholder 3">
            <a:extLst>
              <a:ext uri="{FF2B5EF4-FFF2-40B4-BE49-F238E27FC236}">
                <a16:creationId xmlns:a16="http://schemas.microsoft.com/office/drawing/2014/main" id="{2DFDE27C-1120-45AC-B3DD-E9B9C8A61E83}"/>
              </a:ext>
            </a:extLst>
          </p:cNvPr>
          <p:cNvSpPr>
            <a:spLocks noGrp="1"/>
          </p:cNvSpPr>
          <p:nvPr>
            <p:ph type="ftr" sz="quarter" idx="11"/>
          </p:nvPr>
        </p:nvSpPr>
        <p:spPr>
          <a:xfrm>
            <a:off x="4703902"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08A7523D-B273-47EB-97BF-8D0DA0DAEFCC}"/>
              </a:ext>
            </a:extLst>
          </p:cNvPr>
          <p:cNvSpPr>
            <a:spLocks noGrp="1"/>
          </p:cNvSpPr>
          <p:nvPr>
            <p:ph type="sldNum" sz="quarter" idx="12"/>
          </p:nvPr>
        </p:nvSpPr>
        <p:spPr/>
        <p:txBody>
          <a:bodyPr/>
          <a:lstStyle/>
          <a:p>
            <a:fld id="{630A71A5-E0BE-4AD3-AC38-24E45FF2139F}" type="slidenum">
              <a:rPr lang="en-IN" smtClean="0"/>
              <a:t>6</a:t>
            </a:fld>
            <a:endParaRPr lang="en-IN"/>
          </a:p>
        </p:txBody>
      </p:sp>
      <p:pic>
        <p:nvPicPr>
          <p:cNvPr id="6" name="Picture 5">
            <a:extLst>
              <a:ext uri="{FF2B5EF4-FFF2-40B4-BE49-F238E27FC236}">
                <a16:creationId xmlns:a16="http://schemas.microsoft.com/office/drawing/2014/main" id="{89051E0B-33AD-4378-BC80-EC6D5380B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99157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dirty="0"/>
          </a:p>
        </p:txBody>
      </p:sp>
      <p:sp>
        <p:nvSpPr>
          <p:cNvPr id="3" name="Content Placeholder 2"/>
          <p:cNvSpPr>
            <a:spLocks noGrp="1"/>
          </p:cNvSpPr>
          <p:nvPr>
            <p:ph idx="1"/>
          </p:nvPr>
        </p:nvSpPr>
        <p:spPr>
          <a:xfrm>
            <a:off x="508000" y="2278991"/>
            <a:ext cx="11226800" cy="3837329"/>
          </a:xfrm>
        </p:spPr>
        <p:txBody>
          <a:bodyPr>
            <a:normAutofit fontScale="92500" lnSpcReduction="20000"/>
          </a:bodyPr>
          <a:lstStyle/>
          <a:p>
            <a:pPr marL="0" indent="0" algn="just">
              <a:buNone/>
            </a:pPr>
            <a:r>
              <a:rPr lang="en-IN" sz="1800" dirty="0">
                <a:effectLst/>
                <a:latin typeface="Times New Roman" panose="02020603050405020304" pitchFamily="18" charset="0"/>
                <a:ea typeface="SimSun" panose="02010600030101010101" pitchFamily="2" charset="-122"/>
              </a:rPr>
              <a:t>The methodology for branch classification and setting target using decision tree classifier which typically involves the    following steps:</a:t>
            </a:r>
          </a:p>
          <a:p>
            <a:pPr marL="342900" lvl="0" indent="-342900" algn="just">
              <a:buFont typeface="+mj-lt"/>
              <a:buAutoNum type="arabicPeriod"/>
            </a:pPr>
            <a:r>
              <a:rPr lang="en-IN" sz="1800" dirty="0">
                <a:effectLst/>
                <a:latin typeface="Times New Roman" panose="02020603050405020304" pitchFamily="18" charset="0"/>
                <a:ea typeface="SimSun" panose="02010600030101010101" pitchFamily="2" charset="-122"/>
              </a:rPr>
              <a:t>Data Collection</a:t>
            </a:r>
          </a:p>
          <a:p>
            <a:pPr marL="342900" lvl="0" indent="-342900" algn="just">
              <a:buFont typeface="+mj-lt"/>
              <a:buAutoNum type="arabicPeriod"/>
            </a:pPr>
            <a:r>
              <a:rPr lang="en-IN" sz="1800" dirty="0">
                <a:effectLst/>
                <a:latin typeface="Times New Roman" panose="02020603050405020304" pitchFamily="18" charset="0"/>
                <a:ea typeface="SimSun" panose="02010600030101010101" pitchFamily="2" charset="-122"/>
              </a:rPr>
              <a:t>Data Pre-processing</a:t>
            </a:r>
          </a:p>
          <a:p>
            <a:pPr marL="342900" lvl="0" indent="-342900" algn="just">
              <a:buFont typeface="+mj-lt"/>
              <a:buAutoNum type="arabicPeriod"/>
            </a:pPr>
            <a:r>
              <a:rPr lang="en-IN" sz="1800" dirty="0">
                <a:effectLst/>
                <a:latin typeface="Times New Roman" panose="02020603050405020304" pitchFamily="18" charset="0"/>
                <a:ea typeface="SimSun" panose="02010600030101010101" pitchFamily="2" charset="-122"/>
              </a:rPr>
              <a:t>Model Building</a:t>
            </a:r>
          </a:p>
          <a:p>
            <a:pPr marL="342900" lvl="0" indent="-342900" algn="just">
              <a:buFont typeface="+mj-lt"/>
              <a:buAutoNum type="arabicPeriod"/>
            </a:pPr>
            <a:r>
              <a:rPr lang="en-IN" sz="1800" dirty="0">
                <a:effectLst/>
                <a:latin typeface="Times New Roman" panose="02020603050405020304" pitchFamily="18" charset="0"/>
                <a:ea typeface="SimSun" panose="02010600030101010101" pitchFamily="2" charset="-122"/>
              </a:rPr>
              <a:t>Result </a:t>
            </a:r>
          </a:p>
          <a:p>
            <a:pPr algn="just"/>
            <a:r>
              <a:rPr lang="en-IN" sz="1800" dirty="0">
                <a:effectLst/>
                <a:latin typeface="Times New Roman" panose="02020603050405020304" pitchFamily="18" charset="0"/>
                <a:ea typeface="SimSun" panose="02010600030101010101" pitchFamily="2" charset="-122"/>
              </a:rPr>
              <a:t> Data collection: The first step is to collect relevant data from the database, including historical income data expense data and number of workers.</a:t>
            </a:r>
          </a:p>
          <a:p>
            <a:pPr algn="just"/>
            <a:r>
              <a:rPr lang="en-IN" sz="1800" dirty="0">
                <a:effectLst/>
                <a:latin typeface="Times New Roman" panose="02020603050405020304" pitchFamily="18" charset="0"/>
                <a:ea typeface="SimSun" panose="02010600030101010101" pitchFamily="2" charset="-122"/>
              </a:rPr>
              <a:t> Data pre-processing: In this step, the collected data is cleaned and pre-processed. This involves handling missing values, removing outliers, and transforming the data into a suitable format for analysis.</a:t>
            </a:r>
          </a:p>
          <a:p>
            <a:pPr algn="just"/>
            <a:r>
              <a:rPr lang="en-IN" sz="1800" dirty="0">
                <a:effectLst/>
                <a:latin typeface="Times New Roman" panose="02020603050405020304" pitchFamily="18" charset="0"/>
                <a:ea typeface="SimSun" panose="02010600030101010101" pitchFamily="2" charset="-122"/>
              </a:rPr>
              <a:t>Machine learning: Branch classification using decision tree is a popular machine learning technique that can help manage branches more accurately. This technique involves building predictive models that analyse historical accounts data and other relevant factors to make accurate predictions about future organization management.</a:t>
            </a:r>
          </a:p>
          <a:p>
            <a:endParaRPr lang="en-IN" dirty="0"/>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a:xfrm>
            <a:off x="4606462"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7</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74755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553" y="546716"/>
            <a:ext cx="10515600" cy="5673110"/>
          </a:xfrm>
        </p:spPr>
        <p:txBody>
          <a:bodyPr>
            <a:normAutofit/>
          </a:bodyPr>
          <a:lstStyle/>
          <a:p>
            <a:pPr marL="342900" indent="-342900">
              <a:buFont typeface="+mj-lt"/>
              <a:buAutoNum type="arabicPeriod"/>
            </a:pPr>
            <a:r>
              <a:rPr lang="x-none" sz="1800" spc="-5" dirty="0">
                <a:solidFill>
                  <a:schemeClr val="bg1"/>
                </a:solidFill>
                <a:effectLst/>
                <a:latin typeface="Times New Roman" panose="02020603050405020304" pitchFamily="18" charset="0"/>
                <a:ea typeface="SimSun" panose="02010600030101010101" pitchFamily="2" charset="-122"/>
              </a:rPr>
              <a:t>Import the required libraries</a:t>
            </a:r>
            <a:endParaRPr lang="en-IN" sz="1800" spc="-5" dirty="0">
              <a:solidFill>
                <a:schemeClr val="bg1"/>
              </a:solidFill>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IN" sz="1800" spc="-5"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IN" sz="1800" spc="-5"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r>
              <a:rPr lang="en-US" sz="1800" dirty="0">
                <a:effectLst/>
                <a:latin typeface="Times New Roman" panose="02020603050405020304" pitchFamily="18" charset="0"/>
                <a:ea typeface="SimSun" panose="02010600030101010101" pitchFamily="2" charset="-122"/>
              </a:rPr>
              <a:t>Load the dataset</a:t>
            </a: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r>
              <a:rPr lang="en-US" sz="1800" dirty="0">
                <a:effectLst/>
                <a:latin typeface="Times New Roman" panose="02020603050405020304" pitchFamily="18" charset="0"/>
                <a:ea typeface="SimSun" panose="02010600030101010101" pitchFamily="2" charset="-122"/>
              </a:rPr>
              <a:t>Split the data into training and testing datasets.</a:t>
            </a: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r>
              <a:rPr lang="en-US" sz="1800" dirty="0">
                <a:effectLst/>
                <a:latin typeface="Times New Roman" panose="02020603050405020304" pitchFamily="18" charset="0"/>
                <a:ea typeface="SimSun" panose="02010600030101010101" pitchFamily="2" charset="-122"/>
              </a:rPr>
              <a:t>Train a decision tree model </a:t>
            </a:r>
          </a:p>
          <a:p>
            <a:pPr marL="0" indent="0">
              <a:buNone/>
            </a:pPr>
            <a:endParaRPr lang="en-US" sz="1800" dirty="0">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a:xfrm>
            <a:off x="4606461"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8</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22" name="Picture 21">
            <a:extLst>
              <a:ext uri="{FF2B5EF4-FFF2-40B4-BE49-F238E27FC236}">
                <a16:creationId xmlns:a16="http://schemas.microsoft.com/office/drawing/2014/main" id="{09FE2CBD-B787-FC1A-6BE3-99120924CEEE}"/>
              </a:ext>
            </a:extLst>
          </p:cNvPr>
          <p:cNvPicPr>
            <a:picLocks noChangeAspect="1"/>
          </p:cNvPicPr>
          <p:nvPr/>
        </p:nvPicPr>
        <p:blipFill>
          <a:blip r:embed="rId3"/>
          <a:stretch>
            <a:fillRect/>
          </a:stretch>
        </p:blipFill>
        <p:spPr>
          <a:xfrm>
            <a:off x="1244823" y="3050654"/>
            <a:ext cx="4038814" cy="378346"/>
          </a:xfrm>
          <a:prstGeom prst="rect">
            <a:avLst/>
          </a:prstGeom>
        </p:spPr>
      </p:pic>
      <p:pic>
        <p:nvPicPr>
          <p:cNvPr id="23" name="Picture 22">
            <a:extLst>
              <a:ext uri="{FF2B5EF4-FFF2-40B4-BE49-F238E27FC236}">
                <a16:creationId xmlns:a16="http://schemas.microsoft.com/office/drawing/2014/main" id="{5EB0AD75-1737-BACD-E0AF-37566D9191EC}"/>
              </a:ext>
            </a:extLst>
          </p:cNvPr>
          <p:cNvPicPr>
            <a:picLocks noChangeAspect="1"/>
          </p:cNvPicPr>
          <p:nvPr/>
        </p:nvPicPr>
        <p:blipFill>
          <a:blip r:embed="rId4"/>
          <a:stretch>
            <a:fillRect/>
          </a:stretch>
        </p:blipFill>
        <p:spPr>
          <a:xfrm>
            <a:off x="897146" y="4243867"/>
            <a:ext cx="7095448" cy="600234"/>
          </a:xfrm>
          <a:prstGeom prst="rect">
            <a:avLst/>
          </a:prstGeom>
        </p:spPr>
      </p:pic>
      <p:pic>
        <p:nvPicPr>
          <p:cNvPr id="24" name="Picture 23">
            <a:extLst>
              <a:ext uri="{FF2B5EF4-FFF2-40B4-BE49-F238E27FC236}">
                <a16:creationId xmlns:a16="http://schemas.microsoft.com/office/drawing/2014/main" id="{59719D74-5BCA-08E6-3106-9CEA2C298552}"/>
              </a:ext>
            </a:extLst>
          </p:cNvPr>
          <p:cNvPicPr>
            <a:picLocks noChangeAspect="1"/>
          </p:cNvPicPr>
          <p:nvPr/>
        </p:nvPicPr>
        <p:blipFill>
          <a:blip r:embed="rId5"/>
          <a:stretch>
            <a:fillRect/>
          </a:stretch>
        </p:blipFill>
        <p:spPr>
          <a:xfrm>
            <a:off x="977419" y="5403251"/>
            <a:ext cx="5186134" cy="600234"/>
          </a:xfrm>
          <a:prstGeom prst="rect">
            <a:avLst/>
          </a:prstGeom>
        </p:spPr>
      </p:pic>
      <p:pic>
        <p:nvPicPr>
          <p:cNvPr id="7" name="Picture 6">
            <a:extLst>
              <a:ext uri="{FF2B5EF4-FFF2-40B4-BE49-F238E27FC236}">
                <a16:creationId xmlns:a16="http://schemas.microsoft.com/office/drawing/2014/main" id="{2282F05F-5A67-F667-6CBC-9315F7ED228D}"/>
              </a:ext>
            </a:extLst>
          </p:cNvPr>
          <p:cNvPicPr>
            <a:picLocks noChangeAspect="1"/>
          </p:cNvPicPr>
          <p:nvPr/>
        </p:nvPicPr>
        <p:blipFill>
          <a:blip r:embed="rId6"/>
          <a:stretch>
            <a:fillRect/>
          </a:stretch>
        </p:blipFill>
        <p:spPr>
          <a:xfrm>
            <a:off x="897146" y="1029493"/>
            <a:ext cx="7569110" cy="1462011"/>
          </a:xfrm>
          <a:prstGeom prst="rect">
            <a:avLst/>
          </a:prstGeom>
        </p:spPr>
      </p:pic>
    </p:spTree>
    <p:extLst>
      <p:ext uri="{BB962C8B-B14F-4D97-AF65-F5344CB8AC3E}">
        <p14:creationId xmlns:p14="http://schemas.microsoft.com/office/powerpoint/2010/main" val="190690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660" y="2509935"/>
            <a:ext cx="10515600" cy="5673110"/>
          </a:xfrm>
        </p:spPr>
        <p:txBody>
          <a:bodyPr>
            <a:normAutofit/>
          </a:bodyPr>
          <a:lstStyle/>
          <a:p>
            <a:pPr marL="0" indent="0">
              <a:buNone/>
            </a:pPr>
            <a:r>
              <a:rPr lang="x-none" sz="1800" spc="-5" dirty="0">
                <a:effectLst/>
                <a:latin typeface="Times New Roman" panose="02020603050405020304" pitchFamily="18" charset="0"/>
                <a:ea typeface="SimSun" panose="02010600030101010101" pitchFamily="2" charset="-122"/>
              </a:rPr>
              <a:t>5. Make predictions on the testing data </a:t>
            </a:r>
            <a:endParaRPr lang="en-IN" sz="1800" spc="-5" dirty="0">
              <a:effectLst/>
              <a:latin typeface="Times New Roman" panose="02020603050405020304" pitchFamily="18" charset="0"/>
              <a:ea typeface="SimSun" panose="02010600030101010101" pitchFamily="2" charset="-122"/>
            </a:endParaRPr>
          </a:p>
          <a:p>
            <a:pPr marL="0" indent="0">
              <a:buNone/>
            </a:pPr>
            <a:endParaRPr lang="en-IN" sz="1800" spc="-5"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IN" sz="1800" spc="-5" dirty="0">
              <a:effectLst/>
              <a:latin typeface="Times New Roman" panose="02020603050405020304" pitchFamily="18" charset="0"/>
              <a:ea typeface="SimSun" panose="02010600030101010101" pitchFamily="2" charset="-122"/>
            </a:endParaRPr>
          </a:p>
          <a:p>
            <a:pPr marL="0" indent="0">
              <a:buNone/>
            </a:pPr>
            <a:r>
              <a:rPr lang="x-none" sz="1800" spc="-5" dirty="0">
                <a:effectLst/>
                <a:latin typeface="Times New Roman" panose="02020603050405020304" pitchFamily="18" charset="0"/>
                <a:ea typeface="SimSun" panose="02010600030101010101" pitchFamily="2" charset="-122"/>
              </a:rPr>
              <a:t>6.Evaluate the model </a:t>
            </a:r>
            <a:r>
              <a:rPr lang="en-US" spc="-5" dirty="0">
                <a:latin typeface="Times New Roman" panose="02020603050405020304" pitchFamily="18" charset="0"/>
                <a:ea typeface="SimSun" panose="02010600030101010101" pitchFamily="2" charset="-122"/>
              </a:rPr>
              <a:t> by checking the accuracy of the model</a:t>
            </a:r>
            <a:endParaRPr lang="en-IN" sz="1800" spc="-5" dirty="0">
              <a:effectLst/>
              <a:latin typeface="Times New Roman" panose="02020603050405020304" pitchFamily="18" charset="0"/>
              <a:ea typeface="SimSun" panose="02010600030101010101" pitchFamily="2" charset="-122"/>
            </a:endParaRPr>
          </a:p>
          <a:p>
            <a:pPr marL="0" indent="0">
              <a:buNone/>
            </a:pPr>
            <a:endParaRPr lang="en-IN" sz="1800" spc="-5"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0" indent="0">
              <a:buNone/>
            </a:pPr>
            <a:endParaRPr lang="en-US" sz="1800" dirty="0">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a:xfrm>
            <a:off x="4703902"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9</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2" name="Picture 1">
            <a:extLst>
              <a:ext uri="{FF2B5EF4-FFF2-40B4-BE49-F238E27FC236}">
                <a16:creationId xmlns:a16="http://schemas.microsoft.com/office/drawing/2014/main" id="{AE7CE15B-5BC4-EBD3-04B0-88926D69F95C}"/>
              </a:ext>
            </a:extLst>
          </p:cNvPr>
          <p:cNvPicPr>
            <a:picLocks noChangeAspect="1"/>
          </p:cNvPicPr>
          <p:nvPr/>
        </p:nvPicPr>
        <p:blipFill>
          <a:blip r:embed="rId3"/>
          <a:stretch>
            <a:fillRect/>
          </a:stretch>
        </p:blipFill>
        <p:spPr>
          <a:xfrm>
            <a:off x="768945" y="3149360"/>
            <a:ext cx="6116230" cy="368281"/>
          </a:xfrm>
          <a:prstGeom prst="rect">
            <a:avLst/>
          </a:prstGeom>
        </p:spPr>
      </p:pic>
      <p:pic>
        <p:nvPicPr>
          <p:cNvPr id="11" name="Picture 10">
            <a:extLst>
              <a:ext uri="{FF2B5EF4-FFF2-40B4-BE49-F238E27FC236}">
                <a16:creationId xmlns:a16="http://schemas.microsoft.com/office/drawing/2014/main" id="{5C1DD58B-1416-1C04-3D5E-2626A74E1224}"/>
              </a:ext>
            </a:extLst>
          </p:cNvPr>
          <p:cNvPicPr>
            <a:picLocks noChangeAspect="1"/>
          </p:cNvPicPr>
          <p:nvPr/>
        </p:nvPicPr>
        <p:blipFill>
          <a:blip r:embed="rId4"/>
          <a:stretch>
            <a:fillRect/>
          </a:stretch>
        </p:blipFill>
        <p:spPr>
          <a:xfrm>
            <a:off x="836283" y="4323696"/>
            <a:ext cx="6385611" cy="293456"/>
          </a:xfrm>
          <a:prstGeom prst="rect">
            <a:avLst/>
          </a:prstGeom>
        </p:spPr>
      </p:pic>
    </p:spTree>
    <p:extLst>
      <p:ext uri="{BB962C8B-B14F-4D97-AF65-F5344CB8AC3E}">
        <p14:creationId xmlns:p14="http://schemas.microsoft.com/office/powerpoint/2010/main" val="988285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1408</TotalTime>
  <Words>1346</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Bell MT</vt:lpstr>
      <vt:lpstr>Calibri</vt:lpstr>
      <vt:lpstr>Century Gothic</vt:lpstr>
      <vt:lpstr>Times New Roman</vt:lpstr>
      <vt:lpstr>Wingdings 3</vt:lpstr>
      <vt:lpstr>Ion Boardroom</vt:lpstr>
      <vt:lpstr>Branch Accounts Classification and Setting  Target  Using Decision Tree </vt:lpstr>
      <vt:lpstr>CONTENTS</vt:lpstr>
      <vt:lpstr>ABSTRACT</vt:lpstr>
      <vt:lpstr>Literature Survey</vt:lpstr>
      <vt:lpstr>PowerPoint Presentation</vt:lpstr>
      <vt:lpstr>INTRODUCTION</vt:lpstr>
      <vt:lpstr>METHODOLOGY</vt:lpstr>
      <vt:lpstr>PowerPoint Presentation</vt:lpstr>
      <vt:lpstr>PowerPoint Presentation</vt:lpstr>
      <vt:lpstr>RESULTS AND DISCUSSION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&lt;Paper Title&gt;</dc:title>
  <dc:creator>Grace</dc:creator>
  <cp:lastModifiedBy>Abhinand ks</cp:lastModifiedBy>
  <cp:revision>30</cp:revision>
  <dcterms:created xsi:type="dcterms:W3CDTF">2022-05-24T22:32:37Z</dcterms:created>
  <dcterms:modified xsi:type="dcterms:W3CDTF">2024-04-16T06:56:12Z</dcterms:modified>
</cp:coreProperties>
</file>