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B6C6846-2BC5-413D-89B4-0152260A8773}">
          <p14:sldIdLst>
            <p14:sldId id="260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166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20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653EA6-8421-48B9-A5DD-E3CFB5DBD432}"/>
              </a:ext>
            </a:extLst>
          </p:cNvPr>
          <p:cNvSpPr/>
          <p:nvPr/>
        </p:nvSpPr>
        <p:spPr>
          <a:xfrm>
            <a:off x="218940" y="2942822"/>
            <a:ext cx="6478074" cy="370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FFF00"/>
                </a:solidFill>
              </a:rPr>
              <a:t>Organization Name</a:t>
            </a:r>
            <a:r>
              <a:rPr lang="en-US" dirty="0">
                <a:solidFill>
                  <a:srgbClr val="FFFF00"/>
                </a:solidFill>
              </a:rPr>
              <a:t> :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Dte of IT &amp; Cyber Security, DRDO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Problem Statement :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Video based dynamic human 					     authentication system for 							     access control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Problem Statement Number :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CK107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Team Name :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Aryavarta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Team Leader Name :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Abhinash Singh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4E399E2-F1FA-4ABB-984D-9C38A4963360}"/>
              </a:ext>
            </a:extLst>
          </p:cNvPr>
          <p:cNvSpPr/>
          <p:nvPr/>
        </p:nvSpPr>
        <p:spPr>
          <a:xfrm>
            <a:off x="7096259" y="2942823"/>
            <a:ext cx="4876802" cy="370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FFF00"/>
                </a:solidFill>
              </a:rPr>
              <a:t>College Code : 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1-491997703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Team Members Name : </a:t>
            </a:r>
          </a:p>
          <a:p>
            <a:r>
              <a:rPr lang="en-US" b="1" dirty="0">
                <a:solidFill>
                  <a:srgbClr val="FFFF00"/>
                </a:solidFill>
              </a:rPr>
              <a:t>						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Anish Gond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	Nyasha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	Praveen Kumar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	Rajkumari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	Shruti Sharma</a:t>
            </a:r>
            <a:r>
              <a:rPr lang="en-US" b="1" dirty="0">
                <a:solidFill>
                  <a:srgbClr val="FFFF00"/>
                </a:solidFill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EEEC40-E91D-44CF-A321-4479E75B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304" y="-326146"/>
            <a:ext cx="11895014" cy="38204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xmlns="" val="4158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creenshot (1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6" y="1918270"/>
            <a:ext cx="5790953" cy="3733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34642" y="2438401"/>
            <a:ext cx="23622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20242" y="2375079"/>
            <a:ext cx="4572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2529742" y="3327579"/>
            <a:ext cx="9144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15442" y="2832279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2415442" y="3060879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15442" y="3289479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9" name="Picture 38" descr="C:\Users\hp\Desktop\sih pai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5442" y="1981200"/>
            <a:ext cx="2583407" cy="3200400"/>
          </a:xfrm>
          <a:prstGeom prst="rect">
            <a:avLst/>
          </a:prstGeom>
          <a:noFill/>
        </p:spPr>
      </p:pic>
      <p:cxnSp>
        <p:nvCxnSpPr>
          <p:cNvPr id="40" name="Straight Connector 39"/>
          <p:cNvCxnSpPr/>
          <p:nvPr/>
        </p:nvCxnSpPr>
        <p:spPr>
          <a:xfrm>
            <a:off x="6225442" y="5118279"/>
            <a:ext cx="10668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25442" y="4203879"/>
            <a:ext cx="10668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5442" y="2832279"/>
            <a:ext cx="13716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01642" y="1993682"/>
            <a:ext cx="12954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25642" y="1981200"/>
            <a:ext cx="8382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25642" y="2819400"/>
            <a:ext cx="838200" cy="158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07136" y="2412385"/>
            <a:ext cx="838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254936" y="2412385"/>
            <a:ext cx="838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8245536" y="2399506"/>
            <a:ext cx="838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407336" y="2412385"/>
            <a:ext cx="838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769036" y="4660285"/>
            <a:ext cx="914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73936" y="4622185"/>
            <a:ext cx="838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2644042" y="1841679"/>
            <a:ext cx="3460153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2720242" y="5346879"/>
            <a:ext cx="3352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263042" y="4889679"/>
            <a:ext cx="9144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492436" y="1993285"/>
            <a:ext cx="304006" cy="7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6087807" y="1830131"/>
            <a:ext cx="5095" cy="14016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5120542" y="4394379"/>
            <a:ext cx="19050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V="1">
            <a:off x="6072248" y="3214867"/>
            <a:ext cx="229394" cy="16936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073042" y="3365679"/>
            <a:ext cx="228600" cy="7620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93A41A6-39A5-4A5C-9CCD-101EB8BDEEC2}"/>
              </a:ext>
            </a:extLst>
          </p:cNvPr>
          <p:cNvSpPr/>
          <p:nvPr/>
        </p:nvSpPr>
        <p:spPr>
          <a:xfrm>
            <a:off x="129442" y="565484"/>
            <a:ext cx="11870492" cy="59355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9549" y="488894"/>
            <a:ext cx="44117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  <a:endParaRPr lang="en-US" sz="4000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FE21F3-D7ED-4784-A37F-BE9F7288C0BA}"/>
              </a:ext>
            </a:extLst>
          </p:cNvPr>
          <p:cNvSpPr/>
          <p:nvPr/>
        </p:nvSpPr>
        <p:spPr>
          <a:xfrm>
            <a:off x="8923321" y="2007045"/>
            <a:ext cx="2962141" cy="2793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   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&gt;&gt; Security :</a:t>
            </a:r>
            <a:r>
              <a:rPr lang="en-US" sz="2400" dirty="0"/>
              <a:t> </a:t>
            </a:r>
          </a:p>
          <a:p>
            <a:pPr algn="just"/>
            <a:r>
              <a:rPr lang="en-US" dirty="0"/>
              <a:t> In surveillance, human activity recognition system retrieve and process contextual(environment, spatial, temporal etc.) data to understand the human behaviour.</a:t>
            </a:r>
          </a:p>
        </p:txBody>
      </p:sp>
    </p:spTree>
    <p:extLst>
      <p:ext uri="{BB962C8B-B14F-4D97-AF65-F5344CB8AC3E}">
        <p14:creationId xmlns:p14="http://schemas.microsoft.com/office/powerpoint/2010/main" xmlns="" val="34408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h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2" y="898358"/>
            <a:ext cx="685800" cy="609600"/>
          </a:xfrm>
          <a:prstGeom prst="rect">
            <a:avLst/>
          </a:prstGeom>
        </p:spPr>
      </p:pic>
      <p:pic>
        <p:nvPicPr>
          <p:cNvPr id="4" name="Picture 3" descr="sih 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637" y="1431758"/>
            <a:ext cx="685800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5237" y="1507958"/>
            <a:ext cx="1143000" cy="685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Object 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3037" y="1507958"/>
            <a:ext cx="1219200" cy="685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5037" y="1507958"/>
            <a:ext cx="1143000" cy="457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Person Identified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8637" y="1507958"/>
            <a:ext cx="1371600" cy="685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Activity Detection</a:t>
            </a:r>
          </a:p>
          <a:p>
            <a:pPr algn="ctr"/>
            <a:r>
              <a:rPr lang="en-US" sz="1050" b="1" dirty="0"/>
              <a:t>&amp;</a:t>
            </a:r>
          </a:p>
          <a:p>
            <a:pPr algn="ctr"/>
            <a:r>
              <a:rPr lang="en-US" sz="1050" b="1" dirty="0"/>
              <a:t>Classification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7037" y="1507958"/>
            <a:ext cx="1143000" cy="685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Feature Learning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3637" y="2498558"/>
            <a:ext cx="838200" cy="381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Alert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2837" y="2498558"/>
            <a:ext cx="1447800" cy="2438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Subtraction Algorithm</a:t>
            </a:r>
          </a:p>
          <a:p>
            <a:pPr>
              <a:buFont typeface="Arial" pitchFamily="34" charset="0"/>
              <a:buChar char="•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 object can be obtained by subtracting the current image of background image followed by a thresholding to obtain segmentation mask</a:t>
            </a:r>
          </a:p>
          <a:p>
            <a:pPr>
              <a:buFont typeface="Arial" pitchFamily="34" charset="0"/>
              <a:buChar char="•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43037" y="2498558"/>
            <a:ext cx="1371600" cy="2438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SHAPE</a:t>
            </a:r>
            <a:r>
              <a:rPr lang="en-US" sz="11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BASED</a:t>
            </a:r>
          </a:p>
          <a:p>
            <a:pPr algn="ctr"/>
            <a:endParaRPr lang="en-US" sz="11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Static Feature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  <a:cs typeface="Andalus" pitchFamily="18" charset="-78"/>
              </a:rPr>
              <a:t>Stride Length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  <a:cs typeface="Andalus" pitchFamily="18" charset="-78"/>
              </a:rPr>
              <a:t> Degree of Toe-out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  <a:cs typeface="Andalus" pitchFamily="18" charset="-78"/>
              </a:rPr>
              <a:t> Knee-Knee</a:t>
            </a:r>
          </a:p>
          <a:p>
            <a:r>
              <a:rPr lang="en-US" sz="1000" b="1" i="1" dirty="0">
                <a:solidFill>
                  <a:schemeClr val="tx1"/>
                </a:solidFill>
                <a:cs typeface="Andalus" pitchFamily="18" charset="-78"/>
              </a:rPr>
              <a:t>Distance &amp;  Ankle-Ankle  Distance</a:t>
            </a:r>
          </a:p>
          <a:p>
            <a:endParaRPr lang="en-US" sz="1000" b="1" i="1" dirty="0">
              <a:solidFill>
                <a:schemeClr val="tx1"/>
              </a:solidFill>
              <a:cs typeface="Andalus" pitchFamily="18" charset="-78"/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Dynamic Feature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Leg-Hip angle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Leg-Knee angle</a:t>
            </a:r>
          </a:p>
          <a:p>
            <a:pPr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Leg-Ankle angle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9437" y="4022558"/>
            <a:ext cx="914400" cy="914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Feature level fusion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3237" y="2498558"/>
            <a:ext cx="990600" cy="762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SVM</a:t>
            </a:r>
          </a:p>
          <a:p>
            <a:pPr algn="ctr"/>
            <a:r>
              <a:rPr lang="en-US" sz="1050" b="1" dirty="0"/>
              <a:t>Classifier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637" y="2498558"/>
            <a:ext cx="1447800" cy="2514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Dynamic Time Warping(DTW) Algorithm</a:t>
            </a:r>
          </a:p>
          <a:p>
            <a:pPr algn="ctr"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Measure distance between two sequences.</a:t>
            </a:r>
          </a:p>
          <a:p>
            <a:pPr algn="ctr"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Include the Non-Euclidean space to match the shape sequences for human moments.</a:t>
            </a:r>
          </a:p>
          <a:p>
            <a:pPr algn="ctr">
              <a:buFont typeface="Wingdings" pitchFamily="2" charset="2"/>
              <a:buChar char="§"/>
            </a:pPr>
            <a:r>
              <a:rPr lang="en-US" sz="1000" b="1" i="1" dirty="0">
                <a:solidFill>
                  <a:schemeClr val="tx1"/>
                </a:solidFill>
              </a:rPr>
              <a:t>Recognize various human activities such as waving, walking .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938837" y="3641558"/>
            <a:ext cx="10668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Gait Database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690437" y="1888958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138237" y="1888958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rot="5400000">
            <a:off x="2377031" y="2345364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 rot="5400000">
            <a:off x="3900237" y="2346158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14" idx="0"/>
          </p:cNvCxnSpPr>
          <p:nvPr/>
        </p:nvCxnSpPr>
        <p:spPr>
          <a:xfrm rot="5400000">
            <a:off x="5386137" y="2346158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rot="5400000">
            <a:off x="6796631" y="2345364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14637" y="4555958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</p:cNvCxnSpPr>
          <p:nvPr/>
        </p:nvCxnSpPr>
        <p:spPr>
          <a:xfrm rot="5400000" flipH="1" flipV="1">
            <a:off x="5233737" y="3679658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rot="16200000" flipV="1">
            <a:off x="7214937" y="2612858"/>
            <a:ext cx="1600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</p:cNvCxnSpPr>
          <p:nvPr/>
        </p:nvCxnSpPr>
        <p:spPr>
          <a:xfrm rot="5400000" flipH="1" flipV="1">
            <a:off x="5957637" y="2269958"/>
            <a:ext cx="457200" cy="304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710237" y="166035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>
            <a:off x="7710237" y="1888958"/>
            <a:ext cx="9525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13B5EA-CD62-4EF8-9E23-35385E738B22}"/>
              </a:ext>
            </a:extLst>
          </p:cNvPr>
          <p:cNvSpPr/>
          <p:nvPr/>
        </p:nvSpPr>
        <p:spPr>
          <a:xfrm>
            <a:off x="84220" y="212558"/>
            <a:ext cx="11875169" cy="6356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59517" y="124750"/>
            <a:ext cx="48654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Of Approach</a:t>
            </a:r>
            <a:endParaRPr lang="en-US" sz="4000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7419E1-2B0E-40DE-A105-9224C7441755}"/>
              </a:ext>
            </a:extLst>
          </p:cNvPr>
          <p:cNvSpPr/>
          <p:nvPr/>
        </p:nvSpPr>
        <p:spPr>
          <a:xfrm>
            <a:off x="223933" y="5013158"/>
            <a:ext cx="8947816" cy="1469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&gt;&gt;</a:t>
            </a:r>
            <a:r>
              <a:rPr lang="en-US" b="1" dirty="0">
                <a:solidFill>
                  <a:schemeClr val="bg1"/>
                </a:solidFill>
              </a:rPr>
              <a:t> Innovation :  Till now face recognition is available, but in this we are doing a dynamic human recognition system, by combining-face recognition and gait recognition technology.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&gt;&gt;</a:t>
            </a:r>
            <a:r>
              <a:rPr lang="en-US" b="1" dirty="0">
                <a:solidFill>
                  <a:schemeClr val="bg1"/>
                </a:solidFill>
              </a:rPr>
              <a:t> We are using three cameras for proper recognition of human.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&gt;&gt; Camera will be self-learner</a:t>
            </a:r>
          </a:p>
          <a:p>
            <a:r>
              <a:rPr lang="en-US" dirty="0">
                <a:solidFill>
                  <a:schemeClr val="tx1"/>
                </a:solidFill>
              </a:rPr>
              <a:t>				</a:t>
            </a:r>
          </a:p>
        </p:txBody>
      </p:sp>
      <p:pic>
        <p:nvPicPr>
          <p:cNvPr id="52" name="Picture 51" descr="sih80.jpg">
            <a:extLst>
              <a:ext uri="{FF2B5EF4-FFF2-40B4-BE49-F238E27FC236}">
                <a16:creationId xmlns:a16="http://schemas.microsoft.com/office/drawing/2014/main" xmlns="" id="{636AF716-F159-4EE7-9A2B-83413C93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" y="1626071"/>
            <a:ext cx="685800" cy="609600"/>
          </a:xfrm>
          <a:prstGeom prst="rect">
            <a:avLst/>
          </a:prstGeom>
        </p:spPr>
      </p:pic>
      <p:pic>
        <p:nvPicPr>
          <p:cNvPr id="53" name="Picture 52" descr="sih80.jpg">
            <a:extLst>
              <a:ext uri="{FF2B5EF4-FFF2-40B4-BE49-F238E27FC236}">
                <a16:creationId xmlns:a16="http://schemas.microsoft.com/office/drawing/2014/main" xmlns="" id="{C996E227-896A-43C6-B867-06DD3372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7" y="2364319"/>
            <a:ext cx="685800" cy="6096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6CDEA83E-8F75-43DB-A824-B1F4413DAD62}"/>
              </a:ext>
            </a:extLst>
          </p:cNvPr>
          <p:cNvCxnSpPr>
            <a:cxnSpLocks/>
          </p:cNvCxnSpPr>
          <p:nvPr/>
        </p:nvCxnSpPr>
        <p:spPr>
          <a:xfrm>
            <a:off x="9171749" y="288758"/>
            <a:ext cx="56564" cy="63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2598EFA-FB2D-4DEB-8D2A-8A2BC02620C9}"/>
              </a:ext>
            </a:extLst>
          </p:cNvPr>
          <p:cNvSpPr/>
          <p:nvPr/>
        </p:nvSpPr>
        <p:spPr>
          <a:xfrm>
            <a:off x="9294125" y="1310185"/>
            <a:ext cx="2537723" cy="5172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FF0000"/>
                </a:solidFill>
              </a:rPr>
              <a:t>Technology Stack 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Front End: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xmlns="" id="{5A6D5334-5F2E-4922-875D-9704D650FCE8}"/>
              </a:ext>
            </a:extLst>
          </p:cNvPr>
          <p:cNvSpPr/>
          <p:nvPr/>
        </p:nvSpPr>
        <p:spPr>
          <a:xfrm>
            <a:off x="9386544" y="5170139"/>
            <a:ext cx="2418008" cy="104615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  </a:t>
            </a:r>
            <a:r>
              <a:rPr lang="en-US" sz="1400" b="1" dirty="0"/>
              <a:t>MongoDB/mysql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447E884-7E7D-4D56-9741-443CCF2E7807}"/>
              </a:ext>
            </a:extLst>
          </p:cNvPr>
          <p:cNvSpPr/>
          <p:nvPr/>
        </p:nvSpPr>
        <p:spPr>
          <a:xfrm>
            <a:off x="9242025" y="3336758"/>
            <a:ext cx="142879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 End: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xmlns="" id="{8C5197C1-0DB6-4207-A351-85EC24524707}"/>
              </a:ext>
            </a:extLst>
          </p:cNvPr>
          <p:cNvSpPr/>
          <p:nvPr/>
        </p:nvSpPr>
        <p:spPr>
          <a:xfrm>
            <a:off x="9364401" y="2100414"/>
            <a:ext cx="2418008" cy="117732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Tkinter, XML</a:t>
            </a:r>
            <a:endParaRPr lang="en-US" sz="20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xmlns="" id="{B9449124-238A-43C2-9231-8B3869F14893}"/>
              </a:ext>
            </a:extLst>
          </p:cNvPr>
          <p:cNvSpPr/>
          <p:nvPr/>
        </p:nvSpPr>
        <p:spPr>
          <a:xfrm>
            <a:off x="9384038" y="3365757"/>
            <a:ext cx="2418008" cy="185154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python, OpenCv,</a:t>
            </a:r>
          </a:p>
          <a:p>
            <a:r>
              <a:rPr lang="en-US" sz="1400" b="1" dirty="0"/>
              <a:t>TensorFlow, Artificial Intelligence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3B31B71-439D-420B-ACC8-3C286F343EB7}"/>
              </a:ext>
            </a:extLst>
          </p:cNvPr>
          <p:cNvSpPr/>
          <p:nvPr/>
        </p:nvSpPr>
        <p:spPr>
          <a:xfrm>
            <a:off x="9251810" y="5086063"/>
            <a:ext cx="1428790" cy="199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Database:</a:t>
            </a:r>
          </a:p>
        </p:txBody>
      </p:sp>
    </p:spTree>
    <p:extLst>
      <p:ext uri="{BB962C8B-B14F-4D97-AF65-F5344CB8AC3E}">
        <p14:creationId xmlns:p14="http://schemas.microsoft.com/office/powerpoint/2010/main" xmlns="" val="21782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50609-C3C8-44F4-8E11-1F0FF0F21DE5}"/>
              </a:ext>
            </a:extLst>
          </p:cNvPr>
          <p:cNvSpPr/>
          <p:nvPr/>
        </p:nvSpPr>
        <p:spPr>
          <a:xfrm>
            <a:off x="394648" y="1371600"/>
            <a:ext cx="2119952" cy="403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F4A0AD-ADE9-4101-BD88-60C535780CBA}"/>
              </a:ext>
            </a:extLst>
          </p:cNvPr>
          <p:cNvSpPr/>
          <p:nvPr/>
        </p:nvSpPr>
        <p:spPr>
          <a:xfrm>
            <a:off x="176283" y="152400"/>
            <a:ext cx="11863317" cy="64769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80CB0CB-33D0-461F-A291-0BD53EA5F21A}"/>
              </a:ext>
            </a:extLst>
          </p:cNvPr>
          <p:cNvSpPr/>
          <p:nvPr/>
        </p:nvSpPr>
        <p:spPr>
          <a:xfrm>
            <a:off x="540339" y="3965041"/>
            <a:ext cx="1208172" cy="25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1B567E0-ACA6-4A31-B171-4D5B943484AE}"/>
              </a:ext>
            </a:extLst>
          </p:cNvPr>
          <p:cNvSpPr/>
          <p:nvPr/>
        </p:nvSpPr>
        <p:spPr>
          <a:xfrm>
            <a:off x="5480205" y="2802056"/>
            <a:ext cx="1095820" cy="30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4E69FF9-82AF-414C-AF9A-347D32115AA1}"/>
              </a:ext>
            </a:extLst>
          </p:cNvPr>
          <p:cNvSpPr/>
          <p:nvPr/>
        </p:nvSpPr>
        <p:spPr>
          <a:xfrm>
            <a:off x="5527505" y="5385129"/>
            <a:ext cx="1208172" cy="30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Security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D00B328-7AC3-47D9-8D57-0B3153C5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8" y="1447800"/>
            <a:ext cx="1728960" cy="259344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67D31C3-B338-4F62-B532-4D01AA66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05" y="861311"/>
            <a:ext cx="1255472" cy="188320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226D3DC2-29AA-4693-A18D-DED8FC07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85" y="3453431"/>
            <a:ext cx="1255472" cy="188320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AC6119B-E8C4-493F-923F-40308AFBB8C1}"/>
              </a:ext>
            </a:extLst>
          </p:cNvPr>
          <p:cNvSpPr/>
          <p:nvPr/>
        </p:nvSpPr>
        <p:spPr>
          <a:xfrm>
            <a:off x="2320305" y="1281480"/>
            <a:ext cx="2405033" cy="2694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C011A16-3DED-42AD-92D5-0B03E8233E41}"/>
              </a:ext>
            </a:extLst>
          </p:cNvPr>
          <p:cNvCxnSpPr/>
          <p:nvPr/>
        </p:nvCxnSpPr>
        <p:spPr>
          <a:xfrm>
            <a:off x="6845957" y="228601"/>
            <a:ext cx="0" cy="640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FF377AC-C3C5-45A7-A7AD-08CB32939D9D}"/>
              </a:ext>
            </a:extLst>
          </p:cNvPr>
          <p:cNvCxnSpPr>
            <a:cxnSpLocks/>
          </p:cNvCxnSpPr>
          <p:nvPr/>
        </p:nvCxnSpPr>
        <p:spPr>
          <a:xfrm>
            <a:off x="2298467" y="1685500"/>
            <a:ext cx="2415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A067A554-B4E2-4AC9-9ABA-A0B51A62F516}"/>
              </a:ext>
            </a:extLst>
          </p:cNvPr>
          <p:cNvSpPr/>
          <p:nvPr/>
        </p:nvSpPr>
        <p:spPr>
          <a:xfrm>
            <a:off x="2393540" y="1828804"/>
            <a:ext cx="2213716" cy="62911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Movement of foot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662FDBC-CFB6-4E05-9607-BEA4EE639771}"/>
              </a:ext>
            </a:extLst>
          </p:cNvPr>
          <p:cNvSpPr/>
          <p:nvPr/>
        </p:nvSpPr>
        <p:spPr>
          <a:xfrm>
            <a:off x="2393540" y="2566735"/>
            <a:ext cx="2213716" cy="62911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Movement of knee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BBE3968-B754-45A0-A368-D6F4DEE7E283}"/>
              </a:ext>
            </a:extLst>
          </p:cNvPr>
          <p:cNvSpPr/>
          <p:nvPr/>
        </p:nvSpPr>
        <p:spPr>
          <a:xfrm>
            <a:off x="2393540" y="4036332"/>
            <a:ext cx="2213716" cy="598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Face recognition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8E27CA0D-1967-4E07-B614-7844BB438BA6}"/>
              </a:ext>
            </a:extLst>
          </p:cNvPr>
          <p:cNvSpPr/>
          <p:nvPr/>
        </p:nvSpPr>
        <p:spPr>
          <a:xfrm>
            <a:off x="2358119" y="4756018"/>
            <a:ext cx="2213717" cy="62911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 allow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7D1996BE-CA79-4CE8-B457-6A223430D6BC}"/>
              </a:ext>
            </a:extLst>
          </p:cNvPr>
          <p:cNvSpPr/>
          <p:nvPr/>
        </p:nvSpPr>
        <p:spPr>
          <a:xfrm>
            <a:off x="2350025" y="5554223"/>
            <a:ext cx="2213716" cy="5984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 restrict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D9185554-C2F5-49A9-A6C1-875C30C6F1A9}"/>
              </a:ext>
            </a:extLst>
          </p:cNvPr>
          <p:cNvSpPr/>
          <p:nvPr/>
        </p:nvSpPr>
        <p:spPr>
          <a:xfrm>
            <a:off x="2358119" y="3266210"/>
            <a:ext cx="2213716" cy="62911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Movement of arm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3780587-226A-4CD4-AD7E-C7FFB9CDEA05}"/>
              </a:ext>
            </a:extLst>
          </p:cNvPr>
          <p:cNvSpPr/>
          <p:nvPr/>
        </p:nvSpPr>
        <p:spPr>
          <a:xfrm>
            <a:off x="2340441" y="1281480"/>
            <a:ext cx="2355995" cy="40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Gait Recognition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96265F5-7678-4E23-B640-2C62D0F34567}"/>
              </a:ext>
            </a:extLst>
          </p:cNvPr>
          <p:cNvSpPr/>
          <p:nvPr/>
        </p:nvSpPr>
        <p:spPr>
          <a:xfrm>
            <a:off x="2006221" y="767689"/>
            <a:ext cx="3041611" cy="5728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1E63678-06C3-4003-B1A2-EF95BCDFD93B}"/>
              </a:ext>
            </a:extLst>
          </p:cNvPr>
          <p:cNvSpPr/>
          <p:nvPr/>
        </p:nvSpPr>
        <p:spPr>
          <a:xfrm>
            <a:off x="2123608" y="861311"/>
            <a:ext cx="2762291" cy="339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 Recognition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473E9426-C16F-416E-AE5D-251687E16699}"/>
              </a:ext>
            </a:extLst>
          </p:cNvPr>
          <p:cNvSpPr/>
          <p:nvPr/>
        </p:nvSpPr>
        <p:spPr>
          <a:xfrm>
            <a:off x="15245" y="103474"/>
            <a:ext cx="3617794" cy="495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Use Case Diagram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6A4ADEB-418D-4EDF-87D0-E626B4EA2235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652315" y="1486336"/>
            <a:ext cx="688126" cy="10803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88E40091-ECBD-4A25-AB4C-813BCD95CF9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705414" y="2566735"/>
            <a:ext cx="688126" cy="176879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61308E09-BD45-4D8E-ACAC-A415361C7511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4696436" y="1486336"/>
            <a:ext cx="1095820" cy="199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A8465905-A2EA-4046-B27D-466094E829AB}"/>
              </a:ext>
            </a:extLst>
          </p:cNvPr>
          <p:cNvCxnSpPr>
            <a:cxnSpLocks/>
            <a:endCxn id="51" idx="6"/>
          </p:cNvCxnSpPr>
          <p:nvPr/>
        </p:nvCxnSpPr>
        <p:spPr>
          <a:xfrm flipH="1">
            <a:off x="4607256" y="1685498"/>
            <a:ext cx="1095820" cy="2650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FB356F6-A3D1-4603-9105-AF6806688E38}"/>
              </a:ext>
            </a:extLst>
          </p:cNvPr>
          <p:cNvCxnSpPr>
            <a:cxnSpLocks/>
          </p:cNvCxnSpPr>
          <p:nvPr/>
        </p:nvCxnSpPr>
        <p:spPr>
          <a:xfrm flipH="1">
            <a:off x="4630787" y="4238796"/>
            <a:ext cx="1095820" cy="784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3895BAA-77FE-494C-B42E-6621B89C814E}"/>
              </a:ext>
            </a:extLst>
          </p:cNvPr>
          <p:cNvCxnSpPr>
            <a:cxnSpLocks/>
          </p:cNvCxnSpPr>
          <p:nvPr/>
        </p:nvCxnSpPr>
        <p:spPr>
          <a:xfrm flipH="1">
            <a:off x="4621065" y="4238796"/>
            <a:ext cx="1117307" cy="16309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2044819-243F-430C-968D-84766E579CCF}"/>
              </a:ext>
            </a:extLst>
          </p:cNvPr>
          <p:cNvSpPr/>
          <p:nvPr/>
        </p:nvSpPr>
        <p:spPr>
          <a:xfrm>
            <a:off x="6952397" y="328712"/>
            <a:ext cx="4872236" cy="61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u="sng" dirty="0">
                <a:solidFill>
                  <a:schemeClr val="bg1"/>
                </a:solidFill>
              </a:rPr>
              <a:t>Feasibility &amp; Feature: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SVM algorithm optimization to find solution (i.e. hyperplane) with few errors.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Suggested method presented 91.83% of accuracy of cycle time measurement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kernel trick to make large feature spaces computationally efficient.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Cycle time measurement method required limited significant efforts like additional observer, time and cost.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measures the activities by using internal measurement units(IMU signals is used as additional features in classification) because of simultaneous action of multiple parts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u="sng" dirty="0">
                <a:solidFill>
                  <a:schemeClr val="bg1"/>
                </a:solidFill>
              </a:rPr>
              <a:t>Future Scope :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future, a technology 	can be made by which we can get all the </a:t>
            </a:r>
            <a:r>
              <a:rPr lang="en-US" sz="1600" dirty="0" smtClean="0">
                <a:solidFill>
                  <a:schemeClr val="tx1"/>
                </a:solidFill>
              </a:rPr>
              <a:t>information </a:t>
            </a:r>
            <a:r>
              <a:rPr lang="en-US" sz="1600" dirty="0">
                <a:solidFill>
                  <a:schemeClr val="tx1"/>
                </a:solidFill>
              </a:rPr>
              <a:t>of a person that is passing </a:t>
            </a:r>
            <a:r>
              <a:rPr lang="en-US" sz="1600" dirty="0" smtClean="0">
                <a:solidFill>
                  <a:schemeClr val="tx1"/>
                </a:solidFill>
              </a:rPr>
              <a:t>through </a:t>
            </a:r>
            <a:r>
              <a:rPr lang="en-US" sz="1600" dirty="0">
                <a:solidFill>
                  <a:schemeClr val="tx1"/>
                </a:solidFill>
              </a:rPr>
              <a:t>the camera.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350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Anish Gond</cp:lastModifiedBy>
  <cp:revision>35</cp:revision>
  <dcterms:created xsi:type="dcterms:W3CDTF">2020-02-08T18:03:17Z</dcterms:created>
  <dcterms:modified xsi:type="dcterms:W3CDTF">2020-02-09T08:39:33Z</dcterms:modified>
</cp:coreProperties>
</file>