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6" r:id="rId1"/>
  </p:sldMasterIdLst>
  <p:sldIdLst>
    <p:sldId id="256" r:id="rId2"/>
    <p:sldId id="257" r:id="rId3"/>
    <p:sldId id="262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5F47A3-A292-8F1A-1556-AA2EBD0C59E1}" v="748" dt="2024-05-16T19:16:22.0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Friday, May 17,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06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Friday, May 17,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Friday, May 17,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91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Friday, May 17,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90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Friday, May 17,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Friday, May 17,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09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Friday, May 17,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1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Friday, May 17,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3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Friday, May 17,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45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Friday, May 17,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94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Friday, May 17,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3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Friday, May 17,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497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59" r:id="rId6"/>
    <p:sldLayoutId id="2147483855" r:id="rId7"/>
    <p:sldLayoutId id="2147483856" r:id="rId8"/>
    <p:sldLayoutId id="2147483857" r:id="rId9"/>
    <p:sldLayoutId id="2147483858" r:id="rId10"/>
    <p:sldLayoutId id="214748386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56AE383-06A1-42D3-B1AF-CE22194F5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70B90B-BED1-4715-9BFE-9622C47A2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00" y="728663"/>
            <a:ext cx="5015638" cy="27957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/>
              <a:t>Movie Recommender System</a:t>
            </a:r>
            <a:br>
              <a:rPr lang="en-US" sz="4800"/>
            </a:br>
            <a:endParaRPr lang="en-US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905" y="3032112"/>
            <a:ext cx="5378495" cy="2867415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By  Abhinash Joshi</a:t>
            </a:r>
          </a:p>
          <a:p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Kalpesh Patil</a:t>
            </a:r>
          </a:p>
          <a:p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     Rohan Mahajan</a:t>
            </a:r>
          </a:p>
          <a:p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Aditya Mali</a:t>
            </a:r>
          </a:p>
          <a:p>
            <a:r>
              <a:rPr lang="en-US" dirty="0">
                <a:solidFill>
                  <a:srgbClr val="FFFFFF">
                    <a:alpha val="58000"/>
                  </a:srgbClr>
                </a:solidFill>
                <a:ea typeface="+mn-lt"/>
                <a:cs typeface="+mn-lt"/>
              </a:rPr>
              <a:t>Guided by Ashwini Mam</a:t>
            </a:r>
          </a:p>
          <a:p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External : 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CED39EC-DBA2-D410-FF75-90E9D1275C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36"/>
          <a:stretch/>
        </p:blipFill>
        <p:spPr>
          <a:xfrm>
            <a:off x="6288276" y="10"/>
            <a:ext cx="5903725" cy="6857990"/>
          </a:xfrm>
          <a:custGeom>
            <a:avLst/>
            <a:gdLst/>
            <a:ahLst/>
            <a:cxnLst/>
            <a:rect l="l" t="t" r="r" b="b"/>
            <a:pathLst>
              <a:path w="5903725" h="6858000">
                <a:moveTo>
                  <a:pt x="17547" y="0"/>
                </a:moveTo>
                <a:lnTo>
                  <a:pt x="5903725" y="0"/>
                </a:lnTo>
                <a:lnTo>
                  <a:pt x="5903725" y="6858000"/>
                </a:lnTo>
                <a:lnTo>
                  <a:pt x="57217" y="6858000"/>
                </a:lnTo>
                <a:lnTo>
                  <a:pt x="57185" y="6699667"/>
                </a:lnTo>
                <a:cubicBezTo>
                  <a:pt x="57923" y="6526851"/>
                  <a:pt x="61039" y="6384211"/>
                  <a:pt x="67005" y="6279216"/>
                </a:cubicBezTo>
                <a:cubicBezTo>
                  <a:pt x="108514" y="5194623"/>
                  <a:pt x="-44577" y="788432"/>
                  <a:pt x="13203" y="4200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3D45E-BF59-7522-C842-A3675028E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tos SemiBold" panose="020B0004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B37E6-D725-CCF8-A30A-DBC9252E9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190" y="1525600"/>
            <a:ext cx="10704135" cy="4243375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2400" b="1" dirty="0">
                <a:solidFill>
                  <a:srgbClr val="FFFFFF">
                    <a:alpha val="58000"/>
                  </a:srgbClr>
                </a:solidFill>
                <a:latin typeface="Aptos SemiBold"/>
              </a:rPr>
              <a:t>Content – Based Recommender System</a:t>
            </a:r>
          </a:p>
          <a:p>
            <a:r>
              <a:rPr lang="en-US" sz="2400" dirty="0">
                <a:solidFill>
                  <a:schemeClr val="tx1"/>
                </a:solidFill>
                <a:latin typeface="Aptos SemiBold"/>
                <a:ea typeface="+mn-lt"/>
                <a:cs typeface="+mn-lt"/>
              </a:rPr>
              <a:t>Content-based filtering is a recommendation technique that suggests items based on the features of the Movie.</a:t>
            </a:r>
          </a:p>
          <a:p>
            <a:r>
              <a:rPr lang="en-US" sz="2400" dirty="0">
                <a:solidFill>
                  <a:schemeClr val="tx1"/>
                </a:solidFill>
                <a:latin typeface="Aptos SemiBold"/>
                <a:ea typeface="+mn-lt"/>
                <a:cs typeface="+mn-lt"/>
              </a:rPr>
              <a:t>In the context of movie recommendation systems, content-based filtering recommends movies that are similar in content to those that a user has liked in the past.</a:t>
            </a:r>
            <a:endParaRPr lang="en-US" sz="2400">
              <a:solidFill>
                <a:schemeClr val="tx1"/>
              </a:solidFill>
              <a:latin typeface="Aptos SemiBold"/>
            </a:endParaRPr>
          </a:p>
          <a:p>
            <a:endParaRPr lang="en-US" sz="2400" dirty="0">
              <a:solidFill>
                <a:schemeClr val="tx1"/>
              </a:solidFill>
              <a:latin typeface="Aptos SemiBold"/>
            </a:endParaRPr>
          </a:p>
          <a:p>
            <a:endParaRPr lang="en-US" sz="2400" dirty="0">
              <a:solidFill>
                <a:schemeClr val="tx1"/>
              </a:solidFill>
              <a:latin typeface="Aptos SemiBold"/>
            </a:endParaRPr>
          </a:p>
          <a:p>
            <a:endParaRPr lang="en-US" sz="2400" dirty="0">
              <a:solidFill>
                <a:schemeClr val="tx1"/>
              </a:solidFill>
              <a:latin typeface="Apto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033465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11546-2D86-BD89-7F1A-BC4336EC7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135656" cy="642757"/>
          </a:xfrm>
        </p:spPr>
        <p:txBody>
          <a:bodyPr/>
          <a:lstStyle/>
          <a:p>
            <a:r>
              <a:rPr lang="en-US" dirty="0">
                <a:latin typeface="Aptos SemiBold" panose="020B0004020202020204" pitchFamily="34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279FF-0F51-1707-06BE-446ADA5FD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259505"/>
            <a:ext cx="10135659" cy="5404517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Aptos SemiBold"/>
                <a:ea typeface="+mn-lt"/>
                <a:cs typeface="+mn-lt"/>
              </a:rPr>
              <a:t>Personalization:</a:t>
            </a:r>
            <a:r>
              <a:rPr lang="en-US" sz="2400" dirty="0">
                <a:solidFill>
                  <a:schemeClr val="tx1"/>
                </a:solidFill>
                <a:latin typeface="Aptos SemiBold"/>
                <a:ea typeface="+mn-lt"/>
                <a:cs typeface="+mn-lt"/>
              </a:rPr>
              <a:t> Provide personalized movie recommendations based on user preferences.</a:t>
            </a:r>
            <a:endParaRPr lang="en-US" sz="2400">
              <a:solidFill>
                <a:schemeClr val="tx1"/>
              </a:solidFill>
              <a:latin typeface="Aptos SemiBold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Aptos SemiBold"/>
                <a:ea typeface="+mn-lt"/>
                <a:cs typeface="+mn-lt"/>
              </a:rPr>
              <a:t>Enhance User Experience:</a:t>
            </a:r>
            <a:r>
              <a:rPr lang="en-US" sz="2400" dirty="0">
                <a:solidFill>
                  <a:schemeClr val="tx1"/>
                </a:solidFill>
                <a:latin typeface="Aptos SemiBold"/>
                <a:ea typeface="+mn-lt"/>
                <a:cs typeface="+mn-lt"/>
              </a:rPr>
              <a:t> Improve user satisfaction by suggesting relevant and interesting movies.</a:t>
            </a:r>
            <a:endParaRPr lang="en-US" sz="2400">
              <a:solidFill>
                <a:schemeClr val="tx1"/>
              </a:solidFill>
              <a:latin typeface="Aptos SemiBold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Aptos SemiBold"/>
                <a:ea typeface="+mn-lt"/>
                <a:cs typeface="+mn-lt"/>
              </a:rPr>
              <a:t>Increase Engagement:</a:t>
            </a:r>
            <a:r>
              <a:rPr lang="en-US" sz="2400" dirty="0">
                <a:solidFill>
                  <a:schemeClr val="tx1"/>
                </a:solidFill>
                <a:latin typeface="Aptos SemiBold"/>
                <a:ea typeface="+mn-lt"/>
                <a:cs typeface="+mn-lt"/>
              </a:rPr>
              <a:t> Keep users engaged by offering a variety of movie options.</a:t>
            </a:r>
            <a:endParaRPr lang="en-US" sz="2400">
              <a:solidFill>
                <a:schemeClr val="tx1"/>
              </a:solidFill>
              <a:latin typeface="Aptos SemiBold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Aptos SemiBold"/>
                <a:ea typeface="+mn-lt"/>
                <a:cs typeface="+mn-lt"/>
              </a:rPr>
              <a:t>Boost Revenue:</a:t>
            </a:r>
            <a:r>
              <a:rPr lang="en-US" sz="2400" dirty="0">
                <a:solidFill>
                  <a:schemeClr val="tx1"/>
                </a:solidFill>
                <a:latin typeface="Aptos SemiBold"/>
                <a:ea typeface="+mn-lt"/>
                <a:cs typeface="+mn-lt"/>
              </a:rPr>
              <a:t> Increase movie rentals, purchases, or subscriptions through targeted recommendations.</a:t>
            </a:r>
            <a:endParaRPr lang="en-US" sz="2400">
              <a:solidFill>
                <a:schemeClr val="tx1"/>
              </a:solidFill>
              <a:latin typeface="Aptos SemiBold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Aptos SemiBold"/>
                <a:ea typeface="+mn-lt"/>
                <a:cs typeface="+mn-lt"/>
              </a:rPr>
              <a:t>Improve Content Discovery:</a:t>
            </a:r>
            <a:r>
              <a:rPr lang="en-US" sz="2400" dirty="0">
                <a:solidFill>
                  <a:schemeClr val="tx1"/>
                </a:solidFill>
                <a:latin typeface="Aptos SemiBold"/>
                <a:ea typeface="+mn-lt"/>
                <a:cs typeface="+mn-lt"/>
              </a:rPr>
              <a:t> Help users discover new movies they might enjoy.</a:t>
            </a:r>
            <a:endParaRPr lang="en-US" sz="2400">
              <a:solidFill>
                <a:schemeClr val="tx1"/>
              </a:solidFill>
              <a:latin typeface="Aptos SemiBold"/>
            </a:endParaRPr>
          </a:p>
          <a:p>
            <a:endParaRPr lang="en-US" sz="2400" dirty="0">
              <a:solidFill>
                <a:srgbClr val="FFFFFF">
                  <a:alpha val="58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353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6FCDD-E4C2-2383-07D4-9CF784971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595275" cy="521805"/>
          </a:xfrm>
        </p:spPr>
        <p:txBody>
          <a:bodyPr/>
          <a:lstStyle/>
          <a:p>
            <a:r>
              <a:rPr lang="en-US" dirty="0">
                <a:latin typeface="Aptos SemiBold" panose="020B0004020202020204" pitchFamily="34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96059-39FD-DDA8-F5D2-D6311C609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858" y="1138553"/>
            <a:ext cx="11611276" cy="5706898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Aptos SemiBold"/>
                <a:ea typeface="+mn-lt"/>
                <a:cs typeface="+mn-lt"/>
              </a:rPr>
              <a:t>Movie Representation: </a:t>
            </a:r>
            <a:endParaRPr lang="en-US" sz="2400" b="1">
              <a:solidFill>
                <a:schemeClr val="tx1"/>
              </a:solidFill>
              <a:latin typeface="Aptos SemiBold"/>
            </a:endParaRPr>
          </a:p>
          <a:p>
            <a:r>
              <a:rPr lang="en-US" sz="2400" dirty="0">
                <a:solidFill>
                  <a:schemeClr val="tx1"/>
                </a:solidFill>
                <a:latin typeface="Aptos SemiBold"/>
                <a:ea typeface="+mn-lt"/>
                <a:cs typeface="+mn-lt"/>
              </a:rPr>
              <a:t>Each movie in the system is represented by a set of features. These features can include genres, id, keywords, title, overview, cast, crew. </a:t>
            </a:r>
            <a:endParaRPr lang="en-US" sz="2400" dirty="0">
              <a:solidFill>
                <a:schemeClr val="tx1"/>
              </a:solidFill>
              <a:latin typeface="Aptos SemiBold"/>
            </a:endParaRPr>
          </a:p>
          <a:p>
            <a:r>
              <a:rPr lang="en-US" sz="2400" dirty="0">
                <a:solidFill>
                  <a:schemeClr val="tx1"/>
                </a:solidFill>
                <a:latin typeface="Aptos SemiBold"/>
                <a:ea typeface="+mn-lt"/>
                <a:cs typeface="+mn-lt"/>
              </a:rPr>
              <a:t>Similarity Calculation: Cosine similarity is a metric, helpful in determining, how similar the data objects are irrespective of their size. </a:t>
            </a:r>
            <a:endParaRPr lang="en-US" sz="2400" dirty="0">
              <a:solidFill>
                <a:schemeClr val="tx1"/>
              </a:solidFill>
              <a:latin typeface="Aptos SemiBold"/>
            </a:endParaRPr>
          </a:p>
          <a:p>
            <a:r>
              <a:rPr lang="en-US" sz="2400" dirty="0">
                <a:solidFill>
                  <a:schemeClr val="tx1"/>
                </a:solidFill>
                <a:latin typeface="Aptos SemiBold"/>
                <a:ea typeface="+mn-lt"/>
                <a:cs typeface="+mn-lt"/>
              </a:rPr>
              <a:t>In cosine similarity, data objects in a dataset are treated as a vector , The formula to find the cosine similarity between two vectors is (x, y) = x . y / ||x|| ||y|| .</a:t>
            </a:r>
          </a:p>
          <a:p>
            <a:r>
              <a:rPr lang="en-US" sz="2400" dirty="0">
                <a:solidFill>
                  <a:schemeClr val="tx1"/>
                </a:solidFill>
                <a:latin typeface="Aptos SemiBold"/>
                <a:ea typeface="+mn-lt"/>
                <a:cs typeface="+mn-lt"/>
              </a:rPr>
              <a:t>Where, </a:t>
            </a:r>
            <a:r>
              <a:rPr lang="en-US" sz="2400" b="1" dirty="0">
                <a:solidFill>
                  <a:schemeClr val="tx1"/>
                </a:solidFill>
                <a:latin typeface="Aptos SemiBold"/>
                <a:ea typeface="+mn-lt"/>
                <a:cs typeface="+mn-lt"/>
              </a:rPr>
              <a:t>x . y</a:t>
            </a:r>
            <a:r>
              <a:rPr lang="en-US" sz="2400" dirty="0">
                <a:solidFill>
                  <a:schemeClr val="tx1"/>
                </a:solidFill>
                <a:latin typeface="Aptos SemiBold"/>
                <a:ea typeface="+mn-lt"/>
                <a:cs typeface="+mn-lt"/>
              </a:rPr>
              <a:t> = product (dot) of the vectors  ‘x’ and ‘y’.</a:t>
            </a:r>
          </a:p>
          <a:p>
            <a:r>
              <a:rPr lang="en-US" sz="2400" b="1" dirty="0">
                <a:solidFill>
                  <a:schemeClr val="tx1"/>
                </a:solidFill>
                <a:latin typeface="Aptos SemiBold"/>
                <a:ea typeface="+mn-lt"/>
                <a:cs typeface="+mn-lt"/>
              </a:rPr>
              <a:t>||x|| </a:t>
            </a:r>
            <a:r>
              <a:rPr lang="en-US" sz="2400" dirty="0">
                <a:solidFill>
                  <a:schemeClr val="tx1"/>
                </a:solidFill>
                <a:latin typeface="Aptos SemiBold"/>
                <a:ea typeface="+mn-lt"/>
                <a:cs typeface="+mn-lt"/>
              </a:rPr>
              <a:t>and</a:t>
            </a:r>
            <a:r>
              <a:rPr lang="en-US" sz="2400" b="1" dirty="0">
                <a:solidFill>
                  <a:schemeClr val="tx1"/>
                </a:solidFill>
                <a:latin typeface="Aptos SemiBold"/>
                <a:ea typeface="+mn-lt"/>
                <a:cs typeface="+mn-lt"/>
              </a:rPr>
              <a:t> ||y||</a:t>
            </a:r>
            <a:r>
              <a:rPr lang="en-US" sz="2400" dirty="0">
                <a:solidFill>
                  <a:schemeClr val="tx1"/>
                </a:solidFill>
                <a:latin typeface="Aptos SemiBold"/>
                <a:ea typeface="+mn-lt"/>
                <a:cs typeface="+mn-lt"/>
              </a:rPr>
              <a:t> = length (magnitude) of the two vectors ‘x’ and ‘y’.</a:t>
            </a:r>
          </a:p>
          <a:p>
            <a:r>
              <a:rPr lang="en-US" sz="2400" dirty="0">
                <a:solidFill>
                  <a:schemeClr val="tx1"/>
                </a:solidFill>
                <a:latin typeface="Aptos SemiBold"/>
                <a:ea typeface="+mn-lt"/>
                <a:cs typeface="+mn-lt"/>
              </a:rPr>
              <a:t> </a:t>
            </a:r>
            <a:r>
              <a:rPr lang="en-US" sz="2400" b="1" dirty="0">
                <a:solidFill>
                  <a:schemeClr val="tx1"/>
                </a:solidFill>
                <a:latin typeface="Aptos SemiBold"/>
                <a:ea typeface="+mn-lt"/>
                <a:cs typeface="+mn-lt"/>
              </a:rPr>
              <a:t>||x||  ||y||</a:t>
            </a:r>
            <a:r>
              <a:rPr lang="en-US" sz="2400" dirty="0">
                <a:solidFill>
                  <a:schemeClr val="tx1"/>
                </a:solidFill>
                <a:latin typeface="Aptos SemiBold"/>
                <a:ea typeface="+mn-lt"/>
                <a:cs typeface="+mn-lt"/>
              </a:rPr>
              <a:t> = regular product of the two vectors ‘x’ and ‘y’.</a:t>
            </a:r>
            <a:endParaRPr lang="en-US" sz="2400" dirty="0">
              <a:solidFill>
                <a:schemeClr val="tx1"/>
              </a:solidFill>
              <a:latin typeface="Aptos SemiBold"/>
            </a:endParaRPr>
          </a:p>
          <a:p>
            <a:endParaRPr lang="en-US" sz="2400" dirty="0">
              <a:solidFill>
                <a:schemeClr val="tx1"/>
              </a:solidFill>
              <a:latin typeface="Aptos SemiBold"/>
              <a:ea typeface="+mn-lt"/>
              <a:cs typeface="+mn-lt"/>
            </a:endParaRPr>
          </a:p>
          <a:p>
            <a:endParaRPr lang="en-US" sz="2400" dirty="0">
              <a:solidFill>
                <a:schemeClr val="tx1"/>
              </a:solidFill>
              <a:latin typeface="Aptos SemiBold"/>
            </a:endParaRPr>
          </a:p>
          <a:p>
            <a:endParaRPr lang="en-US" sz="2400" dirty="0">
              <a:solidFill>
                <a:schemeClr val="tx1"/>
              </a:solidFill>
              <a:latin typeface="Aptos SemiBold"/>
            </a:endParaRPr>
          </a:p>
          <a:p>
            <a:endParaRPr lang="en-US" sz="2400" dirty="0">
              <a:solidFill>
                <a:schemeClr val="tx1"/>
              </a:solidFill>
              <a:latin typeface="Aptos SemiBold"/>
            </a:endParaRPr>
          </a:p>
          <a:p>
            <a:endParaRPr lang="en-US" sz="2400" dirty="0">
              <a:solidFill>
                <a:schemeClr val="tx1"/>
              </a:solidFill>
              <a:latin typeface="Apto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633909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1456-DB1E-DB47-7AC3-E494366B3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509709"/>
          </a:xfrm>
        </p:spPr>
        <p:txBody>
          <a:bodyPr/>
          <a:lstStyle/>
          <a:p>
            <a:r>
              <a:rPr lang="en-US" dirty="0">
                <a:latin typeface="Aptos SemiBold" panose="020B0004020202020204" pitchFamily="34" charset="0"/>
              </a:rPr>
              <a:t>Overview: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81778E-0ED9-F55B-7C70-3A4C3D8C9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247410"/>
            <a:ext cx="7293278" cy="4981184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ptos SemiBold"/>
                <a:ea typeface="+mn-lt"/>
                <a:cs typeface="+mn-lt"/>
              </a:rPr>
              <a:t>The cosine similarity between two vectors is measured in ‘θ’.</a:t>
            </a:r>
            <a:endParaRPr lang="en-US" sz="2400" dirty="0">
              <a:solidFill>
                <a:schemeClr val="tx1"/>
              </a:solidFill>
              <a:latin typeface="Aptos SemiBold"/>
            </a:endParaRPr>
          </a:p>
          <a:p>
            <a:r>
              <a:rPr lang="en-US" sz="2400" dirty="0">
                <a:solidFill>
                  <a:schemeClr val="tx1"/>
                </a:solidFill>
                <a:latin typeface="Aptos SemiBold"/>
                <a:ea typeface="+mn-lt"/>
                <a:cs typeface="+mn-lt"/>
              </a:rPr>
              <a:t>If θ = 0°, the ‘x’ and ‘y’ vectors overlap, thus proving they are similar.</a:t>
            </a:r>
            <a:endParaRPr lang="en-US" sz="2400" dirty="0">
              <a:solidFill>
                <a:schemeClr val="tx1"/>
              </a:solidFill>
              <a:latin typeface="Aptos SemiBold"/>
            </a:endParaRPr>
          </a:p>
          <a:p>
            <a:r>
              <a:rPr lang="en-US" sz="2400" dirty="0">
                <a:solidFill>
                  <a:schemeClr val="tx1"/>
                </a:solidFill>
                <a:latin typeface="Aptos SemiBold"/>
                <a:ea typeface="+mn-lt"/>
                <a:cs typeface="+mn-lt"/>
              </a:rPr>
              <a:t>If θ = 90°, the ‘x’ and ‘y’ vectors are dissimilar.</a:t>
            </a:r>
            <a:endParaRPr lang="en-US" sz="2400" dirty="0">
              <a:solidFill>
                <a:schemeClr val="tx1"/>
              </a:solidFill>
              <a:latin typeface="Aptos SemiBold"/>
            </a:endParaRPr>
          </a:p>
          <a:p>
            <a:endParaRPr lang="en-US" sz="2400" dirty="0">
              <a:solidFill>
                <a:schemeClr val="tx1"/>
              </a:solidFill>
              <a:latin typeface="Aptos SemiBold"/>
            </a:endParaRPr>
          </a:p>
        </p:txBody>
      </p:sp>
      <p:pic>
        <p:nvPicPr>
          <p:cNvPr id="7" name="Picture 6" descr="A green line with letters and numbers&#10;&#10;Description automatically generated">
            <a:extLst>
              <a:ext uri="{FF2B5EF4-FFF2-40B4-BE49-F238E27FC236}">
                <a16:creationId xmlns:a16="http://schemas.microsoft.com/office/drawing/2014/main" id="{C8F085AD-85F0-C8B9-ED4B-85C50A42F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5245" y="1249514"/>
            <a:ext cx="3527425" cy="281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75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1FA6F-7B0B-DED0-832F-661A1CF2F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tos SemiBold" panose="020B0004020202020204" pitchFamily="34" charset="0"/>
              </a:rPr>
              <a:t>Flowchart: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22F23F-451A-EC63-3746-C43EDCB85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77" y="1291011"/>
            <a:ext cx="4733757" cy="5240124"/>
          </a:xfrm>
        </p:spPr>
      </p:pic>
    </p:spTree>
    <p:extLst>
      <p:ext uri="{BB962C8B-B14F-4D97-AF65-F5344CB8AC3E}">
        <p14:creationId xmlns:p14="http://schemas.microsoft.com/office/powerpoint/2010/main" val="4059217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C9925-7458-5475-8A02-6C00F7829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7" y="619200"/>
            <a:ext cx="10728325" cy="653788"/>
          </a:xfrm>
        </p:spPr>
        <p:txBody>
          <a:bodyPr/>
          <a:lstStyle/>
          <a:p>
            <a:r>
              <a:rPr lang="en-IN" dirty="0">
                <a:latin typeface="Aptos SemiBold" panose="020B0004020202020204" pitchFamily="34" charset="0"/>
              </a:rPr>
              <a:t>Vectorization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58F07-375A-0B79-9920-3EE4C27F7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98494"/>
            <a:ext cx="11143525" cy="4370481"/>
          </a:xfrm>
        </p:spPr>
        <p:txBody>
          <a:bodyPr/>
          <a:lstStyle/>
          <a:p>
            <a:r>
              <a:rPr lang="en-US" dirty="0">
                <a:latin typeface="Aptos SemiBold" panose="020B0004020202020204" pitchFamily="34" charset="0"/>
              </a:rPr>
              <a:t>Vectorization is the process of converting textual data into numerical vectors and is a process that is usually applied once the text is cleaned. It can help improve the execution speed and reduce the training time of your code.</a:t>
            </a:r>
          </a:p>
          <a:p>
            <a:r>
              <a:rPr lang="en-US" dirty="0">
                <a:latin typeface="Aptos SemiBold" panose="020B0004020202020204" pitchFamily="34" charset="0"/>
              </a:rPr>
              <a:t>Vectorization techniques:</a:t>
            </a:r>
          </a:p>
          <a:p>
            <a:r>
              <a:rPr lang="en-US" dirty="0">
                <a:latin typeface="Aptos SemiBold" panose="020B0004020202020204" pitchFamily="34" charset="0"/>
              </a:rPr>
              <a:t>There are three major methods for performing vectorization on text data:</a:t>
            </a:r>
          </a:p>
          <a:p>
            <a:r>
              <a:rPr lang="en-US" dirty="0">
                <a:latin typeface="Aptos SemiBold" panose="020B0004020202020204" pitchFamily="34" charset="0"/>
              </a:rPr>
              <a:t>1. </a:t>
            </a:r>
            <a:r>
              <a:rPr lang="en-US" dirty="0" err="1">
                <a:latin typeface="Aptos SemiBold" panose="020B0004020202020204" pitchFamily="34" charset="0"/>
              </a:rPr>
              <a:t>CountVectorizer</a:t>
            </a:r>
            <a:endParaRPr lang="en-US" dirty="0">
              <a:latin typeface="Aptos SemiBold" panose="020B0004020202020204" pitchFamily="34" charset="0"/>
            </a:endParaRPr>
          </a:p>
          <a:p>
            <a:r>
              <a:rPr lang="en-US" dirty="0">
                <a:latin typeface="Aptos SemiBold" panose="020B0004020202020204" pitchFamily="34" charset="0"/>
              </a:rPr>
              <a:t>2. TF-IDF</a:t>
            </a:r>
          </a:p>
          <a:p>
            <a:r>
              <a:rPr lang="en-US" dirty="0">
                <a:latin typeface="Aptos SemiBold" panose="020B0004020202020204" pitchFamily="34" charset="0"/>
              </a:rPr>
              <a:t>3. Word2Vec</a:t>
            </a:r>
          </a:p>
          <a:p>
            <a:endParaRPr lang="en-IN" dirty="0">
              <a:latin typeface="Aptos SemiBold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311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68E49-9378-2736-9F09-B4814310F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7" y="619200"/>
            <a:ext cx="10728325" cy="895835"/>
          </a:xfrm>
        </p:spPr>
        <p:txBody>
          <a:bodyPr/>
          <a:lstStyle/>
          <a:p>
            <a:r>
              <a:rPr lang="en-US" dirty="0">
                <a:latin typeface="Aptos SemiBold" panose="020B0004020202020204" pitchFamily="34" charset="0"/>
              </a:rPr>
              <a:t>Vectorization Technique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5E0C3-6B1F-811D-25E4-C77FDD4B3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672" y="1515036"/>
            <a:ext cx="10856654" cy="4253940"/>
          </a:xfrm>
        </p:spPr>
        <p:txBody>
          <a:bodyPr/>
          <a:lstStyle/>
          <a:p>
            <a:r>
              <a:rPr lang="en-US" b="1" dirty="0" err="1">
                <a:latin typeface="Aptos SemiBold" panose="020B0004020202020204" pitchFamily="34" charset="0"/>
              </a:rPr>
              <a:t>CountVectorizer</a:t>
            </a:r>
            <a:endParaRPr lang="en-US" b="1" dirty="0">
              <a:latin typeface="Aptos SemiBold" panose="020B0004020202020204" pitchFamily="34" charset="0"/>
            </a:endParaRPr>
          </a:p>
          <a:p>
            <a:r>
              <a:rPr lang="en-US" dirty="0" err="1">
                <a:latin typeface="Aptos SemiBold" panose="020B0004020202020204" pitchFamily="34" charset="0"/>
              </a:rPr>
              <a:t>CountVectorizer</a:t>
            </a:r>
            <a:r>
              <a:rPr lang="en-US" dirty="0">
                <a:latin typeface="Aptos SemiBold" panose="020B0004020202020204" pitchFamily="34" charset="0"/>
              </a:rPr>
              <a:t> is one of the simplest techniques that is used for converting text into vectors. It starts by tokenizing the document into a list of tokens (words). </a:t>
            </a:r>
          </a:p>
          <a:p>
            <a:r>
              <a:rPr lang="en-US" dirty="0">
                <a:latin typeface="Aptos SemiBold" panose="020B0004020202020204" pitchFamily="34" charset="0"/>
              </a:rPr>
              <a:t>It selects the unique tokens from the token list and creates a vocabulary of words. </a:t>
            </a:r>
          </a:p>
          <a:p>
            <a:r>
              <a:rPr lang="en-US" dirty="0">
                <a:latin typeface="Aptos SemiBold" panose="020B0004020202020204" pitchFamily="34" charset="0"/>
              </a:rPr>
              <a:t>Finally, a sparse matrix is created containing the frequency of words, where each row represents different sentences and each column represents unique words.</a:t>
            </a:r>
            <a:endParaRPr lang="en-IN" dirty="0">
              <a:latin typeface="Aptos SemiBold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721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F64B8-2D66-3E15-A711-E150F399A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87540009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Rockwell Nova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503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 SemiBold</vt:lpstr>
      <vt:lpstr>Arial</vt:lpstr>
      <vt:lpstr>Avenir Next LT Pro</vt:lpstr>
      <vt:lpstr>Rockwell Nova Light</vt:lpstr>
      <vt:lpstr>The Hand Extrablack</vt:lpstr>
      <vt:lpstr>BlobVTI</vt:lpstr>
      <vt:lpstr>Movie Recommender System </vt:lpstr>
      <vt:lpstr>Introduction</vt:lpstr>
      <vt:lpstr>Objectives</vt:lpstr>
      <vt:lpstr>Overview</vt:lpstr>
      <vt:lpstr>Overview:</vt:lpstr>
      <vt:lpstr>Flowchart:</vt:lpstr>
      <vt:lpstr>Vectorization </vt:lpstr>
      <vt:lpstr>Vectorization Technique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abhinash joshi</cp:lastModifiedBy>
  <cp:revision>271</cp:revision>
  <dcterms:created xsi:type="dcterms:W3CDTF">2024-05-16T17:57:31Z</dcterms:created>
  <dcterms:modified xsi:type="dcterms:W3CDTF">2024-05-17T07:52:01Z</dcterms:modified>
</cp:coreProperties>
</file>