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22"/>
  </p:notesMasterIdLst>
  <p:sldIdLst>
    <p:sldId id="256" r:id="rId2"/>
    <p:sldId id="257" r:id="rId3"/>
    <p:sldId id="259" r:id="rId4"/>
    <p:sldId id="304" r:id="rId5"/>
    <p:sldId id="260" r:id="rId6"/>
    <p:sldId id="297" r:id="rId7"/>
    <p:sldId id="298" r:id="rId8"/>
    <p:sldId id="299" r:id="rId9"/>
    <p:sldId id="300" r:id="rId10"/>
    <p:sldId id="302" r:id="rId11"/>
    <p:sldId id="301" r:id="rId12"/>
    <p:sldId id="303" r:id="rId13"/>
    <p:sldId id="305" r:id="rId14"/>
    <p:sldId id="306" r:id="rId15"/>
    <p:sldId id="307" r:id="rId16"/>
    <p:sldId id="308" r:id="rId17"/>
    <p:sldId id="309" r:id="rId18"/>
    <p:sldId id="310" r:id="rId19"/>
    <p:sldId id="311" r:id="rId20"/>
    <p:sldId id="312" r:id="rId2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8E6FEF20-7680-3923-E561-7F5BEBABF2DC}" name="Jara Molinos Fernández" initials="JMF" userId="S::jmolinos@freepikco.onmicrosoft.com::819debff-5354-45ae-8453-86143136ddec" providerId="AD"/>
  <p188:author id="{E9C53AC0-F940-C062-B9D5-39D78EA4783E}" name="Manuel León Sánchez" initials="MLS" userId="S::mleon@freepikco.onmicrosoft.com::687f66f5-f43f-41a9-ac21-b6d631077306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8BFF"/>
    <a:srgbClr val="AD9EE3"/>
    <a:srgbClr val="F3BB30"/>
    <a:srgbClr val="BAD6F1"/>
    <a:srgbClr val="B5D0EB"/>
    <a:srgbClr val="ABB2FC"/>
    <a:srgbClr val="000000"/>
    <a:srgbClr val="E7C9F3"/>
    <a:srgbClr val="CFAFE7"/>
    <a:srgbClr val="B684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792" autoAdjust="0"/>
  </p:normalViewPr>
  <p:slideViewPr>
    <p:cSldViewPr snapToGrid="0" showGuides="1">
      <p:cViewPr>
        <p:scale>
          <a:sx n="100" d="100"/>
          <a:sy n="100" d="100"/>
        </p:scale>
        <p:origin x="974" y="269"/>
      </p:cViewPr>
      <p:guideLst/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8/10/relationships/authors" Target="author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7BF641-E87C-4868-AE4A-7668A05F95D8}" type="datetimeFigureOut">
              <a:rPr lang="es-ES" smtClean="0"/>
              <a:t>17/12/2024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B4F5AA-3CC3-485B-8229-2F3C9DC4706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64762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B4F5AA-3CC3-485B-8229-2F3C9DC47067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712802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gradFill>
          <a:gsLst>
            <a:gs pos="0">
              <a:schemeClr val="bg2"/>
            </a:gs>
            <a:gs pos="100000">
              <a:schemeClr val="accent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04A8FEC2-FECF-91B5-FF3D-1D5D4AE240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68780" y="720241"/>
            <a:ext cx="5806440" cy="2848865"/>
          </a:xfrm>
        </p:spPr>
        <p:txBody>
          <a:bodyPr anchor="b">
            <a:noAutofit/>
          </a:bodyPr>
          <a:lstStyle>
            <a:lvl1pPr algn="ctr">
              <a:defRPr sz="9000">
                <a:latin typeface="Staatliches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1D569B72-51DC-BE58-9871-32C9EA8303F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334355" y="3617490"/>
            <a:ext cx="2475290" cy="529090"/>
          </a:xfrm>
        </p:spPr>
        <p:txBody>
          <a:bodyPr>
            <a:noAutofit/>
          </a:bodyPr>
          <a:lstStyle>
            <a:lvl1pPr marL="0" indent="0" algn="ctr">
              <a:buNone/>
              <a:defRPr sz="1600">
                <a:latin typeface="Manrope Medium" pitchFamily="2" charset="0"/>
                <a:cs typeface="Arial" panose="020B06040202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823002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number">
    <p:bg>
      <p:bgPr>
        <a:gradFill>
          <a:gsLst>
            <a:gs pos="0">
              <a:schemeClr val="bg2"/>
            </a:gs>
            <a:gs pos="100000">
              <a:schemeClr val="accent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A138118C-7525-42C5-83E9-649111189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1543455"/>
            <a:ext cx="7696200" cy="1307154"/>
          </a:xfrm>
        </p:spPr>
        <p:txBody>
          <a:bodyPr>
            <a:normAutofit/>
          </a:bodyPr>
          <a:lstStyle>
            <a:lvl1pPr algn="ctr"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893BF9AB-B16E-A26A-BFF2-D1279E11B8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3900" y="2850609"/>
            <a:ext cx="7696200" cy="495705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58148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76313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 of contents">
    <p:bg>
      <p:bgPr>
        <a:gradFill>
          <a:gsLst>
            <a:gs pos="0">
              <a:schemeClr val="bg2"/>
            </a:gs>
            <a:gs pos="100000">
              <a:schemeClr val="accent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Imagen 44" descr="Un dibujo de un animal&#10;&#10;Descripción generada automáticamente con confianza baja">
            <a:extLst>
              <a:ext uri="{FF2B5EF4-FFF2-40B4-BE49-F238E27FC236}">
                <a16:creationId xmlns:a16="http://schemas.microsoft.com/office/drawing/2014/main" id="{4884DA22-FB37-CC61-F72B-C346C0937F6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9" t="37162" r="83888" b="19636"/>
          <a:stretch/>
        </p:blipFill>
        <p:spPr>
          <a:xfrm rot="21136873" flipH="1" flipV="1">
            <a:off x="-138113" y="-105914"/>
            <a:ext cx="1724025" cy="2786969"/>
          </a:xfrm>
          <a:prstGeom prst="rect">
            <a:avLst/>
          </a:prstGeom>
        </p:spPr>
      </p:pic>
      <p:pic>
        <p:nvPicPr>
          <p:cNvPr id="46" name="Imagen 45" descr="Icono&#10;&#10;Descripción generada automáticamente">
            <a:extLst>
              <a:ext uri="{FF2B5EF4-FFF2-40B4-BE49-F238E27FC236}">
                <a16:creationId xmlns:a16="http://schemas.microsoft.com/office/drawing/2014/main" id="{070C2179-2569-3F3C-30CC-D4370B0E367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48" t="24065" r="2121" b="37755"/>
          <a:stretch/>
        </p:blipFill>
        <p:spPr>
          <a:xfrm flipV="1">
            <a:off x="-38900" y="-32369"/>
            <a:ext cx="1009571" cy="802102"/>
          </a:xfrm>
          <a:prstGeom prst="rect">
            <a:avLst/>
          </a:prstGeom>
        </p:spPr>
      </p:pic>
      <p:pic>
        <p:nvPicPr>
          <p:cNvPr id="4" name="Imagen 3" descr="Forma&#10;&#10;Descripción generada automáticamente">
            <a:extLst>
              <a:ext uri="{FF2B5EF4-FFF2-40B4-BE49-F238E27FC236}">
                <a16:creationId xmlns:a16="http://schemas.microsoft.com/office/drawing/2014/main" id="{A0FDA114-D61F-53ED-3494-7437E175946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7" t="11190" r="6996" b="12346"/>
          <a:stretch/>
        </p:blipFill>
        <p:spPr>
          <a:xfrm>
            <a:off x="-585017" y="4318687"/>
            <a:ext cx="1097627" cy="544726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AECC3FA0-1A96-8F10-353E-13501EB5A5B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098202" y="552452"/>
            <a:ext cx="2947596" cy="1158014"/>
          </a:xfrm>
        </p:spPr>
        <p:txBody>
          <a:bodyPr anchor="t">
            <a:noAutofit/>
          </a:bodyPr>
          <a:lstStyle>
            <a:lvl1pPr algn="ctr">
              <a:lnSpc>
                <a:spcPct val="80000"/>
              </a:lnSpc>
              <a:defRPr sz="5400" b="1">
                <a:latin typeface="Staatliches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44EB6436-7B2F-4CF4-A7B3-637707BBD72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185456" y="2784207"/>
            <a:ext cx="2343653" cy="513320"/>
          </a:xfrm>
        </p:spPr>
        <p:txBody>
          <a:bodyPr>
            <a:no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4B9F2CB4-854C-4A2D-8E5A-AE2CAEDF36C6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79732" y="2548107"/>
            <a:ext cx="1299925" cy="749420"/>
          </a:xfrm>
        </p:spPr>
        <p:txBody>
          <a:bodyPr anchor="ctr">
            <a:noAutofit/>
          </a:bodyPr>
          <a:lstStyle>
            <a:lvl1pPr marL="0" indent="0" algn="r">
              <a:buNone/>
              <a:defRPr sz="9200">
                <a:solidFill>
                  <a:schemeClr val="tx1"/>
                </a:solidFill>
                <a:latin typeface="Staatliches" pitchFamily="2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02445460-6BB8-4584-BBAD-2A746E4E886E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2185456" y="2437620"/>
            <a:ext cx="2343653" cy="392481"/>
          </a:xfrm>
        </p:spPr>
        <p:txBody>
          <a:bodyPr anchor="b">
            <a:noAutofit/>
          </a:bodyPr>
          <a:lstStyle>
            <a:lvl1pPr marL="0" indent="0" algn="l">
              <a:buNone/>
              <a:defRPr sz="3200">
                <a:solidFill>
                  <a:schemeClr val="tx1"/>
                </a:solidFill>
                <a:latin typeface="Staatliches" pitchFamily="2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FE7B5AEF-C08F-9D9A-49D3-910C9A50612F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5955397" y="2784207"/>
            <a:ext cx="2343653" cy="513320"/>
          </a:xfrm>
        </p:spPr>
        <p:txBody>
          <a:bodyPr>
            <a:no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BE8BE305-AD7E-F4F6-AA38-4181064113AB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4643874" y="2548107"/>
            <a:ext cx="1305724" cy="749420"/>
          </a:xfrm>
        </p:spPr>
        <p:txBody>
          <a:bodyPr anchor="ctr">
            <a:noAutofit/>
          </a:bodyPr>
          <a:lstStyle>
            <a:lvl1pPr marL="0" indent="0" algn="r">
              <a:buNone/>
              <a:defRPr sz="9200">
                <a:solidFill>
                  <a:schemeClr val="tx1"/>
                </a:solidFill>
                <a:latin typeface="Staatliches" pitchFamily="2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59D2C4A4-11EF-352D-1148-EBCE026093DD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5955397" y="2437620"/>
            <a:ext cx="2343653" cy="392481"/>
          </a:xfrm>
        </p:spPr>
        <p:txBody>
          <a:bodyPr anchor="b">
            <a:noAutofit/>
          </a:bodyPr>
          <a:lstStyle>
            <a:lvl1pPr marL="0" indent="0" algn="l">
              <a:buNone/>
              <a:defRPr sz="3200">
                <a:solidFill>
                  <a:schemeClr val="tx1"/>
                </a:solidFill>
                <a:latin typeface="Staatliches" pitchFamily="2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6F84C1D4-2515-5DA2-CB33-5461C84DE5E8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2185456" y="3986598"/>
            <a:ext cx="2343653" cy="513320"/>
          </a:xfrm>
        </p:spPr>
        <p:txBody>
          <a:bodyPr>
            <a:no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F17137BC-B422-7845-F0F2-7CCD734F646D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879732" y="3750498"/>
            <a:ext cx="1299925" cy="749420"/>
          </a:xfrm>
        </p:spPr>
        <p:txBody>
          <a:bodyPr anchor="ctr">
            <a:noAutofit/>
          </a:bodyPr>
          <a:lstStyle>
            <a:lvl1pPr marL="0" indent="0" algn="r">
              <a:buNone/>
              <a:defRPr sz="9200">
                <a:solidFill>
                  <a:schemeClr val="tx1"/>
                </a:solidFill>
                <a:latin typeface="Staatliches" pitchFamily="2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600947E3-9F4B-64B2-9013-1D106AEA0086}"/>
              </a:ext>
            </a:extLst>
          </p:cNvPr>
          <p:cNvSpPr>
            <a:spLocks noGrp="1"/>
          </p:cNvSpPr>
          <p:nvPr>
            <p:ph type="body" idx="26" hasCustomPrompt="1"/>
          </p:nvPr>
        </p:nvSpPr>
        <p:spPr>
          <a:xfrm>
            <a:off x="2185456" y="3640011"/>
            <a:ext cx="2343653" cy="392481"/>
          </a:xfrm>
        </p:spPr>
        <p:txBody>
          <a:bodyPr anchor="b">
            <a:noAutofit/>
          </a:bodyPr>
          <a:lstStyle>
            <a:lvl1pPr marL="0" indent="0" algn="l">
              <a:buNone/>
              <a:defRPr sz="3200">
                <a:solidFill>
                  <a:schemeClr val="tx1"/>
                </a:solidFill>
                <a:latin typeface="Staatliches" pitchFamily="2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4DF544F3-CE43-61D9-C801-6E5C95CC7000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5955397" y="3986598"/>
            <a:ext cx="2343653" cy="513320"/>
          </a:xfrm>
        </p:spPr>
        <p:txBody>
          <a:bodyPr>
            <a:no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0F1D6513-B55D-B47F-93D1-0BE186DA35BD}"/>
              </a:ext>
            </a:extLst>
          </p:cNvPr>
          <p:cNvSpPr>
            <a:spLocks noGrp="1"/>
          </p:cNvSpPr>
          <p:nvPr>
            <p:ph type="body" idx="28" hasCustomPrompt="1"/>
          </p:nvPr>
        </p:nvSpPr>
        <p:spPr>
          <a:xfrm>
            <a:off x="4643874" y="3750498"/>
            <a:ext cx="1305724" cy="749420"/>
          </a:xfrm>
        </p:spPr>
        <p:txBody>
          <a:bodyPr anchor="ctr">
            <a:noAutofit/>
          </a:bodyPr>
          <a:lstStyle>
            <a:lvl1pPr marL="0" indent="0" algn="r">
              <a:buNone/>
              <a:defRPr sz="9200">
                <a:solidFill>
                  <a:schemeClr val="tx1"/>
                </a:solidFill>
                <a:latin typeface="Staatliches" pitchFamily="2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E5B9A0DA-7F92-F155-EF5F-FA6BFFCEB8E4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5955397" y="3640011"/>
            <a:ext cx="2343653" cy="392481"/>
          </a:xfrm>
        </p:spPr>
        <p:txBody>
          <a:bodyPr anchor="b">
            <a:noAutofit/>
          </a:bodyPr>
          <a:lstStyle>
            <a:lvl1pPr marL="0" indent="0" algn="l">
              <a:buNone/>
              <a:defRPr sz="3200">
                <a:solidFill>
                  <a:schemeClr val="tx1"/>
                </a:solidFill>
                <a:latin typeface="Staatliches" pitchFamily="2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43" name="Imagen 42" descr="Forma&#10;&#10;Descripción generada automáticamente">
            <a:extLst>
              <a:ext uri="{FF2B5EF4-FFF2-40B4-BE49-F238E27FC236}">
                <a16:creationId xmlns:a16="http://schemas.microsoft.com/office/drawing/2014/main" id="{858ADF4B-6A25-92E3-75CC-B385023F4F9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7" t="11190" r="6996" b="12346"/>
          <a:stretch/>
        </p:blipFill>
        <p:spPr>
          <a:xfrm flipV="1">
            <a:off x="7422300" y="252920"/>
            <a:ext cx="2286955" cy="1134961"/>
          </a:xfrm>
          <a:prstGeom prst="rect">
            <a:avLst/>
          </a:prstGeom>
        </p:spPr>
      </p:pic>
      <p:pic>
        <p:nvPicPr>
          <p:cNvPr id="44" name="Imagen 43" descr="Patrón de fondo&#10;&#10;Descripción generada automáticamente con confianza baja">
            <a:extLst>
              <a:ext uri="{FF2B5EF4-FFF2-40B4-BE49-F238E27FC236}">
                <a16:creationId xmlns:a16="http://schemas.microsoft.com/office/drawing/2014/main" id="{D1F444CB-35F5-219C-08E9-25DEC4C2333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001" t="37086" r="2754" b="19907"/>
          <a:stretch/>
        </p:blipFill>
        <p:spPr>
          <a:xfrm flipH="1">
            <a:off x="8197664" y="4107437"/>
            <a:ext cx="946335" cy="1029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371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path" presetSubtype="0" repeatCount="indefinite" accel="9000" decel="8000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1.94444E-6 -4.93827E-6 L -0.0099 -0.02777 " pathEditMode="relative" rAng="0" ptsTypes="AA">
                                          <p:cBhvr>
                                            <p:cTn id="6" dur="275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503" y="-138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" presetID="8" presetClass="emph" presetSubtype="0" repeatCount="indefinite" accel="2500" autoRev="1" fill="hold" nodeType="withEffect" p14:presetBounceEnd="3500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 p14:bounceEnd="3500">
                                          <p:cBhvr>
                                            <p:cTn id="8" dur="675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9" presetID="42" presetClass="path" presetSubtype="0" repeatCount="indefinite" accel="3636" decel="4000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3.33333E-6 1.35802E-6 L -8.33333E-7 -3.08642E-6 " pathEditMode="relative" rAng="0" ptsTypes="AA">
                                          <p:cBhvr>
                                            <p:cTn id="10" dur="4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34" y="95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" presetID="8" presetClass="emph" presetSubtype="0" repeatCount="indefinite" accel="2500" autoRev="1" fill="hold" nodeType="withEffect" p14:presetBounceEnd="3500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 p14:bounceEnd="3500">
                                          <p:cBhvr>
                                            <p:cTn id="12" dur="3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3" presetID="35" presetClass="path" presetSubtype="0" repeatCount="indefinite" accel="29000" decel="26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3489 -2.59259E-6 L -0.0349 -2.59259E-6 " pathEditMode="relative" rAng="0" ptsTypes="AA">
                                          <p:cBhvr>
                                            <p:cTn id="14" dur="4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3490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5" presetID="35" presetClass="path" presetSubtype="0" repeatCount="indefinite" accel="29000" decel="26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1.94444E-6 7.40741E-7 L 0.07136 0.00062 " pathEditMode="relative" rAng="0" ptsTypes="AA">
                                          <p:cBhvr>
                                            <p:cTn id="16" dur="725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559" y="3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" presetID="42" presetClass="path" presetSubtype="0" repeatCount="indefinite" accel="3636" autoRev="1" fill="hold" nodeType="withEffect" p14:presetBounceEnd="5091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-3.88889E-6 3.20988E-6 L 0.01667 0.01697 " pathEditMode="relative" rAng="0" ptsTypes="AA" p14:bounceEnd="5091">
                                          <p:cBhvr>
                                            <p:cTn id="18" dur="675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833" y="833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9" presetID="8" presetClass="emph" presetSubtype="0" repeatCount="indefinite" accel="2500" autoRev="1" fill="hold" nodeType="withEffect" p14:presetBounceEnd="3500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 p14:bounceEnd="3500">
                                          <p:cBhvr>
                                            <p:cTn id="20" dur="3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path" presetSubtype="0" repeatCount="indefinite" accel="9000" decel="8000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1.94444E-6 -4.93827E-6 L -0.0099 -0.02777 " pathEditMode="relative" rAng="0" ptsTypes="AA">
                                          <p:cBhvr>
                                            <p:cTn id="6" dur="275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503" y="-138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" presetID="8" presetClass="emph" presetSubtype="0" repeatCount="indefinite" accel="25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>
                                          <p:cBhvr>
                                            <p:cTn id="8" dur="675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9" presetID="42" presetClass="path" presetSubtype="0" repeatCount="indefinite" accel="3636" decel="4000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3.33333E-6 1.35802E-6 L -8.33333E-7 -3.08642E-6 " pathEditMode="relative" rAng="0" ptsTypes="AA">
                                          <p:cBhvr>
                                            <p:cTn id="10" dur="4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34" y="95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" presetID="8" presetClass="emph" presetSubtype="0" repeatCount="indefinite" accel="25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>
                                          <p:cBhvr>
                                            <p:cTn id="12" dur="3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3" presetID="35" presetClass="path" presetSubtype="0" repeatCount="indefinite" accel="29000" decel="26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3489 -2.59259E-6 L -0.0349 -2.59259E-6 " pathEditMode="relative" rAng="0" ptsTypes="AA">
                                          <p:cBhvr>
                                            <p:cTn id="14" dur="4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3490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5" presetID="35" presetClass="path" presetSubtype="0" repeatCount="indefinite" accel="29000" decel="26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1.94444E-6 7.40741E-7 L 0.07136 0.00062 " pathEditMode="relative" rAng="0" ptsTypes="AA">
                                          <p:cBhvr>
                                            <p:cTn id="16" dur="725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559" y="3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" presetID="42" presetClass="path" presetSubtype="0" repeatCount="indefinite" accel="3636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-3.88889E-6 3.20988E-6 L 0.01667 0.01697 " pathEditMode="relative" rAng="0" ptsTypes="AA">
                                          <p:cBhvr>
                                            <p:cTn id="18" dur="675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833" y="833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9" presetID="8" presetClass="emph" presetSubtype="0" repeatCount="indefinite" accel="25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>
                                          <p:cBhvr>
                                            <p:cTn id="20" dur="3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gradFill>
          <a:gsLst>
            <a:gs pos="0">
              <a:schemeClr val="bg2"/>
            </a:gs>
            <a:gs pos="100000">
              <a:schemeClr val="accent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15001A8A-891E-D2AE-FE4D-AB857A222EB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76078" y="1741336"/>
            <a:ext cx="3591845" cy="2325085"/>
          </a:xfrm>
        </p:spPr>
        <p:txBody>
          <a:bodyPr anchor="b">
            <a:noAutofit/>
          </a:bodyPr>
          <a:lstStyle>
            <a:lvl1pPr algn="ctr">
              <a:lnSpc>
                <a:spcPct val="80000"/>
              </a:lnSpc>
              <a:defRPr sz="9000">
                <a:latin typeface="Staatliches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87D85608-CD86-DB54-886E-5B0C1DCC94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335468" y="3942677"/>
            <a:ext cx="2473065" cy="529090"/>
          </a:xfrm>
        </p:spPr>
        <p:txBody>
          <a:bodyPr>
            <a:noAutofit/>
          </a:bodyPr>
          <a:lstStyle>
            <a:lvl1pPr marL="0" indent="0" algn="ctr">
              <a:buNone/>
              <a:defRPr sz="1600">
                <a:latin typeface="Manrope Medium" pitchFamily="2" charset="0"/>
                <a:cs typeface="Arial" panose="020B06040202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53FEA4E8-678D-4279-BA7C-4E624B9ABEBE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3016973" y="916611"/>
            <a:ext cx="3110054" cy="615714"/>
          </a:xfrm>
        </p:spPr>
        <p:txBody>
          <a:bodyPr anchor="ctr">
            <a:noAutofit/>
          </a:bodyPr>
          <a:lstStyle>
            <a:lvl1pPr marL="0" indent="0" algn="ctr">
              <a:buNone/>
              <a:defRPr sz="5000">
                <a:solidFill>
                  <a:schemeClr val="tx1"/>
                </a:solidFill>
                <a:latin typeface="Staatliches" pitchFamily="2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5391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ody">
    <p:bg>
      <p:bgPr>
        <a:gradFill>
          <a:gsLst>
            <a:gs pos="0">
              <a:schemeClr val="bg2"/>
            </a:gs>
            <a:gs pos="100000">
              <a:schemeClr val="accent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268819" y="2169042"/>
            <a:ext cx="6606362" cy="2422008"/>
          </a:xfrm>
        </p:spPr>
        <p:txBody>
          <a:bodyPr>
            <a:no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  <a:p>
            <a:pPr lvl="0"/>
            <a:r>
              <a:rPr lang="en-US" dirty="0"/>
              <a:t>Fourth level</a:t>
            </a:r>
          </a:p>
          <a:p>
            <a:pPr lvl="0"/>
            <a:r>
              <a:rPr lang="en-US" dirty="0"/>
              <a:t>Fifth level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AB21134-96A1-CABC-DEB1-97802391016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516372" y="552452"/>
            <a:ext cx="4111256" cy="1158014"/>
          </a:xfrm>
        </p:spPr>
        <p:txBody>
          <a:bodyPr anchor="t">
            <a:noAutofit/>
          </a:bodyPr>
          <a:lstStyle>
            <a:lvl1pPr algn="ctr">
              <a:lnSpc>
                <a:spcPct val="80000"/>
              </a:lnSpc>
              <a:defRPr sz="5400" b="1">
                <a:latin typeface="Staatliches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26595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lumns">
    <p:bg>
      <p:bgPr>
        <a:gradFill>
          <a:gsLst>
            <a:gs pos="0">
              <a:schemeClr val="bg2"/>
            </a:gs>
            <a:gs pos="100000">
              <a:schemeClr val="accent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n 20" descr="Icono&#10;&#10;Descripción generada automáticamente">
            <a:extLst>
              <a:ext uri="{FF2B5EF4-FFF2-40B4-BE49-F238E27FC236}">
                <a16:creationId xmlns:a16="http://schemas.microsoft.com/office/drawing/2014/main" id="{3C7939A1-0E92-74B6-5DFE-69AB56B1719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645" t="24064" r="2121" b="27803"/>
          <a:stretch/>
        </p:blipFill>
        <p:spPr>
          <a:xfrm flipH="1" flipV="1">
            <a:off x="7475359" y="-228601"/>
            <a:ext cx="1851519" cy="1657995"/>
          </a:xfrm>
          <a:prstGeom prst="rect">
            <a:avLst/>
          </a:prstGeom>
        </p:spPr>
      </p:pic>
      <p:pic>
        <p:nvPicPr>
          <p:cNvPr id="2" name="Imagen 1" descr="Forma&#10;&#10;Descripción generada automáticamente">
            <a:extLst>
              <a:ext uri="{FF2B5EF4-FFF2-40B4-BE49-F238E27FC236}">
                <a16:creationId xmlns:a16="http://schemas.microsoft.com/office/drawing/2014/main" id="{48A88EED-AAAA-00FF-48A0-D45831195A1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7" t="11190" r="6996" b="12346"/>
          <a:stretch/>
        </p:blipFill>
        <p:spPr>
          <a:xfrm flipH="1">
            <a:off x="-913013" y="679493"/>
            <a:ext cx="2286955" cy="1134961"/>
          </a:xfrm>
          <a:prstGeom prst="rect">
            <a:avLst/>
          </a:prstGeom>
        </p:spPr>
      </p:pic>
      <p:pic>
        <p:nvPicPr>
          <p:cNvPr id="5" name="Imagen 4" descr="Patrón de fondo&#10;&#10;Descripción generada automáticamente con confianza baja">
            <a:extLst>
              <a:ext uri="{FF2B5EF4-FFF2-40B4-BE49-F238E27FC236}">
                <a16:creationId xmlns:a16="http://schemas.microsoft.com/office/drawing/2014/main" id="{A5FB7142-D816-1946-DC3C-197B447D1A3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407" t="37085" r="2754" b="15750"/>
          <a:stretch/>
        </p:blipFill>
        <p:spPr>
          <a:xfrm flipH="1" flipV="1">
            <a:off x="8416774" y="-91441"/>
            <a:ext cx="910105" cy="867295"/>
          </a:xfrm>
          <a:prstGeom prst="rect">
            <a:avLst/>
          </a:prstGeom>
        </p:spPr>
      </p:pic>
      <p:pic>
        <p:nvPicPr>
          <p:cNvPr id="7" name="Imagen 6" descr="Icono&#10;&#10;Descripción generada automáticamente">
            <a:extLst>
              <a:ext uri="{FF2B5EF4-FFF2-40B4-BE49-F238E27FC236}">
                <a16:creationId xmlns:a16="http://schemas.microsoft.com/office/drawing/2014/main" id="{AE5A8C9C-274D-AFF7-7E9F-EC21A56F258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231" t="26660" r="-1628" b="28084"/>
          <a:stretch/>
        </p:blipFill>
        <p:spPr>
          <a:xfrm>
            <a:off x="-265176" y="4334468"/>
            <a:ext cx="2031631" cy="950763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5BD6EBA5-A69D-AA95-B0EF-CB2A280E091E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2736273" y="552452"/>
            <a:ext cx="3671454" cy="1158014"/>
          </a:xfrm>
        </p:spPr>
        <p:txBody>
          <a:bodyPr anchor="t">
            <a:noAutofit/>
          </a:bodyPr>
          <a:lstStyle>
            <a:lvl1pPr algn="ctr">
              <a:lnSpc>
                <a:spcPct val="80000"/>
              </a:lnSpc>
              <a:defRPr sz="5400" b="1">
                <a:latin typeface="Staatliches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8FDD306B-4B15-65F7-AA39-8D3BC6EA0A8E}"/>
              </a:ext>
            </a:extLst>
          </p:cNvPr>
          <p:cNvSpPr>
            <a:spLocks noGrp="1"/>
          </p:cNvSpPr>
          <p:nvPr userDrawn="1">
            <p:ph type="body" idx="24" hasCustomPrompt="1"/>
          </p:nvPr>
        </p:nvSpPr>
        <p:spPr>
          <a:xfrm>
            <a:off x="1547842" y="3508882"/>
            <a:ext cx="2690611" cy="859759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E2643C61-59B4-A58F-A228-D9F7D6EB82E9}"/>
              </a:ext>
            </a:extLst>
          </p:cNvPr>
          <p:cNvSpPr>
            <a:spLocks noGrp="1"/>
          </p:cNvSpPr>
          <p:nvPr userDrawn="1">
            <p:ph type="body" idx="26" hasCustomPrompt="1"/>
          </p:nvPr>
        </p:nvSpPr>
        <p:spPr>
          <a:xfrm>
            <a:off x="1547842" y="3162296"/>
            <a:ext cx="2690611" cy="392481"/>
          </a:xfrm>
        </p:spPr>
        <p:txBody>
          <a:bodyPr anchor="b">
            <a:noAutofit/>
          </a:bodyPr>
          <a:lstStyle>
            <a:lvl1pPr marL="0" indent="0" algn="ctr">
              <a:buNone/>
              <a:defRPr sz="3200">
                <a:solidFill>
                  <a:schemeClr val="tx1"/>
                </a:solidFill>
                <a:latin typeface="Staatliches" pitchFamily="2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593377C4-7D1C-7B6A-FAC4-B70137765F5B}"/>
              </a:ext>
            </a:extLst>
          </p:cNvPr>
          <p:cNvSpPr>
            <a:spLocks noGrp="1"/>
          </p:cNvSpPr>
          <p:nvPr userDrawn="1">
            <p:ph type="body" idx="27" hasCustomPrompt="1"/>
          </p:nvPr>
        </p:nvSpPr>
        <p:spPr>
          <a:xfrm>
            <a:off x="4887825" y="3508882"/>
            <a:ext cx="2690611" cy="859759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8E4FCE2E-88A9-25FA-BAD7-80A6B75AD5DF}"/>
              </a:ext>
            </a:extLst>
          </p:cNvPr>
          <p:cNvSpPr>
            <a:spLocks noGrp="1"/>
          </p:cNvSpPr>
          <p:nvPr userDrawn="1">
            <p:ph type="body" idx="29" hasCustomPrompt="1"/>
          </p:nvPr>
        </p:nvSpPr>
        <p:spPr>
          <a:xfrm>
            <a:off x="4887825" y="3162296"/>
            <a:ext cx="2690611" cy="392481"/>
          </a:xfrm>
        </p:spPr>
        <p:txBody>
          <a:bodyPr anchor="b">
            <a:noAutofit/>
          </a:bodyPr>
          <a:lstStyle>
            <a:lvl1pPr marL="0" indent="0" algn="ctr">
              <a:buNone/>
              <a:defRPr sz="3200">
                <a:solidFill>
                  <a:schemeClr val="tx1"/>
                </a:solidFill>
                <a:latin typeface="Staatliches" pitchFamily="2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02294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35" presetClass="path" presetSubtype="0" repeatCount="indefinite" accel="29000" decel="26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3.61111E-6 -3.95062E-6 L 0.07136 0.00062 " pathEditMode="relative" rAng="0" ptsTypes="AA">
                                          <p:cBhvr>
                                            <p:cTn id="6" dur="5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559" y="3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" presetID="42" presetClass="path" presetSubtype="0" repeatCount="indefinite" accel="9000" decel="8000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1.11111E-6 1.97531E-6 L 0.00677 -0.0179 " pathEditMode="relative" rAng="0" ptsTypes="AA">
                                          <p:cBhvr>
                                            <p:cTn id="8" dur="2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30" y="-89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9" presetID="8" presetClass="emph" presetSubtype="0" repeatCount="indefinite" accel="2500" autoRev="1" fill="hold" nodeType="withEffect" p14:presetBounceEnd="3500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 p14:bounceEnd="3500">
                                          <p:cBhvr>
                                            <p:cTn id="10" dur="6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1" presetID="42" presetClass="path" presetSubtype="0" repeatCount="indefinite" accel="3636" decel="4000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0 3.33333E-6 L 0.00538 -0.0105 " pathEditMode="relative" rAng="0" ptsTypes="AA">
                                          <p:cBhvr>
                                            <p:cTn id="12" dur="4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60" y="-52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3" presetID="8" presetClass="emph" presetSubtype="0" repeatCount="indefinite" accel="2500" autoRev="1" fill="hold" nodeType="withEffect" p14:presetBounceEnd="3500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 p14:bounceEnd="3500">
                                          <p:cBhvr>
                                            <p:cTn id="14" dur="3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42" presetClass="path" presetSubtype="0" repeatCount="indefinite" accel="3636" autoRev="1" fill="hold" nodeType="withEffect" p14:presetBounceEnd="5091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-0.01545 0.01203 L 1.94444E-6 3.45679E-6 " pathEditMode="relative" rAng="0" ptsTypes="AA" p14:bounceEnd="5091">
                                          <p:cBhvr>
                                            <p:cTn id="16" dur="32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764" y="-61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" presetID="8" presetClass="emph" presetSubtype="0" repeatCount="indefinite" accel="2500" autoRev="1" fill="hold" nodeType="withEffect" p14:presetBounceEnd="3500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 p14:bounceEnd="3500">
                                          <p:cBhvr>
                                            <p:cTn id="18" dur="82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35" presetClass="path" presetSubtype="0" repeatCount="indefinite" accel="29000" decel="26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3.61111E-6 -3.95062E-6 L 0.07136 0.00062 " pathEditMode="relative" rAng="0" ptsTypes="AA">
                                          <p:cBhvr>
                                            <p:cTn id="6" dur="5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559" y="3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" presetID="42" presetClass="path" presetSubtype="0" repeatCount="indefinite" accel="9000" decel="8000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1.11111E-6 1.97531E-6 L 0.00677 -0.0179 " pathEditMode="relative" rAng="0" ptsTypes="AA">
                                          <p:cBhvr>
                                            <p:cTn id="8" dur="2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30" y="-89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9" presetID="8" presetClass="emph" presetSubtype="0" repeatCount="indefinite" accel="25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>
                                          <p:cBhvr>
                                            <p:cTn id="10" dur="6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1" presetID="42" presetClass="path" presetSubtype="0" repeatCount="indefinite" accel="3636" decel="4000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0 3.33333E-6 L 0.00538 -0.0105 " pathEditMode="relative" rAng="0" ptsTypes="AA">
                                          <p:cBhvr>
                                            <p:cTn id="12" dur="4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60" y="-52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3" presetID="8" presetClass="emph" presetSubtype="0" repeatCount="indefinite" accel="25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>
                                          <p:cBhvr>
                                            <p:cTn id="14" dur="3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42" presetClass="path" presetSubtype="0" repeatCount="indefinite" accel="3636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-0.01545 0.01203 L 1.94444E-6 3.45679E-6 " pathEditMode="relative" rAng="0" ptsTypes="AA">
                                          <p:cBhvr>
                                            <p:cTn id="16" dur="32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764" y="-61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" presetID="8" presetClass="emph" presetSubtype="0" repeatCount="indefinite" accel="25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>
                                          <p:cBhvr>
                                            <p:cTn id="18" dur="82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gradFill>
          <a:gsLst>
            <a:gs pos="0">
              <a:schemeClr val="bg2"/>
            </a:gs>
            <a:gs pos="100000">
              <a:schemeClr val="accent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74959601-4BE1-E5E5-A7F9-E129DDA7AEF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21685" y="552451"/>
            <a:ext cx="3700630" cy="1158014"/>
          </a:xfrm>
        </p:spPr>
        <p:txBody>
          <a:bodyPr anchor="t">
            <a:noAutofit/>
          </a:bodyPr>
          <a:lstStyle>
            <a:lvl1pPr algn="ctr">
              <a:lnSpc>
                <a:spcPct val="80000"/>
              </a:lnSpc>
              <a:defRPr sz="5400" b="1">
                <a:latin typeface="Staatliches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96818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 column text">
    <p:bg>
      <p:bgPr>
        <a:gradFill>
          <a:gsLst>
            <a:gs pos="0">
              <a:schemeClr val="bg2"/>
            </a:gs>
            <a:gs pos="100000">
              <a:schemeClr val="accent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8F7DF3-02F3-41BF-A060-159BA21B5D0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23900" y="2086672"/>
            <a:ext cx="4224183" cy="2270177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96EF09D-EFA4-B663-E5F4-CF64F187C1A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23899" y="552451"/>
            <a:ext cx="4224183" cy="1158014"/>
          </a:xfrm>
        </p:spPr>
        <p:txBody>
          <a:bodyPr anchor="t">
            <a:noAutofit/>
          </a:bodyPr>
          <a:lstStyle>
            <a:lvl1pPr algn="l">
              <a:lnSpc>
                <a:spcPct val="80000"/>
              </a:lnSpc>
              <a:defRPr sz="5400" b="1">
                <a:latin typeface="Staatliches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9E8F6C4-D890-F98C-8754-CB0360F01D6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17376" y="2072069"/>
            <a:ext cx="1768556" cy="1753044"/>
          </a:xfrm>
          <a:prstGeom prst="ellipse">
            <a:avLst/>
          </a:prstGeom>
        </p:spPr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07460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point">
    <p:bg>
      <p:bgPr>
        <a:gradFill>
          <a:gsLst>
            <a:gs pos="0">
              <a:schemeClr val="bg2"/>
            </a:gs>
            <a:gs pos="100000">
              <a:schemeClr val="accent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809043F-2CB1-4697-ADC0-1A4B5CEE0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1243260"/>
            <a:ext cx="7696200" cy="265698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04782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nd description">
    <p:bg>
      <p:bgPr>
        <a:gradFill>
          <a:gsLst>
            <a:gs pos="0">
              <a:schemeClr val="bg2"/>
            </a:gs>
            <a:gs pos="100000">
              <a:schemeClr val="accent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 descr="Forma&#10;&#10;Descripción generada automáticamente">
            <a:extLst>
              <a:ext uri="{FF2B5EF4-FFF2-40B4-BE49-F238E27FC236}">
                <a16:creationId xmlns:a16="http://schemas.microsoft.com/office/drawing/2014/main" id="{175104E1-FF75-F03A-4E72-E4AD26F7E20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7" t="11190" r="6761" b="12346"/>
          <a:stretch/>
        </p:blipFill>
        <p:spPr>
          <a:xfrm rot="10800000" flipH="1" flipV="1">
            <a:off x="7454375" y="423185"/>
            <a:ext cx="2293129" cy="1134961"/>
          </a:xfrm>
          <a:prstGeom prst="rect">
            <a:avLst/>
          </a:prstGeom>
        </p:spPr>
      </p:pic>
      <p:pic>
        <p:nvPicPr>
          <p:cNvPr id="10" name="Imagen 9" descr="Un dibujo de un animal&#10;&#10;Descripción generada automáticamente con confianza baja">
            <a:extLst>
              <a:ext uri="{FF2B5EF4-FFF2-40B4-BE49-F238E27FC236}">
                <a16:creationId xmlns:a16="http://schemas.microsoft.com/office/drawing/2014/main" id="{F6B481E3-3B9D-3FF3-6616-2306490D9BF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1" t="15216" r="41135" b="20031"/>
          <a:stretch/>
        </p:blipFill>
        <p:spPr>
          <a:xfrm rot="10800000" flipH="1" flipV="1">
            <a:off x="4315968" y="2124636"/>
            <a:ext cx="5065776" cy="3188028"/>
          </a:xfrm>
          <a:prstGeom prst="rect">
            <a:avLst/>
          </a:prstGeom>
        </p:spPr>
      </p:pic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A9051F0E-F8D2-B290-5ECB-737621E7077B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723901" y="3556751"/>
            <a:ext cx="2919632" cy="845128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7BEFE41-2B4A-7DEB-7A96-96946891311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23899" y="800978"/>
            <a:ext cx="3429887" cy="2734785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5400" b="1">
                <a:latin typeface="Staatliches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Marcador de posición de imagen 9">
            <a:extLst>
              <a:ext uri="{FF2B5EF4-FFF2-40B4-BE49-F238E27FC236}">
                <a16:creationId xmlns:a16="http://schemas.microsoft.com/office/drawing/2014/main" id="{3AF2FBCA-206D-E060-CA0A-D0D1F42A738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 rot="185466">
            <a:off x="5181490" y="680791"/>
            <a:ext cx="3001482" cy="3759733"/>
          </a:xfrm>
          <a:prstGeom prst="roundRect">
            <a:avLst>
              <a:gd name="adj" fmla="val 9934"/>
            </a:avLst>
          </a:prstGeom>
        </p:spPr>
      </p:sp>
    </p:spTree>
    <p:extLst>
      <p:ext uri="{BB962C8B-B14F-4D97-AF65-F5344CB8AC3E}">
        <p14:creationId xmlns:p14="http://schemas.microsoft.com/office/powerpoint/2010/main" val="1635800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path" presetSubtype="0" repeatCount="indefinite" accel="3636" autoRev="1" fill="hold" nodeType="withEffect" p14:presetBounceEnd="5091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1.66667E-6 0.00123 L 0.01337 0.03056 " pathEditMode="relative" rAng="0" ptsTypes="AA" p14:bounceEnd="5091">
                                          <p:cBhvr>
                                            <p:cTn id="6" dur="6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660" y="145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" presetID="8" presetClass="emph" presetSubtype="0" repeatCount="indefinite" accel="2500" autoRev="1" fill="hold" nodeType="withEffect" p14:presetBounceEnd="3500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 p14:bounceEnd="3500">
                                          <p:cBhvr>
                                            <p:cTn id="8" dur="3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9" presetID="35" presetClass="path" presetSubtype="0" repeatCount="indefinite" accel="29000" decel="26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5E-6 -2.59259E-6 L 0.07135 0.00062 " pathEditMode="relative" rAng="0" ptsTypes="AA">
                                          <p:cBhvr>
                                            <p:cTn id="10" dur="72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559" y="31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path" presetSubtype="0" repeatCount="indefinite" accel="3636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1.66667E-6 0.00123 L 0.01337 0.03056 " pathEditMode="relative" rAng="0" ptsTypes="AA">
                                          <p:cBhvr>
                                            <p:cTn id="6" dur="6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660" y="145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" presetID="8" presetClass="emph" presetSubtype="0" repeatCount="indefinite" accel="25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>
                                          <p:cBhvr>
                                            <p:cTn id="8" dur="3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9" presetID="35" presetClass="path" presetSubtype="0" repeatCount="indefinite" accel="29000" decel="26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5E-6 -2.59259E-6 L 0.07135 0.00062 " pathEditMode="relative" rAng="0" ptsTypes="AA">
                                          <p:cBhvr>
                                            <p:cTn id="10" dur="72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559" y="31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tion">
    <p:bg>
      <p:bgPr>
        <a:gradFill>
          <a:gsLst>
            <a:gs pos="0">
              <a:schemeClr val="bg2"/>
            </a:gs>
            <a:gs pos="100000">
              <a:schemeClr val="accent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3844151"/>
            <a:ext cx="7696199" cy="746899"/>
          </a:xfrm>
        </p:spPr>
        <p:txBody>
          <a:bodyPr anchor="b">
            <a:noAutofit/>
          </a:bodyPr>
          <a:lstStyle>
            <a:lvl1pPr>
              <a:defRPr sz="35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04375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3900" y="552450"/>
            <a:ext cx="7696200" cy="7155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3900" y="1369219"/>
            <a:ext cx="7696200" cy="32218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50480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6" r:id="rId2"/>
    <p:sldLayoutId id="2147483665" r:id="rId3"/>
    <p:sldLayoutId id="2147483667" r:id="rId4"/>
    <p:sldLayoutId id="2147483669" r:id="rId5"/>
    <p:sldLayoutId id="2147483676" r:id="rId6"/>
    <p:sldLayoutId id="2147483658" r:id="rId7"/>
    <p:sldLayoutId id="2147483671" r:id="rId8"/>
    <p:sldLayoutId id="2147483672" r:id="rId9"/>
    <p:sldLayoutId id="2147483659" r:id="rId10"/>
    <p:sldLayoutId id="2147483670" r:id="rId11"/>
    <p:sldLayoutId id="2147483675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500" kern="1200">
          <a:solidFill>
            <a:schemeClr val="tx1"/>
          </a:solidFill>
          <a:latin typeface="Staatliches" pitchFamily="2" charset="0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Manrope Medium" pitchFamily="2" charset="0"/>
          <a:ea typeface="+mn-ea"/>
          <a:cs typeface="Arial" panose="020B0604020202020204" pitchFamily="34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anrope Medium" pitchFamily="2" charset="0"/>
          <a:ea typeface="+mn-ea"/>
          <a:cs typeface="Arial" panose="020B0604020202020204" pitchFamily="34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Manrope Medium" pitchFamily="2" charset="0"/>
          <a:ea typeface="+mn-ea"/>
          <a:cs typeface="Arial" panose="020B0604020202020204" pitchFamily="34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Manrope Medium" pitchFamily="2" charset="0"/>
          <a:ea typeface="+mn-ea"/>
          <a:cs typeface="Arial" panose="020B0604020202020204" pitchFamily="34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Manrope Medium" pitchFamily="2" charset="0"/>
          <a:ea typeface="+mn-ea"/>
          <a:cs typeface="Arial" panose="020B060402020202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48">
          <p15:clr>
            <a:srgbClr val="F26B43"/>
          </p15:clr>
        </p15:guide>
        <p15:guide id="2" orient="horz" pos="2892">
          <p15:clr>
            <a:srgbClr val="F26B43"/>
          </p15:clr>
        </p15:guide>
        <p15:guide id="3" pos="456">
          <p15:clr>
            <a:srgbClr val="F26B43"/>
          </p15:clr>
        </p15:guide>
        <p15:guide id="4" pos="5304">
          <p15:clr>
            <a:srgbClr val="F26B43"/>
          </p15:clr>
        </p15:guide>
        <p15:guide id="5" pos="2880">
          <p15:clr>
            <a:srgbClr val="F26B43"/>
          </p15:clr>
        </p15:guide>
        <p15:guide id="6" orient="horz" pos="162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5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10.png"/><Relationship Id="rId5" Type="http://schemas.openxmlformats.org/officeDocument/2006/relationships/image" Target="../media/image1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4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magen que contiene electrónica, cd, computadora&#10;&#10;Descripción generada automáticamente">
            <a:extLst>
              <a:ext uri="{FF2B5EF4-FFF2-40B4-BE49-F238E27FC236}">
                <a16:creationId xmlns:a16="http://schemas.microsoft.com/office/drawing/2014/main" id="{B33848EC-A231-1995-0AA4-F7B721A2404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564" t="-1" r="13066" b="2056"/>
          <a:stretch/>
        </p:blipFill>
        <p:spPr>
          <a:xfrm>
            <a:off x="-28574" y="2433357"/>
            <a:ext cx="2256688" cy="2732099"/>
          </a:xfrm>
          <a:prstGeom prst="rect">
            <a:avLst/>
          </a:prstGeom>
        </p:spPr>
      </p:pic>
      <p:grpSp>
        <p:nvGrpSpPr>
          <p:cNvPr id="27" name="Grupo 26">
            <a:extLst>
              <a:ext uri="{FF2B5EF4-FFF2-40B4-BE49-F238E27FC236}">
                <a16:creationId xmlns:a16="http://schemas.microsoft.com/office/drawing/2014/main" id="{0252CE12-3B36-12AF-BC31-EECE72395B89}"/>
              </a:ext>
            </a:extLst>
          </p:cNvPr>
          <p:cNvGrpSpPr/>
          <p:nvPr/>
        </p:nvGrpSpPr>
        <p:grpSpPr>
          <a:xfrm>
            <a:off x="1394737" y="1405721"/>
            <a:ext cx="6221780" cy="2685444"/>
            <a:chOff x="1217515" y="1353532"/>
            <a:chExt cx="6576224" cy="2838430"/>
          </a:xfrm>
        </p:grpSpPr>
        <p:sp>
          <p:nvSpPr>
            <p:cNvPr id="12" name="Rectángulo 11">
              <a:extLst>
                <a:ext uri="{FF2B5EF4-FFF2-40B4-BE49-F238E27FC236}">
                  <a16:creationId xmlns:a16="http://schemas.microsoft.com/office/drawing/2014/main" id="{1A55D6E9-C2A1-7AC4-CFE8-517A0B47B1E3}"/>
                </a:ext>
              </a:extLst>
            </p:cNvPr>
            <p:cNvSpPr/>
            <p:nvPr/>
          </p:nvSpPr>
          <p:spPr>
            <a:xfrm>
              <a:off x="7708161" y="2528961"/>
              <a:ext cx="85578" cy="8557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509F50E8-8908-9D49-CF25-75AA9E31E354}"/>
                </a:ext>
              </a:extLst>
            </p:cNvPr>
            <p:cNvSpPr/>
            <p:nvPr/>
          </p:nvSpPr>
          <p:spPr>
            <a:xfrm flipH="1" flipV="1">
              <a:off x="7200679" y="1353532"/>
              <a:ext cx="152155" cy="6702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D76080A4-25C7-3DBE-F73F-160910291B56}"/>
                </a:ext>
              </a:extLst>
            </p:cNvPr>
            <p:cNvSpPr/>
            <p:nvPr/>
          </p:nvSpPr>
          <p:spPr>
            <a:xfrm>
              <a:off x="6571806" y="4032800"/>
              <a:ext cx="159162" cy="15916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7" name="Rectángulo 16">
              <a:extLst>
                <a:ext uri="{FF2B5EF4-FFF2-40B4-BE49-F238E27FC236}">
                  <a16:creationId xmlns:a16="http://schemas.microsoft.com/office/drawing/2014/main" id="{E4D46114-2E67-E3A5-A6FC-59CE6B7A57FD}"/>
                </a:ext>
              </a:extLst>
            </p:cNvPr>
            <p:cNvSpPr/>
            <p:nvPr/>
          </p:nvSpPr>
          <p:spPr>
            <a:xfrm>
              <a:off x="1217515" y="2357327"/>
              <a:ext cx="93867" cy="93867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6" name="Elipse 25">
              <a:extLst>
                <a:ext uri="{FF2B5EF4-FFF2-40B4-BE49-F238E27FC236}">
                  <a16:creationId xmlns:a16="http://schemas.microsoft.com/office/drawing/2014/main" id="{F341BF1A-72C5-837F-B2EA-F87553846C24}"/>
                </a:ext>
              </a:extLst>
            </p:cNvPr>
            <p:cNvSpPr/>
            <p:nvPr/>
          </p:nvSpPr>
          <p:spPr>
            <a:xfrm>
              <a:off x="7460195" y="3220214"/>
              <a:ext cx="81089" cy="8108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  <p:pic>
        <p:nvPicPr>
          <p:cNvPr id="6" name="Imagen 5" descr="Patrón de fondo&#10;&#10;Descripción generada automáticamente con confianza baja">
            <a:extLst>
              <a:ext uri="{FF2B5EF4-FFF2-40B4-BE49-F238E27FC236}">
                <a16:creationId xmlns:a16="http://schemas.microsoft.com/office/drawing/2014/main" id="{2C9551F7-1CC2-17DA-E795-426C995C9BA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60" t="16723" r="2754" b="16297"/>
          <a:stretch/>
        </p:blipFill>
        <p:spPr>
          <a:xfrm>
            <a:off x="-5024" y="3445975"/>
            <a:ext cx="3276213" cy="1719481"/>
          </a:xfrm>
          <a:prstGeom prst="rect">
            <a:avLst/>
          </a:prstGeom>
        </p:spPr>
      </p:pic>
      <p:pic>
        <p:nvPicPr>
          <p:cNvPr id="7" name="Imagen 6" descr="Icono&#10;&#10;Descripción generada automáticamente">
            <a:extLst>
              <a:ext uri="{FF2B5EF4-FFF2-40B4-BE49-F238E27FC236}">
                <a16:creationId xmlns:a16="http://schemas.microsoft.com/office/drawing/2014/main" id="{FBB2D7DD-F93E-8C14-FD55-F8D608F6BC8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698" t="24065" r="2121" b="29834"/>
          <a:stretch/>
        </p:blipFill>
        <p:spPr>
          <a:xfrm>
            <a:off x="-7512" y="4174982"/>
            <a:ext cx="2023578" cy="968518"/>
          </a:xfrm>
          <a:prstGeom prst="rect">
            <a:avLst/>
          </a:prstGeom>
        </p:spPr>
      </p:pic>
      <p:pic>
        <p:nvPicPr>
          <p:cNvPr id="8" name="Imagen 7" descr="Un dibujo de un animal&#10;&#10;Descripción generada automáticamente con confianza baja">
            <a:extLst>
              <a:ext uri="{FF2B5EF4-FFF2-40B4-BE49-F238E27FC236}">
                <a16:creationId xmlns:a16="http://schemas.microsoft.com/office/drawing/2014/main" id="{36DE4F0E-359C-8659-9F6A-E7FB60FA61C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0" t="20768" r="52157" b="16265"/>
          <a:stretch/>
        </p:blipFill>
        <p:spPr>
          <a:xfrm>
            <a:off x="5059026" y="2065304"/>
            <a:ext cx="4093228" cy="3100152"/>
          </a:xfrm>
          <a:prstGeom prst="rect">
            <a:avLst/>
          </a:prstGeom>
        </p:spPr>
      </p:pic>
      <p:pic>
        <p:nvPicPr>
          <p:cNvPr id="9" name="Imagen 8" descr="Dibujo de una persona&#10;&#10;Descripción generada automáticamente con confianza media">
            <a:extLst>
              <a:ext uri="{FF2B5EF4-FFF2-40B4-BE49-F238E27FC236}">
                <a16:creationId xmlns:a16="http://schemas.microsoft.com/office/drawing/2014/main" id="{A2D65546-0E04-829A-2C66-1EFA7456FC6E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43" t="3625" r="32257" b="25757"/>
          <a:stretch/>
        </p:blipFill>
        <p:spPr>
          <a:xfrm>
            <a:off x="6904216" y="3015404"/>
            <a:ext cx="2239784" cy="2118417"/>
          </a:xfrm>
          <a:prstGeom prst="rect">
            <a:avLst/>
          </a:prstGeom>
        </p:spPr>
      </p:pic>
      <p:pic>
        <p:nvPicPr>
          <p:cNvPr id="10" name="Imagen 9" descr="Icono&#10;&#10;Descripción generada automáticamente">
            <a:extLst>
              <a:ext uri="{FF2B5EF4-FFF2-40B4-BE49-F238E27FC236}">
                <a16:creationId xmlns:a16="http://schemas.microsoft.com/office/drawing/2014/main" id="{120EC8C9-E192-543B-41C9-9EE6E8E2567C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2" t="25327" r="75928" b="24553"/>
          <a:stretch/>
        </p:blipFill>
        <p:spPr>
          <a:xfrm>
            <a:off x="8014332" y="3703500"/>
            <a:ext cx="1129668" cy="1426196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6600CBEA-0FC4-4517-9DF7-3E1CB1F776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6857" y="1677903"/>
            <a:ext cx="4660424" cy="1848077"/>
          </a:xfrm>
        </p:spPr>
        <p:txBody>
          <a:bodyPr>
            <a:noAutofit/>
          </a:bodyPr>
          <a:lstStyle/>
          <a:p>
            <a:pPr algn="l"/>
            <a:r>
              <a:rPr lang="en-IN" sz="2400" b="1" dirty="0">
                <a:solidFill>
                  <a:srgbClr val="002060"/>
                </a:solidFill>
                <a:latin typeface="Algerian" panose="04020705040A02060702" pitchFamily="82" charset="0"/>
              </a:rPr>
              <a:t>Expense Tracker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100" dirty="0"/>
              <a:t>Simplify and manage your expenses effectively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100" dirty="0"/>
              <a:t>Built with Java Swing and SQLite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IN" sz="1200" b="1" dirty="0">
                <a:latin typeface="Leelawadee" panose="020B0502040204020203" pitchFamily="34" charset="-34"/>
                <a:cs typeface="Leelawadee" panose="020B0502040204020203" pitchFamily="34" charset="-34"/>
              </a:rPr>
              <a:t>Presented by: </a:t>
            </a:r>
          </a:p>
          <a:p>
            <a:pPr algn="l"/>
            <a:r>
              <a:rPr lang="en-IN" sz="1200" dirty="0">
                <a:latin typeface="Leelawadee" panose="020B0502040204020203" pitchFamily="34" charset="-34"/>
                <a:cs typeface="Leelawadee" panose="020B0502040204020203" pitchFamily="34" charset="-34"/>
              </a:rPr>
              <a:t>    </a:t>
            </a:r>
            <a:r>
              <a:rPr lang="en-US" sz="1200" dirty="0"/>
              <a:t>ABHINASH SINGH </a:t>
            </a:r>
            <a:r>
              <a:rPr lang="en-IN" sz="1200" dirty="0"/>
              <a:t>(2204220130001)</a:t>
            </a:r>
            <a:endParaRPr lang="en-IN" sz="1200" dirty="0">
              <a:latin typeface="Leelawadee" panose="020B0502040204020203" pitchFamily="34" charset="-34"/>
              <a:cs typeface="Leelawadee" panose="020B0502040204020203" pitchFamily="34" charset="-34"/>
            </a:endParaRPr>
          </a:p>
          <a:p>
            <a:pPr algn="l"/>
            <a:r>
              <a:rPr lang="en-IN" sz="1200" b="1" dirty="0">
                <a:latin typeface="Leelawadee" panose="020B0502040204020203" pitchFamily="34" charset="-34"/>
                <a:cs typeface="Leelawadee" panose="020B0502040204020203" pitchFamily="34" charset="-34"/>
              </a:rPr>
              <a:t>    </a:t>
            </a:r>
            <a:r>
              <a:rPr lang="en-US" sz="1200" dirty="0"/>
              <a:t>MANISH YADAV </a:t>
            </a:r>
            <a:r>
              <a:rPr lang="en-IN" sz="1200" dirty="0"/>
              <a:t>(2204220130034)</a:t>
            </a:r>
          </a:p>
          <a:p>
            <a:pPr algn="l"/>
            <a:r>
              <a:rPr lang="en-IN" sz="1200" dirty="0"/>
              <a:t>     </a:t>
            </a:r>
          </a:p>
          <a:p>
            <a:pPr algn="l"/>
            <a:endParaRPr lang="en-IN" sz="1200" b="1" dirty="0">
              <a:latin typeface="Leelawadee" panose="020B0502040204020203" pitchFamily="34" charset="-34"/>
              <a:cs typeface="Leelawadee" panose="020B0502040204020203" pitchFamily="34" charset="-34"/>
            </a:endParaRPr>
          </a:p>
          <a:p>
            <a:pPr algn="l"/>
            <a:endParaRPr lang="en-IN" sz="1200" b="1" dirty="0">
              <a:latin typeface="Leelawadee" panose="020B0502040204020203" pitchFamily="34" charset="-34"/>
              <a:cs typeface="Leelawadee" panose="020B0502040204020203" pitchFamily="34" charset="-34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IN" sz="1200" b="1" dirty="0">
              <a:latin typeface="Leelawadee" panose="020B0502040204020203" pitchFamily="34" charset="-34"/>
              <a:cs typeface="Leelawadee" panose="020B0502040204020203" pitchFamily="34" charset="-34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US" sz="1100" b="1" dirty="0">
              <a:solidFill>
                <a:srgbClr val="002060"/>
              </a:solidFill>
              <a:latin typeface="Algerian" panose="04020705040A02060702" pitchFamily="82" charset="0"/>
            </a:endParaRPr>
          </a:p>
        </p:txBody>
      </p:sp>
      <p:pic>
        <p:nvPicPr>
          <p:cNvPr id="23" name="Imagen 22" descr="Imagen que contiene luz, lámpara&#10;&#10;Descripción generada automáticamente">
            <a:extLst>
              <a:ext uri="{FF2B5EF4-FFF2-40B4-BE49-F238E27FC236}">
                <a16:creationId xmlns:a16="http://schemas.microsoft.com/office/drawing/2014/main" id="{DD46D984-9223-3367-6904-B3BCA1FAFDC4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50" t="6158" r="23333" b="5607"/>
          <a:stretch/>
        </p:blipFill>
        <p:spPr>
          <a:xfrm>
            <a:off x="330119" y="1859754"/>
            <a:ext cx="471505" cy="451627"/>
          </a:xfrm>
          <a:prstGeom prst="rect">
            <a:avLst/>
          </a:prstGeom>
        </p:spPr>
      </p:pic>
      <p:pic>
        <p:nvPicPr>
          <p:cNvPr id="44" name="Imagen 43" descr="Icono&#10;&#10;Descripción generada automáticamente">
            <a:extLst>
              <a:ext uri="{FF2B5EF4-FFF2-40B4-BE49-F238E27FC236}">
                <a16:creationId xmlns:a16="http://schemas.microsoft.com/office/drawing/2014/main" id="{EEEBC7D9-ECC0-D71D-C3CB-0DE8581C005B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00" t="8232" r="2400" b="10923"/>
          <a:stretch/>
        </p:blipFill>
        <p:spPr>
          <a:xfrm>
            <a:off x="-38028" y="4418933"/>
            <a:ext cx="1550866" cy="756713"/>
          </a:xfrm>
          <a:prstGeom prst="rect">
            <a:avLst/>
          </a:prstGeom>
        </p:spPr>
      </p:pic>
      <p:pic>
        <p:nvPicPr>
          <p:cNvPr id="54" name="Imagen 53" descr="Círculo&#10;&#10;Descripción generada automáticamente">
            <a:extLst>
              <a:ext uri="{FF2B5EF4-FFF2-40B4-BE49-F238E27FC236}">
                <a16:creationId xmlns:a16="http://schemas.microsoft.com/office/drawing/2014/main" id="{F11A0CF4-010E-A5AB-9200-827BEFFCAB79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00" t="6535" r="24866" b="6900"/>
          <a:stretch/>
        </p:blipFill>
        <p:spPr>
          <a:xfrm>
            <a:off x="6315308" y="3706525"/>
            <a:ext cx="801545" cy="799242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ECAAA185-9ED6-4892-86B5-6D8F6CAA561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137293"/>
            <a:ext cx="932451" cy="810768"/>
          </a:xfrm>
          <a:prstGeom prst="rect">
            <a:avLst/>
          </a:prstGeom>
        </p:spPr>
      </p:pic>
      <p:sp>
        <p:nvSpPr>
          <p:cNvPr id="14" name="Title 13">
            <a:extLst>
              <a:ext uri="{FF2B5EF4-FFF2-40B4-BE49-F238E27FC236}">
                <a16:creationId xmlns:a16="http://schemas.microsoft.com/office/drawing/2014/main" id="{D3339DBB-9163-4F1C-A119-7A62552E6A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2752" y="280416"/>
            <a:ext cx="8469502" cy="471999"/>
          </a:xfrm>
        </p:spPr>
        <p:txBody>
          <a:bodyPr/>
          <a:lstStyle/>
          <a:p>
            <a:r>
              <a:rPr lang="en-US" sz="2400" b="1" dirty="0"/>
              <a:t>BANSAL INSTITUTE OF ENGINEERING AND TECHNOLOGY, </a:t>
            </a:r>
            <a:r>
              <a:rPr lang="en-US" sz="1200" b="1" dirty="0"/>
              <a:t>LUCKNOW</a:t>
            </a:r>
            <a:endParaRPr lang="en-IN" sz="1200" b="1" dirty="0"/>
          </a:p>
        </p:txBody>
      </p:sp>
    </p:spTree>
    <p:extLst>
      <p:ext uri="{BB962C8B-B14F-4D97-AF65-F5344CB8AC3E}">
        <p14:creationId xmlns:p14="http://schemas.microsoft.com/office/powerpoint/2010/main" val="4122427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path" presetSubtype="0" repeatCount="indefinite" accel="5000" decel="5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8.33333E-7 2.22222E-6 L 0.00035 0.05031 " pathEditMode="relative" rAng="0" ptsTypes="AA">
                                          <p:cBhvr>
                                            <p:cTn id="6" dur="3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271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" presetID="42" presetClass="path" presetSubtype="0" repeatCount="indefinite" accel="19000" decel="19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3.33333E-6 -4.93827E-7 L 0.00035 0.05031 " pathEditMode="relative" rAng="0" ptsTypes="AA">
                                          <p:cBhvr>
                                            <p:cTn id="8" dur="325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382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9" presetID="6" presetClass="emph" presetSubtype="0" repeatCount="indefinite" autoRev="1" fill="hold" nodeType="withEffect" p14:presetBounceEnd="22000">
                                      <p:stCondLst>
                                        <p:cond delay="0"/>
                                      </p:stCondLst>
                                      <p:childTnLst>
                                        <p:animScale p14:bounceEnd="22000">
                                          <p:cBhvr>
                                            <p:cTn id="10" dur="6000" fill="hold"/>
                                            <p:tgtEl>
                                              <p:spTgt spid="27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" presetID="42" presetClass="path" presetSubtype="0" repeatCount="indefinite" accel="3636" autoRev="1" fill="hold" nodeType="withEffect" p14:presetBounceEnd="5091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-3.33333E-6 0.00123 L 0.01337 0.03055 " pathEditMode="relative" rAng="0" ptsTypes="AA" p14:bounceEnd="5091">
                                          <p:cBhvr>
                                            <p:cTn id="12" dur="6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660" y="145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3" presetID="8" presetClass="emph" presetSubtype="0" repeatCount="indefinite" accel="2500" autoRev="1" fill="hold" nodeType="withEffect" p14:presetBounceEnd="3500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 p14:bounceEnd="3500">
                                          <p:cBhvr>
                                            <p:cTn id="14" dur="3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42" presetClass="path" presetSubtype="0" repeatCount="indefinite" accel="3636" autoRev="1" fill="hold" nodeType="withEffect" p14:presetBounceEnd="5091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-5.55556E-7 0.00123 L 0.01337 0.03055 " pathEditMode="relative" rAng="0" ptsTypes="AA" p14:bounceEnd="5091">
                                          <p:cBhvr>
                                            <p:cTn id="16" dur="3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660" y="145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" presetID="8" presetClass="emph" presetSubtype="0" repeatCount="indefinite" accel="2500" autoRev="1" fill="hold" nodeType="withEffect" p14:presetBounceEnd="3500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 p14:bounceEnd="3500">
                                          <p:cBhvr>
                                            <p:cTn id="18" dur="8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9" presetID="42" presetClass="path" presetSubtype="0" repeatCount="indefinite" accel="3636" decel="4000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-4.44444E-6 0.00124 L 0.01337 0.03056 " pathEditMode="relative" rAng="0" ptsTypes="AA">
                                          <p:cBhvr>
                                            <p:cTn id="20" dur="2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660" y="145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1" presetID="8" presetClass="emph" presetSubtype="0" repeatCount="indefinite" accel="2500" autoRev="1" fill="hold" nodeType="withEffect" p14:presetBounceEnd="3500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 p14:bounceEnd="3500">
                                          <p:cBhvr>
                                            <p:cTn id="22" dur="9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3" presetID="42" presetClass="path" presetSubtype="0" repeatCount="indefinite" accel="3636" decel="4000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0.02378 0.0179 L 0.00191 0.05154 " pathEditMode="relative" rAng="0" ptsTypes="AA">
                                          <p:cBhvr>
                                            <p:cTn id="24" dur="6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094" y="166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5" presetID="8" presetClass="emph" presetSubtype="0" repeatCount="indefinite" accel="2500" autoRev="1" fill="hold" nodeType="withEffect" p14:presetBounceEnd="3500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 p14:bounceEnd="3500">
                                          <p:cBhvr>
                                            <p:cTn id="26" dur="3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7" presetID="42" presetClass="path" presetSubtype="0" repeatCount="indefinite" accel="9000" decel="8000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0.02378 0.0179 L 0.00191 0.05154 " pathEditMode="relative" rAng="0" ptsTypes="AA">
                                          <p:cBhvr>
                                            <p:cTn id="28" dur="42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094" y="166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9" presetID="8" presetClass="emph" presetSubtype="0" repeatCount="indefinite" accel="2500" autoRev="1" fill="hold" nodeType="withEffect" p14:presetBounceEnd="3500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 p14:bounceEnd="3500">
                                          <p:cBhvr>
                                            <p:cTn id="30" dur="6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1" presetID="42" presetClass="path" presetSubtype="0" repeatCount="indefinite" accel="4727" decel="3636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0.02378 0.0179 L 0.00191 0.05154 " pathEditMode="relative" rAng="0" ptsTypes="AA">
                                          <p:cBhvr>
                                            <p:cTn id="32" dur="2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094" y="166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3" presetID="8" presetClass="emph" presetSubtype="0" repeatCount="indefinite" accel="1405" decel="1081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>
                                          <p:cBhvr>
                                            <p:cTn id="34" dur="92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5" presetID="8" presetClass="emph" presetSubtype="0" repeatCount="indefinite" accel="8000" decel="9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36" dur="325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7" presetID="42" presetClass="path" presetSubtype="0" repeatCount="indefinite" accel="8000" decel="9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22222E-6 -0.00185 L 2.22222E-6 0.03765 " pathEditMode="relative" rAng="0" ptsTypes="AA">
                                          <p:cBhvr>
                                            <p:cTn id="38" dur="50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197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9" presetID="10" presetClass="entr" presetSubtype="0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1" dur="12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path" presetSubtype="0" repeatCount="indefinite" accel="5000" decel="5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8.33333E-7 2.22222E-6 L 0.00035 0.05031 " pathEditMode="relative" rAng="0" ptsTypes="AA">
                                          <p:cBhvr>
                                            <p:cTn id="6" dur="3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271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" presetID="42" presetClass="path" presetSubtype="0" repeatCount="indefinite" accel="19000" decel="19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3.33333E-6 -4.93827E-7 L 0.00035 0.05031 " pathEditMode="relative" rAng="0" ptsTypes="AA">
                                          <p:cBhvr>
                                            <p:cTn id="8" dur="325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382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9" presetID="6" presetClass="emph" presetSubtype="0" repeatCount="indefinite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10" dur="6000" fill="hold"/>
                                            <p:tgtEl>
                                              <p:spTgt spid="27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" presetID="42" presetClass="path" presetSubtype="0" repeatCount="indefinite" accel="3636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1.38889E-6 0.00123 L 0.01337 0.03055 " pathEditMode="relative" rAng="0" ptsTypes="AA">
                                          <p:cBhvr>
                                            <p:cTn id="12" dur="6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660" y="145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3" presetID="8" presetClass="emph" presetSubtype="0" repeatCount="indefinite" accel="25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>
                                          <p:cBhvr>
                                            <p:cTn id="14" dur="3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42" presetClass="path" presetSubtype="0" repeatCount="indefinite" accel="3636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-2.5E-6 0.00123 L 0.01337 0.03055 " pathEditMode="relative" rAng="0" ptsTypes="AA">
                                          <p:cBhvr>
                                            <p:cTn id="16" dur="3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660" y="145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" presetID="8" presetClass="emph" presetSubtype="0" repeatCount="indefinite" accel="25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>
                                          <p:cBhvr>
                                            <p:cTn id="18" dur="8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9" presetID="42" presetClass="path" presetSubtype="0" repeatCount="indefinite" accel="3636" decel="4000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3.61111E-6 0.00124 L 0.01336 0.03056 " pathEditMode="relative" rAng="0" ptsTypes="AA">
                                          <p:cBhvr>
                                            <p:cTn id="20" dur="2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660" y="145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1" presetID="8" presetClass="emph" presetSubtype="0" repeatCount="indefinite" accel="25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>
                                          <p:cBhvr>
                                            <p:cTn id="22" dur="9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3" presetID="42" presetClass="path" presetSubtype="0" repeatCount="indefinite" accel="3636" decel="4000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0.02378 0.0179 L 0.00191 0.05154 " pathEditMode="relative" rAng="0" ptsTypes="AA">
                                          <p:cBhvr>
                                            <p:cTn id="24" dur="6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094" y="166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5" presetID="8" presetClass="emph" presetSubtype="0" repeatCount="indefinite" accel="25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>
                                          <p:cBhvr>
                                            <p:cTn id="26" dur="3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7" presetID="42" presetClass="path" presetSubtype="0" repeatCount="indefinite" accel="9000" decel="8000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0.02378 0.0179 L 0.00191 0.05154 " pathEditMode="relative" rAng="0" ptsTypes="AA">
                                          <p:cBhvr>
                                            <p:cTn id="28" dur="42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094" y="166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9" presetID="8" presetClass="emph" presetSubtype="0" repeatCount="indefinite" accel="25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>
                                          <p:cBhvr>
                                            <p:cTn id="30" dur="6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1" presetID="42" presetClass="path" presetSubtype="0" repeatCount="indefinite" accel="4727" decel="3636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0.02378 0.0179 L 0.00191 0.05154 " pathEditMode="relative" rAng="0" ptsTypes="AA">
                                          <p:cBhvr>
                                            <p:cTn id="32" dur="2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094" y="166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3" presetID="8" presetClass="emph" presetSubtype="0" repeatCount="indefinite" accel="1405" decel="1081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>
                                          <p:cBhvr>
                                            <p:cTn id="34" dur="92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5" presetID="8" presetClass="emph" presetSubtype="0" repeatCount="indefinite" accel="8000" decel="9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36" dur="325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7" presetID="42" presetClass="path" presetSubtype="0" repeatCount="indefinite" accel="8000" decel="9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22222E-6 -0.00185 L 2.22222E-6 0.03765 " pathEditMode="relative" rAng="0" ptsTypes="AA">
                                          <p:cBhvr>
                                            <p:cTn id="38" dur="50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197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9" presetID="10" presetClass="entr" presetSubtype="0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1" dur="12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Forma&#10;&#10;Descripción generada automáticamente">
            <a:extLst>
              <a:ext uri="{FF2B5EF4-FFF2-40B4-BE49-F238E27FC236}">
                <a16:creationId xmlns:a16="http://schemas.microsoft.com/office/drawing/2014/main" id="{F2C40DD3-0FB4-7083-371E-27079241DAC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8" t="11190" r="47314" b="12346"/>
          <a:stretch/>
        </p:blipFill>
        <p:spPr>
          <a:xfrm>
            <a:off x="7920953" y="2717322"/>
            <a:ext cx="1223046" cy="1134961"/>
          </a:xfrm>
          <a:prstGeom prst="rect">
            <a:avLst/>
          </a:prstGeom>
        </p:spPr>
      </p:pic>
      <p:pic>
        <p:nvPicPr>
          <p:cNvPr id="6" name="Imagen 5" descr="Icono&#10;&#10;Descripción generada automáticamente">
            <a:extLst>
              <a:ext uri="{FF2B5EF4-FFF2-40B4-BE49-F238E27FC236}">
                <a16:creationId xmlns:a16="http://schemas.microsoft.com/office/drawing/2014/main" id="{FC5252B5-042A-050D-A4A9-CE2C7BFE623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803" t="24065" r="2121" b="27656"/>
          <a:stretch/>
        </p:blipFill>
        <p:spPr>
          <a:xfrm flipV="1">
            <a:off x="0" y="13331"/>
            <a:ext cx="1832919" cy="1014256"/>
          </a:xfrm>
          <a:prstGeom prst="rect">
            <a:avLst/>
          </a:prstGeom>
        </p:spPr>
      </p:pic>
      <p:pic>
        <p:nvPicPr>
          <p:cNvPr id="7" name="Imagen 6" descr="Un dibujo de un animal&#10;&#10;Descripción generada automáticamente con confianza baja">
            <a:extLst>
              <a:ext uri="{FF2B5EF4-FFF2-40B4-BE49-F238E27FC236}">
                <a16:creationId xmlns:a16="http://schemas.microsoft.com/office/drawing/2014/main" id="{5EACE198-8088-997F-FD46-02F8E53370E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9" t="39961" r="62780" b="21464"/>
          <a:stretch/>
        </p:blipFill>
        <p:spPr>
          <a:xfrm>
            <a:off x="5980574" y="3243235"/>
            <a:ext cx="3163425" cy="1899213"/>
          </a:xfrm>
          <a:prstGeom prst="rect">
            <a:avLst/>
          </a:prstGeom>
        </p:spPr>
      </p:pic>
      <p:pic>
        <p:nvPicPr>
          <p:cNvPr id="9" name="Imagen 8" descr="Dibujo de una persona&#10;&#10;Descripción generada automáticamente con confianza media">
            <a:extLst>
              <a:ext uri="{FF2B5EF4-FFF2-40B4-BE49-F238E27FC236}">
                <a16:creationId xmlns:a16="http://schemas.microsoft.com/office/drawing/2014/main" id="{B5CD2A73-C90A-A1B8-BED4-05152A69158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25" r="53804" b="34414"/>
          <a:stretch/>
        </p:blipFill>
        <p:spPr>
          <a:xfrm>
            <a:off x="6643563" y="3263492"/>
            <a:ext cx="2463658" cy="1858697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E7DD147-0A38-4E87-9D9A-1D9976EF17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91880" y="1133900"/>
            <a:ext cx="5684895" cy="2932521"/>
          </a:xfrm>
        </p:spPr>
        <p:txBody>
          <a:bodyPr/>
          <a:lstStyle/>
          <a:p>
            <a:r>
              <a:rPr lang="en-US" b="1" dirty="0"/>
              <a:t>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3B961B-AA6F-44A9-9907-E12FC2E322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02826" y="1365753"/>
            <a:ext cx="6330756" cy="3370779"/>
          </a:xfrm>
        </p:spPr>
        <p:txBody>
          <a:bodyPr>
            <a:noAutofit/>
          </a:bodyPr>
          <a:lstStyle/>
          <a:p>
            <a:pPr algn="l">
              <a:lnSpc>
                <a:spcPct val="200000"/>
              </a:lnSpc>
            </a:pPr>
            <a:r>
              <a:rPr lang="en-IN" sz="2400" b="1" dirty="0"/>
              <a:t>Solutions:</a:t>
            </a:r>
          </a:p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Used </a:t>
            </a:r>
            <a:r>
              <a:rPr lang="en-US" sz="1400" b="1" dirty="0" err="1"/>
              <a:t>FlatLaf</a:t>
            </a:r>
            <a:r>
              <a:rPr lang="en-US" sz="1400" dirty="0"/>
              <a:t> for a stylish and user-friendly design.</a:t>
            </a:r>
          </a:p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Optimized </a:t>
            </a:r>
            <a:r>
              <a:rPr lang="en-US" sz="1400" b="1" dirty="0"/>
              <a:t>SQLite queries</a:t>
            </a:r>
            <a:r>
              <a:rPr lang="en-US" sz="1400" dirty="0"/>
              <a:t> for quick database access.</a:t>
            </a:r>
          </a:p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Leveraged </a:t>
            </a:r>
            <a:r>
              <a:rPr lang="en-US" sz="1400" b="1" dirty="0"/>
              <a:t>Maven</a:t>
            </a:r>
            <a:r>
              <a:rPr lang="en-US" sz="1400" dirty="0"/>
              <a:t> to simplify dependency management.</a:t>
            </a:r>
          </a:p>
          <a:p>
            <a:pPr algn="l">
              <a:lnSpc>
                <a:spcPct val="100000"/>
              </a:lnSpc>
            </a:pPr>
            <a:endParaRPr lang="en-IN" sz="1400" b="1" dirty="0"/>
          </a:p>
        </p:txBody>
      </p:sp>
      <p:pic>
        <p:nvPicPr>
          <p:cNvPr id="17" name="Imagen 16" descr="Círculo&#10;&#10;Descripción generada automáticamente">
            <a:extLst>
              <a:ext uri="{FF2B5EF4-FFF2-40B4-BE49-F238E27FC236}">
                <a16:creationId xmlns:a16="http://schemas.microsoft.com/office/drawing/2014/main" id="{80D10D1F-A34B-F59E-0925-BDA9E197E11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00" t="6535" r="24866" b="6900"/>
          <a:stretch/>
        </p:blipFill>
        <p:spPr>
          <a:xfrm>
            <a:off x="406882" y="641812"/>
            <a:ext cx="801545" cy="799242"/>
          </a:xfrm>
          <a:prstGeom prst="rect">
            <a:avLst/>
          </a:prstGeom>
        </p:spPr>
      </p:pic>
      <p:pic>
        <p:nvPicPr>
          <p:cNvPr id="21" name="Imagen 20" descr="Imagen que contiene luz, lámpara&#10;&#10;Descripción generada automáticamente">
            <a:extLst>
              <a:ext uri="{FF2B5EF4-FFF2-40B4-BE49-F238E27FC236}">
                <a16:creationId xmlns:a16="http://schemas.microsoft.com/office/drawing/2014/main" id="{5BEF0C80-96ED-ACA3-1509-73CBAD54B156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50" t="6158" r="23333" b="5607"/>
          <a:stretch/>
        </p:blipFill>
        <p:spPr>
          <a:xfrm>
            <a:off x="980564" y="3614794"/>
            <a:ext cx="471505" cy="451627"/>
          </a:xfrm>
          <a:prstGeom prst="rect">
            <a:avLst/>
          </a:prstGeom>
        </p:spPr>
      </p:pic>
      <p:sp>
        <p:nvSpPr>
          <p:cNvPr id="23" name="Elipse 22">
            <a:extLst>
              <a:ext uri="{FF2B5EF4-FFF2-40B4-BE49-F238E27FC236}">
                <a16:creationId xmlns:a16="http://schemas.microsoft.com/office/drawing/2014/main" id="{112AC5FB-292F-AF20-3273-D5F7C2185005}"/>
              </a:ext>
            </a:extLst>
          </p:cNvPr>
          <p:cNvSpPr/>
          <p:nvPr/>
        </p:nvSpPr>
        <p:spPr>
          <a:xfrm>
            <a:off x="13407807" y="4655444"/>
            <a:ext cx="81089" cy="8108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grpSp>
        <p:nvGrpSpPr>
          <p:cNvPr id="28" name="Grupo 27">
            <a:extLst>
              <a:ext uri="{FF2B5EF4-FFF2-40B4-BE49-F238E27FC236}">
                <a16:creationId xmlns:a16="http://schemas.microsoft.com/office/drawing/2014/main" id="{8168F1AF-FF19-5CE0-ACFA-FC1FAEC94904}"/>
              </a:ext>
            </a:extLst>
          </p:cNvPr>
          <p:cNvGrpSpPr/>
          <p:nvPr/>
        </p:nvGrpSpPr>
        <p:grpSpPr>
          <a:xfrm>
            <a:off x="258349" y="1235598"/>
            <a:ext cx="7725988" cy="3135952"/>
            <a:chOff x="353635" y="1274118"/>
            <a:chExt cx="7977874" cy="3238193"/>
          </a:xfrm>
        </p:grpSpPr>
        <p:sp>
          <p:nvSpPr>
            <p:cNvPr id="10" name="Rectángulo 9">
              <a:extLst>
                <a:ext uri="{FF2B5EF4-FFF2-40B4-BE49-F238E27FC236}">
                  <a16:creationId xmlns:a16="http://schemas.microsoft.com/office/drawing/2014/main" id="{013A0A0C-768A-103F-9788-31DBF077BFF4}"/>
                </a:ext>
              </a:extLst>
            </p:cNvPr>
            <p:cNvSpPr/>
            <p:nvPr/>
          </p:nvSpPr>
          <p:spPr>
            <a:xfrm>
              <a:off x="353635" y="2349689"/>
              <a:ext cx="85578" cy="8557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58D7E544-DC0C-C77B-8580-CAE9813CF86B}"/>
                </a:ext>
              </a:extLst>
            </p:cNvPr>
            <p:cNvSpPr/>
            <p:nvPr/>
          </p:nvSpPr>
          <p:spPr>
            <a:xfrm>
              <a:off x="1338442" y="2358303"/>
              <a:ext cx="81089" cy="8108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0060FA3F-4E9E-249A-5455-536C4A71EDFC}"/>
                </a:ext>
              </a:extLst>
            </p:cNvPr>
            <p:cNvSpPr/>
            <p:nvPr/>
          </p:nvSpPr>
          <p:spPr>
            <a:xfrm>
              <a:off x="1498925" y="1274118"/>
              <a:ext cx="152400" cy="152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4" name="Rectángulo 13">
              <a:extLst>
                <a:ext uri="{FF2B5EF4-FFF2-40B4-BE49-F238E27FC236}">
                  <a16:creationId xmlns:a16="http://schemas.microsoft.com/office/drawing/2014/main" id="{443307E2-2F1E-6FD3-F1B1-9D1DD0C21CD9}"/>
                </a:ext>
              </a:extLst>
            </p:cNvPr>
            <p:cNvSpPr/>
            <p:nvPr/>
          </p:nvSpPr>
          <p:spPr>
            <a:xfrm>
              <a:off x="1639948" y="2631744"/>
              <a:ext cx="85578" cy="8557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8422F606-6846-2810-C0AA-DCDE5A4FC325}"/>
                </a:ext>
              </a:extLst>
            </p:cNvPr>
            <p:cNvSpPr/>
            <p:nvPr/>
          </p:nvSpPr>
          <p:spPr>
            <a:xfrm>
              <a:off x="7106255" y="1700791"/>
              <a:ext cx="81089" cy="8108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7567F1F1-DB0D-5FC5-18D4-19A9916A379B}"/>
                </a:ext>
              </a:extLst>
            </p:cNvPr>
            <p:cNvSpPr/>
            <p:nvPr/>
          </p:nvSpPr>
          <p:spPr>
            <a:xfrm>
              <a:off x="7604339" y="3866477"/>
              <a:ext cx="152400" cy="152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4" name="Rectángulo 23">
              <a:extLst>
                <a:ext uri="{FF2B5EF4-FFF2-40B4-BE49-F238E27FC236}">
                  <a16:creationId xmlns:a16="http://schemas.microsoft.com/office/drawing/2014/main" id="{5FB70843-6506-4AD3-0AEC-754F6F42C3DF}"/>
                </a:ext>
              </a:extLst>
            </p:cNvPr>
            <p:cNvSpPr/>
            <p:nvPr/>
          </p:nvSpPr>
          <p:spPr>
            <a:xfrm>
              <a:off x="7756739" y="2510730"/>
              <a:ext cx="85578" cy="8557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5" name="Rectángulo 24">
              <a:extLst>
                <a:ext uri="{FF2B5EF4-FFF2-40B4-BE49-F238E27FC236}">
                  <a16:creationId xmlns:a16="http://schemas.microsoft.com/office/drawing/2014/main" id="{5FF43F78-8087-7207-A9F4-F0530FFFBDF6}"/>
                </a:ext>
              </a:extLst>
            </p:cNvPr>
            <p:cNvSpPr/>
            <p:nvPr/>
          </p:nvSpPr>
          <p:spPr>
            <a:xfrm>
              <a:off x="8245931" y="1556293"/>
              <a:ext cx="85578" cy="8557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6" name="Elipse 25">
              <a:extLst>
                <a:ext uri="{FF2B5EF4-FFF2-40B4-BE49-F238E27FC236}">
                  <a16:creationId xmlns:a16="http://schemas.microsoft.com/office/drawing/2014/main" id="{B34D7C7C-0EA5-1847-6DEC-93E82047218F}"/>
                </a:ext>
              </a:extLst>
            </p:cNvPr>
            <p:cNvSpPr/>
            <p:nvPr/>
          </p:nvSpPr>
          <p:spPr>
            <a:xfrm>
              <a:off x="1868805" y="4431222"/>
              <a:ext cx="81089" cy="8108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</p:spTree>
    <p:extLst>
      <p:ext uri="{BB962C8B-B14F-4D97-AF65-F5344CB8AC3E}">
        <p14:creationId xmlns:p14="http://schemas.microsoft.com/office/powerpoint/2010/main" val="478110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6" presetClass="emph" presetSubtype="0" repeatCount="indefinite" autoRev="1" fill="hold" nodeType="withEffect" p14:presetBounceEnd="22000">
                                      <p:stCondLst>
                                        <p:cond delay="0"/>
                                      </p:stCondLst>
                                      <p:childTnLst>
                                        <p:animScale p14:bounceEnd="22000">
                                          <p:cBhvr>
                                            <p:cTn id="6" dur="6000" fill="hold"/>
                                            <p:tgtEl>
                                              <p:spTgt spid="28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" presetID="42" presetClass="path" presetSubtype="0" repeatCount="indefinite" accel="19000" decel="19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3.33333E-6 -4.93827E-7 L 0.00035 0.05031 " pathEditMode="relative" rAng="0" ptsTypes="AA">
                                          <p:cBhvr>
                                            <p:cTn id="8" dur="32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382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9" presetID="42" presetClass="path" presetSubtype="0" repeatCount="indefinite" accel="10000" decel="10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8.33333E-7 2.22222E-6 L 0.00035 0.05031 " pathEditMode="relative" rAng="0" ptsTypes="AA">
                                          <p:cBhvr>
                                            <p:cTn id="10" dur="2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271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" presetID="35" presetClass="path" presetSubtype="0" repeatCount="indefinite" accel="29000" decel="26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3.33333E-6 -2.22222E-6 L 0.07136 0.00062 " pathEditMode="relative" rAng="0" ptsTypes="AA">
                                          <p:cBhvr>
                                            <p:cTn id="12" dur="5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559" y="3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3" presetID="42" presetClass="path" presetSubtype="0" repeatCount="indefinite" accel="3636" autoRev="1" fill="hold" nodeType="withEffect" p14:presetBounceEnd="5091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2.77778E-7 0.00124 L 0.01337 0.03056 " pathEditMode="relative" rAng="0" ptsTypes="AA" p14:bounceEnd="5091">
                                          <p:cBhvr>
                                            <p:cTn id="14" dur="6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660" y="145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5" presetID="8" presetClass="emph" presetSubtype="0" repeatCount="indefinite" accel="2500" autoRev="1" fill="hold" nodeType="withEffect" p14:presetBounceEnd="3500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 p14:bounceEnd="3500">
                                          <p:cBhvr>
                                            <p:cTn id="16" dur="3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7" presetID="42" presetClass="path" presetSubtype="0" repeatCount="indefinite" accel="3636" autoRev="1" fill="hold" nodeType="withEffect" p14:presetBounceEnd="5091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-4.72222E-6 0.00124 L 0.01337 0.03056 " pathEditMode="relative" rAng="0" ptsTypes="AA" p14:bounceEnd="5091">
                                          <p:cBhvr>
                                            <p:cTn id="18" dur="3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660" y="145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9" presetID="8" presetClass="emph" presetSubtype="0" repeatCount="indefinite" accel="2500" autoRev="1" fill="hold" nodeType="withEffect" p14:presetBounceEnd="3500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 p14:bounceEnd="3500">
                                          <p:cBhvr>
                                            <p:cTn id="20" dur="8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1" presetID="42" presetClass="path" presetSubtype="0" repeatCount="indefinite" accel="9000" decel="8000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2.77778E-7 -1.48148E-6 L 0.00677 -0.0179 " pathEditMode="relative" rAng="0" ptsTypes="AA">
                                          <p:cBhvr>
                                            <p:cTn id="22" dur="2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30" y="-89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3" presetID="8" presetClass="emph" presetSubtype="0" repeatCount="indefinite" accel="2500" autoRev="1" fill="hold" nodeType="withEffect" p14:presetBounceEnd="3500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 p14:bounceEnd="3500">
                                          <p:cBhvr>
                                            <p:cTn id="24" dur="6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5" presetID="10" presetClass="entr" presetSubtype="0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7" dur="16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10" presetClass="entr" presetSubtype="0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0" dur="12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5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6" presetClass="emph" presetSubtype="0" repeatCount="indefinite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6" dur="6000" fill="hold"/>
                                            <p:tgtEl>
                                              <p:spTgt spid="28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" presetID="42" presetClass="path" presetSubtype="0" repeatCount="indefinite" accel="10000" decel="14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22222E-6 -4.07407E-6 L 0.00035 0.05031 " pathEditMode="relative" rAng="0" ptsTypes="AA">
                                          <p:cBhvr>
                                            <p:cTn id="8" dur="52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7" y="253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9" presetID="42" presetClass="path" presetSubtype="0" repeatCount="indefinite" accel="19000" decel="19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3.33333E-6 -4.93827E-7 L 0.00035 0.05031 " pathEditMode="relative" rAng="0" ptsTypes="AA">
                                          <p:cBhvr>
                                            <p:cTn id="10" dur="32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382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" presetID="42" presetClass="path" presetSubtype="0" repeatCount="indefinite" accel="10000" decel="10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8.33333E-7 2.22222E-6 L 0.00035 0.05031 " pathEditMode="relative" rAng="0" ptsTypes="AA">
                                          <p:cBhvr>
                                            <p:cTn id="12" dur="2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271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3" presetID="35" presetClass="path" presetSubtype="0" repeatCount="indefinite" accel="29000" decel="26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3.33333E-6 -2.22222E-6 L 0.07136 0.00062 " pathEditMode="relative" rAng="0" ptsTypes="AA">
                                          <p:cBhvr>
                                            <p:cTn id="14" dur="5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559" y="3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5" presetID="42" presetClass="path" presetSubtype="0" repeatCount="indefinite" accel="3636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2.77778E-7 0.00124 L 0.01337 0.03056 " pathEditMode="relative" rAng="0" ptsTypes="AA">
                                          <p:cBhvr>
                                            <p:cTn id="16" dur="6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660" y="145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" presetID="8" presetClass="emph" presetSubtype="0" repeatCount="indefinite" accel="25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>
                                          <p:cBhvr>
                                            <p:cTn id="18" dur="3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9" presetID="42" presetClass="path" presetSubtype="0" repeatCount="indefinite" accel="3636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-2.77778E-7 0.00123 L 0.01337 0.03055 " pathEditMode="relative" rAng="0" ptsTypes="AA">
                                          <p:cBhvr>
                                            <p:cTn id="20" dur="3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660" y="145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1" presetID="8" presetClass="emph" presetSubtype="0" repeatCount="indefinite" accel="25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>
                                          <p:cBhvr>
                                            <p:cTn id="22" dur="8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3" presetID="42" presetClass="path" presetSubtype="0" repeatCount="indefinite" accel="9000" decel="8000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2.77778E-7 -1.48148E-6 L 0.00677 -0.0179 " pathEditMode="relative" rAng="0" ptsTypes="AA">
                                          <p:cBhvr>
                                            <p:cTn id="24" dur="2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30" y="-89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5" presetID="8" presetClass="emph" presetSubtype="0" repeatCount="indefinite" accel="25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>
                                          <p:cBhvr>
                                            <p:cTn id="26" dur="6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7" presetID="8" presetClass="emph" presetSubtype="0" repeatCount="indefinite" accel="8000" decel="9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28" dur="4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9" presetID="42" presetClass="path" presetSubtype="0" repeatCount="indefinite" accel="8000" decel="9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22222E-6 -0.00185 L 2.22222E-6 0.03765 " pathEditMode="relative" rAng="0" ptsTypes="AA">
                                          <p:cBhvr>
                                            <p:cTn id="30" dur="4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197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1" presetID="8" presetClass="emph" presetSubtype="0" repeatCount="indefinite" accel="8000" decel="9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32" dur="2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3" presetID="42" presetClass="path" presetSubtype="0" repeatCount="indefinite" accel="8000" decel="9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8.33333E-7 -0.00185 L 8.33333E-7 0.03766 " pathEditMode="relative" rAng="0" ptsTypes="AA">
                                          <p:cBhvr>
                                            <p:cTn id="34" dur="2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197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5" presetID="10" presetClass="entr" presetSubtype="0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7" dur="16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10" presetClass="entr" presetSubtype="0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0" dur="12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5" grpId="0"/>
        </p:bldLst>
      </p:timing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Forma&#10;&#10;Descripción generada automáticamente">
            <a:extLst>
              <a:ext uri="{FF2B5EF4-FFF2-40B4-BE49-F238E27FC236}">
                <a16:creationId xmlns:a16="http://schemas.microsoft.com/office/drawing/2014/main" id="{F2C40DD3-0FB4-7083-371E-27079241DAC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8" t="11190" r="47314" b="12346"/>
          <a:stretch/>
        </p:blipFill>
        <p:spPr>
          <a:xfrm>
            <a:off x="7920953" y="2717322"/>
            <a:ext cx="1223046" cy="1134961"/>
          </a:xfrm>
          <a:prstGeom prst="rect">
            <a:avLst/>
          </a:prstGeom>
        </p:spPr>
      </p:pic>
      <p:pic>
        <p:nvPicPr>
          <p:cNvPr id="6" name="Imagen 5" descr="Icono&#10;&#10;Descripción generada automáticamente">
            <a:extLst>
              <a:ext uri="{FF2B5EF4-FFF2-40B4-BE49-F238E27FC236}">
                <a16:creationId xmlns:a16="http://schemas.microsoft.com/office/drawing/2014/main" id="{FC5252B5-042A-050D-A4A9-CE2C7BFE623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803" t="24065" r="2121" b="27656"/>
          <a:stretch/>
        </p:blipFill>
        <p:spPr>
          <a:xfrm flipV="1">
            <a:off x="9495" y="-12877"/>
            <a:ext cx="1832919" cy="1014256"/>
          </a:xfrm>
          <a:prstGeom prst="rect">
            <a:avLst/>
          </a:prstGeom>
        </p:spPr>
      </p:pic>
      <p:pic>
        <p:nvPicPr>
          <p:cNvPr id="7" name="Imagen 6" descr="Un dibujo de un animal&#10;&#10;Descripción generada automáticamente con confianza baja">
            <a:extLst>
              <a:ext uri="{FF2B5EF4-FFF2-40B4-BE49-F238E27FC236}">
                <a16:creationId xmlns:a16="http://schemas.microsoft.com/office/drawing/2014/main" id="{5EACE198-8088-997F-FD46-02F8E53370E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9" t="39961" r="62780" b="21464"/>
          <a:stretch/>
        </p:blipFill>
        <p:spPr>
          <a:xfrm>
            <a:off x="5975361" y="3234575"/>
            <a:ext cx="3163425" cy="1899213"/>
          </a:xfrm>
          <a:prstGeom prst="rect">
            <a:avLst/>
          </a:prstGeom>
        </p:spPr>
      </p:pic>
      <p:pic>
        <p:nvPicPr>
          <p:cNvPr id="9" name="Imagen 8" descr="Dibujo de una persona&#10;&#10;Descripción generada automáticamente con confianza media">
            <a:extLst>
              <a:ext uri="{FF2B5EF4-FFF2-40B4-BE49-F238E27FC236}">
                <a16:creationId xmlns:a16="http://schemas.microsoft.com/office/drawing/2014/main" id="{B5CD2A73-C90A-A1B8-BED4-05152A69158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25" r="53804" b="34414"/>
          <a:stretch/>
        </p:blipFill>
        <p:spPr>
          <a:xfrm>
            <a:off x="6669632" y="3284803"/>
            <a:ext cx="2463658" cy="1858697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E7DD147-0A38-4E87-9D9A-1D9976EF17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91880" y="1133900"/>
            <a:ext cx="5684895" cy="2932521"/>
          </a:xfrm>
        </p:spPr>
        <p:txBody>
          <a:bodyPr/>
          <a:lstStyle/>
          <a:p>
            <a:r>
              <a:rPr lang="en-US" b="1" dirty="0"/>
              <a:t>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3B961B-AA6F-44A9-9907-E12FC2E322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86926" y="710419"/>
            <a:ext cx="6846656" cy="4026114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en-IN" sz="2000" b="1" dirty="0"/>
              <a:t>Key Objectives: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User authentication and secure login.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Add, update, and delete expense records.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Categorization of expenses (Food, Travel, Bills, etc.).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Data visualization through graphs and charts.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Export reports (PDF/Excel).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Cross-platform support (Web and Mobile).</a:t>
            </a: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17" name="Imagen 16" descr="Círculo&#10;&#10;Descripción generada automáticamente">
            <a:extLst>
              <a:ext uri="{FF2B5EF4-FFF2-40B4-BE49-F238E27FC236}">
                <a16:creationId xmlns:a16="http://schemas.microsoft.com/office/drawing/2014/main" id="{80D10D1F-A34B-F59E-0925-BDA9E197E11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00" t="6535" r="24866" b="6900"/>
          <a:stretch/>
        </p:blipFill>
        <p:spPr>
          <a:xfrm>
            <a:off x="406882" y="641812"/>
            <a:ext cx="801545" cy="799242"/>
          </a:xfrm>
          <a:prstGeom prst="rect">
            <a:avLst/>
          </a:prstGeom>
        </p:spPr>
      </p:pic>
      <p:pic>
        <p:nvPicPr>
          <p:cNvPr id="21" name="Imagen 20" descr="Imagen que contiene luz, lámpara&#10;&#10;Descripción generada automáticamente">
            <a:extLst>
              <a:ext uri="{FF2B5EF4-FFF2-40B4-BE49-F238E27FC236}">
                <a16:creationId xmlns:a16="http://schemas.microsoft.com/office/drawing/2014/main" id="{5BEF0C80-96ED-ACA3-1509-73CBAD54B156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50" t="6158" r="23333" b="5607"/>
          <a:stretch/>
        </p:blipFill>
        <p:spPr>
          <a:xfrm>
            <a:off x="980564" y="3614794"/>
            <a:ext cx="471505" cy="451627"/>
          </a:xfrm>
          <a:prstGeom prst="rect">
            <a:avLst/>
          </a:prstGeom>
        </p:spPr>
      </p:pic>
      <p:sp>
        <p:nvSpPr>
          <p:cNvPr id="23" name="Elipse 22">
            <a:extLst>
              <a:ext uri="{FF2B5EF4-FFF2-40B4-BE49-F238E27FC236}">
                <a16:creationId xmlns:a16="http://schemas.microsoft.com/office/drawing/2014/main" id="{112AC5FB-292F-AF20-3273-D5F7C2185005}"/>
              </a:ext>
            </a:extLst>
          </p:cNvPr>
          <p:cNvSpPr/>
          <p:nvPr/>
        </p:nvSpPr>
        <p:spPr>
          <a:xfrm>
            <a:off x="13407807" y="4655444"/>
            <a:ext cx="81089" cy="8108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grpSp>
        <p:nvGrpSpPr>
          <p:cNvPr id="28" name="Grupo 27">
            <a:extLst>
              <a:ext uri="{FF2B5EF4-FFF2-40B4-BE49-F238E27FC236}">
                <a16:creationId xmlns:a16="http://schemas.microsoft.com/office/drawing/2014/main" id="{8168F1AF-FF19-5CE0-ACFA-FC1FAEC94904}"/>
              </a:ext>
            </a:extLst>
          </p:cNvPr>
          <p:cNvGrpSpPr/>
          <p:nvPr/>
        </p:nvGrpSpPr>
        <p:grpSpPr>
          <a:xfrm>
            <a:off x="258349" y="1235598"/>
            <a:ext cx="7725988" cy="3135952"/>
            <a:chOff x="353635" y="1274118"/>
            <a:chExt cx="7977874" cy="3238193"/>
          </a:xfrm>
        </p:grpSpPr>
        <p:sp>
          <p:nvSpPr>
            <p:cNvPr id="10" name="Rectángulo 9">
              <a:extLst>
                <a:ext uri="{FF2B5EF4-FFF2-40B4-BE49-F238E27FC236}">
                  <a16:creationId xmlns:a16="http://schemas.microsoft.com/office/drawing/2014/main" id="{013A0A0C-768A-103F-9788-31DBF077BFF4}"/>
                </a:ext>
              </a:extLst>
            </p:cNvPr>
            <p:cNvSpPr/>
            <p:nvPr/>
          </p:nvSpPr>
          <p:spPr>
            <a:xfrm>
              <a:off x="353635" y="2349689"/>
              <a:ext cx="85578" cy="8557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58D7E544-DC0C-C77B-8580-CAE9813CF86B}"/>
                </a:ext>
              </a:extLst>
            </p:cNvPr>
            <p:cNvSpPr/>
            <p:nvPr/>
          </p:nvSpPr>
          <p:spPr>
            <a:xfrm>
              <a:off x="1338442" y="2358303"/>
              <a:ext cx="81089" cy="8108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0060FA3F-4E9E-249A-5455-536C4A71EDFC}"/>
                </a:ext>
              </a:extLst>
            </p:cNvPr>
            <p:cNvSpPr/>
            <p:nvPr/>
          </p:nvSpPr>
          <p:spPr>
            <a:xfrm>
              <a:off x="1498925" y="1274118"/>
              <a:ext cx="152400" cy="152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4" name="Rectángulo 13">
              <a:extLst>
                <a:ext uri="{FF2B5EF4-FFF2-40B4-BE49-F238E27FC236}">
                  <a16:creationId xmlns:a16="http://schemas.microsoft.com/office/drawing/2014/main" id="{443307E2-2F1E-6FD3-F1B1-9D1DD0C21CD9}"/>
                </a:ext>
              </a:extLst>
            </p:cNvPr>
            <p:cNvSpPr/>
            <p:nvPr/>
          </p:nvSpPr>
          <p:spPr>
            <a:xfrm>
              <a:off x="1639948" y="2631744"/>
              <a:ext cx="85578" cy="8557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8422F606-6846-2810-C0AA-DCDE5A4FC325}"/>
                </a:ext>
              </a:extLst>
            </p:cNvPr>
            <p:cNvSpPr/>
            <p:nvPr/>
          </p:nvSpPr>
          <p:spPr>
            <a:xfrm>
              <a:off x="7106255" y="1700791"/>
              <a:ext cx="81089" cy="8108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7567F1F1-DB0D-5FC5-18D4-19A9916A379B}"/>
                </a:ext>
              </a:extLst>
            </p:cNvPr>
            <p:cNvSpPr/>
            <p:nvPr/>
          </p:nvSpPr>
          <p:spPr>
            <a:xfrm>
              <a:off x="7604339" y="3866477"/>
              <a:ext cx="152400" cy="152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4" name="Rectángulo 23">
              <a:extLst>
                <a:ext uri="{FF2B5EF4-FFF2-40B4-BE49-F238E27FC236}">
                  <a16:creationId xmlns:a16="http://schemas.microsoft.com/office/drawing/2014/main" id="{5FB70843-6506-4AD3-0AEC-754F6F42C3DF}"/>
                </a:ext>
              </a:extLst>
            </p:cNvPr>
            <p:cNvSpPr/>
            <p:nvPr/>
          </p:nvSpPr>
          <p:spPr>
            <a:xfrm>
              <a:off x="7756739" y="2510730"/>
              <a:ext cx="85578" cy="8557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5" name="Rectángulo 24">
              <a:extLst>
                <a:ext uri="{FF2B5EF4-FFF2-40B4-BE49-F238E27FC236}">
                  <a16:creationId xmlns:a16="http://schemas.microsoft.com/office/drawing/2014/main" id="{5FF43F78-8087-7207-A9F4-F0530FFFBDF6}"/>
                </a:ext>
              </a:extLst>
            </p:cNvPr>
            <p:cNvSpPr/>
            <p:nvPr/>
          </p:nvSpPr>
          <p:spPr>
            <a:xfrm>
              <a:off x="8245931" y="1556293"/>
              <a:ext cx="85578" cy="8557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6" name="Elipse 25">
              <a:extLst>
                <a:ext uri="{FF2B5EF4-FFF2-40B4-BE49-F238E27FC236}">
                  <a16:creationId xmlns:a16="http://schemas.microsoft.com/office/drawing/2014/main" id="{B34D7C7C-0EA5-1847-6DEC-93E82047218F}"/>
                </a:ext>
              </a:extLst>
            </p:cNvPr>
            <p:cNvSpPr/>
            <p:nvPr/>
          </p:nvSpPr>
          <p:spPr>
            <a:xfrm>
              <a:off x="1868805" y="4431222"/>
              <a:ext cx="81089" cy="8108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</p:spTree>
    <p:extLst>
      <p:ext uri="{BB962C8B-B14F-4D97-AF65-F5344CB8AC3E}">
        <p14:creationId xmlns:p14="http://schemas.microsoft.com/office/powerpoint/2010/main" val="3332098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6" presetClass="emph" presetSubtype="0" repeatCount="indefinite" autoRev="1" fill="hold" nodeType="withEffect" p14:presetBounceEnd="22000">
                                      <p:stCondLst>
                                        <p:cond delay="0"/>
                                      </p:stCondLst>
                                      <p:childTnLst>
                                        <p:animScale p14:bounceEnd="22000">
                                          <p:cBhvr>
                                            <p:cTn id="6" dur="6000" fill="hold"/>
                                            <p:tgtEl>
                                              <p:spTgt spid="28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" presetID="42" presetClass="path" presetSubtype="0" repeatCount="indefinite" accel="19000" decel="19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3.33333E-6 -4.93827E-7 L 0.00035 0.05031 " pathEditMode="relative" rAng="0" ptsTypes="AA">
                                          <p:cBhvr>
                                            <p:cTn id="8" dur="32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382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9" presetID="42" presetClass="path" presetSubtype="0" repeatCount="indefinite" accel="10000" decel="10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8.33333E-7 2.22222E-6 L 0.00035 0.05031 " pathEditMode="relative" rAng="0" ptsTypes="AA">
                                          <p:cBhvr>
                                            <p:cTn id="10" dur="2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271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" presetID="35" presetClass="path" presetSubtype="0" repeatCount="indefinite" accel="29000" decel="26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3.33333E-6 -2.22222E-6 L 0.07136 0.00062 " pathEditMode="relative" rAng="0" ptsTypes="AA">
                                          <p:cBhvr>
                                            <p:cTn id="12" dur="5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559" y="3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3" presetID="42" presetClass="path" presetSubtype="0" repeatCount="indefinite" accel="3636" autoRev="1" fill="hold" nodeType="withEffect" p14:presetBounceEnd="5091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1.11111E-6 0.00123 L 0.01337 0.03056 " pathEditMode="relative" rAng="0" ptsTypes="AA" p14:bounceEnd="5091">
                                          <p:cBhvr>
                                            <p:cTn id="14" dur="6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660" y="145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5" presetID="8" presetClass="emph" presetSubtype="0" repeatCount="indefinite" accel="2500" autoRev="1" fill="hold" nodeType="withEffect" p14:presetBounceEnd="3500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 p14:bounceEnd="3500">
                                          <p:cBhvr>
                                            <p:cTn id="16" dur="3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7" presetID="42" presetClass="path" presetSubtype="0" repeatCount="indefinite" accel="3636" autoRev="1" fill="hold" nodeType="withEffect" p14:presetBounceEnd="5091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-2.5E-6 0.00123 L 0.01337 0.03055 " pathEditMode="relative" rAng="0" ptsTypes="AA" p14:bounceEnd="5091">
                                          <p:cBhvr>
                                            <p:cTn id="18" dur="3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660" y="145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9" presetID="8" presetClass="emph" presetSubtype="0" repeatCount="indefinite" accel="2500" autoRev="1" fill="hold" nodeType="withEffect" p14:presetBounceEnd="3500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 p14:bounceEnd="3500">
                                          <p:cBhvr>
                                            <p:cTn id="20" dur="8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1" presetID="42" presetClass="path" presetSubtype="0" repeatCount="indefinite" accel="9000" decel="8000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2.77778E-7 -1.48148E-6 L 0.00677 -0.0179 " pathEditMode="relative" rAng="0" ptsTypes="AA">
                                          <p:cBhvr>
                                            <p:cTn id="22" dur="2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30" y="-89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3" presetID="8" presetClass="emph" presetSubtype="0" repeatCount="indefinite" accel="2500" autoRev="1" fill="hold" nodeType="withEffect" p14:presetBounceEnd="3500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 p14:bounceEnd="3500">
                                          <p:cBhvr>
                                            <p:cTn id="24" dur="6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5" presetID="10" presetClass="entr" presetSubtype="0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7" dur="16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10" presetClass="entr" presetSubtype="0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0" dur="12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5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6" presetClass="emph" presetSubtype="0" repeatCount="indefinite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6" dur="6000" fill="hold"/>
                                            <p:tgtEl>
                                              <p:spTgt spid="28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" presetID="42" presetClass="path" presetSubtype="0" repeatCount="indefinite" accel="10000" decel="14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22222E-6 -4.07407E-6 L 0.00035 0.05031 " pathEditMode="relative" rAng="0" ptsTypes="AA">
                                          <p:cBhvr>
                                            <p:cTn id="8" dur="52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7" y="253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9" presetID="42" presetClass="path" presetSubtype="0" repeatCount="indefinite" accel="19000" decel="19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3.33333E-6 -4.93827E-7 L 0.00035 0.05031 " pathEditMode="relative" rAng="0" ptsTypes="AA">
                                          <p:cBhvr>
                                            <p:cTn id="10" dur="32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382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" presetID="42" presetClass="path" presetSubtype="0" repeatCount="indefinite" accel="10000" decel="10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8.33333E-7 2.22222E-6 L 0.00035 0.05031 " pathEditMode="relative" rAng="0" ptsTypes="AA">
                                          <p:cBhvr>
                                            <p:cTn id="12" dur="2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271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3" presetID="35" presetClass="path" presetSubtype="0" repeatCount="indefinite" accel="29000" decel="26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3.33333E-6 -2.22222E-6 L 0.07136 0.00062 " pathEditMode="relative" rAng="0" ptsTypes="AA">
                                          <p:cBhvr>
                                            <p:cTn id="14" dur="5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559" y="3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5" presetID="42" presetClass="path" presetSubtype="0" repeatCount="indefinite" accel="3636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2.77778E-7 0.00124 L 0.01337 0.03056 " pathEditMode="relative" rAng="0" ptsTypes="AA">
                                          <p:cBhvr>
                                            <p:cTn id="16" dur="6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660" y="145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" presetID="8" presetClass="emph" presetSubtype="0" repeatCount="indefinite" accel="25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>
                                          <p:cBhvr>
                                            <p:cTn id="18" dur="3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9" presetID="42" presetClass="path" presetSubtype="0" repeatCount="indefinite" accel="3636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-2.77778E-7 0.00123 L 0.01337 0.03055 " pathEditMode="relative" rAng="0" ptsTypes="AA">
                                          <p:cBhvr>
                                            <p:cTn id="20" dur="3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660" y="145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1" presetID="8" presetClass="emph" presetSubtype="0" repeatCount="indefinite" accel="25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>
                                          <p:cBhvr>
                                            <p:cTn id="22" dur="8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3" presetID="42" presetClass="path" presetSubtype="0" repeatCount="indefinite" accel="9000" decel="8000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2.77778E-7 -1.48148E-6 L 0.00677 -0.0179 " pathEditMode="relative" rAng="0" ptsTypes="AA">
                                          <p:cBhvr>
                                            <p:cTn id="24" dur="2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30" y="-89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5" presetID="8" presetClass="emph" presetSubtype="0" repeatCount="indefinite" accel="25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>
                                          <p:cBhvr>
                                            <p:cTn id="26" dur="6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7" presetID="8" presetClass="emph" presetSubtype="0" repeatCount="indefinite" accel="8000" decel="9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28" dur="4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9" presetID="42" presetClass="path" presetSubtype="0" repeatCount="indefinite" accel="8000" decel="9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22222E-6 -0.00185 L 2.22222E-6 0.03765 " pathEditMode="relative" rAng="0" ptsTypes="AA">
                                          <p:cBhvr>
                                            <p:cTn id="30" dur="4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197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1" presetID="8" presetClass="emph" presetSubtype="0" repeatCount="indefinite" accel="8000" decel="9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32" dur="2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3" presetID="42" presetClass="path" presetSubtype="0" repeatCount="indefinite" accel="8000" decel="9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8.33333E-7 -0.00185 L 8.33333E-7 0.03766 " pathEditMode="relative" rAng="0" ptsTypes="AA">
                                          <p:cBhvr>
                                            <p:cTn id="34" dur="2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197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5" presetID="10" presetClass="entr" presetSubtype="0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7" dur="16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10" presetClass="entr" presetSubtype="0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0" dur="12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5" grpId="0"/>
        </p:bldLst>
      </p:timing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Forma&#10;&#10;Descripción generada automáticamente">
            <a:extLst>
              <a:ext uri="{FF2B5EF4-FFF2-40B4-BE49-F238E27FC236}">
                <a16:creationId xmlns:a16="http://schemas.microsoft.com/office/drawing/2014/main" id="{F2C40DD3-0FB4-7083-371E-27079241DAC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8" t="11190" r="47314" b="12346"/>
          <a:stretch/>
        </p:blipFill>
        <p:spPr>
          <a:xfrm>
            <a:off x="7920953" y="2717322"/>
            <a:ext cx="1223046" cy="1134961"/>
          </a:xfrm>
          <a:prstGeom prst="rect">
            <a:avLst/>
          </a:prstGeom>
        </p:spPr>
      </p:pic>
      <p:pic>
        <p:nvPicPr>
          <p:cNvPr id="6" name="Imagen 5" descr="Icono&#10;&#10;Descripción generada automáticamente">
            <a:extLst>
              <a:ext uri="{FF2B5EF4-FFF2-40B4-BE49-F238E27FC236}">
                <a16:creationId xmlns:a16="http://schemas.microsoft.com/office/drawing/2014/main" id="{FC5252B5-042A-050D-A4A9-CE2C7BFE623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803" t="24065" r="2121" b="27656"/>
          <a:stretch/>
        </p:blipFill>
        <p:spPr>
          <a:xfrm flipV="1">
            <a:off x="0" y="15648"/>
            <a:ext cx="1832919" cy="1014256"/>
          </a:xfrm>
          <a:prstGeom prst="rect">
            <a:avLst/>
          </a:prstGeom>
        </p:spPr>
      </p:pic>
      <p:pic>
        <p:nvPicPr>
          <p:cNvPr id="7" name="Imagen 6" descr="Un dibujo de un animal&#10;&#10;Descripción generada automáticamente con confianza baja">
            <a:extLst>
              <a:ext uri="{FF2B5EF4-FFF2-40B4-BE49-F238E27FC236}">
                <a16:creationId xmlns:a16="http://schemas.microsoft.com/office/drawing/2014/main" id="{5EACE198-8088-997F-FD46-02F8E53370E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9" t="39961" r="62780" b="21464"/>
          <a:stretch/>
        </p:blipFill>
        <p:spPr>
          <a:xfrm>
            <a:off x="5985466" y="3254756"/>
            <a:ext cx="3163425" cy="1899213"/>
          </a:xfrm>
          <a:prstGeom prst="rect">
            <a:avLst/>
          </a:prstGeom>
        </p:spPr>
      </p:pic>
      <p:pic>
        <p:nvPicPr>
          <p:cNvPr id="9" name="Imagen 8" descr="Dibujo de una persona&#10;&#10;Descripción generada automáticamente con confianza media">
            <a:extLst>
              <a:ext uri="{FF2B5EF4-FFF2-40B4-BE49-F238E27FC236}">
                <a16:creationId xmlns:a16="http://schemas.microsoft.com/office/drawing/2014/main" id="{B5CD2A73-C90A-A1B8-BED4-05152A69158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25" r="53804" b="34414"/>
          <a:stretch/>
        </p:blipFill>
        <p:spPr>
          <a:xfrm>
            <a:off x="6663772" y="3275013"/>
            <a:ext cx="2463658" cy="1858697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E7DD147-0A38-4E87-9D9A-1D9976EF17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91880" y="1133900"/>
            <a:ext cx="5684895" cy="2932521"/>
          </a:xfrm>
        </p:spPr>
        <p:txBody>
          <a:bodyPr/>
          <a:lstStyle/>
          <a:p>
            <a:r>
              <a:rPr lang="en-US" b="1" dirty="0"/>
              <a:t>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3B961B-AA6F-44A9-9907-E12FC2E322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88212" y="771951"/>
            <a:ext cx="6245369" cy="3964582"/>
          </a:xfrm>
        </p:spPr>
        <p:txBody>
          <a:bodyPr>
            <a:noAutofit/>
          </a:bodyPr>
          <a:lstStyle/>
          <a:p>
            <a:pPr algn="l">
              <a:lnSpc>
                <a:spcPct val="200000"/>
              </a:lnSpc>
            </a:pPr>
            <a:r>
              <a:rPr lang="en-IN" sz="2000" b="1" dirty="0"/>
              <a:t>User Interface Overview</a:t>
            </a:r>
            <a:r>
              <a:rPr lang="en-IN" sz="1800" b="1" dirty="0"/>
              <a:t>:</a:t>
            </a:r>
            <a:endParaRPr lang="en-US" dirty="0"/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Login Page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Dashboard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Expense Entry Form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Analytics/Reports</a:t>
            </a:r>
          </a:p>
        </p:txBody>
      </p:sp>
      <p:pic>
        <p:nvPicPr>
          <p:cNvPr id="17" name="Imagen 16" descr="Círculo&#10;&#10;Descripción generada automáticamente">
            <a:extLst>
              <a:ext uri="{FF2B5EF4-FFF2-40B4-BE49-F238E27FC236}">
                <a16:creationId xmlns:a16="http://schemas.microsoft.com/office/drawing/2014/main" id="{80D10D1F-A34B-F59E-0925-BDA9E197E11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00" t="6535" r="24866" b="6900"/>
          <a:stretch/>
        </p:blipFill>
        <p:spPr>
          <a:xfrm>
            <a:off x="406882" y="641812"/>
            <a:ext cx="801545" cy="799242"/>
          </a:xfrm>
          <a:prstGeom prst="rect">
            <a:avLst/>
          </a:prstGeom>
        </p:spPr>
      </p:pic>
      <p:pic>
        <p:nvPicPr>
          <p:cNvPr id="21" name="Imagen 20" descr="Imagen que contiene luz, lámpara&#10;&#10;Descripción generada automáticamente">
            <a:extLst>
              <a:ext uri="{FF2B5EF4-FFF2-40B4-BE49-F238E27FC236}">
                <a16:creationId xmlns:a16="http://schemas.microsoft.com/office/drawing/2014/main" id="{5BEF0C80-96ED-ACA3-1509-73CBAD54B156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50" t="6158" r="23333" b="5607"/>
          <a:stretch/>
        </p:blipFill>
        <p:spPr>
          <a:xfrm>
            <a:off x="980564" y="3614794"/>
            <a:ext cx="471505" cy="451627"/>
          </a:xfrm>
          <a:prstGeom prst="rect">
            <a:avLst/>
          </a:prstGeom>
        </p:spPr>
      </p:pic>
      <p:sp>
        <p:nvSpPr>
          <p:cNvPr id="23" name="Elipse 22">
            <a:extLst>
              <a:ext uri="{FF2B5EF4-FFF2-40B4-BE49-F238E27FC236}">
                <a16:creationId xmlns:a16="http://schemas.microsoft.com/office/drawing/2014/main" id="{112AC5FB-292F-AF20-3273-D5F7C2185005}"/>
              </a:ext>
            </a:extLst>
          </p:cNvPr>
          <p:cNvSpPr/>
          <p:nvPr/>
        </p:nvSpPr>
        <p:spPr>
          <a:xfrm>
            <a:off x="13407807" y="4655444"/>
            <a:ext cx="81089" cy="8108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grpSp>
        <p:nvGrpSpPr>
          <p:cNvPr id="28" name="Grupo 27">
            <a:extLst>
              <a:ext uri="{FF2B5EF4-FFF2-40B4-BE49-F238E27FC236}">
                <a16:creationId xmlns:a16="http://schemas.microsoft.com/office/drawing/2014/main" id="{8168F1AF-FF19-5CE0-ACFA-FC1FAEC94904}"/>
              </a:ext>
            </a:extLst>
          </p:cNvPr>
          <p:cNvGrpSpPr/>
          <p:nvPr/>
        </p:nvGrpSpPr>
        <p:grpSpPr>
          <a:xfrm>
            <a:off x="258349" y="1235598"/>
            <a:ext cx="7725988" cy="3135952"/>
            <a:chOff x="353635" y="1274118"/>
            <a:chExt cx="7977874" cy="3238193"/>
          </a:xfrm>
        </p:grpSpPr>
        <p:sp>
          <p:nvSpPr>
            <p:cNvPr id="10" name="Rectángulo 9">
              <a:extLst>
                <a:ext uri="{FF2B5EF4-FFF2-40B4-BE49-F238E27FC236}">
                  <a16:creationId xmlns:a16="http://schemas.microsoft.com/office/drawing/2014/main" id="{013A0A0C-768A-103F-9788-31DBF077BFF4}"/>
                </a:ext>
              </a:extLst>
            </p:cNvPr>
            <p:cNvSpPr/>
            <p:nvPr/>
          </p:nvSpPr>
          <p:spPr>
            <a:xfrm>
              <a:off x="353635" y="2349689"/>
              <a:ext cx="85578" cy="8557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58D7E544-DC0C-C77B-8580-CAE9813CF86B}"/>
                </a:ext>
              </a:extLst>
            </p:cNvPr>
            <p:cNvSpPr/>
            <p:nvPr/>
          </p:nvSpPr>
          <p:spPr>
            <a:xfrm>
              <a:off x="1338442" y="2358303"/>
              <a:ext cx="81089" cy="8108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0060FA3F-4E9E-249A-5455-536C4A71EDFC}"/>
                </a:ext>
              </a:extLst>
            </p:cNvPr>
            <p:cNvSpPr/>
            <p:nvPr/>
          </p:nvSpPr>
          <p:spPr>
            <a:xfrm>
              <a:off x="1498925" y="1274118"/>
              <a:ext cx="152400" cy="152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4" name="Rectángulo 13">
              <a:extLst>
                <a:ext uri="{FF2B5EF4-FFF2-40B4-BE49-F238E27FC236}">
                  <a16:creationId xmlns:a16="http://schemas.microsoft.com/office/drawing/2014/main" id="{443307E2-2F1E-6FD3-F1B1-9D1DD0C21CD9}"/>
                </a:ext>
              </a:extLst>
            </p:cNvPr>
            <p:cNvSpPr/>
            <p:nvPr/>
          </p:nvSpPr>
          <p:spPr>
            <a:xfrm>
              <a:off x="1639948" y="2631744"/>
              <a:ext cx="85578" cy="8557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8422F606-6846-2810-C0AA-DCDE5A4FC325}"/>
                </a:ext>
              </a:extLst>
            </p:cNvPr>
            <p:cNvSpPr/>
            <p:nvPr/>
          </p:nvSpPr>
          <p:spPr>
            <a:xfrm>
              <a:off x="7106255" y="1700791"/>
              <a:ext cx="81089" cy="8108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7567F1F1-DB0D-5FC5-18D4-19A9916A379B}"/>
                </a:ext>
              </a:extLst>
            </p:cNvPr>
            <p:cNvSpPr/>
            <p:nvPr/>
          </p:nvSpPr>
          <p:spPr>
            <a:xfrm>
              <a:off x="7604339" y="3866477"/>
              <a:ext cx="152400" cy="152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4" name="Rectángulo 23">
              <a:extLst>
                <a:ext uri="{FF2B5EF4-FFF2-40B4-BE49-F238E27FC236}">
                  <a16:creationId xmlns:a16="http://schemas.microsoft.com/office/drawing/2014/main" id="{5FB70843-6506-4AD3-0AEC-754F6F42C3DF}"/>
                </a:ext>
              </a:extLst>
            </p:cNvPr>
            <p:cNvSpPr/>
            <p:nvPr/>
          </p:nvSpPr>
          <p:spPr>
            <a:xfrm>
              <a:off x="7756739" y="2510730"/>
              <a:ext cx="85578" cy="8557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5" name="Rectángulo 24">
              <a:extLst>
                <a:ext uri="{FF2B5EF4-FFF2-40B4-BE49-F238E27FC236}">
                  <a16:creationId xmlns:a16="http://schemas.microsoft.com/office/drawing/2014/main" id="{5FF43F78-8087-7207-A9F4-F0530FFFBDF6}"/>
                </a:ext>
              </a:extLst>
            </p:cNvPr>
            <p:cNvSpPr/>
            <p:nvPr/>
          </p:nvSpPr>
          <p:spPr>
            <a:xfrm>
              <a:off x="8245931" y="1556293"/>
              <a:ext cx="85578" cy="8557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6" name="Elipse 25">
              <a:extLst>
                <a:ext uri="{FF2B5EF4-FFF2-40B4-BE49-F238E27FC236}">
                  <a16:creationId xmlns:a16="http://schemas.microsoft.com/office/drawing/2014/main" id="{B34D7C7C-0EA5-1847-6DEC-93E82047218F}"/>
                </a:ext>
              </a:extLst>
            </p:cNvPr>
            <p:cNvSpPr/>
            <p:nvPr/>
          </p:nvSpPr>
          <p:spPr>
            <a:xfrm>
              <a:off x="1868805" y="4431222"/>
              <a:ext cx="81089" cy="8108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</p:spTree>
    <p:extLst>
      <p:ext uri="{BB962C8B-B14F-4D97-AF65-F5344CB8AC3E}">
        <p14:creationId xmlns:p14="http://schemas.microsoft.com/office/powerpoint/2010/main" val="26328599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6" presetClass="emph" presetSubtype="0" repeatCount="indefinite" autoRev="1" fill="hold" nodeType="withEffect" p14:presetBounceEnd="22000">
                                      <p:stCondLst>
                                        <p:cond delay="0"/>
                                      </p:stCondLst>
                                      <p:childTnLst>
                                        <p:animScale p14:bounceEnd="22000">
                                          <p:cBhvr>
                                            <p:cTn id="6" dur="6000" fill="hold"/>
                                            <p:tgtEl>
                                              <p:spTgt spid="28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" fill="hold">
                          <p:stCondLst>
                            <p:cond delay="indefinite"/>
                          </p:stCondLst>
                          <p:childTnLst>
                            <p:par>
                              <p:cTn id="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" presetID="1" presetClass="path" presetSubtype="0" accel="50000" de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 0 C 0.069 0 0.125 0.056 0.125 0.125 C 0.125 0.194 0.069 0.25 0 0.25 C -0.069 0.25 -0.125 0.194 -0.125 0.125 C -0.125 0.056 -0.069 0 0 0 Z" pathEditMode="relative" ptsTypes="">
                                          <p:cBhvr>
                                            <p:cTn id="10" dur="2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1" fill="hold">
                          <p:stCondLst>
                            <p:cond delay="indefinite"/>
                          </p:stCondLst>
                          <p:childTnLst>
                            <p:par>
                              <p:cTn id="1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3" presetID="45" presetClass="exit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4" dur="20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5" dur="2000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5000">
                                              <p:val>
                                                <p:strVal val="0.92*ppt_w"/>
                                              </p:val>
                                            </p:tav>
                                            <p:tav tm="10000">
                                              <p:val>
                                                <p:strVal val="0.71*ppt_w"/>
                                              </p:val>
                                            </p:tav>
                                            <p:tav tm="15000">
                                              <p:val>
                                                <p:strVal val="0.38*ppt_w"/>
                                              </p:val>
                                            </p:tav>
                                            <p:tav tm="2000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25000">
                                              <p:val>
                                                <p:strVal val="-0.38*ppt_w"/>
                                              </p:val>
                                            </p:tav>
                                            <p:tav tm="30000">
                                              <p:val>
                                                <p:strVal val="-0.71*ppt_w"/>
                                              </p:val>
                                            </p:tav>
                                            <p:tav tm="35000">
                                              <p:val>
                                                <p:strVal val="-0.92*ppt_w"/>
                                              </p:val>
                                            </p:tav>
                                            <p:tav tm="40000">
                                              <p:val>
                                                <p:strVal val="-ppt_w"/>
                                              </p:val>
                                            </p:tav>
                                            <p:tav tm="45000">
                                              <p:val>
                                                <p:strVal val="-0.92*ppt_w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-0.71*ppt_w"/>
                                              </p:val>
                                            </p:tav>
                                            <p:tav tm="55000">
                                              <p:val>
                                                <p:strVal val="-0.38*ppt_w"/>
                                              </p:val>
                                            </p:tav>
                                            <p:tav tm="6000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65000">
                                              <p:val>
                                                <p:strVal val="0.38*ppt_w"/>
                                              </p:val>
                                            </p:tav>
                                            <p:tav tm="70000">
                                              <p:val>
                                                <p:strVal val="0.71*ppt_w"/>
                                              </p:val>
                                            </p:tav>
                                            <p:tav tm="75000">
                                              <p:val>
                                                <p:strVal val="0.92*ppt_w"/>
                                              </p:val>
                                            </p:tav>
                                            <p:tav tm="8000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85000">
                                              <p:val>
                                                <p:strVal val="0.92*ppt_w"/>
                                              </p:val>
                                            </p:tav>
                                            <p:tav tm="90000">
                                              <p:val>
                                                <p:strVal val="0.71*ppt_w"/>
                                              </p:val>
                                            </p:tav>
                                            <p:tav tm="95000">
                                              <p:val>
                                                <p:strVal val="0.38*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2000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1999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8" presetID="35" presetClass="path" presetSubtype="0" repeatCount="indefinite" accel="29000" decel="26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3.33333E-6 -2.22222E-6 L 0.07136 0.00062 " pathEditMode="relative" rAng="0" ptsTypes="AA">
                                          <p:cBhvr>
                                            <p:cTn id="19" dur="5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559" y="3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0" presetID="42" presetClass="path" presetSubtype="0" repeatCount="indefinite" accel="3636" autoRev="1" fill="hold" nodeType="withEffect" p14:presetBounceEnd="5091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-5.55556E-7 0.00124 L 0.01337 0.03056 " pathEditMode="relative" rAng="0" ptsTypes="AA" p14:bounceEnd="5091">
                                          <p:cBhvr>
                                            <p:cTn id="21" dur="6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660" y="145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2" presetID="8" presetClass="emph" presetSubtype="0" repeatCount="indefinite" accel="2500" autoRev="1" fill="hold" nodeType="withEffect" p14:presetBounceEnd="3500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 p14:bounceEnd="3500">
                                          <p:cBhvr>
                                            <p:cTn id="23" dur="3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4" presetID="42" presetClass="path" presetSubtype="0" repeatCount="indefinite" accel="3636" autoRev="1" fill="hold" nodeType="withEffect" p14:presetBounceEnd="5091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-1.66667E-6 0.00124 L 0.01337 0.03056 " pathEditMode="relative" rAng="0" ptsTypes="AA" p14:bounceEnd="5091">
                                          <p:cBhvr>
                                            <p:cTn id="25" dur="3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660" y="145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6" presetID="8" presetClass="emph" presetSubtype="0" repeatCount="indefinite" accel="2500" autoRev="1" fill="hold" nodeType="withEffect" p14:presetBounceEnd="3500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 p14:bounceEnd="3500">
                                          <p:cBhvr>
                                            <p:cTn id="27" dur="8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8" fill="hold">
                          <p:stCondLst>
                            <p:cond delay="indefinite"/>
                          </p:stCondLst>
                          <p:childTnLst>
                            <p:par>
                              <p:cTn id="2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0" presetID="21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32" dur="20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10" presetClass="entr" presetSubtype="0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5" dur="16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" presetID="10" presetClass="entr" presetSubtype="0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8" dur="12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5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6" presetClass="emph" presetSubtype="0" repeatCount="indefinite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6" dur="6000" fill="hold"/>
                                            <p:tgtEl>
                                              <p:spTgt spid="28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" fill="hold">
                          <p:stCondLst>
                            <p:cond delay="indefinite"/>
                          </p:stCondLst>
                          <p:childTnLst>
                            <p:par>
                              <p:cTn id="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" presetID="1" presetClass="path" presetSubtype="0" accel="50000" de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 0 C 0.069 0 0.125 0.056 0.125 0.125 C 0.125 0.194 0.069 0.25 0 0.25 C -0.069 0.25 -0.125 0.194 -0.125 0.125 C -0.125 0.056 -0.069 0 0 0 Z" pathEditMode="relative" ptsTypes="">
                                          <p:cBhvr>
                                            <p:cTn id="10" dur="2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1" fill="hold">
                          <p:stCondLst>
                            <p:cond delay="indefinite"/>
                          </p:stCondLst>
                          <p:childTnLst>
                            <p:par>
                              <p:cTn id="1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3" presetID="45" presetClass="exit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4" dur="20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5" dur="2000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5000">
                                              <p:val>
                                                <p:strVal val="0.92*ppt_w"/>
                                              </p:val>
                                            </p:tav>
                                            <p:tav tm="10000">
                                              <p:val>
                                                <p:strVal val="0.71*ppt_w"/>
                                              </p:val>
                                            </p:tav>
                                            <p:tav tm="15000">
                                              <p:val>
                                                <p:strVal val="0.38*ppt_w"/>
                                              </p:val>
                                            </p:tav>
                                            <p:tav tm="2000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25000">
                                              <p:val>
                                                <p:strVal val="-0.38*ppt_w"/>
                                              </p:val>
                                            </p:tav>
                                            <p:tav tm="30000">
                                              <p:val>
                                                <p:strVal val="-0.71*ppt_w"/>
                                              </p:val>
                                            </p:tav>
                                            <p:tav tm="35000">
                                              <p:val>
                                                <p:strVal val="-0.92*ppt_w"/>
                                              </p:val>
                                            </p:tav>
                                            <p:tav tm="40000">
                                              <p:val>
                                                <p:strVal val="-ppt_w"/>
                                              </p:val>
                                            </p:tav>
                                            <p:tav tm="45000">
                                              <p:val>
                                                <p:strVal val="-0.92*ppt_w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-0.71*ppt_w"/>
                                              </p:val>
                                            </p:tav>
                                            <p:tav tm="55000">
                                              <p:val>
                                                <p:strVal val="-0.38*ppt_w"/>
                                              </p:val>
                                            </p:tav>
                                            <p:tav tm="6000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65000">
                                              <p:val>
                                                <p:strVal val="0.38*ppt_w"/>
                                              </p:val>
                                            </p:tav>
                                            <p:tav tm="70000">
                                              <p:val>
                                                <p:strVal val="0.71*ppt_w"/>
                                              </p:val>
                                            </p:tav>
                                            <p:tav tm="75000">
                                              <p:val>
                                                <p:strVal val="0.92*ppt_w"/>
                                              </p:val>
                                            </p:tav>
                                            <p:tav tm="8000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85000">
                                              <p:val>
                                                <p:strVal val="0.92*ppt_w"/>
                                              </p:val>
                                            </p:tav>
                                            <p:tav tm="90000">
                                              <p:val>
                                                <p:strVal val="0.71*ppt_w"/>
                                              </p:val>
                                            </p:tav>
                                            <p:tav tm="95000">
                                              <p:val>
                                                <p:strVal val="0.38*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2000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1999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8" presetID="35" presetClass="path" presetSubtype="0" repeatCount="indefinite" accel="29000" decel="26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3.33333E-6 -2.22222E-6 L 0.07136 0.00062 " pathEditMode="relative" rAng="0" ptsTypes="AA">
                                          <p:cBhvr>
                                            <p:cTn id="19" dur="5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559" y="3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0" presetID="42" presetClass="path" presetSubtype="0" repeatCount="indefinite" accel="3636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-5.55556E-7 0.00124 L 0.01337 0.03056 " pathEditMode="relative" rAng="0" ptsTypes="AA">
                                          <p:cBhvr>
                                            <p:cTn id="21" dur="6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660" y="145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2" presetID="8" presetClass="emph" presetSubtype="0" repeatCount="indefinite" accel="25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>
                                          <p:cBhvr>
                                            <p:cTn id="23" dur="3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4" presetID="42" presetClass="path" presetSubtype="0" repeatCount="indefinite" accel="3636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-1.66667E-6 0.00124 L 0.01337 0.03056 " pathEditMode="relative" rAng="0" ptsTypes="AA">
                                          <p:cBhvr>
                                            <p:cTn id="25" dur="3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660" y="145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6" presetID="8" presetClass="emph" presetSubtype="0" repeatCount="indefinite" accel="25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>
                                          <p:cBhvr>
                                            <p:cTn id="27" dur="8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8" fill="hold">
                          <p:stCondLst>
                            <p:cond delay="indefinite"/>
                          </p:stCondLst>
                          <p:childTnLst>
                            <p:par>
                              <p:cTn id="2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0" presetID="21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32" dur="20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10" presetClass="entr" presetSubtype="0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5" dur="16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" presetID="10" presetClass="entr" presetSubtype="0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8" dur="12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5" grpId="0"/>
        </p:bldLst>
      </p:timing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Forma&#10;&#10;Descripción generada automáticamente">
            <a:extLst>
              <a:ext uri="{FF2B5EF4-FFF2-40B4-BE49-F238E27FC236}">
                <a16:creationId xmlns:a16="http://schemas.microsoft.com/office/drawing/2014/main" id="{F2C40DD3-0FB4-7083-371E-27079241DAC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8" t="11190" r="47314" b="12346"/>
          <a:stretch/>
        </p:blipFill>
        <p:spPr>
          <a:xfrm>
            <a:off x="7920953" y="2717322"/>
            <a:ext cx="1223046" cy="1134961"/>
          </a:xfrm>
          <a:prstGeom prst="rect">
            <a:avLst/>
          </a:prstGeom>
        </p:spPr>
      </p:pic>
      <p:pic>
        <p:nvPicPr>
          <p:cNvPr id="6" name="Imagen 5" descr="Icono&#10;&#10;Descripción generada automáticamente">
            <a:extLst>
              <a:ext uri="{FF2B5EF4-FFF2-40B4-BE49-F238E27FC236}">
                <a16:creationId xmlns:a16="http://schemas.microsoft.com/office/drawing/2014/main" id="{FC5252B5-042A-050D-A4A9-CE2C7BFE623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803" t="24065" r="2121" b="27656"/>
          <a:stretch/>
        </p:blipFill>
        <p:spPr>
          <a:xfrm flipV="1">
            <a:off x="-1192" y="4950"/>
            <a:ext cx="1832919" cy="1014256"/>
          </a:xfrm>
          <a:prstGeom prst="rect">
            <a:avLst/>
          </a:prstGeom>
        </p:spPr>
      </p:pic>
      <p:pic>
        <p:nvPicPr>
          <p:cNvPr id="7" name="Imagen 6" descr="Un dibujo de un animal&#10;&#10;Descripción generada automáticamente con confianza baja">
            <a:extLst>
              <a:ext uri="{FF2B5EF4-FFF2-40B4-BE49-F238E27FC236}">
                <a16:creationId xmlns:a16="http://schemas.microsoft.com/office/drawing/2014/main" id="{5EACE198-8088-997F-FD46-02F8E53370E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9" t="39961" r="62780" b="21464"/>
          <a:stretch/>
        </p:blipFill>
        <p:spPr>
          <a:xfrm>
            <a:off x="5979130" y="3244287"/>
            <a:ext cx="3163425" cy="1899213"/>
          </a:xfrm>
          <a:prstGeom prst="rect">
            <a:avLst/>
          </a:prstGeom>
        </p:spPr>
      </p:pic>
      <p:pic>
        <p:nvPicPr>
          <p:cNvPr id="9" name="Imagen 8" descr="Dibujo de una persona&#10;&#10;Descripción generada automáticamente con confianza media">
            <a:extLst>
              <a:ext uri="{FF2B5EF4-FFF2-40B4-BE49-F238E27FC236}">
                <a16:creationId xmlns:a16="http://schemas.microsoft.com/office/drawing/2014/main" id="{B5CD2A73-C90A-A1B8-BED4-05152A69158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25" r="53804" b="34414"/>
          <a:stretch/>
        </p:blipFill>
        <p:spPr>
          <a:xfrm>
            <a:off x="6669632" y="3284802"/>
            <a:ext cx="2463658" cy="1858697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E7DD147-0A38-4E87-9D9A-1D9976EF17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91880" y="1133900"/>
            <a:ext cx="5684895" cy="2932521"/>
          </a:xfrm>
        </p:spPr>
        <p:txBody>
          <a:bodyPr/>
          <a:lstStyle/>
          <a:p>
            <a:r>
              <a:rPr lang="en-US" b="1" dirty="0"/>
              <a:t>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3B961B-AA6F-44A9-9907-E12FC2E322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59246" y="963636"/>
            <a:ext cx="5717529" cy="3608363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en-IN" sz="2000" b="1" dirty="0"/>
              <a:t>System Architecture:</a:t>
            </a:r>
            <a:endParaRPr lang="en-IN" dirty="0"/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/>
              <a:t>Frontend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sz="1400" dirty="0"/>
              <a:t>Handles user interaction and data presentation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400" b="1" dirty="0"/>
              <a:t>Backend</a:t>
            </a:r>
            <a:r>
              <a:rPr lang="en-IN" sz="1400" dirty="0"/>
              <a:t>: Manages business logic and API communication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/>
              <a:t>Database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sz="1400" dirty="0"/>
              <a:t>Stores and retrieves expense data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400" b="1" dirty="0"/>
              <a:t>Diagram Highlights:</a:t>
            </a:r>
          </a:p>
          <a:p>
            <a:pPr algn="l">
              <a:lnSpc>
                <a:spcPct val="100000"/>
              </a:lnSpc>
            </a:pPr>
            <a:r>
              <a:rPr lang="en-IN" sz="1400" b="1" dirty="0"/>
              <a:t>                 </a:t>
            </a:r>
            <a:r>
              <a:rPr lang="en-IN" sz="1400" dirty="0"/>
              <a:t>User → Frontend → Backend → Database → Insights</a:t>
            </a:r>
            <a:endParaRPr lang="en-IN" sz="1400" b="1" dirty="0"/>
          </a:p>
        </p:txBody>
      </p:sp>
      <p:pic>
        <p:nvPicPr>
          <p:cNvPr id="17" name="Imagen 16" descr="Círculo&#10;&#10;Descripción generada automáticamente">
            <a:extLst>
              <a:ext uri="{FF2B5EF4-FFF2-40B4-BE49-F238E27FC236}">
                <a16:creationId xmlns:a16="http://schemas.microsoft.com/office/drawing/2014/main" id="{80D10D1F-A34B-F59E-0925-BDA9E197E11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00" t="6535" r="24866" b="6900"/>
          <a:stretch/>
        </p:blipFill>
        <p:spPr>
          <a:xfrm>
            <a:off x="406882" y="641812"/>
            <a:ext cx="801545" cy="799242"/>
          </a:xfrm>
          <a:prstGeom prst="rect">
            <a:avLst/>
          </a:prstGeom>
        </p:spPr>
      </p:pic>
      <p:pic>
        <p:nvPicPr>
          <p:cNvPr id="21" name="Imagen 20" descr="Imagen que contiene luz, lámpara&#10;&#10;Descripción generada automáticamente">
            <a:extLst>
              <a:ext uri="{FF2B5EF4-FFF2-40B4-BE49-F238E27FC236}">
                <a16:creationId xmlns:a16="http://schemas.microsoft.com/office/drawing/2014/main" id="{5BEF0C80-96ED-ACA3-1509-73CBAD54B156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50" t="6158" r="23333" b="5607"/>
          <a:stretch/>
        </p:blipFill>
        <p:spPr>
          <a:xfrm>
            <a:off x="980564" y="3614794"/>
            <a:ext cx="471505" cy="451627"/>
          </a:xfrm>
          <a:prstGeom prst="rect">
            <a:avLst/>
          </a:prstGeom>
        </p:spPr>
      </p:pic>
      <p:sp>
        <p:nvSpPr>
          <p:cNvPr id="23" name="Elipse 22">
            <a:extLst>
              <a:ext uri="{FF2B5EF4-FFF2-40B4-BE49-F238E27FC236}">
                <a16:creationId xmlns:a16="http://schemas.microsoft.com/office/drawing/2014/main" id="{112AC5FB-292F-AF20-3273-D5F7C2185005}"/>
              </a:ext>
            </a:extLst>
          </p:cNvPr>
          <p:cNvSpPr/>
          <p:nvPr/>
        </p:nvSpPr>
        <p:spPr>
          <a:xfrm>
            <a:off x="13407807" y="4655444"/>
            <a:ext cx="81089" cy="8108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grpSp>
        <p:nvGrpSpPr>
          <p:cNvPr id="28" name="Grupo 27">
            <a:extLst>
              <a:ext uri="{FF2B5EF4-FFF2-40B4-BE49-F238E27FC236}">
                <a16:creationId xmlns:a16="http://schemas.microsoft.com/office/drawing/2014/main" id="{8168F1AF-FF19-5CE0-ACFA-FC1FAEC94904}"/>
              </a:ext>
            </a:extLst>
          </p:cNvPr>
          <p:cNvGrpSpPr/>
          <p:nvPr/>
        </p:nvGrpSpPr>
        <p:grpSpPr>
          <a:xfrm>
            <a:off x="258349" y="1235598"/>
            <a:ext cx="7725988" cy="3135952"/>
            <a:chOff x="353635" y="1274118"/>
            <a:chExt cx="7977874" cy="3238193"/>
          </a:xfrm>
        </p:grpSpPr>
        <p:sp>
          <p:nvSpPr>
            <p:cNvPr id="10" name="Rectángulo 9">
              <a:extLst>
                <a:ext uri="{FF2B5EF4-FFF2-40B4-BE49-F238E27FC236}">
                  <a16:creationId xmlns:a16="http://schemas.microsoft.com/office/drawing/2014/main" id="{013A0A0C-768A-103F-9788-31DBF077BFF4}"/>
                </a:ext>
              </a:extLst>
            </p:cNvPr>
            <p:cNvSpPr/>
            <p:nvPr/>
          </p:nvSpPr>
          <p:spPr>
            <a:xfrm>
              <a:off x="353635" y="2349689"/>
              <a:ext cx="85578" cy="8557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58D7E544-DC0C-C77B-8580-CAE9813CF86B}"/>
                </a:ext>
              </a:extLst>
            </p:cNvPr>
            <p:cNvSpPr/>
            <p:nvPr/>
          </p:nvSpPr>
          <p:spPr>
            <a:xfrm>
              <a:off x="1338442" y="2358303"/>
              <a:ext cx="81089" cy="8108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0060FA3F-4E9E-249A-5455-536C4A71EDFC}"/>
                </a:ext>
              </a:extLst>
            </p:cNvPr>
            <p:cNvSpPr/>
            <p:nvPr/>
          </p:nvSpPr>
          <p:spPr>
            <a:xfrm>
              <a:off x="1498925" y="1274118"/>
              <a:ext cx="152400" cy="152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4" name="Rectángulo 13">
              <a:extLst>
                <a:ext uri="{FF2B5EF4-FFF2-40B4-BE49-F238E27FC236}">
                  <a16:creationId xmlns:a16="http://schemas.microsoft.com/office/drawing/2014/main" id="{443307E2-2F1E-6FD3-F1B1-9D1DD0C21CD9}"/>
                </a:ext>
              </a:extLst>
            </p:cNvPr>
            <p:cNvSpPr/>
            <p:nvPr/>
          </p:nvSpPr>
          <p:spPr>
            <a:xfrm>
              <a:off x="1639948" y="2631744"/>
              <a:ext cx="85578" cy="8557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8422F606-6846-2810-C0AA-DCDE5A4FC325}"/>
                </a:ext>
              </a:extLst>
            </p:cNvPr>
            <p:cNvSpPr/>
            <p:nvPr/>
          </p:nvSpPr>
          <p:spPr>
            <a:xfrm>
              <a:off x="7106255" y="1700791"/>
              <a:ext cx="81089" cy="8108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7567F1F1-DB0D-5FC5-18D4-19A9916A379B}"/>
                </a:ext>
              </a:extLst>
            </p:cNvPr>
            <p:cNvSpPr/>
            <p:nvPr/>
          </p:nvSpPr>
          <p:spPr>
            <a:xfrm>
              <a:off x="7604339" y="3866477"/>
              <a:ext cx="152400" cy="152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4" name="Rectángulo 23">
              <a:extLst>
                <a:ext uri="{FF2B5EF4-FFF2-40B4-BE49-F238E27FC236}">
                  <a16:creationId xmlns:a16="http://schemas.microsoft.com/office/drawing/2014/main" id="{5FB70843-6506-4AD3-0AEC-754F6F42C3DF}"/>
                </a:ext>
              </a:extLst>
            </p:cNvPr>
            <p:cNvSpPr/>
            <p:nvPr/>
          </p:nvSpPr>
          <p:spPr>
            <a:xfrm>
              <a:off x="7756739" y="2510730"/>
              <a:ext cx="85578" cy="8557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5" name="Rectángulo 24">
              <a:extLst>
                <a:ext uri="{FF2B5EF4-FFF2-40B4-BE49-F238E27FC236}">
                  <a16:creationId xmlns:a16="http://schemas.microsoft.com/office/drawing/2014/main" id="{5FF43F78-8087-7207-A9F4-F0530FFFBDF6}"/>
                </a:ext>
              </a:extLst>
            </p:cNvPr>
            <p:cNvSpPr/>
            <p:nvPr/>
          </p:nvSpPr>
          <p:spPr>
            <a:xfrm>
              <a:off x="8245931" y="1556293"/>
              <a:ext cx="85578" cy="8557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6" name="Elipse 25">
              <a:extLst>
                <a:ext uri="{FF2B5EF4-FFF2-40B4-BE49-F238E27FC236}">
                  <a16:creationId xmlns:a16="http://schemas.microsoft.com/office/drawing/2014/main" id="{B34D7C7C-0EA5-1847-6DEC-93E82047218F}"/>
                </a:ext>
              </a:extLst>
            </p:cNvPr>
            <p:cNvSpPr/>
            <p:nvPr/>
          </p:nvSpPr>
          <p:spPr>
            <a:xfrm>
              <a:off x="1868805" y="4431222"/>
              <a:ext cx="81089" cy="8108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</p:spTree>
    <p:extLst>
      <p:ext uri="{BB962C8B-B14F-4D97-AF65-F5344CB8AC3E}">
        <p14:creationId xmlns:p14="http://schemas.microsoft.com/office/powerpoint/2010/main" val="2730762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6" presetClass="emph" presetSubtype="0" repeatCount="indefinite" autoRev="1" fill="hold" nodeType="withEffect" p14:presetBounceEnd="22000">
                                      <p:stCondLst>
                                        <p:cond delay="0"/>
                                      </p:stCondLst>
                                      <p:childTnLst>
                                        <p:animScale p14:bounceEnd="22000">
                                          <p:cBhvr>
                                            <p:cTn id="6" dur="6000" fill="hold"/>
                                            <p:tgtEl>
                                              <p:spTgt spid="28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" presetID="42" presetClass="path" presetSubtype="0" repeatCount="indefinite" accel="19000" decel="19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3.33333E-6 -4.93827E-7 L 0.00035 0.05031 " pathEditMode="relative" rAng="0" ptsTypes="AA">
                                          <p:cBhvr>
                                            <p:cTn id="8" dur="32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382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9" presetID="42" presetClass="path" presetSubtype="0" repeatCount="indefinite" accel="10000" decel="10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8.33333E-7 2.22222E-6 L 0.00035 0.05031 " pathEditMode="relative" rAng="0" ptsTypes="AA">
                                          <p:cBhvr>
                                            <p:cTn id="10" dur="2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271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" presetID="35" presetClass="path" presetSubtype="0" repeatCount="indefinite" accel="29000" decel="26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3.33333E-6 -2.22222E-6 L 0.07136 0.00062 " pathEditMode="relative" rAng="0" ptsTypes="AA">
                                          <p:cBhvr>
                                            <p:cTn id="12" dur="5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559" y="3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3" presetID="42" presetClass="path" presetSubtype="0" repeatCount="indefinite" accel="3636" autoRev="1" fill="hold" nodeType="withEffect" p14:presetBounceEnd="5091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3.88889E-6 0.00124 L 0.01336 0.03056 " pathEditMode="relative" rAng="0" ptsTypes="AA" p14:bounceEnd="5091">
                                          <p:cBhvr>
                                            <p:cTn id="14" dur="6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660" y="145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5" presetID="8" presetClass="emph" presetSubtype="0" repeatCount="indefinite" accel="2500" autoRev="1" fill="hold" nodeType="withEffect" p14:presetBounceEnd="3500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 p14:bounceEnd="3500">
                                          <p:cBhvr>
                                            <p:cTn id="16" dur="3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7" presetID="42" presetClass="path" presetSubtype="0" repeatCount="indefinite" accel="3636" autoRev="1" fill="hold" nodeType="withEffect" p14:presetBounceEnd="5091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-2.5E-6 0.00123 L 0.01337 0.03055 " pathEditMode="relative" rAng="0" ptsTypes="AA" p14:bounceEnd="5091">
                                          <p:cBhvr>
                                            <p:cTn id="18" dur="3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660" y="145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9" presetID="8" presetClass="emph" presetSubtype="0" repeatCount="indefinite" accel="2500" autoRev="1" fill="hold" nodeType="withEffect" p14:presetBounceEnd="3500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 p14:bounceEnd="3500">
                                          <p:cBhvr>
                                            <p:cTn id="20" dur="8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1" presetID="42" presetClass="path" presetSubtype="0" repeatCount="indefinite" accel="9000" decel="8000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0 -2.71605E-6 L 0.00677 -0.0179 " pathEditMode="relative" rAng="0" ptsTypes="AA">
                                          <p:cBhvr>
                                            <p:cTn id="22" dur="2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30" y="-89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3" presetID="8" presetClass="emph" presetSubtype="0" repeatCount="indefinite" accel="2500" autoRev="1" fill="hold" nodeType="withEffect" p14:presetBounceEnd="3500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 p14:bounceEnd="3500">
                                          <p:cBhvr>
                                            <p:cTn id="24" dur="6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5" presetID="10" presetClass="entr" presetSubtype="0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7" dur="16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10" presetClass="entr" presetSubtype="0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0" dur="12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5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6" presetClass="emph" presetSubtype="0" repeatCount="indefinite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6" dur="6000" fill="hold"/>
                                            <p:tgtEl>
                                              <p:spTgt spid="28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" presetID="42" presetClass="path" presetSubtype="0" repeatCount="indefinite" accel="10000" decel="14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22222E-6 -4.07407E-6 L 0.00035 0.05031 " pathEditMode="relative" rAng="0" ptsTypes="AA">
                                          <p:cBhvr>
                                            <p:cTn id="8" dur="52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7" y="253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9" presetID="42" presetClass="path" presetSubtype="0" repeatCount="indefinite" accel="19000" decel="19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3.33333E-6 -4.93827E-7 L 0.00035 0.05031 " pathEditMode="relative" rAng="0" ptsTypes="AA">
                                          <p:cBhvr>
                                            <p:cTn id="10" dur="32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382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" presetID="42" presetClass="path" presetSubtype="0" repeatCount="indefinite" accel="10000" decel="10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8.33333E-7 2.22222E-6 L 0.00035 0.05031 " pathEditMode="relative" rAng="0" ptsTypes="AA">
                                          <p:cBhvr>
                                            <p:cTn id="12" dur="2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271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3" presetID="35" presetClass="path" presetSubtype="0" repeatCount="indefinite" accel="29000" decel="26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3.33333E-6 -2.22222E-6 L 0.07136 0.00062 " pathEditMode="relative" rAng="0" ptsTypes="AA">
                                          <p:cBhvr>
                                            <p:cTn id="14" dur="5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559" y="3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5" presetID="42" presetClass="path" presetSubtype="0" repeatCount="indefinite" accel="3636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2.77778E-7 0.00124 L 0.01337 0.03056 " pathEditMode="relative" rAng="0" ptsTypes="AA">
                                          <p:cBhvr>
                                            <p:cTn id="16" dur="6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660" y="145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" presetID="8" presetClass="emph" presetSubtype="0" repeatCount="indefinite" accel="25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>
                                          <p:cBhvr>
                                            <p:cTn id="18" dur="3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9" presetID="42" presetClass="path" presetSubtype="0" repeatCount="indefinite" accel="3636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-2.77778E-7 0.00123 L 0.01337 0.03055 " pathEditMode="relative" rAng="0" ptsTypes="AA">
                                          <p:cBhvr>
                                            <p:cTn id="20" dur="3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660" y="145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1" presetID="8" presetClass="emph" presetSubtype="0" repeatCount="indefinite" accel="25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>
                                          <p:cBhvr>
                                            <p:cTn id="22" dur="8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3" presetID="42" presetClass="path" presetSubtype="0" repeatCount="indefinite" accel="9000" decel="8000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2.77778E-7 -1.48148E-6 L 0.00677 -0.0179 " pathEditMode="relative" rAng="0" ptsTypes="AA">
                                          <p:cBhvr>
                                            <p:cTn id="24" dur="2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30" y="-89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5" presetID="8" presetClass="emph" presetSubtype="0" repeatCount="indefinite" accel="25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>
                                          <p:cBhvr>
                                            <p:cTn id="26" dur="6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7" presetID="8" presetClass="emph" presetSubtype="0" repeatCount="indefinite" accel="8000" decel="9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28" dur="4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9" presetID="42" presetClass="path" presetSubtype="0" repeatCount="indefinite" accel="8000" decel="9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22222E-6 -0.00185 L 2.22222E-6 0.03765 " pathEditMode="relative" rAng="0" ptsTypes="AA">
                                          <p:cBhvr>
                                            <p:cTn id="30" dur="4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197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1" presetID="8" presetClass="emph" presetSubtype="0" repeatCount="indefinite" accel="8000" decel="9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32" dur="2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3" presetID="42" presetClass="path" presetSubtype="0" repeatCount="indefinite" accel="8000" decel="9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8.33333E-7 -0.00185 L 8.33333E-7 0.03766 " pathEditMode="relative" rAng="0" ptsTypes="AA">
                                          <p:cBhvr>
                                            <p:cTn id="34" dur="2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197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5" presetID="10" presetClass="entr" presetSubtype="0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7" dur="16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10" presetClass="entr" presetSubtype="0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0" dur="12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5" grpId="0"/>
        </p:bldLst>
      </p:timing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Forma&#10;&#10;Descripción generada automáticamente">
            <a:extLst>
              <a:ext uri="{FF2B5EF4-FFF2-40B4-BE49-F238E27FC236}">
                <a16:creationId xmlns:a16="http://schemas.microsoft.com/office/drawing/2014/main" id="{F2C40DD3-0FB4-7083-371E-27079241DAC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8" t="11190" r="47314" b="12346"/>
          <a:stretch/>
        </p:blipFill>
        <p:spPr>
          <a:xfrm>
            <a:off x="7920953" y="2717322"/>
            <a:ext cx="1223046" cy="1134961"/>
          </a:xfrm>
          <a:prstGeom prst="rect">
            <a:avLst/>
          </a:prstGeom>
        </p:spPr>
      </p:pic>
      <p:pic>
        <p:nvPicPr>
          <p:cNvPr id="6" name="Imagen 5" descr="Icono&#10;&#10;Descripción generada automáticamente">
            <a:extLst>
              <a:ext uri="{FF2B5EF4-FFF2-40B4-BE49-F238E27FC236}">
                <a16:creationId xmlns:a16="http://schemas.microsoft.com/office/drawing/2014/main" id="{FC5252B5-042A-050D-A4A9-CE2C7BFE623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803" t="24065" r="2121" b="27656"/>
          <a:stretch/>
        </p:blipFill>
        <p:spPr>
          <a:xfrm flipV="1">
            <a:off x="4673" y="0"/>
            <a:ext cx="1832919" cy="1014256"/>
          </a:xfrm>
          <a:prstGeom prst="rect">
            <a:avLst/>
          </a:prstGeom>
        </p:spPr>
      </p:pic>
      <p:pic>
        <p:nvPicPr>
          <p:cNvPr id="7" name="Imagen 6" descr="Un dibujo de un animal&#10;&#10;Descripción generada automáticamente con confianza baja">
            <a:extLst>
              <a:ext uri="{FF2B5EF4-FFF2-40B4-BE49-F238E27FC236}">
                <a16:creationId xmlns:a16="http://schemas.microsoft.com/office/drawing/2014/main" id="{5EACE198-8088-997F-FD46-02F8E53370E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9" t="39961" r="62780" b="21464"/>
          <a:stretch/>
        </p:blipFill>
        <p:spPr>
          <a:xfrm>
            <a:off x="5964005" y="3230257"/>
            <a:ext cx="3163425" cy="1899213"/>
          </a:xfrm>
          <a:prstGeom prst="rect">
            <a:avLst/>
          </a:prstGeom>
        </p:spPr>
      </p:pic>
      <p:pic>
        <p:nvPicPr>
          <p:cNvPr id="9" name="Imagen 8" descr="Dibujo de una persona&#10;&#10;Descripción generada automáticamente con confianza media">
            <a:extLst>
              <a:ext uri="{FF2B5EF4-FFF2-40B4-BE49-F238E27FC236}">
                <a16:creationId xmlns:a16="http://schemas.microsoft.com/office/drawing/2014/main" id="{B5CD2A73-C90A-A1B8-BED4-05152A69158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25" r="53804" b="34414"/>
          <a:stretch/>
        </p:blipFill>
        <p:spPr>
          <a:xfrm>
            <a:off x="6624405" y="3225210"/>
            <a:ext cx="2463658" cy="1858697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E7DD147-0A38-4E87-9D9A-1D9976EF17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91880" y="1133900"/>
            <a:ext cx="5684895" cy="2932521"/>
          </a:xfrm>
        </p:spPr>
        <p:txBody>
          <a:bodyPr/>
          <a:lstStyle/>
          <a:p>
            <a:r>
              <a:rPr lang="en-US" b="1" dirty="0"/>
              <a:t>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3B961B-AA6F-44A9-9907-E12FC2E322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23115" y="963636"/>
            <a:ext cx="5353660" cy="3608363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en-IN" sz="2000" b="1" dirty="0"/>
              <a:t>Data Flow Diagram:</a:t>
            </a:r>
            <a:endParaRPr lang="en-IN" dirty="0"/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/>
              <a:t>Steps in Data Flow:</a:t>
            </a:r>
          </a:p>
          <a:p>
            <a:pPr algn="l">
              <a:lnSpc>
                <a:spcPct val="150000"/>
              </a:lnSpc>
            </a:pPr>
            <a:r>
              <a:rPr lang="en-IN" b="1" dirty="0"/>
              <a:t>        </a:t>
            </a:r>
            <a:r>
              <a:rPr lang="en-IN" sz="1400" b="1" dirty="0"/>
              <a:t>1.</a:t>
            </a:r>
            <a:r>
              <a:rPr lang="en-IN" sz="1400" dirty="0"/>
              <a:t> User inputs data via UI</a:t>
            </a:r>
            <a:r>
              <a:rPr lang="en-IN" dirty="0"/>
              <a:t>.</a:t>
            </a:r>
            <a:endParaRPr lang="en-IN" b="1" dirty="0"/>
          </a:p>
          <a:p>
            <a:pPr algn="l">
              <a:lnSpc>
                <a:spcPct val="150000"/>
              </a:lnSpc>
            </a:pPr>
            <a:r>
              <a:rPr lang="en-IN" sz="1400" dirty="0"/>
              <a:t>         2. </a:t>
            </a:r>
            <a:r>
              <a:rPr lang="en-US" sz="1400" dirty="0"/>
              <a:t>Backend processes and validates input.</a:t>
            </a:r>
          </a:p>
          <a:p>
            <a:pPr algn="l">
              <a:lnSpc>
                <a:spcPct val="150000"/>
              </a:lnSpc>
            </a:pPr>
            <a:r>
              <a:rPr lang="en-US" sz="1400" dirty="0"/>
              <a:t>         3. Data is stored in the database.</a:t>
            </a:r>
          </a:p>
          <a:p>
            <a:pPr algn="l">
              <a:lnSpc>
                <a:spcPct val="150000"/>
              </a:lnSpc>
            </a:pPr>
            <a:r>
              <a:rPr lang="en-US" sz="1400" dirty="0"/>
              <a:t>         4. Backend retrieves processed data for insights.</a:t>
            </a:r>
          </a:p>
          <a:p>
            <a:pPr algn="l">
              <a:lnSpc>
                <a:spcPct val="150000"/>
              </a:lnSpc>
            </a:pPr>
            <a:r>
              <a:rPr lang="en-US" sz="1400" dirty="0"/>
              <a:t>         5. Data is visualized on the dashboard.</a:t>
            </a:r>
            <a:endParaRPr lang="en-IN" sz="1400" dirty="0"/>
          </a:p>
        </p:txBody>
      </p:sp>
      <p:pic>
        <p:nvPicPr>
          <p:cNvPr id="17" name="Imagen 16" descr="Círculo&#10;&#10;Descripción generada automáticamente">
            <a:extLst>
              <a:ext uri="{FF2B5EF4-FFF2-40B4-BE49-F238E27FC236}">
                <a16:creationId xmlns:a16="http://schemas.microsoft.com/office/drawing/2014/main" id="{80D10D1F-A34B-F59E-0925-BDA9E197E11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00" t="6535" r="24866" b="6900"/>
          <a:stretch/>
        </p:blipFill>
        <p:spPr>
          <a:xfrm>
            <a:off x="406882" y="641812"/>
            <a:ext cx="801545" cy="799242"/>
          </a:xfrm>
          <a:prstGeom prst="rect">
            <a:avLst/>
          </a:prstGeom>
        </p:spPr>
      </p:pic>
      <p:pic>
        <p:nvPicPr>
          <p:cNvPr id="21" name="Imagen 20" descr="Imagen que contiene luz, lámpara&#10;&#10;Descripción generada automáticamente">
            <a:extLst>
              <a:ext uri="{FF2B5EF4-FFF2-40B4-BE49-F238E27FC236}">
                <a16:creationId xmlns:a16="http://schemas.microsoft.com/office/drawing/2014/main" id="{5BEF0C80-96ED-ACA3-1509-73CBAD54B156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50" t="6158" r="23333" b="5607"/>
          <a:stretch/>
        </p:blipFill>
        <p:spPr>
          <a:xfrm>
            <a:off x="980564" y="3614794"/>
            <a:ext cx="471505" cy="451627"/>
          </a:xfrm>
          <a:prstGeom prst="rect">
            <a:avLst/>
          </a:prstGeom>
        </p:spPr>
      </p:pic>
      <p:sp>
        <p:nvSpPr>
          <p:cNvPr id="23" name="Elipse 22">
            <a:extLst>
              <a:ext uri="{FF2B5EF4-FFF2-40B4-BE49-F238E27FC236}">
                <a16:creationId xmlns:a16="http://schemas.microsoft.com/office/drawing/2014/main" id="{112AC5FB-292F-AF20-3273-D5F7C2185005}"/>
              </a:ext>
            </a:extLst>
          </p:cNvPr>
          <p:cNvSpPr/>
          <p:nvPr/>
        </p:nvSpPr>
        <p:spPr>
          <a:xfrm>
            <a:off x="13407807" y="4655444"/>
            <a:ext cx="81089" cy="8108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grpSp>
        <p:nvGrpSpPr>
          <p:cNvPr id="28" name="Grupo 27">
            <a:extLst>
              <a:ext uri="{FF2B5EF4-FFF2-40B4-BE49-F238E27FC236}">
                <a16:creationId xmlns:a16="http://schemas.microsoft.com/office/drawing/2014/main" id="{8168F1AF-FF19-5CE0-ACFA-FC1FAEC94904}"/>
              </a:ext>
            </a:extLst>
          </p:cNvPr>
          <p:cNvGrpSpPr/>
          <p:nvPr/>
        </p:nvGrpSpPr>
        <p:grpSpPr>
          <a:xfrm>
            <a:off x="258349" y="1235598"/>
            <a:ext cx="7725988" cy="3135952"/>
            <a:chOff x="353635" y="1274118"/>
            <a:chExt cx="7977874" cy="3238193"/>
          </a:xfrm>
        </p:grpSpPr>
        <p:sp>
          <p:nvSpPr>
            <p:cNvPr id="10" name="Rectángulo 9">
              <a:extLst>
                <a:ext uri="{FF2B5EF4-FFF2-40B4-BE49-F238E27FC236}">
                  <a16:creationId xmlns:a16="http://schemas.microsoft.com/office/drawing/2014/main" id="{013A0A0C-768A-103F-9788-31DBF077BFF4}"/>
                </a:ext>
              </a:extLst>
            </p:cNvPr>
            <p:cNvSpPr/>
            <p:nvPr/>
          </p:nvSpPr>
          <p:spPr>
            <a:xfrm>
              <a:off x="353635" y="2349689"/>
              <a:ext cx="85578" cy="8557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58D7E544-DC0C-C77B-8580-CAE9813CF86B}"/>
                </a:ext>
              </a:extLst>
            </p:cNvPr>
            <p:cNvSpPr/>
            <p:nvPr/>
          </p:nvSpPr>
          <p:spPr>
            <a:xfrm>
              <a:off x="1338442" y="2358303"/>
              <a:ext cx="81089" cy="8108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0060FA3F-4E9E-249A-5455-536C4A71EDFC}"/>
                </a:ext>
              </a:extLst>
            </p:cNvPr>
            <p:cNvSpPr/>
            <p:nvPr/>
          </p:nvSpPr>
          <p:spPr>
            <a:xfrm>
              <a:off x="1498925" y="1274118"/>
              <a:ext cx="152400" cy="152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4" name="Rectángulo 13">
              <a:extLst>
                <a:ext uri="{FF2B5EF4-FFF2-40B4-BE49-F238E27FC236}">
                  <a16:creationId xmlns:a16="http://schemas.microsoft.com/office/drawing/2014/main" id="{443307E2-2F1E-6FD3-F1B1-9D1DD0C21CD9}"/>
                </a:ext>
              </a:extLst>
            </p:cNvPr>
            <p:cNvSpPr/>
            <p:nvPr/>
          </p:nvSpPr>
          <p:spPr>
            <a:xfrm>
              <a:off x="1639948" y="2631744"/>
              <a:ext cx="85578" cy="8557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8422F606-6846-2810-C0AA-DCDE5A4FC325}"/>
                </a:ext>
              </a:extLst>
            </p:cNvPr>
            <p:cNvSpPr/>
            <p:nvPr/>
          </p:nvSpPr>
          <p:spPr>
            <a:xfrm>
              <a:off x="7106255" y="1700791"/>
              <a:ext cx="81089" cy="8108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7567F1F1-DB0D-5FC5-18D4-19A9916A379B}"/>
                </a:ext>
              </a:extLst>
            </p:cNvPr>
            <p:cNvSpPr/>
            <p:nvPr/>
          </p:nvSpPr>
          <p:spPr>
            <a:xfrm>
              <a:off x="7604339" y="3866477"/>
              <a:ext cx="152400" cy="152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4" name="Rectángulo 23">
              <a:extLst>
                <a:ext uri="{FF2B5EF4-FFF2-40B4-BE49-F238E27FC236}">
                  <a16:creationId xmlns:a16="http://schemas.microsoft.com/office/drawing/2014/main" id="{5FB70843-6506-4AD3-0AEC-754F6F42C3DF}"/>
                </a:ext>
              </a:extLst>
            </p:cNvPr>
            <p:cNvSpPr/>
            <p:nvPr/>
          </p:nvSpPr>
          <p:spPr>
            <a:xfrm>
              <a:off x="7756739" y="2510730"/>
              <a:ext cx="85578" cy="8557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5" name="Rectángulo 24">
              <a:extLst>
                <a:ext uri="{FF2B5EF4-FFF2-40B4-BE49-F238E27FC236}">
                  <a16:creationId xmlns:a16="http://schemas.microsoft.com/office/drawing/2014/main" id="{5FF43F78-8087-7207-A9F4-F0530FFFBDF6}"/>
                </a:ext>
              </a:extLst>
            </p:cNvPr>
            <p:cNvSpPr/>
            <p:nvPr/>
          </p:nvSpPr>
          <p:spPr>
            <a:xfrm>
              <a:off x="8245931" y="1556293"/>
              <a:ext cx="85578" cy="8557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6" name="Elipse 25">
              <a:extLst>
                <a:ext uri="{FF2B5EF4-FFF2-40B4-BE49-F238E27FC236}">
                  <a16:creationId xmlns:a16="http://schemas.microsoft.com/office/drawing/2014/main" id="{B34D7C7C-0EA5-1847-6DEC-93E82047218F}"/>
                </a:ext>
              </a:extLst>
            </p:cNvPr>
            <p:cNvSpPr/>
            <p:nvPr/>
          </p:nvSpPr>
          <p:spPr>
            <a:xfrm>
              <a:off x="1868805" y="4431222"/>
              <a:ext cx="81089" cy="8108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</p:spTree>
    <p:extLst>
      <p:ext uri="{BB962C8B-B14F-4D97-AF65-F5344CB8AC3E}">
        <p14:creationId xmlns:p14="http://schemas.microsoft.com/office/powerpoint/2010/main" val="784252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6" presetClass="emph" presetSubtype="0" repeatCount="indefinite" autoRev="1" fill="hold" nodeType="withEffect" p14:presetBounceEnd="22000">
                                      <p:stCondLst>
                                        <p:cond delay="0"/>
                                      </p:stCondLst>
                                      <p:childTnLst>
                                        <p:animScale p14:bounceEnd="22000">
                                          <p:cBhvr>
                                            <p:cTn id="6" dur="6000" fill="hold"/>
                                            <p:tgtEl>
                                              <p:spTgt spid="28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" presetID="42" presetClass="path" presetSubtype="0" repeatCount="indefinite" accel="19000" decel="19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3.33333E-6 -4.93827E-7 L 0.00035 0.05031 " pathEditMode="relative" rAng="0" ptsTypes="AA">
                                          <p:cBhvr>
                                            <p:cTn id="8" dur="32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382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9" presetID="42" presetClass="path" presetSubtype="0" repeatCount="indefinite" accel="10000" decel="10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8.33333E-7 2.22222E-6 L 0.00035 0.05031 " pathEditMode="relative" rAng="0" ptsTypes="AA">
                                          <p:cBhvr>
                                            <p:cTn id="10" dur="2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271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" presetID="35" presetClass="path" presetSubtype="0" repeatCount="indefinite" accel="29000" decel="26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3.33333E-6 -2.22222E-6 L 0.07136 0.00062 " pathEditMode="relative" rAng="0" ptsTypes="AA">
                                          <p:cBhvr>
                                            <p:cTn id="12" dur="5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559" y="3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3" presetID="42" presetClass="path" presetSubtype="0" repeatCount="indefinite" accel="3636" autoRev="1" fill="hold" nodeType="withEffect" p14:presetBounceEnd="5091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-3.61111E-6 0.00124 L 0.01337 0.03056 " pathEditMode="relative" rAng="0" ptsTypes="AA" p14:bounceEnd="5091">
                                          <p:cBhvr>
                                            <p:cTn id="14" dur="6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660" y="145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5" presetID="8" presetClass="emph" presetSubtype="0" repeatCount="indefinite" accel="2500" autoRev="1" fill="hold" nodeType="withEffect" p14:presetBounceEnd="3500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 p14:bounceEnd="3500">
                                          <p:cBhvr>
                                            <p:cTn id="16" dur="3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7" presetID="42" presetClass="path" presetSubtype="0" repeatCount="indefinite" accel="3636" autoRev="1" fill="hold" nodeType="withEffect" p14:presetBounceEnd="5091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-1.38889E-6 0.00123 L 0.01337 0.03055 " pathEditMode="relative" rAng="0" ptsTypes="AA" p14:bounceEnd="5091">
                                          <p:cBhvr>
                                            <p:cTn id="18" dur="3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660" y="145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9" presetID="8" presetClass="emph" presetSubtype="0" repeatCount="indefinite" accel="2500" autoRev="1" fill="hold" nodeType="withEffect" p14:presetBounceEnd="3500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 p14:bounceEnd="3500">
                                          <p:cBhvr>
                                            <p:cTn id="20" dur="8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1" presetID="42" presetClass="path" presetSubtype="0" repeatCount="indefinite" accel="9000" decel="8000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-4.44444E-6 3.20988E-6 L 0.00678 -0.0179 " pathEditMode="relative" rAng="0" ptsTypes="AA">
                                          <p:cBhvr>
                                            <p:cTn id="22" dur="2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30" y="-89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3" presetID="8" presetClass="emph" presetSubtype="0" repeatCount="indefinite" accel="2500" autoRev="1" fill="hold" nodeType="withEffect" p14:presetBounceEnd="3500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 p14:bounceEnd="3500">
                                          <p:cBhvr>
                                            <p:cTn id="24" dur="6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5" presetID="10" presetClass="entr" presetSubtype="0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7" dur="16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10" presetClass="entr" presetSubtype="0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0" dur="12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5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6" presetClass="emph" presetSubtype="0" repeatCount="indefinite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6" dur="6000" fill="hold"/>
                                            <p:tgtEl>
                                              <p:spTgt spid="28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" presetID="42" presetClass="path" presetSubtype="0" repeatCount="indefinite" accel="10000" decel="14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22222E-6 -4.07407E-6 L 0.00035 0.05031 " pathEditMode="relative" rAng="0" ptsTypes="AA">
                                          <p:cBhvr>
                                            <p:cTn id="8" dur="52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7" y="253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9" presetID="42" presetClass="path" presetSubtype="0" repeatCount="indefinite" accel="19000" decel="19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3.33333E-6 -4.93827E-7 L 0.00035 0.05031 " pathEditMode="relative" rAng="0" ptsTypes="AA">
                                          <p:cBhvr>
                                            <p:cTn id="10" dur="32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382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" presetID="42" presetClass="path" presetSubtype="0" repeatCount="indefinite" accel="10000" decel="10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8.33333E-7 2.22222E-6 L 0.00035 0.05031 " pathEditMode="relative" rAng="0" ptsTypes="AA">
                                          <p:cBhvr>
                                            <p:cTn id="12" dur="2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271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3" presetID="35" presetClass="path" presetSubtype="0" repeatCount="indefinite" accel="29000" decel="26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3.33333E-6 -2.22222E-6 L 0.07136 0.00062 " pathEditMode="relative" rAng="0" ptsTypes="AA">
                                          <p:cBhvr>
                                            <p:cTn id="14" dur="5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559" y="3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5" presetID="42" presetClass="path" presetSubtype="0" repeatCount="indefinite" accel="3636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2.77778E-7 0.00124 L 0.01337 0.03056 " pathEditMode="relative" rAng="0" ptsTypes="AA">
                                          <p:cBhvr>
                                            <p:cTn id="16" dur="6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660" y="145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" presetID="8" presetClass="emph" presetSubtype="0" repeatCount="indefinite" accel="25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>
                                          <p:cBhvr>
                                            <p:cTn id="18" dur="3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9" presetID="42" presetClass="path" presetSubtype="0" repeatCount="indefinite" accel="3636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-2.77778E-7 0.00123 L 0.01337 0.03055 " pathEditMode="relative" rAng="0" ptsTypes="AA">
                                          <p:cBhvr>
                                            <p:cTn id="20" dur="3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660" y="145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1" presetID="8" presetClass="emph" presetSubtype="0" repeatCount="indefinite" accel="25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>
                                          <p:cBhvr>
                                            <p:cTn id="22" dur="8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3" presetID="42" presetClass="path" presetSubtype="0" repeatCount="indefinite" accel="9000" decel="8000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2.77778E-7 -1.48148E-6 L 0.00677 -0.0179 " pathEditMode="relative" rAng="0" ptsTypes="AA">
                                          <p:cBhvr>
                                            <p:cTn id="24" dur="2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30" y="-89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5" presetID="8" presetClass="emph" presetSubtype="0" repeatCount="indefinite" accel="25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>
                                          <p:cBhvr>
                                            <p:cTn id="26" dur="6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7" presetID="8" presetClass="emph" presetSubtype="0" repeatCount="indefinite" accel="8000" decel="9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28" dur="4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9" presetID="42" presetClass="path" presetSubtype="0" repeatCount="indefinite" accel="8000" decel="9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22222E-6 -0.00185 L 2.22222E-6 0.03765 " pathEditMode="relative" rAng="0" ptsTypes="AA">
                                          <p:cBhvr>
                                            <p:cTn id="30" dur="4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197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1" presetID="8" presetClass="emph" presetSubtype="0" repeatCount="indefinite" accel="8000" decel="9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32" dur="2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3" presetID="42" presetClass="path" presetSubtype="0" repeatCount="indefinite" accel="8000" decel="9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8.33333E-7 -0.00185 L 8.33333E-7 0.03766 " pathEditMode="relative" rAng="0" ptsTypes="AA">
                                          <p:cBhvr>
                                            <p:cTn id="34" dur="2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197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5" presetID="10" presetClass="entr" presetSubtype="0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7" dur="16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10" presetClass="entr" presetSubtype="0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0" dur="12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5" grpId="0"/>
        </p:bldLst>
      </p:timing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Forma&#10;&#10;Descripción generada automáticamente">
            <a:extLst>
              <a:ext uri="{FF2B5EF4-FFF2-40B4-BE49-F238E27FC236}">
                <a16:creationId xmlns:a16="http://schemas.microsoft.com/office/drawing/2014/main" id="{F2C40DD3-0FB4-7083-371E-27079241DAC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8" t="11190" r="47314" b="12346"/>
          <a:stretch/>
        </p:blipFill>
        <p:spPr>
          <a:xfrm>
            <a:off x="7920953" y="2717322"/>
            <a:ext cx="1223046" cy="1134961"/>
          </a:xfrm>
          <a:prstGeom prst="rect">
            <a:avLst/>
          </a:prstGeom>
        </p:spPr>
      </p:pic>
      <p:pic>
        <p:nvPicPr>
          <p:cNvPr id="6" name="Imagen 5" descr="Icono&#10;&#10;Descripción generada automáticamente">
            <a:extLst>
              <a:ext uri="{FF2B5EF4-FFF2-40B4-BE49-F238E27FC236}">
                <a16:creationId xmlns:a16="http://schemas.microsoft.com/office/drawing/2014/main" id="{FC5252B5-042A-050D-A4A9-CE2C7BFE623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803" t="24065" r="2121" b="27656"/>
          <a:stretch/>
        </p:blipFill>
        <p:spPr>
          <a:xfrm flipV="1">
            <a:off x="0" y="0"/>
            <a:ext cx="1832919" cy="1014256"/>
          </a:xfrm>
          <a:prstGeom prst="rect">
            <a:avLst/>
          </a:prstGeom>
        </p:spPr>
      </p:pic>
      <p:pic>
        <p:nvPicPr>
          <p:cNvPr id="7" name="Imagen 6" descr="Un dibujo de un animal&#10;&#10;Descripción generada automáticamente con confianza baja">
            <a:extLst>
              <a:ext uri="{FF2B5EF4-FFF2-40B4-BE49-F238E27FC236}">
                <a16:creationId xmlns:a16="http://schemas.microsoft.com/office/drawing/2014/main" id="{5EACE198-8088-997F-FD46-02F8E53370E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9" t="39961" r="62780" b="21464"/>
          <a:stretch/>
        </p:blipFill>
        <p:spPr>
          <a:xfrm>
            <a:off x="5980574" y="3230257"/>
            <a:ext cx="3163425" cy="1899213"/>
          </a:xfrm>
          <a:prstGeom prst="rect">
            <a:avLst/>
          </a:prstGeom>
        </p:spPr>
      </p:pic>
      <p:pic>
        <p:nvPicPr>
          <p:cNvPr id="9" name="Imagen 8" descr="Dibujo de una persona&#10;&#10;Descripción generada automáticamente con confianza media">
            <a:extLst>
              <a:ext uri="{FF2B5EF4-FFF2-40B4-BE49-F238E27FC236}">
                <a16:creationId xmlns:a16="http://schemas.microsoft.com/office/drawing/2014/main" id="{B5CD2A73-C90A-A1B8-BED4-05152A69158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25" r="53804" b="34414"/>
          <a:stretch/>
        </p:blipFill>
        <p:spPr>
          <a:xfrm>
            <a:off x="6645590" y="3258530"/>
            <a:ext cx="2463658" cy="1858697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E7DD147-0A38-4E87-9D9A-1D9976EF17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91880" y="1133900"/>
            <a:ext cx="5684895" cy="2932521"/>
          </a:xfrm>
        </p:spPr>
        <p:txBody>
          <a:bodyPr/>
          <a:lstStyle/>
          <a:p>
            <a:r>
              <a:rPr lang="en-US" b="1" dirty="0"/>
              <a:t>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3B961B-AA6F-44A9-9907-E12FC2E322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16475" y="963636"/>
            <a:ext cx="6261588" cy="3608363"/>
          </a:xfrm>
        </p:spPr>
        <p:txBody>
          <a:bodyPr>
            <a:noAutofit/>
          </a:bodyPr>
          <a:lstStyle/>
          <a:p>
            <a:pPr algn="l">
              <a:lnSpc>
                <a:spcPct val="100000"/>
              </a:lnSpc>
            </a:pPr>
            <a:r>
              <a:rPr lang="en-IN" sz="2000" b="1" dirty="0"/>
              <a:t>Use Cases:</a:t>
            </a:r>
            <a:endParaRPr lang="en-IN" b="1" dirty="0"/>
          </a:p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400" b="1" dirty="0"/>
              <a:t>Scenario 1:</a:t>
            </a:r>
            <a:r>
              <a:rPr lang="en-US" sz="1400" dirty="0"/>
              <a:t> A student tracks monthly expenses and adjusts savings.</a:t>
            </a:r>
          </a:p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400" b="1" dirty="0"/>
              <a:t>Scenario 2:</a:t>
            </a:r>
            <a:r>
              <a:rPr lang="en-US" sz="1400" dirty="0"/>
              <a:t> A freelancer uses it to manage project costs.</a:t>
            </a:r>
          </a:p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400" b="1" dirty="0"/>
              <a:t>Scenario 3:</a:t>
            </a:r>
            <a:r>
              <a:rPr lang="en-US" sz="1400" dirty="0"/>
              <a:t> A family monitors and reduces utility bills.</a:t>
            </a:r>
          </a:p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400" b="1" dirty="0"/>
              <a:t>Scenario 4:</a:t>
            </a:r>
            <a:r>
              <a:rPr lang="en-US" sz="1400" dirty="0"/>
              <a:t> A business tracks employee reimbursements.</a:t>
            </a:r>
          </a:p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IN" sz="1400" dirty="0"/>
          </a:p>
        </p:txBody>
      </p:sp>
      <p:pic>
        <p:nvPicPr>
          <p:cNvPr id="17" name="Imagen 16" descr="Círculo&#10;&#10;Descripción generada automáticamente">
            <a:extLst>
              <a:ext uri="{FF2B5EF4-FFF2-40B4-BE49-F238E27FC236}">
                <a16:creationId xmlns:a16="http://schemas.microsoft.com/office/drawing/2014/main" id="{80D10D1F-A34B-F59E-0925-BDA9E197E11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00" t="6535" r="24866" b="6900"/>
          <a:stretch/>
        </p:blipFill>
        <p:spPr>
          <a:xfrm>
            <a:off x="406882" y="641812"/>
            <a:ext cx="801545" cy="799242"/>
          </a:xfrm>
          <a:prstGeom prst="rect">
            <a:avLst/>
          </a:prstGeom>
        </p:spPr>
      </p:pic>
      <p:pic>
        <p:nvPicPr>
          <p:cNvPr id="21" name="Imagen 20" descr="Imagen que contiene luz, lámpara&#10;&#10;Descripción generada automáticamente">
            <a:extLst>
              <a:ext uri="{FF2B5EF4-FFF2-40B4-BE49-F238E27FC236}">
                <a16:creationId xmlns:a16="http://schemas.microsoft.com/office/drawing/2014/main" id="{5BEF0C80-96ED-ACA3-1509-73CBAD54B156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50" t="6158" r="23333" b="5607"/>
          <a:stretch/>
        </p:blipFill>
        <p:spPr>
          <a:xfrm>
            <a:off x="980564" y="3614794"/>
            <a:ext cx="471505" cy="451627"/>
          </a:xfrm>
          <a:prstGeom prst="rect">
            <a:avLst/>
          </a:prstGeom>
        </p:spPr>
      </p:pic>
      <p:sp>
        <p:nvSpPr>
          <p:cNvPr id="23" name="Elipse 22">
            <a:extLst>
              <a:ext uri="{FF2B5EF4-FFF2-40B4-BE49-F238E27FC236}">
                <a16:creationId xmlns:a16="http://schemas.microsoft.com/office/drawing/2014/main" id="{112AC5FB-292F-AF20-3273-D5F7C2185005}"/>
              </a:ext>
            </a:extLst>
          </p:cNvPr>
          <p:cNvSpPr/>
          <p:nvPr/>
        </p:nvSpPr>
        <p:spPr>
          <a:xfrm>
            <a:off x="13407807" y="4655444"/>
            <a:ext cx="81089" cy="8108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grpSp>
        <p:nvGrpSpPr>
          <p:cNvPr id="28" name="Grupo 27">
            <a:extLst>
              <a:ext uri="{FF2B5EF4-FFF2-40B4-BE49-F238E27FC236}">
                <a16:creationId xmlns:a16="http://schemas.microsoft.com/office/drawing/2014/main" id="{8168F1AF-FF19-5CE0-ACFA-FC1FAEC94904}"/>
              </a:ext>
            </a:extLst>
          </p:cNvPr>
          <p:cNvGrpSpPr/>
          <p:nvPr/>
        </p:nvGrpSpPr>
        <p:grpSpPr>
          <a:xfrm>
            <a:off x="258349" y="1235598"/>
            <a:ext cx="7725988" cy="3135952"/>
            <a:chOff x="353635" y="1274118"/>
            <a:chExt cx="7977874" cy="3238193"/>
          </a:xfrm>
        </p:grpSpPr>
        <p:sp>
          <p:nvSpPr>
            <p:cNvPr id="10" name="Rectángulo 9">
              <a:extLst>
                <a:ext uri="{FF2B5EF4-FFF2-40B4-BE49-F238E27FC236}">
                  <a16:creationId xmlns:a16="http://schemas.microsoft.com/office/drawing/2014/main" id="{013A0A0C-768A-103F-9788-31DBF077BFF4}"/>
                </a:ext>
              </a:extLst>
            </p:cNvPr>
            <p:cNvSpPr/>
            <p:nvPr/>
          </p:nvSpPr>
          <p:spPr>
            <a:xfrm>
              <a:off x="353635" y="2349689"/>
              <a:ext cx="85578" cy="8557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58D7E544-DC0C-C77B-8580-CAE9813CF86B}"/>
                </a:ext>
              </a:extLst>
            </p:cNvPr>
            <p:cNvSpPr/>
            <p:nvPr/>
          </p:nvSpPr>
          <p:spPr>
            <a:xfrm>
              <a:off x="1338442" y="2358303"/>
              <a:ext cx="81089" cy="8108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0060FA3F-4E9E-249A-5455-536C4A71EDFC}"/>
                </a:ext>
              </a:extLst>
            </p:cNvPr>
            <p:cNvSpPr/>
            <p:nvPr/>
          </p:nvSpPr>
          <p:spPr>
            <a:xfrm>
              <a:off x="1498925" y="1274118"/>
              <a:ext cx="152400" cy="152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4" name="Rectángulo 13">
              <a:extLst>
                <a:ext uri="{FF2B5EF4-FFF2-40B4-BE49-F238E27FC236}">
                  <a16:creationId xmlns:a16="http://schemas.microsoft.com/office/drawing/2014/main" id="{443307E2-2F1E-6FD3-F1B1-9D1DD0C21CD9}"/>
                </a:ext>
              </a:extLst>
            </p:cNvPr>
            <p:cNvSpPr/>
            <p:nvPr/>
          </p:nvSpPr>
          <p:spPr>
            <a:xfrm>
              <a:off x="1639948" y="2631744"/>
              <a:ext cx="85578" cy="8557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8422F606-6846-2810-C0AA-DCDE5A4FC325}"/>
                </a:ext>
              </a:extLst>
            </p:cNvPr>
            <p:cNvSpPr/>
            <p:nvPr/>
          </p:nvSpPr>
          <p:spPr>
            <a:xfrm>
              <a:off x="7106255" y="1700791"/>
              <a:ext cx="81089" cy="8108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7567F1F1-DB0D-5FC5-18D4-19A9916A379B}"/>
                </a:ext>
              </a:extLst>
            </p:cNvPr>
            <p:cNvSpPr/>
            <p:nvPr/>
          </p:nvSpPr>
          <p:spPr>
            <a:xfrm>
              <a:off x="7604339" y="3866477"/>
              <a:ext cx="152400" cy="152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4" name="Rectángulo 23">
              <a:extLst>
                <a:ext uri="{FF2B5EF4-FFF2-40B4-BE49-F238E27FC236}">
                  <a16:creationId xmlns:a16="http://schemas.microsoft.com/office/drawing/2014/main" id="{5FB70843-6506-4AD3-0AEC-754F6F42C3DF}"/>
                </a:ext>
              </a:extLst>
            </p:cNvPr>
            <p:cNvSpPr/>
            <p:nvPr/>
          </p:nvSpPr>
          <p:spPr>
            <a:xfrm>
              <a:off x="7756739" y="2510730"/>
              <a:ext cx="85578" cy="8557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5" name="Rectángulo 24">
              <a:extLst>
                <a:ext uri="{FF2B5EF4-FFF2-40B4-BE49-F238E27FC236}">
                  <a16:creationId xmlns:a16="http://schemas.microsoft.com/office/drawing/2014/main" id="{5FF43F78-8087-7207-A9F4-F0530FFFBDF6}"/>
                </a:ext>
              </a:extLst>
            </p:cNvPr>
            <p:cNvSpPr/>
            <p:nvPr/>
          </p:nvSpPr>
          <p:spPr>
            <a:xfrm>
              <a:off x="8245931" y="1556293"/>
              <a:ext cx="85578" cy="8557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6" name="Elipse 25">
              <a:extLst>
                <a:ext uri="{FF2B5EF4-FFF2-40B4-BE49-F238E27FC236}">
                  <a16:creationId xmlns:a16="http://schemas.microsoft.com/office/drawing/2014/main" id="{B34D7C7C-0EA5-1847-6DEC-93E82047218F}"/>
                </a:ext>
              </a:extLst>
            </p:cNvPr>
            <p:cNvSpPr/>
            <p:nvPr/>
          </p:nvSpPr>
          <p:spPr>
            <a:xfrm>
              <a:off x="1868805" y="4431222"/>
              <a:ext cx="81089" cy="8108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</p:spTree>
    <p:extLst>
      <p:ext uri="{BB962C8B-B14F-4D97-AF65-F5344CB8AC3E}">
        <p14:creationId xmlns:p14="http://schemas.microsoft.com/office/powerpoint/2010/main" val="2400064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6" presetClass="emph" presetSubtype="0" repeatCount="indefinite" autoRev="1" fill="hold" nodeType="withEffect" p14:presetBounceEnd="22000">
                                      <p:stCondLst>
                                        <p:cond delay="0"/>
                                      </p:stCondLst>
                                      <p:childTnLst>
                                        <p:animScale p14:bounceEnd="22000">
                                          <p:cBhvr>
                                            <p:cTn id="6" dur="6000" fill="hold"/>
                                            <p:tgtEl>
                                              <p:spTgt spid="28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" presetID="42" presetClass="path" presetSubtype="0" repeatCount="indefinite" accel="19000" decel="19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3.33333E-6 -4.93827E-7 L 0.00035 0.05031 " pathEditMode="relative" rAng="0" ptsTypes="AA">
                                          <p:cBhvr>
                                            <p:cTn id="8" dur="32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382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9" presetID="42" presetClass="path" presetSubtype="0" repeatCount="indefinite" accel="10000" decel="10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8.33333E-7 2.22222E-6 L 0.00035 0.05031 " pathEditMode="relative" rAng="0" ptsTypes="AA">
                                          <p:cBhvr>
                                            <p:cTn id="10" dur="2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271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" presetID="35" presetClass="path" presetSubtype="0" repeatCount="indefinite" accel="29000" decel="26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3.33333E-6 -2.22222E-6 L 0.07136 0.00062 " pathEditMode="relative" rAng="0" ptsTypes="AA">
                                          <p:cBhvr>
                                            <p:cTn id="12" dur="5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559" y="3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3" presetID="42" presetClass="path" presetSubtype="0" repeatCount="indefinite" accel="3636" autoRev="1" fill="hold" nodeType="withEffect" p14:presetBounceEnd="5091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2.77778E-7 0.00124 L 0.01337 0.03056 " pathEditMode="relative" rAng="0" ptsTypes="AA" p14:bounceEnd="5091">
                                          <p:cBhvr>
                                            <p:cTn id="14" dur="6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660" y="145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5" presetID="8" presetClass="emph" presetSubtype="0" repeatCount="indefinite" accel="2500" autoRev="1" fill="hold" nodeType="withEffect" p14:presetBounceEnd="3500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 p14:bounceEnd="3500">
                                          <p:cBhvr>
                                            <p:cTn id="16" dur="3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7" presetID="42" presetClass="path" presetSubtype="0" repeatCount="indefinite" accel="3636" autoRev="1" fill="hold" nodeType="withEffect" p14:presetBounceEnd="5091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1.66667E-6 0.00123 L 0.01337 0.03055 " pathEditMode="relative" rAng="0" ptsTypes="AA" p14:bounceEnd="5091">
                                          <p:cBhvr>
                                            <p:cTn id="18" dur="3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660" y="145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9" presetID="8" presetClass="emph" presetSubtype="0" repeatCount="indefinite" accel="2500" autoRev="1" fill="hold" nodeType="withEffect" p14:presetBounceEnd="3500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 p14:bounceEnd="3500">
                                          <p:cBhvr>
                                            <p:cTn id="20" dur="8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1" presetID="42" presetClass="path" presetSubtype="0" repeatCount="indefinite" accel="9000" decel="8000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-3.61111E-6 3.20988E-6 L 0.00677 -0.0179 " pathEditMode="relative" rAng="0" ptsTypes="AA">
                                          <p:cBhvr>
                                            <p:cTn id="22" dur="2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30" y="-89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3" presetID="8" presetClass="emph" presetSubtype="0" repeatCount="indefinite" accel="2500" autoRev="1" fill="hold" nodeType="withEffect" p14:presetBounceEnd="3500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 p14:bounceEnd="3500">
                                          <p:cBhvr>
                                            <p:cTn id="24" dur="6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5" presetID="10" presetClass="entr" presetSubtype="0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7" dur="16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10" presetClass="entr" presetSubtype="0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0" dur="12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5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6" presetClass="emph" presetSubtype="0" repeatCount="indefinite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6" dur="6000" fill="hold"/>
                                            <p:tgtEl>
                                              <p:spTgt spid="28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" presetID="42" presetClass="path" presetSubtype="0" repeatCount="indefinite" accel="10000" decel="14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22222E-6 -4.07407E-6 L 0.00035 0.05031 " pathEditMode="relative" rAng="0" ptsTypes="AA">
                                          <p:cBhvr>
                                            <p:cTn id="8" dur="52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7" y="253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9" presetID="42" presetClass="path" presetSubtype="0" repeatCount="indefinite" accel="19000" decel="19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3.33333E-6 -4.93827E-7 L 0.00035 0.05031 " pathEditMode="relative" rAng="0" ptsTypes="AA">
                                          <p:cBhvr>
                                            <p:cTn id="10" dur="32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382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" presetID="42" presetClass="path" presetSubtype="0" repeatCount="indefinite" accel="10000" decel="10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8.33333E-7 2.22222E-6 L 0.00035 0.05031 " pathEditMode="relative" rAng="0" ptsTypes="AA">
                                          <p:cBhvr>
                                            <p:cTn id="12" dur="2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271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3" presetID="35" presetClass="path" presetSubtype="0" repeatCount="indefinite" accel="29000" decel="26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3.33333E-6 -2.22222E-6 L 0.07136 0.00062 " pathEditMode="relative" rAng="0" ptsTypes="AA">
                                          <p:cBhvr>
                                            <p:cTn id="14" dur="5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559" y="3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5" presetID="42" presetClass="path" presetSubtype="0" repeatCount="indefinite" accel="3636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2.77778E-7 0.00124 L 0.01337 0.03056 " pathEditMode="relative" rAng="0" ptsTypes="AA">
                                          <p:cBhvr>
                                            <p:cTn id="16" dur="6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660" y="145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" presetID="8" presetClass="emph" presetSubtype="0" repeatCount="indefinite" accel="25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>
                                          <p:cBhvr>
                                            <p:cTn id="18" dur="3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9" presetID="42" presetClass="path" presetSubtype="0" repeatCount="indefinite" accel="3636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-2.77778E-7 0.00123 L 0.01337 0.03055 " pathEditMode="relative" rAng="0" ptsTypes="AA">
                                          <p:cBhvr>
                                            <p:cTn id="20" dur="3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660" y="145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1" presetID="8" presetClass="emph" presetSubtype="0" repeatCount="indefinite" accel="25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>
                                          <p:cBhvr>
                                            <p:cTn id="22" dur="8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3" presetID="42" presetClass="path" presetSubtype="0" repeatCount="indefinite" accel="9000" decel="8000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2.77778E-7 -1.48148E-6 L 0.00677 -0.0179 " pathEditMode="relative" rAng="0" ptsTypes="AA">
                                          <p:cBhvr>
                                            <p:cTn id="24" dur="2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30" y="-89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5" presetID="8" presetClass="emph" presetSubtype="0" repeatCount="indefinite" accel="25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>
                                          <p:cBhvr>
                                            <p:cTn id="26" dur="6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7" presetID="8" presetClass="emph" presetSubtype="0" repeatCount="indefinite" accel="8000" decel="9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28" dur="4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9" presetID="42" presetClass="path" presetSubtype="0" repeatCount="indefinite" accel="8000" decel="9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22222E-6 -0.00185 L 2.22222E-6 0.03765 " pathEditMode="relative" rAng="0" ptsTypes="AA">
                                          <p:cBhvr>
                                            <p:cTn id="30" dur="4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197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1" presetID="8" presetClass="emph" presetSubtype="0" repeatCount="indefinite" accel="8000" decel="9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32" dur="2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3" presetID="42" presetClass="path" presetSubtype="0" repeatCount="indefinite" accel="8000" decel="9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8.33333E-7 -0.00185 L 8.33333E-7 0.03766 " pathEditMode="relative" rAng="0" ptsTypes="AA">
                                          <p:cBhvr>
                                            <p:cTn id="34" dur="2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197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5" presetID="10" presetClass="entr" presetSubtype="0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7" dur="16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10" presetClass="entr" presetSubtype="0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0" dur="12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5" grpId="0"/>
        </p:bldLst>
      </p:timing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Forma&#10;&#10;Descripción generada automáticamente">
            <a:extLst>
              <a:ext uri="{FF2B5EF4-FFF2-40B4-BE49-F238E27FC236}">
                <a16:creationId xmlns:a16="http://schemas.microsoft.com/office/drawing/2014/main" id="{F2C40DD3-0FB4-7083-371E-27079241DAC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8" t="11190" r="47314" b="12346"/>
          <a:stretch/>
        </p:blipFill>
        <p:spPr>
          <a:xfrm>
            <a:off x="7920953" y="2717322"/>
            <a:ext cx="1223046" cy="1134961"/>
          </a:xfrm>
          <a:prstGeom prst="rect">
            <a:avLst/>
          </a:prstGeom>
        </p:spPr>
      </p:pic>
      <p:pic>
        <p:nvPicPr>
          <p:cNvPr id="6" name="Imagen 5" descr="Icono&#10;&#10;Descripción generada automáticamente">
            <a:extLst>
              <a:ext uri="{FF2B5EF4-FFF2-40B4-BE49-F238E27FC236}">
                <a16:creationId xmlns:a16="http://schemas.microsoft.com/office/drawing/2014/main" id="{FC5252B5-042A-050D-A4A9-CE2C7BFE623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803" t="24065" r="2121" b="27656"/>
          <a:stretch/>
        </p:blipFill>
        <p:spPr>
          <a:xfrm flipV="1">
            <a:off x="0" y="12240"/>
            <a:ext cx="1832919" cy="1014256"/>
          </a:xfrm>
          <a:prstGeom prst="rect">
            <a:avLst/>
          </a:prstGeom>
        </p:spPr>
      </p:pic>
      <p:pic>
        <p:nvPicPr>
          <p:cNvPr id="7" name="Imagen 6" descr="Un dibujo de un animal&#10;&#10;Descripción generada automáticamente con confianza baja">
            <a:extLst>
              <a:ext uri="{FF2B5EF4-FFF2-40B4-BE49-F238E27FC236}">
                <a16:creationId xmlns:a16="http://schemas.microsoft.com/office/drawing/2014/main" id="{5EACE198-8088-997F-FD46-02F8E53370E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9" t="39961" r="62780" b="21464"/>
          <a:stretch/>
        </p:blipFill>
        <p:spPr>
          <a:xfrm>
            <a:off x="5964005" y="3219923"/>
            <a:ext cx="3163425" cy="1899213"/>
          </a:xfrm>
          <a:prstGeom prst="rect">
            <a:avLst/>
          </a:prstGeom>
        </p:spPr>
      </p:pic>
      <p:pic>
        <p:nvPicPr>
          <p:cNvPr id="9" name="Imagen 8" descr="Dibujo de una persona&#10;&#10;Descripción generada automáticamente con confianza media">
            <a:extLst>
              <a:ext uri="{FF2B5EF4-FFF2-40B4-BE49-F238E27FC236}">
                <a16:creationId xmlns:a16="http://schemas.microsoft.com/office/drawing/2014/main" id="{B5CD2A73-C90A-A1B8-BED4-05152A69158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25" r="53804" b="34414"/>
          <a:stretch/>
        </p:blipFill>
        <p:spPr>
          <a:xfrm>
            <a:off x="6652495" y="3260439"/>
            <a:ext cx="2463658" cy="1858697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E7DD147-0A38-4E87-9D9A-1D9976EF17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91880" y="1133900"/>
            <a:ext cx="5684895" cy="2932521"/>
          </a:xfrm>
        </p:spPr>
        <p:txBody>
          <a:bodyPr/>
          <a:lstStyle/>
          <a:p>
            <a:r>
              <a:rPr lang="en-US" b="1" dirty="0"/>
              <a:t>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3B961B-AA6F-44A9-9907-E12FC2E322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16475" y="548640"/>
            <a:ext cx="6261588" cy="3822909"/>
          </a:xfrm>
        </p:spPr>
        <p:txBody>
          <a:bodyPr>
            <a:noAutofit/>
          </a:bodyPr>
          <a:lstStyle/>
          <a:p>
            <a:pPr algn="l">
              <a:lnSpc>
                <a:spcPct val="100000"/>
              </a:lnSpc>
            </a:pPr>
            <a:r>
              <a:rPr lang="en-US" sz="2000" b="1" dirty="0"/>
              <a:t>          </a:t>
            </a:r>
            <a:endParaRPr lang="en-US" sz="1400" dirty="0"/>
          </a:p>
          <a:p>
            <a:pPr algn="l">
              <a:lnSpc>
                <a:spcPct val="100000"/>
              </a:lnSpc>
            </a:pPr>
            <a:r>
              <a:rPr lang="en-IN" sz="1800" b="1" dirty="0"/>
              <a:t>Development Process:</a:t>
            </a:r>
          </a:p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1400" b="1" dirty="0"/>
              <a:t>Phases</a:t>
            </a:r>
          </a:p>
          <a:p>
            <a:pPr algn="l">
              <a:lnSpc>
                <a:spcPct val="150000"/>
              </a:lnSpc>
            </a:pPr>
            <a:r>
              <a:rPr lang="en-IN" b="1" dirty="0"/>
              <a:t>       </a:t>
            </a:r>
            <a:r>
              <a:rPr lang="en-IN" sz="1400" b="1" dirty="0"/>
              <a:t>1.</a:t>
            </a:r>
            <a:r>
              <a:rPr lang="en-IN" sz="1400" dirty="0"/>
              <a:t> Requirement Analysis</a:t>
            </a:r>
            <a:endParaRPr lang="en-IN" sz="1800" b="1" dirty="0"/>
          </a:p>
          <a:p>
            <a:pPr algn="l">
              <a:lnSpc>
                <a:spcPct val="150000"/>
              </a:lnSpc>
            </a:pPr>
            <a:r>
              <a:rPr lang="en-IN" sz="1800" b="1" dirty="0"/>
              <a:t>      </a:t>
            </a:r>
            <a:r>
              <a:rPr lang="en-IN" sz="1400" b="1" dirty="0"/>
              <a:t>2.</a:t>
            </a:r>
            <a:r>
              <a:rPr lang="en-IN" sz="1400" dirty="0"/>
              <a:t> Design and Prototyping</a:t>
            </a:r>
          </a:p>
          <a:p>
            <a:pPr algn="l">
              <a:lnSpc>
                <a:spcPct val="150000"/>
              </a:lnSpc>
            </a:pPr>
            <a:r>
              <a:rPr lang="en-IN" sz="1400" b="1" dirty="0"/>
              <a:t>        3.</a:t>
            </a:r>
            <a:r>
              <a:rPr lang="en-IN" sz="1400" dirty="0"/>
              <a:t> Development and Integration</a:t>
            </a:r>
          </a:p>
          <a:p>
            <a:pPr algn="l">
              <a:lnSpc>
                <a:spcPct val="150000"/>
              </a:lnSpc>
            </a:pPr>
            <a:r>
              <a:rPr lang="en-IN" sz="1400" b="1" dirty="0"/>
              <a:t>        4.</a:t>
            </a:r>
            <a:r>
              <a:rPr lang="en-IN" sz="1400" dirty="0"/>
              <a:t> Testing (Unit, Integration, System)</a:t>
            </a:r>
          </a:p>
          <a:p>
            <a:pPr algn="l">
              <a:lnSpc>
                <a:spcPct val="150000"/>
              </a:lnSpc>
            </a:pPr>
            <a:r>
              <a:rPr lang="en-IN" sz="1400" b="1" dirty="0"/>
              <a:t>        5.</a:t>
            </a:r>
            <a:r>
              <a:rPr lang="en-IN" sz="1400" dirty="0"/>
              <a:t> Deployment and Feedback Collection</a:t>
            </a:r>
            <a:endParaRPr lang="en-IN" sz="1400" b="1" dirty="0"/>
          </a:p>
        </p:txBody>
      </p:sp>
      <p:pic>
        <p:nvPicPr>
          <p:cNvPr id="17" name="Imagen 16" descr="Círculo&#10;&#10;Descripción generada automáticamente">
            <a:extLst>
              <a:ext uri="{FF2B5EF4-FFF2-40B4-BE49-F238E27FC236}">
                <a16:creationId xmlns:a16="http://schemas.microsoft.com/office/drawing/2014/main" id="{80D10D1F-A34B-F59E-0925-BDA9E197E11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00" t="6535" r="24866" b="6900"/>
          <a:stretch/>
        </p:blipFill>
        <p:spPr>
          <a:xfrm>
            <a:off x="406882" y="641812"/>
            <a:ext cx="801545" cy="799242"/>
          </a:xfrm>
          <a:prstGeom prst="rect">
            <a:avLst/>
          </a:prstGeom>
        </p:spPr>
      </p:pic>
      <p:pic>
        <p:nvPicPr>
          <p:cNvPr id="21" name="Imagen 20" descr="Imagen que contiene luz, lámpara&#10;&#10;Descripción generada automáticamente">
            <a:extLst>
              <a:ext uri="{FF2B5EF4-FFF2-40B4-BE49-F238E27FC236}">
                <a16:creationId xmlns:a16="http://schemas.microsoft.com/office/drawing/2014/main" id="{5BEF0C80-96ED-ACA3-1509-73CBAD54B156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50" t="6158" r="23333" b="5607"/>
          <a:stretch/>
        </p:blipFill>
        <p:spPr>
          <a:xfrm>
            <a:off x="980564" y="3614794"/>
            <a:ext cx="471505" cy="451627"/>
          </a:xfrm>
          <a:prstGeom prst="rect">
            <a:avLst/>
          </a:prstGeom>
        </p:spPr>
      </p:pic>
      <p:sp>
        <p:nvSpPr>
          <p:cNvPr id="23" name="Elipse 22">
            <a:extLst>
              <a:ext uri="{FF2B5EF4-FFF2-40B4-BE49-F238E27FC236}">
                <a16:creationId xmlns:a16="http://schemas.microsoft.com/office/drawing/2014/main" id="{112AC5FB-292F-AF20-3273-D5F7C2185005}"/>
              </a:ext>
            </a:extLst>
          </p:cNvPr>
          <p:cNvSpPr/>
          <p:nvPr/>
        </p:nvSpPr>
        <p:spPr>
          <a:xfrm>
            <a:off x="13407807" y="4655444"/>
            <a:ext cx="81089" cy="8108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grpSp>
        <p:nvGrpSpPr>
          <p:cNvPr id="28" name="Grupo 27">
            <a:extLst>
              <a:ext uri="{FF2B5EF4-FFF2-40B4-BE49-F238E27FC236}">
                <a16:creationId xmlns:a16="http://schemas.microsoft.com/office/drawing/2014/main" id="{8168F1AF-FF19-5CE0-ACFA-FC1FAEC94904}"/>
              </a:ext>
            </a:extLst>
          </p:cNvPr>
          <p:cNvGrpSpPr/>
          <p:nvPr/>
        </p:nvGrpSpPr>
        <p:grpSpPr>
          <a:xfrm>
            <a:off x="258349" y="1235598"/>
            <a:ext cx="7725988" cy="3135952"/>
            <a:chOff x="353635" y="1274118"/>
            <a:chExt cx="7977874" cy="3238193"/>
          </a:xfrm>
        </p:grpSpPr>
        <p:sp>
          <p:nvSpPr>
            <p:cNvPr id="10" name="Rectángulo 9">
              <a:extLst>
                <a:ext uri="{FF2B5EF4-FFF2-40B4-BE49-F238E27FC236}">
                  <a16:creationId xmlns:a16="http://schemas.microsoft.com/office/drawing/2014/main" id="{013A0A0C-768A-103F-9788-31DBF077BFF4}"/>
                </a:ext>
              </a:extLst>
            </p:cNvPr>
            <p:cNvSpPr/>
            <p:nvPr/>
          </p:nvSpPr>
          <p:spPr>
            <a:xfrm>
              <a:off x="353635" y="2349689"/>
              <a:ext cx="85578" cy="8557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58D7E544-DC0C-C77B-8580-CAE9813CF86B}"/>
                </a:ext>
              </a:extLst>
            </p:cNvPr>
            <p:cNvSpPr/>
            <p:nvPr/>
          </p:nvSpPr>
          <p:spPr>
            <a:xfrm>
              <a:off x="1338442" y="2358303"/>
              <a:ext cx="81089" cy="8108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0060FA3F-4E9E-249A-5455-536C4A71EDFC}"/>
                </a:ext>
              </a:extLst>
            </p:cNvPr>
            <p:cNvSpPr/>
            <p:nvPr/>
          </p:nvSpPr>
          <p:spPr>
            <a:xfrm>
              <a:off x="1498925" y="1274118"/>
              <a:ext cx="152400" cy="152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4" name="Rectángulo 13">
              <a:extLst>
                <a:ext uri="{FF2B5EF4-FFF2-40B4-BE49-F238E27FC236}">
                  <a16:creationId xmlns:a16="http://schemas.microsoft.com/office/drawing/2014/main" id="{443307E2-2F1E-6FD3-F1B1-9D1DD0C21CD9}"/>
                </a:ext>
              </a:extLst>
            </p:cNvPr>
            <p:cNvSpPr/>
            <p:nvPr/>
          </p:nvSpPr>
          <p:spPr>
            <a:xfrm>
              <a:off x="1639948" y="2631744"/>
              <a:ext cx="85578" cy="8557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8422F606-6846-2810-C0AA-DCDE5A4FC325}"/>
                </a:ext>
              </a:extLst>
            </p:cNvPr>
            <p:cNvSpPr/>
            <p:nvPr/>
          </p:nvSpPr>
          <p:spPr>
            <a:xfrm>
              <a:off x="7106255" y="1700791"/>
              <a:ext cx="81089" cy="8108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7567F1F1-DB0D-5FC5-18D4-19A9916A379B}"/>
                </a:ext>
              </a:extLst>
            </p:cNvPr>
            <p:cNvSpPr/>
            <p:nvPr/>
          </p:nvSpPr>
          <p:spPr>
            <a:xfrm>
              <a:off x="7604339" y="3866477"/>
              <a:ext cx="152400" cy="152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4" name="Rectángulo 23">
              <a:extLst>
                <a:ext uri="{FF2B5EF4-FFF2-40B4-BE49-F238E27FC236}">
                  <a16:creationId xmlns:a16="http://schemas.microsoft.com/office/drawing/2014/main" id="{5FB70843-6506-4AD3-0AEC-754F6F42C3DF}"/>
                </a:ext>
              </a:extLst>
            </p:cNvPr>
            <p:cNvSpPr/>
            <p:nvPr/>
          </p:nvSpPr>
          <p:spPr>
            <a:xfrm>
              <a:off x="7756739" y="2510730"/>
              <a:ext cx="85578" cy="8557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5" name="Rectángulo 24">
              <a:extLst>
                <a:ext uri="{FF2B5EF4-FFF2-40B4-BE49-F238E27FC236}">
                  <a16:creationId xmlns:a16="http://schemas.microsoft.com/office/drawing/2014/main" id="{5FF43F78-8087-7207-A9F4-F0530FFFBDF6}"/>
                </a:ext>
              </a:extLst>
            </p:cNvPr>
            <p:cNvSpPr/>
            <p:nvPr/>
          </p:nvSpPr>
          <p:spPr>
            <a:xfrm>
              <a:off x="8245931" y="1556293"/>
              <a:ext cx="85578" cy="8557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6" name="Elipse 25">
              <a:extLst>
                <a:ext uri="{FF2B5EF4-FFF2-40B4-BE49-F238E27FC236}">
                  <a16:creationId xmlns:a16="http://schemas.microsoft.com/office/drawing/2014/main" id="{B34D7C7C-0EA5-1847-6DEC-93E82047218F}"/>
                </a:ext>
              </a:extLst>
            </p:cNvPr>
            <p:cNvSpPr/>
            <p:nvPr/>
          </p:nvSpPr>
          <p:spPr>
            <a:xfrm>
              <a:off x="1868805" y="4431222"/>
              <a:ext cx="81089" cy="8108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</p:spTree>
    <p:extLst>
      <p:ext uri="{BB962C8B-B14F-4D97-AF65-F5344CB8AC3E}">
        <p14:creationId xmlns:p14="http://schemas.microsoft.com/office/powerpoint/2010/main" val="2115254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6" presetClass="emph" presetSubtype="0" repeatCount="indefinite" autoRev="1" fill="hold" nodeType="withEffect" p14:presetBounceEnd="22000">
                                      <p:stCondLst>
                                        <p:cond delay="0"/>
                                      </p:stCondLst>
                                      <p:childTnLst>
                                        <p:animScale p14:bounceEnd="22000">
                                          <p:cBhvr>
                                            <p:cTn id="6" dur="6000" fill="hold"/>
                                            <p:tgtEl>
                                              <p:spTgt spid="28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" presetID="42" presetClass="path" presetSubtype="0" repeatCount="indefinite" accel="19000" decel="19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3.33333E-6 -4.93827E-7 L 0.00035 0.05031 " pathEditMode="relative" rAng="0" ptsTypes="AA">
                                          <p:cBhvr>
                                            <p:cTn id="8" dur="32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382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9" presetID="42" presetClass="path" presetSubtype="0" repeatCount="indefinite" accel="10000" decel="10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8.33333E-7 2.22222E-6 L 0.00035 0.05031 " pathEditMode="relative" rAng="0" ptsTypes="AA">
                                          <p:cBhvr>
                                            <p:cTn id="10" dur="2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271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" presetID="35" presetClass="path" presetSubtype="0" repeatCount="indefinite" accel="29000" decel="26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3.33333E-6 -2.22222E-6 L 0.07136 0.00062 " pathEditMode="relative" rAng="0" ptsTypes="AA">
                                          <p:cBhvr>
                                            <p:cTn id="12" dur="5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559" y="3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3" presetID="42" presetClass="path" presetSubtype="0" repeatCount="indefinite" accel="3636" autoRev="1" fill="hold" nodeType="withEffect" p14:presetBounceEnd="5091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-3.61111E-6 0.00124 L 0.01337 0.03056 " pathEditMode="relative" rAng="0" ptsTypes="AA" p14:bounceEnd="5091">
                                          <p:cBhvr>
                                            <p:cTn id="14" dur="6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660" y="145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5" presetID="8" presetClass="emph" presetSubtype="0" repeatCount="indefinite" accel="2500" autoRev="1" fill="hold" nodeType="withEffect" p14:presetBounceEnd="3500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 p14:bounceEnd="3500">
                                          <p:cBhvr>
                                            <p:cTn id="16" dur="3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7" presetID="42" presetClass="path" presetSubtype="0" repeatCount="indefinite" accel="3636" autoRev="1" fill="hold" nodeType="withEffect" p14:presetBounceEnd="5091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-2.77778E-6 0.00123 L 0.01337 0.03055 " pathEditMode="relative" rAng="0" ptsTypes="AA" p14:bounceEnd="5091">
                                          <p:cBhvr>
                                            <p:cTn id="18" dur="3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660" y="145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9" presetID="8" presetClass="emph" presetSubtype="0" repeatCount="indefinite" accel="2500" autoRev="1" fill="hold" nodeType="withEffect" p14:presetBounceEnd="3500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 p14:bounceEnd="3500">
                                          <p:cBhvr>
                                            <p:cTn id="20" dur="8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1" presetID="42" presetClass="path" presetSubtype="0" repeatCount="indefinite" accel="9000" decel="8000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-3.61111E-6 4.07407E-6 L 0.00677 -0.01791 " pathEditMode="relative" rAng="0" ptsTypes="AA">
                                          <p:cBhvr>
                                            <p:cTn id="22" dur="2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30" y="-89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3" presetID="8" presetClass="emph" presetSubtype="0" repeatCount="indefinite" accel="2500" autoRev="1" fill="hold" nodeType="withEffect" p14:presetBounceEnd="3500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 p14:bounceEnd="3500">
                                          <p:cBhvr>
                                            <p:cTn id="24" dur="6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5" presetID="10" presetClass="entr" presetSubtype="0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7" dur="16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10" presetClass="entr" presetSubtype="0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0" dur="12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5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6" presetClass="emph" presetSubtype="0" repeatCount="indefinite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6" dur="6000" fill="hold"/>
                                            <p:tgtEl>
                                              <p:spTgt spid="28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" presetID="42" presetClass="path" presetSubtype="0" repeatCount="indefinite" accel="10000" decel="14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22222E-6 -4.07407E-6 L 0.00035 0.05031 " pathEditMode="relative" rAng="0" ptsTypes="AA">
                                          <p:cBhvr>
                                            <p:cTn id="8" dur="52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7" y="253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9" presetID="42" presetClass="path" presetSubtype="0" repeatCount="indefinite" accel="19000" decel="19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3.33333E-6 -4.93827E-7 L 0.00035 0.05031 " pathEditMode="relative" rAng="0" ptsTypes="AA">
                                          <p:cBhvr>
                                            <p:cTn id="10" dur="32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382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" presetID="42" presetClass="path" presetSubtype="0" repeatCount="indefinite" accel="10000" decel="10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8.33333E-7 2.22222E-6 L 0.00035 0.05031 " pathEditMode="relative" rAng="0" ptsTypes="AA">
                                          <p:cBhvr>
                                            <p:cTn id="12" dur="2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271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3" presetID="35" presetClass="path" presetSubtype="0" repeatCount="indefinite" accel="29000" decel="26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3.33333E-6 -2.22222E-6 L 0.07136 0.00062 " pathEditMode="relative" rAng="0" ptsTypes="AA">
                                          <p:cBhvr>
                                            <p:cTn id="14" dur="5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559" y="3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5" presetID="42" presetClass="path" presetSubtype="0" repeatCount="indefinite" accel="3636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2.77778E-7 0.00124 L 0.01337 0.03056 " pathEditMode="relative" rAng="0" ptsTypes="AA">
                                          <p:cBhvr>
                                            <p:cTn id="16" dur="6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660" y="145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" presetID="8" presetClass="emph" presetSubtype="0" repeatCount="indefinite" accel="25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>
                                          <p:cBhvr>
                                            <p:cTn id="18" dur="3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9" presetID="42" presetClass="path" presetSubtype="0" repeatCount="indefinite" accel="3636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-2.77778E-7 0.00123 L 0.01337 0.03055 " pathEditMode="relative" rAng="0" ptsTypes="AA">
                                          <p:cBhvr>
                                            <p:cTn id="20" dur="3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660" y="145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1" presetID="8" presetClass="emph" presetSubtype="0" repeatCount="indefinite" accel="25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>
                                          <p:cBhvr>
                                            <p:cTn id="22" dur="8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3" presetID="42" presetClass="path" presetSubtype="0" repeatCount="indefinite" accel="9000" decel="8000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2.77778E-7 -1.48148E-6 L 0.00677 -0.0179 " pathEditMode="relative" rAng="0" ptsTypes="AA">
                                          <p:cBhvr>
                                            <p:cTn id="24" dur="2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30" y="-89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5" presetID="8" presetClass="emph" presetSubtype="0" repeatCount="indefinite" accel="25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>
                                          <p:cBhvr>
                                            <p:cTn id="26" dur="6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7" presetID="8" presetClass="emph" presetSubtype="0" repeatCount="indefinite" accel="8000" decel="9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28" dur="4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9" presetID="42" presetClass="path" presetSubtype="0" repeatCount="indefinite" accel="8000" decel="9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22222E-6 -0.00185 L 2.22222E-6 0.03765 " pathEditMode="relative" rAng="0" ptsTypes="AA">
                                          <p:cBhvr>
                                            <p:cTn id="30" dur="4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197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1" presetID="8" presetClass="emph" presetSubtype="0" repeatCount="indefinite" accel="8000" decel="9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32" dur="2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3" presetID="42" presetClass="path" presetSubtype="0" repeatCount="indefinite" accel="8000" decel="9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8.33333E-7 -0.00185 L 8.33333E-7 0.03766 " pathEditMode="relative" rAng="0" ptsTypes="AA">
                                          <p:cBhvr>
                                            <p:cTn id="34" dur="2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197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5" presetID="10" presetClass="entr" presetSubtype="0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7" dur="16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10" presetClass="entr" presetSubtype="0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0" dur="12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5" grpId="0"/>
        </p:bldLst>
      </p:timing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Forma&#10;&#10;Descripción generada automáticamente">
            <a:extLst>
              <a:ext uri="{FF2B5EF4-FFF2-40B4-BE49-F238E27FC236}">
                <a16:creationId xmlns:a16="http://schemas.microsoft.com/office/drawing/2014/main" id="{F2C40DD3-0FB4-7083-371E-27079241DAC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8" t="11190" r="47314" b="12346"/>
          <a:stretch/>
        </p:blipFill>
        <p:spPr>
          <a:xfrm>
            <a:off x="7920953" y="2717322"/>
            <a:ext cx="1223046" cy="1134961"/>
          </a:xfrm>
          <a:prstGeom prst="rect">
            <a:avLst/>
          </a:prstGeom>
        </p:spPr>
      </p:pic>
      <p:pic>
        <p:nvPicPr>
          <p:cNvPr id="6" name="Imagen 5" descr="Icono&#10;&#10;Descripción generada automáticamente">
            <a:extLst>
              <a:ext uri="{FF2B5EF4-FFF2-40B4-BE49-F238E27FC236}">
                <a16:creationId xmlns:a16="http://schemas.microsoft.com/office/drawing/2014/main" id="{FC5252B5-042A-050D-A4A9-CE2C7BFE623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803" t="24065" r="2121" b="27656"/>
          <a:stretch/>
        </p:blipFill>
        <p:spPr>
          <a:xfrm flipV="1">
            <a:off x="4964" y="27177"/>
            <a:ext cx="1832919" cy="1014256"/>
          </a:xfrm>
          <a:prstGeom prst="rect">
            <a:avLst/>
          </a:prstGeom>
        </p:spPr>
      </p:pic>
      <p:pic>
        <p:nvPicPr>
          <p:cNvPr id="7" name="Imagen 6" descr="Un dibujo de un animal&#10;&#10;Descripción generada automáticamente con confianza baja">
            <a:extLst>
              <a:ext uri="{FF2B5EF4-FFF2-40B4-BE49-F238E27FC236}">
                <a16:creationId xmlns:a16="http://schemas.microsoft.com/office/drawing/2014/main" id="{5EACE198-8088-997F-FD46-02F8E53370E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9" t="39961" r="62780" b="21464"/>
          <a:stretch/>
        </p:blipFill>
        <p:spPr>
          <a:xfrm>
            <a:off x="5964005" y="3229416"/>
            <a:ext cx="3163425" cy="1899213"/>
          </a:xfrm>
          <a:prstGeom prst="rect">
            <a:avLst/>
          </a:prstGeom>
        </p:spPr>
      </p:pic>
      <p:pic>
        <p:nvPicPr>
          <p:cNvPr id="9" name="Imagen 8" descr="Dibujo de una persona&#10;&#10;Descripción generada automáticamente con confianza media">
            <a:extLst>
              <a:ext uri="{FF2B5EF4-FFF2-40B4-BE49-F238E27FC236}">
                <a16:creationId xmlns:a16="http://schemas.microsoft.com/office/drawing/2014/main" id="{B5CD2A73-C90A-A1B8-BED4-05152A69158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25" r="53804" b="34414"/>
          <a:stretch/>
        </p:blipFill>
        <p:spPr>
          <a:xfrm>
            <a:off x="6680341" y="3263897"/>
            <a:ext cx="2463658" cy="1858697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E7DD147-0A38-4E87-9D9A-1D9976EF17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91880" y="1133900"/>
            <a:ext cx="5684895" cy="2932521"/>
          </a:xfrm>
        </p:spPr>
        <p:txBody>
          <a:bodyPr/>
          <a:lstStyle/>
          <a:p>
            <a:r>
              <a:rPr lang="en-US" b="1" dirty="0"/>
              <a:t>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3B961B-AA6F-44A9-9907-E12FC2E322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16475" y="1329007"/>
            <a:ext cx="6261588" cy="3042543"/>
          </a:xfrm>
        </p:spPr>
        <p:txBody>
          <a:bodyPr>
            <a:noAutofit/>
          </a:bodyPr>
          <a:lstStyle/>
          <a:p>
            <a:pPr algn="l">
              <a:lnSpc>
                <a:spcPct val="100000"/>
              </a:lnSpc>
            </a:pPr>
            <a:r>
              <a:rPr lang="en-US" sz="2000" b="1" dirty="0"/>
              <a:t>          </a:t>
            </a:r>
            <a:endParaRPr lang="en-US" sz="1400" dirty="0"/>
          </a:p>
          <a:p>
            <a:pPr algn="l">
              <a:lnSpc>
                <a:spcPct val="100000"/>
              </a:lnSpc>
            </a:pPr>
            <a:r>
              <a:rPr lang="en-IN" sz="1800" b="1" dirty="0"/>
              <a:t>Security Features:</a:t>
            </a:r>
          </a:p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Two-factor authentication for sensitive operations.</a:t>
            </a:r>
            <a:r>
              <a:rPr lang="en-IN" sz="1400" b="1" dirty="0"/>
              <a:t> </a:t>
            </a:r>
          </a:p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1400" dirty="0"/>
              <a:t>Encrypted storage for personal data.</a:t>
            </a:r>
          </a:p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Regular vulnerability testing and fixes.</a:t>
            </a:r>
            <a:r>
              <a:rPr lang="en-IN" sz="1400" b="1" dirty="0"/>
              <a:t>      </a:t>
            </a:r>
          </a:p>
        </p:txBody>
      </p:sp>
      <p:pic>
        <p:nvPicPr>
          <p:cNvPr id="17" name="Imagen 16" descr="Círculo&#10;&#10;Descripción generada automáticamente">
            <a:extLst>
              <a:ext uri="{FF2B5EF4-FFF2-40B4-BE49-F238E27FC236}">
                <a16:creationId xmlns:a16="http://schemas.microsoft.com/office/drawing/2014/main" id="{80D10D1F-A34B-F59E-0925-BDA9E197E11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00" t="6535" r="24866" b="6900"/>
          <a:stretch/>
        </p:blipFill>
        <p:spPr>
          <a:xfrm>
            <a:off x="406882" y="641812"/>
            <a:ext cx="801545" cy="799242"/>
          </a:xfrm>
          <a:prstGeom prst="rect">
            <a:avLst/>
          </a:prstGeom>
        </p:spPr>
      </p:pic>
      <p:pic>
        <p:nvPicPr>
          <p:cNvPr id="21" name="Imagen 20" descr="Imagen que contiene luz, lámpara&#10;&#10;Descripción generada automáticamente">
            <a:extLst>
              <a:ext uri="{FF2B5EF4-FFF2-40B4-BE49-F238E27FC236}">
                <a16:creationId xmlns:a16="http://schemas.microsoft.com/office/drawing/2014/main" id="{5BEF0C80-96ED-ACA3-1509-73CBAD54B156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50" t="6158" r="23333" b="5607"/>
          <a:stretch/>
        </p:blipFill>
        <p:spPr>
          <a:xfrm>
            <a:off x="980564" y="3614794"/>
            <a:ext cx="471505" cy="451627"/>
          </a:xfrm>
          <a:prstGeom prst="rect">
            <a:avLst/>
          </a:prstGeom>
        </p:spPr>
      </p:pic>
      <p:sp>
        <p:nvSpPr>
          <p:cNvPr id="23" name="Elipse 22">
            <a:extLst>
              <a:ext uri="{FF2B5EF4-FFF2-40B4-BE49-F238E27FC236}">
                <a16:creationId xmlns:a16="http://schemas.microsoft.com/office/drawing/2014/main" id="{112AC5FB-292F-AF20-3273-D5F7C2185005}"/>
              </a:ext>
            </a:extLst>
          </p:cNvPr>
          <p:cNvSpPr/>
          <p:nvPr/>
        </p:nvSpPr>
        <p:spPr>
          <a:xfrm>
            <a:off x="13407807" y="4655444"/>
            <a:ext cx="81089" cy="8108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grpSp>
        <p:nvGrpSpPr>
          <p:cNvPr id="28" name="Grupo 27">
            <a:extLst>
              <a:ext uri="{FF2B5EF4-FFF2-40B4-BE49-F238E27FC236}">
                <a16:creationId xmlns:a16="http://schemas.microsoft.com/office/drawing/2014/main" id="{8168F1AF-FF19-5CE0-ACFA-FC1FAEC94904}"/>
              </a:ext>
            </a:extLst>
          </p:cNvPr>
          <p:cNvGrpSpPr/>
          <p:nvPr/>
        </p:nvGrpSpPr>
        <p:grpSpPr>
          <a:xfrm>
            <a:off x="258349" y="1235598"/>
            <a:ext cx="7725988" cy="3135952"/>
            <a:chOff x="353635" y="1274118"/>
            <a:chExt cx="7977874" cy="3238193"/>
          </a:xfrm>
        </p:grpSpPr>
        <p:sp>
          <p:nvSpPr>
            <p:cNvPr id="10" name="Rectángulo 9">
              <a:extLst>
                <a:ext uri="{FF2B5EF4-FFF2-40B4-BE49-F238E27FC236}">
                  <a16:creationId xmlns:a16="http://schemas.microsoft.com/office/drawing/2014/main" id="{013A0A0C-768A-103F-9788-31DBF077BFF4}"/>
                </a:ext>
              </a:extLst>
            </p:cNvPr>
            <p:cNvSpPr/>
            <p:nvPr/>
          </p:nvSpPr>
          <p:spPr>
            <a:xfrm>
              <a:off x="353635" y="2349689"/>
              <a:ext cx="85578" cy="8557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58D7E544-DC0C-C77B-8580-CAE9813CF86B}"/>
                </a:ext>
              </a:extLst>
            </p:cNvPr>
            <p:cNvSpPr/>
            <p:nvPr/>
          </p:nvSpPr>
          <p:spPr>
            <a:xfrm>
              <a:off x="1338442" y="2358303"/>
              <a:ext cx="81089" cy="8108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0060FA3F-4E9E-249A-5455-536C4A71EDFC}"/>
                </a:ext>
              </a:extLst>
            </p:cNvPr>
            <p:cNvSpPr/>
            <p:nvPr/>
          </p:nvSpPr>
          <p:spPr>
            <a:xfrm>
              <a:off x="1498925" y="1274118"/>
              <a:ext cx="152400" cy="152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4" name="Rectángulo 13">
              <a:extLst>
                <a:ext uri="{FF2B5EF4-FFF2-40B4-BE49-F238E27FC236}">
                  <a16:creationId xmlns:a16="http://schemas.microsoft.com/office/drawing/2014/main" id="{443307E2-2F1E-6FD3-F1B1-9D1DD0C21CD9}"/>
                </a:ext>
              </a:extLst>
            </p:cNvPr>
            <p:cNvSpPr/>
            <p:nvPr/>
          </p:nvSpPr>
          <p:spPr>
            <a:xfrm>
              <a:off x="1639948" y="2631744"/>
              <a:ext cx="85578" cy="8557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8422F606-6846-2810-C0AA-DCDE5A4FC325}"/>
                </a:ext>
              </a:extLst>
            </p:cNvPr>
            <p:cNvSpPr/>
            <p:nvPr/>
          </p:nvSpPr>
          <p:spPr>
            <a:xfrm>
              <a:off x="7106255" y="1700791"/>
              <a:ext cx="81089" cy="8108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7567F1F1-DB0D-5FC5-18D4-19A9916A379B}"/>
                </a:ext>
              </a:extLst>
            </p:cNvPr>
            <p:cNvSpPr/>
            <p:nvPr/>
          </p:nvSpPr>
          <p:spPr>
            <a:xfrm>
              <a:off x="7604339" y="3866477"/>
              <a:ext cx="152400" cy="152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4" name="Rectángulo 23">
              <a:extLst>
                <a:ext uri="{FF2B5EF4-FFF2-40B4-BE49-F238E27FC236}">
                  <a16:creationId xmlns:a16="http://schemas.microsoft.com/office/drawing/2014/main" id="{5FB70843-6506-4AD3-0AEC-754F6F42C3DF}"/>
                </a:ext>
              </a:extLst>
            </p:cNvPr>
            <p:cNvSpPr/>
            <p:nvPr/>
          </p:nvSpPr>
          <p:spPr>
            <a:xfrm>
              <a:off x="7756739" y="2510730"/>
              <a:ext cx="85578" cy="8557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5" name="Rectángulo 24">
              <a:extLst>
                <a:ext uri="{FF2B5EF4-FFF2-40B4-BE49-F238E27FC236}">
                  <a16:creationId xmlns:a16="http://schemas.microsoft.com/office/drawing/2014/main" id="{5FF43F78-8087-7207-A9F4-F0530FFFBDF6}"/>
                </a:ext>
              </a:extLst>
            </p:cNvPr>
            <p:cNvSpPr/>
            <p:nvPr/>
          </p:nvSpPr>
          <p:spPr>
            <a:xfrm>
              <a:off x="8245931" y="1556293"/>
              <a:ext cx="85578" cy="8557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6" name="Elipse 25">
              <a:extLst>
                <a:ext uri="{FF2B5EF4-FFF2-40B4-BE49-F238E27FC236}">
                  <a16:creationId xmlns:a16="http://schemas.microsoft.com/office/drawing/2014/main" id="{B34D7C7C-0EA5-1847-6DEC-93E82047218F}"/>
                </a:ext>
              </a:extLst>
            </p:cNvPr>
            <p:cNvSpPr/>
            <p:nvPr/>
          </p:nvSpPr>
          <p:spPr>
            <a:xfrm>
              <a:off x="1868805" y="4431222"/>
              <a:ext cx="81089" cy="8108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</p:spTree>
    <p:extLst>
      <p:ext uri="{BB962C8B-B14F-4D97-AF65-F5344CB8AC3E}">
        <p14:creationId xmlns:p14="http://schemas.microsoft.com/office/powerpoint/2010/main" val="2372336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6" presetClass="emph" presetSubtype="0" repeatCount="indefinite" autoRev="1" fill="hold" nodeType="withEffect" p14:presetBounceEnd="22000">
                                      <p:stCondLst>
                                        <p:cond delay="0"/>
                                      </p:stCondLst>
                                      <p:childTnLst>
                                        <p:animScale p14:bounceEnd="22000">
                                          <p:cBhvr>
                                            <p:cTn id="6" dur="6000" fill="hold"/>
                                            <p:tgtEl>
                                              <p:spTgt spid="28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" presetID="42" presetClass="path" presetSubtype="0" repeatCount="indefinite" accel="19000" decel="19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3.33333E-6 -4.93827E-7 L 0.00035 0.05031 " pathEditMode="relative" rAng="0" ptsTypes="AA">
                                          <p:cBhvr>
                                            <p:cTn id="8" dur="32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382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9" presetID="42" presetClass="path" presetSubtype="0" repeatCount="indefinite" accel="10000" decel="10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8.33333E-7 2.22222E-6 L 0.00035 0.05031 " pathEditMode="relative" rAng="0" ptsTypes="AA">
                                          <p:cBhvr>
                                            <p:cTn id="10" dur="2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271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" presetID="35" presetClass="path" presetSubtype="0" repeatCount="indefinite" accel="29000" decel="26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3.33333E-6 -2.22222E-6 L 0.07136 0.00062 " pathEditMode="relative" rAng="0" ptsTypes="AA">
                                          <p:cBhvr>
                                            <p:cTn id="12" dur="5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559" y="3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3" presetID="42" presetClass="path" presetSubtype="0" repeatCount="indefinite" accel="3636" autoRev="1" fill="hold" nodeType="withEffect" p14:presetBounceEnd="5091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-3.61111E-6 0.00123 L 0.01337 0.03055 " pathEditMode="relative" rAng="0" ptsTypes="AA" p14:bounceEnd="5091">
                                          <p:cBhvr>
                                            <p:cTn id="14" dur="6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660" y="145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5" presetID="8" presetClass="emph" presetSubtype="0" repeatCount="indefinite" accel="2500" autoRev="1" fill="hold" nodeType="withEffect" p14:presetBounceEnd="3500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 p14:bounceEnd="3500">
                                          <p:cBhvr>
                                            <p:cTn id="16" dur="3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7" presetID="42" presetClass="path" presetSubtype="0" repeatCount="indefinite" accel="3636" autoRev="1" fill="hold" nodeType="withEffect" p14:presetBounceEnd="5091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2.22222E-6 0.00124 L 0.01337 0.03056 " pathEditMode="relative" rAng="0" ptsTypes="AA" p14:bounceEnd="5091">
                                          <p:cBhvr>
                                            <p:cTn id="18" dur="3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660" y="145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9" presetID="8" presetClass="emph" presetSubtype="0" repeatCount="indefinite" accel="2500" autoRev="1" fill="hold" nodeType="withEffect" p14:presetBounceEnd="3500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 p14:bounceEnd="3500">
                                          <p:cBhvr>
                                            <p:cTn id="20" dur="8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1" presetID="42" presetClass="path" presetSubtype="0" repeatCount="indefinite" accel="9000" decel="8000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-4.44444E-6 -3.7037E-6 L 0.00678 -0.0179 " pathEditMode="relative" rAng="0" ptsTypes="AA">
                                          <p:cBhvr>
                                            <p:cTn id="22" dur="2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30" y="-89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3" presetID="8" presetClass="emph" presetSubtype="0" repeatCount="indefinite" accel="2500" autoRev="1" fill="hold" nodeType="withEffect" p14:presetBounceEnd="3500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 p14:bounceEnd="3500">
                                          <p:cBhvr>
                                            <p:cTn id="24" dur="6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5" presetID="10" presetClass="entr" presetSubtype="0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7" dur="16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10" presetClass="entr" presetSubtype="0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0" dur="12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5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6" presetClass="emph" presetSubtype="0" repeatCount="indefinite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6" dur="6000" fill="hold"/>
                                            <p:tgtEl>
                                              <p:spTgt spid="28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" presetID="42" presetClass="path" presetSubtype="0" repeatCount="indefinite" accel="10000" decel="14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22222E-6 -4.07407E-6 L 0.00035 0.05031 " pathEditMode="relative" rAng="0" ptsTypes="AA">
                                          <p:cBhvr>
                                            <p:cTn id="8" dur="52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7" y="253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9" presetID="42" presetClass="path" presetSubtype="0" repeatCount="indefinite" accel="19000" decel="19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3.33333E-6 -4.93827E-7 L 0.00035 0.05031 " pathEditMode="relative" rAng="0" ptsTypes="AA">
                                          <p:cBhvr>
                                            <p:cTn id="10" dur="32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382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" presetID="42" presetClass="path" presetSubtype="0" repeatCount="indefinite" accel="10000" decel="10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8.33333E-7 2.22222E-6 L 0.00035 0.05031 " pathEditMode="relative" rAng="0" ptsTypes="AA">
                                          <p:cBhvr>
                                            <p:cTn id="12" dur="2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271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3" presetID="35" presetClass="path" presetSubtype="0" repeatCount="indefinite" accel="29000" decel="26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3.33333E-6 -2.22222E-6 L 0.07136 0.00062 " pathEditMode="relative" rAng="0" ptsTypes="AA">
                                          <p:cBhvr>
                                            <p:cTn id="14" dur="5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559" y="3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5" presetID="42" presetClass="path" presetSubtype="0" repeatCount="indefinite" accel="3636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2.77778E-7 0.00124 L 0.01337 0.03056 " pathEditMode="relative" rAng="0" ptsTypes="AA">
                                          <p:cBhvr>
                                            <p:cTn id="16" dur="6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660" y="145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" presetID="8" presetClass="emph" presetSubtype="0" repeatCount="indefinite" accel="25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>
                                          <p:cBhvr>
                                            <p:cTn id="18" dur="3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9" presetID="42" presetClass="path" presetSubtype="0" repeatCount="indefinite" accel="3636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-2.77778E-7 0.00123 L 0.01337 0.03055 " pathEditMode="relative" rAng="0" ptsTypes="AA">
                                          <p:cBhvr>
                                            <p:cTn id="20" dur="3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660" y="145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1" presetID="8" presetClass="emph" presetSubtype="0" repeatCount="indefinite" accel="25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>
                                          <p:cBhvr>
                                            <p:cTn id="22" dur="8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3" presetID="42" presetClass="path" presetSubtype="0" repeatCount="indefinite" accel="9000" decel="8000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2.77778E-7 -1.48148E-6 L 0.00677 -0.0179 " pathEditMode="relative" rAng="0" ptsTypes="AA">
                                          <p:cBhvr>
                                            <p:cTn id="24" dur="2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30" y="-89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5" presetID="8" presetClass="emph" presetSubtype="0" repeatCount="indefinite" accel="25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>
                                          <p:cBhvr>
                                            <p:cTn id="26" dur="6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7" presetID="8" presetClass="emph" presetSubtype="0" repeatCount="indefinite" accel="8000" decel="9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28" dur="4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9" presetID="42" presetClass="path" presetSubtype="0" repeatCount="indefinite" accel="8000" decel="9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22222E-6 -0.00185 L 2.22222E-6 0.03765 " pathEditMode="relative" rAng="0" ptsTypes="AA">
                                          <p:cBhvr>
                                            <p:cTn id="30" dur="4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197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1" presetID="8" presetClass="emph" presetSubtype="0" repeatCount="indefinite" accel="8000" decel="9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32" dur="2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3" presetID="42" presetClass="path" presetSubtype="0" repeatCount="indefinite" accel="8000" decel="9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8.33333E-7 -0.00185 L 8.33333E-7 0.03766 " pathEditMode="relative" rAng="0" ptsTypes="AA">
                                          <p:cBhvr>
                                            <p:cTn id="34" dur="2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197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5" presetID="10" presetClass="entr" presetSubtype="0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7" dur="16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10" presetClass="entr" presetSubtype="0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0" dur="12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5" grpId="0"/>
        </p:bldLst>
      </p:timing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Forma&#10;&#10;Descripción generada automáticamente">
            <a:extLst>
              <a:ext uri="{FF2B5EF4-FFF2-40B4-BE49-F238E27FC236}">
                <a16:creationId xmlns:a16="http://schemas.microsoft.com/office/drawing/2014/main" id="{F2C40DD3-0FB4-7083-371E-27079241DAC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8" t="11190" r="47314" b="12346"/>
          <a:stretch/>
        </p:blipFill>
        <p:spPr>
          <a:xfrm>
            <a:off x="7920953" y="2717322"/>
            <a:ext cx="1223046" cy="1134961"/>
          </a:xfrm>
          <a:prstGeom prst="rect">
            <a:avLst/>
          </a:prstGeom>
        </p:spPr>
      </p:pic>
      <p:pic>
        <p:nvPicPr>
          <p:cNvPr id="6" name="Imagen 5" descr="Icono&#10;&#10;Descripción generada automáticamente">
            <a:extLst>
              <a:ext uri="{FF2B5EF4-FFF2-40B4-BE49-F238E27FC236}">
                <a16:creationId xmlns:a16="http://schemas.microsoft.com/office/drawing/2014/main" id="{FC5252B5-042A-050D-A4A9-CE2C7BFE623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803" t="24065" r="2121" b="27656"/>
          <a:stretch/>
        </p:blipFill>
        <p:spPr>
          <a:xfrm flipV="1">
            <a:off x="0" y="-15115"/>
            <a:ext cx="1832919" cy="1014256"/>
          </a:xfrm>
          <a:prstGeom prst="rect">
            <a:avLst/>
          </a:prstGeom>
        </p:spPr>
      </p:pic>
      <p:pic>
        <p:nvPicPr>
          <p:cNvPr id="7" name="Imagen 6" descr="Un dibujo de un animal&#10;&#10;Descripción generada automáticamente con confianza baja">
            <a:extLst>
              <a:ext uri="{FF2B5EF4-FFF2-40B4-BE49-F238E27FC236}">
                <a16:creationId xmlns:a16="http://schemas.microsoft.com/office/drawing/2014/main" id="{5EACE198-8088-997F-FD46-02F8E53370E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9" t="39961" r="62780" b="21464"/>
          <a:stretch/>
        </p:blipFill>
        <p:spPr>
          <a:xfrm>
            <a:off x="5980574" y="3239941"/>
            <a:ext cx="3163425" cy="1899213"/>
          </a:xfrm>
          <a:prstGeom prst="rect">
            <a:avLst/>
          </a:prstGeom>
        </p:spPr>
      </p:pic>
      <p:pic>
        <p:nvPicPr>
          <p:cNvPr id="9" name="Imagen 8" descr="Dibujo de una persona&#10;&#10;Descripción generada automáticamente con confianza media">
            <a:extLst>
              <a:ext uri="{FF2B5EF4-FFF2-40B4-BE49-F238E27FC236}">
                <a16:creationId xmlns:a16="http://schemas.microsoft.com/office/drawing/2014/main" id="{B5CD2A73-C90A-A1B8-BED4-05152A69158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25" r="53804" b="34414"/>
          <a:stretch/>
        </p:blipFill>
        <p:spPr>
          <a:xfrm>
            <a:off x="6645590" y="3269160"/>
            <a:ext cx="2463658" cy="1858697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E7DD147-0A38-4E87-9D9A-1D9976EF17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91880" y="1133900"/>
            <a:ext cx="5684895" cy="2932521"/>
          </a:xfrm>
        </p:spPr>
        <p:txBody>
          <a:bodyPr/>
          <a:lstStyle/>
          <a:p>
            <a:r>
              <a:rPr lang="en-US" b="1" dirty="0"/>
              <a:t>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3B961B-AA6F-44A9-9907-E12FC2E322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16475" y="569743"/>
            <a:ext cx="6261588" cy="3801808"/>
          </a:xfrm>
        </p:spPr>
        <p:txBody>
          <a:bodyPr>
            <a:noAutofit/>
          </a:bodyPr>
          <a:lstStyle/>
          <a:p>
            <a:pPr algn="l">
              <a:lnSpc>
                <a:spcPct val="100000"/>
              </a:lnSpc>
            </a:pPr>
            <a:r>
              <a:rPr lang="en-US" sz="2000" b="1" dirty="0"/>
              <a:t>          </a:t>
            </a:r>
            <a:endParaRPr lang="en-US" sz="1400" dirty="0"/>
          </a:p>
          <a:p>
            <a:pPr algn="l">
              <a:lnSpc>
                <a:spcPct val="100000"/>
              </a:lnSpc>
            </a:pPr>
            <a:r>
              <a:rPr lang="en-IN" sz="1800" b="1" dirty="0"/>
              <a:t>Future Scope:</a:t>
            </a:r>
          </a:p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1400" dirty="0"/>
              <a:t>AI-based expense predictions.</a:t>
            </a:r>
          </a:p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Voice-based commands for logging expenses.</a:t>
            </a:r>
          </a:p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Integration with wearable devices for automatic tracking.</a:t>
            </a:r>
          </a:p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1400" dirty="0"/>
              <a:t>Adding support for cryptocurrencies.</a:t>
            </a:r>
          </a:p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Add advanced features like reports and graphs.</a:t>
            </a:r>
          </a:p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Introduce multi-user support with login options.</a:t>
            </a:r>
          </a:p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Create mobile versions for Android and iOS.</a:t>
            </a:r>
          </a:p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Add cloud sync for accessing data anywhere.</a:t>
            </a:r>
            <a:endParaRPr lang="en-IN" sz="1400" b="1" dirty="0"/>
          </a:p>
        </p:txBody>
      </p:sp>
      <p:pic>
        <p:nvPicPr>
          <p:cNvPr id="17" name="Imagen 16" descr="Círculo&#10;&#10;Descripción generada automáticamente">
            <a:extLst>
              <a:ext uri="{FF2B5EF4-FFF2-40B4-BE49-F238E27FC236}">
                <a16:creationId xmlns:a16="http://schemas.microsoft.com/office/drawing/2014/main" id="{80D10D1F-A34B-F59E-0925-BDA9E197E11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00" t="6535" r="24866" b="6900"/>
          <a:stretch/>
        </p:blipFill>
        <p:spPr>
          <a:xfrm>
            <a:off x="406882" y="641812"/>
            <a:ext cx="801545" cy="799242"/>
          </a:xfrm>
          <a:prstGeom prst="rect">
            <a:avLst/>
          </a:prstGeom>
        </p:spPr>
      </p:pic>
      <p:pic>
        <p:nvPicPr>
          <p:cNvPr id="21" name="Imagen 20" descr="Imagen que contiene luz, lámpara&#10;&#10;Descripción generada automáticamente">
            <a:extLst>
              <a:ext uri="{FF2B5EF4-FFF2-40B4-BE49-F238E27FC236}">
                <a16:creationId xmlns:a16="http://schemas.microsoft.com/office/drawing/2014/main" id="{5BEF0C80-96ED-ACA3-1509-73CBAD54B156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50" t="6158" r="23333" b="5607"/>
          <a:stretch/>
        </p:blipFill>
        <p:spPr>
          <a:xfrm>
            <a:off x="980564" y="3614794"/>
            <a:ext cx="471505" cy="451627"/>
          </a:xfrm>
          <a:prstGeom prst="rect">
            <a:avLst/>
          </a:prstGeom>
        </p:spPr>
      </p:pic>
      <p:sp>
        <p:nvSpPr>
          <p:cNvPr id="23" name="Elipse 22">
            <a:extLst>
              <a:ext uri="{FF2B5EF4-FFF2-40B4-BE49-F238E27FC236}">
                <a16:creationId xmlns:a16="http://schemas.microsoft.com/office/drawing/2014/main" id="{112AC5FB-292F-AF20-3273-D5F7C2185005}"/>
              </a:ext>
            </a:extLst>
          </p:cNvPr>
          <p:cNvSpPr/>
          <p:nvPr/>
        </p:nvSpPr>
        <p:spPr>
          <a:xfrm>
            <a:off x="13407807" y="4655444"/>
            <a:ext cx="81089" cy="8108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grpSp>
        <p:nvGrpSpPr>
          <p:cNvPr id="28" name="Grupo 27">
            <a:extLst>
              <a:ext uri="{FF2B5EF4-FFF2-40B4-BE49-F238E27FC236}">
                <a16:creationId xmlns:a16="http://schemas.microsoft.com/office/drawing/2014/main" id="{8168F1AF-FF19-5CE0-ACFA-FC1FAEC94904}"/>
              </a:ext>
            </a:extLst>
          </p:cNvPr>
          <p:cNvGrpSpPr/>
          <p:nvPr/>
        </p:nvGrpSpPr>
        <p:grpSpPr>
          <a:xfrm>
            <a:off x="258349" y="1235598"/>
            <a:ext cx="7725988" cy="3135952"/>
            <a:chOff x="353635" y="1274118"/>
            <a:chExt cx="7977874" cy="3238193"/>
          </a:xfrm>
        </p:grpSpPr>
        <p:sp>
          <p:nvSpPr>
            <p:cNvPr id="10" name="Rectángulo 9">
              <a:extLst>
                <a:ext uri="{FF2B5EF4-FFF2-40B4-BE49-F238E27FC236}">
                  <a16:creationId xmlns:a16="http://schemas.microsoft.com/office/drawing/2014/main" id="{013A0A0C-768A-103F-9788-31DBF077BFF4}"/>
                </a:ext>
              </a:extLst>
            </p:cNvPr>
            <p:cNvSpPr/>
            <p:nvPr/>
          </p:nvSpPr>
          <p:spPr>
            <a:xfrm>
              <a:off x="353635" y="2349689"/>
              <a:ext cx="85578" cy="8557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58D7E544-DC0C-C77B-8580-CAE9813CF86B}"/>
                </a:ext>
              </a:extLst>
            </p:cNvPr>
            <p:cNvSpPr/>
            <p:nvPr/>
          </p:nvSpPr>
          <p:spPr>
            <a:xfrm>
              <a:off x="1338442" y="2358303"/>
              <a:ext cx="81089" cy="8108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0060FA3F-4E9E-249A-5455-536C4A71EDFC}"/>
                </a:ext>
              </a:extLst>
            </p:cNvPr>
            <p:cNvSpPr/>
            <p:nvPr/>
          </p:nvSpPr>
          <p:spPr>
            <a:xfrm>
              <a:off x="1498925" y="1274118"/>
              <a:ext cx="152400" cy="152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4" name="Rectángulo 13">
              <a:extLst>
                <a:ext uri="{FF2B5EF4-FFF2-40B4-BE49-F238E27FC236}">
                  <a16:creationId xmlns:a16="http://schemas.microsoft.com/office/drawing/2014/main" id="{443307E2-2F1E-6FD3-F1B1-9D1DD0C21CD9}"/>
                </a:ext>
              </a:extLst>
            </p:cNvPr>
            <p:cNvSpPr/>
            <p:nvPr/>
          </p:nvSpPr>
          <p:spPr>
            <a:xfrm>
              <a:off x="1639948" y="2631744"/>
              <a:ext cx="85578" cy="8557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8422F606-6846-2810-C0AA-DCDE5A4FC325}"/>
                </a:ext>
              </a:extLst>
            </p:cNvPr>
            <p:cNvSpPr/>
            <p:nvPr/>
          </p:nvSpPr>
          <p:spPr>
            <a:xfrm>
              <a:off x="7106255" y="1700791"/>
              <a:ext cx="81089" cy="8108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7567F1F1-DB0D-5FC5-18D4-19A9916A379B}"/>
                </a:ext>
              </a:extLst>
            </p:cNvPr>
            <p:cNvSpPr/>
            <p:nvPr/>
          </p:nvSpPr>
          <p:spPr>
            <a:xfrm>
              <a:off x="7604339" y="3866477"/>
              <a:ext cx="152400" cy="152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4" name="Rectángulo 23">
              <a:extLst>
                <a:ext uri="{FF2B5EF4-FFF2-40B4-BE49-F238E27FC236}">
                  <a16:creationId xmlns:a16="http://schemas.microsoft.com/office/drawing/2014/main" id="{5FB70843-6506-4AD3-0AEC-754F6F42C3DF}"/>
                </a:ext>
              </a:extLst>
            </p:cNvPr>
            <p:cNvSpPr/>
            <p:nvPr/>
          </p:nvSpPr>
          <p:spPr>
            <a:xfrm>
              <a:off x="7756739" y="2510730"/>
              <a:ext cx="85578" cy="8557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5" name="Rectángulo 24">
              <a:extLst>
                <a:ext uri="{FF2B5EF4-FFF2-40B4-BE49-F238E27FC236}">
                  <a16:creationId xmlns:a16="http://schemas.microsoft.com/office/drawing/2014/main" id="{5FF43F78-8087-7207-A9F4-F0530FFFBDF6}"/>
                </a:ext>
              </a:extLst>
            </p:cNvPr>
            <p:cNvSpPr/>
            <p:nvPr/>
          </p:nvSpPr>
          <p:spPr>
            <a:xfrm>
              <a:off x="8245931" y="1556293"/>
              <a:ext cx="85578" cy="8557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6" name="Elipse 25">
              <a:extLst>
                <a:ext uri="{FF2B5EF4-FFF2-40B4-BE49-F238E27FC236}">
                  <a16:creationId xmlns:a16="http://schemas.microsoft.com/office/drawing/2014/main" id="{B34D7C7C-0EA5-1847-6DEC-93E82047218F}"/>
                </a:ext>
              </a:extLst>
            </p:cNvPr>
            <p:cNvSpPr/>
            <p:nvPr/>
          </p:nvSpPr>
          <p:spPr>
            <a:xfrm>
              <a:off x="1868805" y="4431222"/>
              <a:ext cx="81089" cy="8108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</p:spTree>
    <p:extLst>
      <p:ext uri="{BB962C8B-B14F-4D97-AF65-F5344CB8AC3E}">
        <p14:creationId xmlns:p14="http://schemas.microsoft.com/office/powerpoint/2010/main" val="1354703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6" presetClass="emph" presetSubtype="0" repeatCount="indefinite" autoRev="1" fill="hold" nodeType="withEffect" p14:presetBounceEnd="22000">
                                      <p:stCondLst>
                                        <p:cond delay="0"/>
                                      </p:stCondLst>
                                      <p:childTnLst>
                                        <p:animScale p14:bounceEnd="22000">
                                          <p:cBhvr>
                                            <p:cTn id="6" dur="6000" fill="hold"/>
                                            <p:tgtEl>
                                              <p:spTgt spid="28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" presetID="42" presetClass="path" presetSubtype="0" repeatCount="indefinite" accel="19000" decel="19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3.33333E-6 -4.93827E-7 L 0.00035 0.05031 " pathEditMode="relative" rAng="0" ptsTypes="AA">
                                          <p:cBhvr>
                                            <p:cTn id="8" dur="32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382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9" presetID="42" presetClass="path" presetSubtype="0" repeatCount="indefinite" accel="10000" decel="10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8.33333E-7 2.22222E-6 L 0.00035 0.05031 " pathEditMode="relative" rAng="0" ptsTypes="AA">
                                          <p:cBhvr>
                                            <p:cTn id="10" dur="2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271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" presetID="35" presetClass="path" presetSubtype="0" repeatCount="indefinite" accel="29000" decel="26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3.33333E-6 -2.22222E-6 L 0.07136 0.00062 " pathEditMode="relative" rAng="0" ptsTypes="AA">
                                          <p:cBhvr>
                                            <p:cTn id="12" dur="5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559" y="3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3" presetID="42" presetClass="path" presetSubtype="0" repeatCount="indefinite" accel="3636" autoRev="1" fill="hold" nodeType="withEffect" p14:presetBounceEnd="5091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2.77778E-7 0.00123 L 0.01337 0.03055 " pathEditMode="relative" rAng="0" ptsTypes="AA" p14:bounceEnd="5091">
                                          <p:cBhvr>
                                            <p:cTn id="14" dur="6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660" y="145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5" presetID="8" presetClass="emph" presetSubtype="0" repeatCount="indefinite" accel="2500" autoRev="1" fill="hold" nodeType="withEffect" p14:presetBounceEnd="3500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 p14:bounceEnd="3500">
                                          <p:cBhvr>
                                            <p:cTn id="16" dur="3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7" presetID="42" presetClass="path" presetSubtype="0" repeatCount="indefinite" accel="3636" autoRev="1" fill="hold" nodeType="withEffect" p14:presetBounceEnd="5091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1.66667E-6 0.00123 L 0.01337 0.03055 " pathEditMode="relative" rAng="0" ptsTypes="AA" p14:bounceEnd="5091">
                                          <p:cBhvr>
                                            <p:cTn id="18" dur="3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660" y="145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9" presetID="8" presetClass="emph" presetSubtype="0" repeatCount="indefinite" accel="2500" autoRev="1" fill="hold" nodeType="withEffect" p14:presetBounceEnd="3500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 p14:bounceEnd="3500">
                                          <p:cBhvr>
                                            <p:cTn id="20" dur="8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1" presetID="42" presetClass="path" presetSubtype="0" repeatCount="indefinite" accel="9000" decel="8000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-3.61111E-6 -3.7037E-7 L 0.00677 -0.0179 " pathEditMode="relative" rAng="0" ptsTypes="AA">
                                          <p:cBhvr>
                                            <p:cTn id="22" dur="2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30" y="-89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3" presetID="8" presetClass="emph" presetSubtype="0" repeatCount="indefinite" accel="2500" autoRev="1" fill="hold" nodeType="withEffect" p14:presetBounceEnd="3500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 p14:bounceEnd="3500">
                                          <p:cBhvr>
                                            <p:cTn id="24" dur="6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5" presetID="10" presetClass="entr" presetSubtype="0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7" dur="16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10" presetClass="entr" presetSubtype="0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0" dur="12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5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6" presetClass="emph" presetSubtype="0" repeatCount="indefinite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6" dur="6000" fill="hold"/>
                                            <p:tgtEl>
                                              <p:spTgt spid="28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" presetID="42" presetClass="path" presetSubtype="0" repeatCount="indefinite" accel="10000" decel="14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22222E-6 -4.07407E-6 L 0.00035 0.05031 " pathEditMode="relative" rAng="0" ptsTypes="AA">
                                          <p:cBhvr>
                                            <p:cTn id="8" dur="52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7" y="253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9" presetID="42" presetClass="path" presetSubtype="0" repeatCount="indefinite" accel="19000" decel="19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3.33333E-6 -4.93827E-7 L 0.00035 0.05031 " pathEditMode="relative" rAng="0" ptsTypes="AA">
                                          <p:cBhvr>
                                            <p:cTn id="10" dur="32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382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" presetID="42" presetClass="path" presetSubtype="0" repeatCount="indefinite" accel="10000" decel="10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8.33333E-7 2.22222E-6 L 0.00035 0.05031 " pathEditMode="relative" rAng="0" ptsTypes="AA">
                                          <p:cBhvr>
                                            <p:cTn id="12" dur="2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271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3" presetID="35" presetClass="path" presetSubtype="0" repeatCount="indefinite" accel="29000" decel="26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3.33333E-6 -2.22222E-6 L 0.07136 0.00062 " pathEditMode="relative" rAng="0" ptsTypes="AA">
                                          <p:cBhvr>
                                            <p:cTn id="14" dur="5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559" y="3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5" presetID="42" presetClass="path" presetSubtype="0" repeatCount="indefinite" accel="3636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2.77778E-7 0.00124 L 0.01337 0.03056 " pathEditMode="relative" rAng="0" ptsTypes="AA">
                                          <p:cBhvr>
                                            <p:cTn id="16" dur="6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660" y="145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" presetID="8" presetClass="emph" presetSubtype="0" repeatCount="indefinite" accel="25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>
                                          <p:cBhvr>
                                            <p:cTn id="18" dur="3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9" presetID="42" presetClass="path" presetSubtype="0" repeatCount="indefinite" accel="3636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-2.77778E-7 0.00123 L 0.01337 0.03055 " pathEditMode="relative" rAng="0" ptsTypes="AA">
                                          <p:cBhvr>
                                            <p:cTn id="20" dur="3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660" y="145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1" presetID="8" presetClass="emph" presetSubtype="0" repeatCount="indefinite" accel="25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>
                                          <p:cBhvr>
                                            <p:cTn id="22" dur="8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3" presetID="42" presetClass="path" presetSubtype="0" repeatCount="indefinite" accel="9000" decel="8000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2.77778E-7 -1.48148E-6 L 0.00677 -0.0179 " pathEditMode="relative" rAng="0" ptsTypes="AA">
                                          <p:cBhvr>
                                            <p:cTn id="24" dur="2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30" y="-89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5" presetID="8" presetClass="emph" presetSubtype="0" repeatCount="indefinite" accel="25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>
                                          <p:cBhvr>
                                            <p:cTn id="26" dur="6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7" presetID="8" presetClass="emph" presetSubtype="0" repeatCount="indefinite" accel="8000" decel="9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28" dur="4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9" presetID="42" presetClass="path" presetSubtype="0" repeatCount="indefinite" accel="8000" decel="9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22222E-6 -0.00185 L 2.22222E-6 0.03765 " pathEditMode="relative" rAng="0" ptsTypes="AA">
                                          <p:cBhvr>
                                            <p:cTn id="30" dur="4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197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1" presetID="8" presetClass="emph" presetSubtype="0" repeatCount="indefinite" accel="8000" decel="9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32" dur="2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3" presetID="42" presetClass="path" presetSubtype="0" repeatCount="indefinite" accel="8000" decel="9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8.33333E-7 -0.00185 L 8.33333E-7 0.03766 " pathEditMode="relative" rAng="0" ptsTypes="AA">
                                          <p:cBhvr>
                                            <p:cTn id="34" dur="2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197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5" presetID="10" presetClass="entr" presetSubtype="0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7" dur="16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10" presetClass="entr" presetSubtype="0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0" dur="12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5" grpId="0"/>
        </p:bldLst>
      </p:timing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Forma&#10;&#10;Descripción generada automáticamente">
            <a:extLst>
              <a:ext uri="{FF2B5EF4-FFF2-40B4-BE49-F238E27FC236}">
                <a16:creationId xmlns:a16="http://schemas.microsoft.com/office/drawing/2014/main" id="{F2C40DD3-0FB4-7083-371E-27079241DAC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8" t="11190" r="47314" b="12346"/>
          <a:stretch/>
        </p:blipFill>
        <p:spPr>
          <a:xfrm>
            <a:off x="7920953" y="2717322"/>
            <a:ext cx="1223046" cy="1134961"/>
          </a:xfrm>
          <a:prstGeom prst="rect">
            <a:avLst/>
          </a:prstGeom>
        </p:spPr>
      </p:pic>
      <p:pic>
        <p:nvPicPr>
          <p:cNvPr id="6" name="Imagen 5" descr="Icono&#10;&#10;Descripción generada automáticamente">
            <a:extLst>
              <a:ext uri="{FF2B5EF4-FFF2-40B4-BE49-F238E27FC236}">
                <a16:creationId xmlns:a16="http://schemas.microsoft.com/office/drawing/2014/main" id="{FC5252B5-042A-050D-A4A9-CE2C7BFE623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803" t="24065" r="2121" b="27656"/>
          <a:stretch/>
        </p:blipFill>
        <p:spPr>
          <a:xfrm flipV="1">
            <a:off x="10028" y="0"/>
            <a:ext cx="1832919" cy="1014256"/>
          </a:xfrm>
          <a:prstGeom prst="rect">
            <a:avLst/>
          </a:prstGeom>
        </p:spPr>
      </p:pic>
      <p:pic>
        <p:nvPicPr>
          <p:cNvPr id="7" name="Imagen 6" descr="Un dibujo de un animal&#10;&#10;Descripción generada automáticamente con confianza baja">
            <a:extLst>
              <a:ext uri="{FF2B5EF4-FFF2-40B4-BE49-F238E27FC236}">
                <a16:creationId xmlns:a16="http://schemas.microsoft.com/office/drawing/2014/main" id="{5EACE198-8088-997F-FD46-02F8E53370E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9" t="39961" r="62780" b="21464"/>
          <a:stretch/>
        </p:blipFill>
        <p:spPr>
          <a:xfrm>
            <a:off x="5980575" y="3242324"/>
            <a:ext cx="3163425" cy="1899213"/>
          </a:xfrm>
          <a:prstGeom prst="rect">
            <a:avLst/>
          </a:prstGeom>
        </p:spPr>
      </p:pic>
      <p:pic>
        <p:nvPicPr>
          <p:cNvPr id="9" name="Imagen 8" descr="Dibujo de una persona&#10;&#10;Descripción generada automáticamente con confianza media">
            <a:extLst>
              <a:ext uri="{FF2B5EF4-FFF2-40B4-BE49-F238E27FC236}">
                <a16:creationId xmlns:a16="http://schemas.microsoft.com/office/drawing/2014/main" id="{B5CD2A73-C90A-A1B8-BED4-05152A69158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25" r="53804" b="34414"/>
          <a:stretch/>
        </p:blipFill>
        <p:spPr>
          <a:xfrm>
            <a:off x="6669632" y="3287290"/>
            <a:ext cx="2463658" cy="1858697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E7DD147-0A38-4E87-9D9A-1D9976EF17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0375" y="771950"/>
            <a:ext cx="5690995" cy="3294472"/>
          </a:xfrm>
        </p:spPr>
        <p:txBody>
          <a:bodyPr/>
          <a:lstStyle/>
          <a:p>
            <a:r>
              <a:rPr lang="en-US" b="1" dirty="0"/>
              <a:t>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3B961B-AA6F-44A9-9907-E12FC2E322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86925" y="569743"/>
            <a:ext cx="7298726" cy="3801808"/>
          </a:xfrm>
        </p:spPr>
        <p:txBody>
          <a:bodyPr>
            <a:noAutofit/>
          </a:bodyPr>
          <a:lstStyle/>
          <a:p>
            <a:pPr algn="l">
              <a:lnSpc>
                <a:spcPct val="100000"/>
              </a:lnSpc>
            </a:pPr>
            <a:r>
              <a:rPr lang="en-US" sz="2000" b="1" dirty="0"/>
              <a:t>          </a:t>
            </a:r>
            <a:endParaRPr lang="en-US" sz="1400" dirty="0"/>
          </a:p>
          <a:p>
            <a:pPr algn="l">
              <a:lnSpc>
                <a:spcPct val="100000"/>
              </a:lnSpc>
            </a:pPr>
            <a:r>
              <a:rPr lang="en-IN" sz="1800" b="1" dirty="0"/>
              <a:t>Conclusion: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Expense Tracker is a simple and effective tool for managing money</a:t>
            </a:r>
            <a:r>
              <a:rPr lang="en-IN" sz="1400" dirty="0"/>
              <a:t>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Easy to use, with features for tracking and summarizing expenses.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Designed to grow with future updates and improvements.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Recap the importance of financial management</a:t>
            </a:r>
            <a:r>
              <a:rPr lang="en-IN" sz="1400" dirty="0"/>
              <a:t>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Key takeaways from the Expense Tracker.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Emphasis on user-friendly features and future plans.</a:t>
            </a:r>
            <a:endParaRPr lang="en-IN" sz="1400" b="1" dirty="0"/>
          </a:p>
        </p:txBody>
      </p:sp>
      <p:pic>
        <p:nvPicPr>
          <p:cNvPr id="17" name="Imagen 16" descr="Círculo&#10;&#10;Descripción generada automáticamente">
            <a:extLst>
              <a:ext uri="{FF2B5EF4-FFF2-40B4-BE49-F238E27FC236}">
                <a16:creationId xmlns:a16="http://schemas.microsoft.com/office/drawing/2014/main" id="{80D10D1F-A34B-F59E-0925-BDA9E197E11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00" t="6535" r="24866" b="6900"/>
          <a:stretch/>
        </p:blipFill>
        <p:spPr>
          <a:xfrm>
            <a:off x="406882" y="641812"/>
            <a:ext cx="801545" cy="799242"/>
          </a:xfrm>
          <a:prstGeom prst="rect">
            <a:avLst/>
          </a:prstGeom>
        </p:spPr>
      </p:pic>
      <p:pic>
        <p:nvPicPr>
          <p:cNvPr id="21" name="Imagen 20" descr="Imagen que contiene luz, lámpara&#10;&#10;Descripción generada automáticamente">
            <a:extLst>
              <a:ext uri="{FF2B5EF4-FFF2-40B4-BE49-F238E27FC236}">
                <a16:creationId xmlns:a16="http://schemas.microsoft.com/office/drawing/2014/main" id="{5BEF0C80-96ED-ACA3-1509-73CBAD54B156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50" t="6158" r="23333" b="5607"/>
          <a:stretch/>
        </p:blipFill>
        <p:spPr>
          <a:xfrm>
            <a:off x="980564" y="3614794"/>
            <a:ext cx="471505" cy="451627"/>
          </a:xfrm>
          <a:prstGeom prst="rect">
            <a:avLst/>
          </a:prstGeom>
        </p:spPr>
      </p:pic>
      <p:sp>
        <p:nvSpPr>
          <p:cNvPr id="23" name="Elipse 22">
            <a:extLst>
              <a:ext uri="{FF2B5EF4-FFF2-40B4-BE49-F238E27FC236}">
                <a16:creationId xmlns:a16="http://schemas.microsoft.com/office/drawing/2014/main" id="{112AC5FB-292F-AF20-3273-D5F7C2185005}"/>
              </a:ext>
            </a:extLst>
          </p:cNvPr>
          <p:cNvSpPr/>
          <p:nvPr/>
        </p:nvSpPr>
        <p:spPr>
          <a:xfrm>
            <a:off x="13407807" y="4655444"/>
            <a:ext cx="81089" cy="8108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grpSp>
        <p:nvGrpSpPr>
          <p:cNvPr id="28" name="Grupo 27">
            <a:extLst>
              <a:ext uri="{FF2B5EF4-FFF2-40B4-BE49-F238E27FC236}">
                <a16:creationId xmlns:a16="http://schemas.microsoft.com/office/drawing/2014/main" id="{8168F1AF-FF19-5CE0-ACFA-FC1FAEC94904}"/>
              </a:ext>
            </a:extLst>
          </p:cNvPr>
          <p:cNvGrpSpPr/>
          <p:nvPr/>
        </p:nvGrpSpPr>
        <p:grpSpPr>
          <a:xfrm>
            <a:off x="258349" y="1235598"/>
            <a:ext cx="7725988" cy="3135952"/>
            <a:chOff x="353635" y="1274118"/>
            <a:chExt cx="7977874" cy="3238193"/>
          </a:xfrm>
        </p:grpSpPr>
        <p:sp>
          <p:nvSpPr>
            <p:cNvPr id="10" name="Rectángulo 9">
              <a:extLst>
                <a:ext uri="{FF2B5EF4-FFF2-40B4-BE49-F238E27FC236}">
                  <a16:creationId xmlns:a16="http://schemas.microsoft.com/office/drawing/2014/main" id="{013A0A0C-768A-103F-9788-31DBF077BFF4}"/>
                </a:ext>
              </a:extLst>
            </p:cNvPr>
            <p:cNvSpPr/>
            <p:nvPr/>
          </p:nvSpPr>
          <p:spPr>
            <a:xfrm>
              <a:off x="353635" y="2349689"/>
              <a:ext cx="85578" cy="8557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58D7E544-DC0C-C77B-8580-CAE9813CF86B}"/>
                </a:ext>
              </a:extLst>
            </p:cNvPr>
            <p:cNvSpPr/>
            <p:nvPr/>
          </p:nvSpPr>
          <p:spPr>
            <a:xfrm>
              <a:off x="1338442" y="2358303"/>
              <a:ext cx="81089" cy="8108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0060FA3F-4E9E-249A-5455-536C4A71EDFC}"/>
                </a:ext>
              </a:extLst>
            </p:cNvPr>
            <p:cNvSpPr/>
            <p:nvPr/>
          </p:nvSpPr>
          <p:spPr>
            <a:xfrm>
              <a:off x="1498925" y="1274118"/>
              <a:ext cx="152400" cy="152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4" name="Rectángulo 13">
              <a:extLst>
                <a:ext uri="{FF2B5EF4-FFF2-40B4-BE49-F238E27FC236}">
                  <a16:creationId xmlns:a16="http://schemas.microsoft.com/office/drawing/2014/main" id="{443307E2-2F1E-6FD3-F1B1-9D1DD0C21CD9}"/>
                </a:ext>
              </a:extLst>
            </p:cNvPr>
            <p:cNvSpPr/>
            <p:nvPr/>
          </p:nvSpPr>
          <p:spPr>
            <a:xfrm>
              <a:off x="1639948" y="2631744"/>
              <a:ext cx="85578" cy="8557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8422F606-6846-2810-C0AA-DCDE5A4FC325}"/>
                </a:ext>
              </a:extLst>
            </p:cNvPr>
            <p:cNvSpPr/>
            <p:nvPr/>
          </p:nvSpPr>
          <p:spPr>
            <a:xfrm>
              <a:off x="7106255" y="1700791"/>
              <a:ext cx="81089" cy="8108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7567F1F1-DB0D-5FC5-18D4-19A9916A379B}"/>
                </a:ext>
              </a:extLst>
            </p:cNvPr>
            <p:cNvSpPr/>
            <p:nvPr/>
          </p:nvSpPr>
          <p:spPr>
            <a:xfrm>
              <a:off x="7604339" y="3866477"/>
              <a:ext cx="152400" cy="152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4" name="Rectángulo 23">
              <a:extLst>
                <a:ext uri="{FF2B5EF4-FFF2-40B4-BE49-F238E27FC236}">
                  <a16:creationId xmlns:a16="http://schemas.microsoft.com/office/drawing/2014/main" id="{5FB70843-6506-4AD3-0AEC-754F6F42C3DF}"/>
                </a:ext>
              </a:extLst>
            </p:cNvPr>
            <p:cNvSpPr/>
            <p:nvPr/>
          </p:nvSpPr>
          <p:spPr>
            <a:xfrm>
              <a:off x="7756739" y="2510730"/>
              <a:ext cx="85578" cy="8557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5" name="Rectángulo 24">
              <a:extLst>
                <a:ext uri="{FF2B5EF4-FFF2-40B4-BE49-F238E27FC236}">
                  <a16:creationId xmlns:a16="http://schemas.microsoft.com/office/drawing/2014/main" id="{5FF43F78-8087-7207-A9F4-F0530FFFBDF6}"/>
                </a:ext>
              </a:extLst>
            </p:cNvPr>
            <p:cNvSpPr/>
            <p:nvPr/>
          </p:nvSpPr>
          <p:spPr>
            <a:xfrm>
              <a:off x="8245931" y="1556293"/>
              <a:ext cx="85578" cy="8557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6" name="Elipse 25">
              <a:extLst>
                <a:ext uri="{FF2B5EF4-FFF2-40B4-BE49-F238E27FC236}">
                  <a16:creationId xmlns:a16="http://schemas.microsoft.com/office/drawing/2014/main" id="{B34D7C7C-0EA5-1847-6DEC-93E82047218F}"/>
                </a:ext>
              </a:extLst>
            </p:cNvPr>
            <p:cNvSpPr/>
            <p:nvPr/>
          </p:nvSpPr>
          <p:spPr>
            <a:xfrm>
              <a:off x="1868805" y="4431222"/>
              <a:ext cx="81089" cy="8108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</p:spTree>
    <p:extLst>
      <p:ext uri="{BB962C8B-B14F-4D97-AF65-F5344CB8AC3E}">
        <p14:creationId xmlns:p14="http://schemas.microsoft.com/office/powerpoint/2010/main" val="167027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6" presetClass="emph" presetSubtype="0" repeatCount="indefinite" autoRev="1" fill="hold" nodeType="withEffect" p14:presetBounceEnd="22000">
                                      <p:stCondLst>
                                        <p:cond delay="0"/>
                                      </p:stCondLst>
                                      <p:childTnLst>
                                        <p:animScale p14:bounceEnd="22000">
                                          <p:cBhvr>
                                            <p:cTn id="6" dur="6000" fill="hold"/>
                                            <p:tgtEl>
                                              <p:spTgt spid="28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" presetID="42" presetClass="path" presetSubtype="0" repeatCount="indefinite" accel="19000" decel="19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3.33333E-6 -4.93827E-7 L 0.00035 0.05031 " pathEditMode="relative" rAng="0" ptsTypes="AA">
                                          <p:cBhvr>
                                            <p:cTn id="8" dur="32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382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9" presetID="42" presetClass="path" presetSubtype="0" repeatCount="indefinite" accel="10000" decel="10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8.33333E-7 2.22222E-6 L 0.00035 0.05031 " pathEditMode="relative" rAng="0" ptsTypes="AA">
                                          <p:cBhvr>
                                            <p:cTn id="10" dur="2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271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" presetID="35" presetClass="path" presetSubtype="0" repeatCount="indefinite" accel="29000" decel="26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3.33333E-6 -2.22222E-6 L 0.07136 0.00062 " pathEditMode="relative" rAng="0" ptsTypes="AA">
                                          <p:cBhvr>
                                            <p:cTn id="12" dur="5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559" y="3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3" presetID="42" presetClass="path" presetSubtype="0" repeatCount="indefinite" accel="3636" autoRev="1" fill="hold" nodeType="withEffect" p14:presetBounceEnd="5091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2.77778E-7 0.00124 L 0.01337 0.03056 " pathEditMode="relative" rAng="0" ptsTypes="AA" p14:bounceEnd="5091">
                                          <p:cBhvr>
                                            <p:cTn id="14" dur="6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660" y="145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5" presetID="8" presetClass="emph" presetSubtype="0" repeatCount="indefinite" accel="2500" autoRev="1" fill="hold" nodeType="withEffect" p14:presetBounceEnd="3500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 p14:bounceEnd="3500">
                                          <p:cBhvr>
                                            <p:cTn id="16" dur="3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7" presetID="42" presetClass="path" presetSubtype="0" repeatCount="indefinite" accel="3636" autoRev="1" fill="hold" nodeType="withEffect" p14:presetBounceEnd="5091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-2.5E-6 0.00124 L 0.01337 0.03056 " pathEditMode="relative" rAng="0" ptsTypes="AA" p14:bounceEnd="5091">
                                          <p:cBhvr>
                                            <p:cTn id="18" dur="3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660" y="145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9" presetID="8" presetClass="emph" presetSubtype="0" repeatCount="indefinite" accel="2500" autoRev="1" fill="hold" nodeType="withEffect" p14:presetBounceEnd="3500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 p14:bounceEnd="3500">
                                          <p:cBhvr>
                                            <p:cTn id="20" dur="8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1" presetID="42" presetClass="path" presetSubtype="0" repeatCount="indefinite" accel="9000" decel="8000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4.72222E-6 3.20988E-6 L 0.00677 -0.0179 " pathEditMode="relative" rAng="0" ptsTypes="AA">
                                          <p:cBhvr>
                                            <p:cTn id="22" dur="2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30" y="-89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3" presetID="8" presetClass="emph" presetSubtype="0" repeatCount="indefinite" accel="2500" autoRev="1" fill="hold" nodeType="withEffect" p14:presetBounceEnd="3500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 p14:bounceEnd="3500">
                                          <p:cBhvr>
                                            <p:cTn id="24" dur="6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5" presetID="10" presetClass="entr" presetSubtype="0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7" dur="16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10" presetClass="entr" presetSubtype="0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0" dur="12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5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6" presetClass="emph" presetSubtype="0" repeatCount="indefinite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6" dur="6000" fill="hold"/>
                                            <p:tgtEl>
                                              <p:spTgt spid="28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" presetID="42" presetClass="path" presetSubtype="0" repeatCount="indefinite" accel="10000" decel="14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22222E-6 -4.07407E-6 L 0.00035 0.05031 " pathEditMode="relative" rAng="0" ptsTypes="AA">
                                          <p:cBhvr>
                                            <p:cTn id="8" dur="52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7" y="253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9" presetID="42" presetClass="path" presetSubtype="0" repeatCount="indefinite" accel="19000" decel="19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3.33333E-6 -4.93827E-7 L 0.00035 0.05031 " pathEditMode="relative" rAng="0" ptsTypes="AA">
                                          <p:cBhvr>
                                            <p:cTn id="10" dur="32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382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" presetID="42" presetClass="path" presetSubtype="0" repeatCount="indefinite" accel="10000" decel="10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8.33333E-7 2.22222E-6 L 0.00035 0.05031 " pathEditMode="relative" rAng="0" ptsTypes="AA">
                                          <p:cBhvr>
                                            <p:cTn id="12" dur="2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271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3" presetID="35" presetClass="path" presetSubtype="0" repeatCount="indefinite" accel="29000" decel="26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3.33333E-6 -2.22222E-6 L 0.07136 0.00062 " pathEditMode="relative" rAng="0" ptsTypes="AA">
                                          <p:cBhvr>
                                            <p:cTn id="14" dur="5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559" y="3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5" presetID="42" presetClass="path" presetSubtype="0" repeatCount="indefinite" accel="3636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2.77778E-7 0.00124 L 0.01337 0.03056 " pathEditMode="relative" rAng="0" ptsTypes="AA">
                                          <p:cBhvr>
                                            <p:cTn id="16" dur="6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660" y="145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" presetID="8" presetClass="emph" presetSubtype="0" repeatCount="indefinite" accel="25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>
                                          <p:cBhvr>
                                            <p:cTn id="18" dur="3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9" presetID="42" presetClass="path" presetSubtype="0" repeatCount="indefinite" accel="3636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-2.77778E-7 0.00123 L 0.01337 0.03055 " pathEditMode="relative" rAng="0" ptsTypes="AA">
                                          <p:cBhvr>
                                            <p:cTn id="20" dur="3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660" y="145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1" presetID="8" presetClass="emph" presetSubtype="0" repeatCount="indefinite" accel="25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>
                                          <p:cBhvr>
                                            <p:cTn id="22" dur="8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3" presetID="42" presetClass="path" presetSubtype="0" repeatCount="indefinite" accel="9000" decel="8000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2.77778E-7 -1.48148E-6 L 0.00677 -0.0179 " pathEditMode="relative" rAng="0" ptsTypes="AA">
                                          <p:cBhvr>
                                            <p:cTn id="24" dur="2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30" y="-89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5" presetID="8" presetClass="emph" presetSubtype="0" repeatCount="indefinite" accel="25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>
                                          <p:cBhvr>
                                            <p:cTn id="26" dur="6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7" presetID="8" presetClass="emph" presetSubtype="0" repeatCount="indefinite" accel="8000" decel="9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28" dur="4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9" presetID="42" presetClass="path" presetSubtype="0" repeatCount="indefinite" accel="8000" decel="9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22222E-6 -0.00185 L 2.22222E-6 0.03765 " pathEditMode="relative" rAng="0" ptsTypes="AA">
                                          <p:cBhvr>
                                            <p:cTn id="30" dur="4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197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1" presetID="8" presetClass="emph" presetSubtype="0" repeatCount="indefinite" accel="8000" decel="9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32" dur="2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3" presetID="42" presetClass="path" presetSubtype="0" repeatCount="indefinite" accel="8000" decel="9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8.33333E-7 -0.00185 L 8.33333E-7 0.03766 " pathEditMode="relative" rAng="0" ptsTypes="AA">
                                          <p:cBhvr>
                                            <p:cTn id="34" dur="2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197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5" presetID="10" presetClass="entr" presetSubtype="0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7" dur="16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10" presetClass="entr" presetSubtype="0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0" dur="12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5" grpId="0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Patrón de fondo&#10;&#10;Descripción generada automáticamente con confianza baja">
            <a:extLst>
              <a:ext uri="{FF2B5EF4-FFF2-40B4-BE49-F238E27FC236}">
                <a16:creationId xmlns:a16="http://schemas.microsoft.com/office/drawing/2014/main" id="{50205632-89F2-4CCC-D5EA-7E272FB5B94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513" t="16723" r="2755" b="32838"/>
          <a:stretch/>
        </p:blipFill>
        <p:spPr>
          <a:xfrm flipH="1" flipV="1">
            <a:off x="7251179" y="-2"/>
            <a:ext cx="1892820" cy="2008910"/>
          </a:xfrm>
          <a:prstGeom prst="rect">
            <a:avLst/>
          </a:prstGeom>
        </p:spPr>
      </p:pic>
      <p:pic>
        <p:nvPicPr>
          <p:cNvPr id="5" name="Imagen 4" descr="Un dibujo de un animal&#10;&#10;Descripción generada automáticamente con confianza baja">
            <a:extLst>
              <a:ext uri="{FF2B5EF4-FFF2-40B4-BE49-F238E27FC236}">
                <a16:creationId xmlns:a16="http://schemas.microsoft.com/office/drawing/2014/main" id="{69C2DB85-AE99-1A6B-224A-3D3750A30D6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0" t="41356" r="63618" b="23902"/>
          <a:stretch/>
        </p:blipFill>
        <p:spPr>
          <a:xfrm flipH="1">
            <a:off x="-2" y="3433035"/>
            <a:ext cx="3090067" cy="1710466"/>
          </a:xfrm>
          <a:prstGeom prst="rect">
            <a:avLst/>
          </a:prstGeom>
        </p:spPr>
      </p:pic>
      <p:pic>
        <p:nvPicPr>
          <p:cNvPr id="6" name="Imagen 5" descr="Icono&#10;&#10;Descripción generada automáticamente">
            <a:extLst>
              <a:ext uri="{FF2B5EF4-FFF2-40B4-BE49-F238E27FC236}">
                <a16:creationId xmlns:a16="http://schemas.microsoft.com/office/drawing/2014/main" id="{28D522B0-4027-2A73-8105-32590608BC5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1" t="25327" r="81431" b="24553"/>
          <a:stretch/>
        </p:blipFill>
        <p:spPr>
          <a:xfrm flipH="1">
            <a:off x="17401" y="3487286"/>
            <a:ext cx="969818" cy="1624738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E68F8C9-9363-411D-9575-F40C87BDBC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3142" y="1170075"/>
            <a:ext cx="3253072" cy="451556"/>
          </a:xfrm>
        </p:spPr>
        <p:txBody>
          <a:bodyPr/>
          <a:lstStyle/>
          <a:p>
            <a:pPr algn="l"/>
            <a:r>
              <a:rPr lang="en-IN" sz="2400" dirty="0">
                <a:latin typeface="Showcard Gothic" panose="04020904020102020604" pitchFamily="82" charset="0"/>
              </a:rPr>
              <a:t>Project Overview</a:t>
            </a:r>
            <a:br>
              <a:rPr lang="en-IN" sz="2400" dirty="0">
                <a:latin typeface="Showcard Gothic" panose="04020904020102020604" pitchFamily="82" charset="0"/>
              </a:rPr>
            </a:br>
            <a:br>
              <a:rPr lang="en-IN" sz="2400" dirty="0">
                <a:latin typeface="Showcard Gothic" panose="04020904020102020604" pitchFamily="82" charset="0"/>
              </a:rPr>
            </a:br>
            <a:br>
              <a:rPr lang="en-IN" sz="2400" dirty="0"/>
            </a:br>
            <a:endParaRPr lang="en-US" sz="2400" dirty="0"/>
          </a:p>
        </p:txBody>
      </p:sp>
      <p:sp>
        <p:nvSpPr>
          <p:cNvPr id="20" name="Google Shape;136;p28">
            <a:extLst>
              <a:ext uri="{FF2B5EF4-FFF2-40B4-BE49-F238E27FC236}">
                <a16:creationId xmlns:a16="http://schemas.microsoft.com/office/drawing/2014/main" id="{986FA26E-F02C-6817-5008-8E64F7020A1B}"/>
              </a:ext>
            </a:extLst>
          </p:cNvPr>
          <p:cNvSpPr txBox="1"/>
          <p:nvPr/>
        </p:nvSpPr>
        <p:spPr>
          <a:xfrm>
            <a:off x="2119591" y="4235823"/>
            <a:ext cx="1644926" cy="359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b="1" dirty="0">
              <a:latin typeface="Manrope Medium" pitchFamily="2" charset="0"/>
              <a:ea typeface="Anaheim"/>
              <a:cs typeface="Anaheim"/>
              <a:sym typeface="Anaheim"/>
            </a:endParaRPr>
          </a:p>
        </p:txBody>
      </p:sp>
      <p:sp>
        <p:nvSpPr>
          <p:cNvPr id="21" name="Google Shape;137;p28">
            <a:extLst>
              <a:ext uri="{FF2B5EF4-FFF2-40B4-BE49-F238E27FC236}">
                <a16:creationId xmlns:a16="http://schemas.microsoft.com/office/drawing/2014/main" id="{4B1B342B-F46B-BD5B-910D-4A56F2E00151}"/>
              </a:ext>
            </a:extLst>
          </p:cNvPr>
          <p:cNvSpPr txBox="1"/>
          <p:nvPr/>
        </p:nvSpPr>
        <p:spPr>
          <a:xfrm>
            <a:off x="3855493" y="4235823"/>
            <a:ext cx="3168916" cy="370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b="1" dirty="0">
              <a:latin typeface="Manrope Medium" pitchFamily="2" charset="0"/>
              <a:ea typeface="Anaheim"/>
              <a:cs typeface="Anaheim"/>
              <a:sym typeface="Anaheim"/>
            </a:endParaRPr>
          </a:p>
        </p:txBody>
      </p:sp>
      <p:grpSp>
        <p:nvGrpSpPr>
          <p:cNvPr id="28" name="Grupo 27">
            <a:extLst>
              <a:ext uri="{FF2B5EF4-FFF2-40B4-BE49-F238E27FC236}">
                <a16:creationId xmlns:a16="http://schemas.microsoft.com/office/drawing/2014/main" id="{AB4A40A6-4313-5A6E-C427-FE2354EB7F4B}"/>
              </a:ext>
            </a:extLst>
          </p:cNvPr>
          <p:cNvGrpSpPr/>
          <p:nvPr/>
        </p:nvGrpSpPr>
        <p:grpSpPr>
          <a:xfrm>
            <a:off x="460145" y="1170075"/>
            <a:ext cx="8224154" cy="2054318"/>
            <a:chOff x="399330" y="1154884"/>
            <a:chExt cx="8345784" cy="2084700"/>
          </a:xfrm>
        </p:grpSpPr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FF4566C5-8C9C-15A5-82A2-F9B70773E7E7}"/>
                </a:ext>
              </a:extLst>
            </p:cNvPr>
            <p:cNvSpPr/>
            <p:nvPr/>
          </p:nvSpPr>
          <p:spPr>
            <a:xfrm>
              <a:off x="8659536" y="3154006"/>
              <a:ext cx="85578" cy="8557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6" name="Rectángulo 15">
              <a:extLst>
                <a:ext uri="{FF2B5EF4-FFF2-40B4-BE49-F238E27FC236}">
                  <a16:creationId xmlns:a16="http://schemas.microsoft.com/office/drawing/2014/main" id="{92C05076-AE96-AF06-8912-558157E7E246}"/>
                </a:ext>
              </a:extLst>
            </p:cNvPr>
            <p:cNvSpPr/>
            <p:nvPr/>
          </p:nvSpPr>
          <p:spPr>
            <a:xfrm>
              <a:off x="399330" y="2309796"/>
              <a:ext cx="85578" cy="8557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5" name="Elipse 24">
              <a:extLst>
                <a:ext uri="{FF2B5EF4-FFF2-40B4-BE49-F238E27FC236}">
                  <a16:creationId xmlns:a16="http://schemas.microsoft.com/office/drawing/2014/main" id="{4169BFE3-6DE9-EA72-20E2-FF87433475AF}"/>
                </a:ext>
              </a:extLst>
            </p:cNvPr>
            <p:cNvSpPr/>
            <p:nvPr/>
          </p:nvSpPr>
          <p:spPr>
            <a:xfrm>
              <a:off x="676363" y="1748206"/>
              <a:ext cx="152400" cy="152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6" name="Elipse 25">
              <a:extLst>
                <a:ext uri="{FF2B5EF4-FFF2-40B4-BE49-F238E27FC236}">
                  <a16:creationId xmlns:a16="http://schemas.microsoft.com/office/drawing/2014/main" id="{A56C3943-0BAD-6C11-CD8B-7AFFCFB8C9D2}"/>
                </a:ext>
              </a:extLst>
            </p:cNvPr>
            <p:cNvSpPr/>
            <p:nvPr/>
          </p:nvSpPr>
          <p:spPr>
            <a:xfrm>
              <a:off x="8343900" y="1558065"/>
              <a:ext cx="152400" cy="152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7" name="Elipse 26">
              <a:extLst>
                <a:ext uri="{FF2B5EF4-FFF2-40B4-BE49-F238E27FC236}">
                  <a16:creationId xmlns:a16="http://schemas.microsoft.com/office/drawing/2014/main" id="{B074ABF9-2095-F913-6CF0-64D911337E4A}"/>
                </a:ext>
              </a:extLst>
            </p:cNvPr>
            <p:cNvSpPr/>
            <p:nvPr/>
          </p:nvSpPr>
          <p:spPr>
            <a:xfrm>
              <a:off x="8053339" y="1154884"/>
              <a:ext cx="81089" cy="8108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018DA262-281E-4C7C-9B81-6552D5BA72B9}"/>
              </a:ext>
            </a:extLst>
          </p:cNvPr>
          <p:cNvSpPr/>
          <p:nvPr/>
        </p:nvSpPr>
        <p:spPr>
          <a:xfrm>
            <a:off x="883319" y="1567380"/>
            <a:ext cx="7034955" cy="2665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002060"/>
                </a:solidFill>
              </a:rPr>
              <a:t>Expense Tracker is a Java-based application created to help users manage their money better. It makes keeping track of expenses simple, organized, and easy to understand</a:t>
            </a:r>
            <a:r>
              <a:rPr lang="en-US" dirty="0"/>
              <a:t>.</a:t>
            </a:r>
          </a:p>
          <a:p>
            <a:pPr marL="171450" indent="-171450">
              <a:buClr>
                <a:schemeClr val="accent1">
                  <a:lumMod val="25000"/>
                </a:schemeClr>
              </a:buClr>
              <a:buSzPct val="104000"/>
              <a:buFont typeface="Calibri" panose="020F0502020204030204" pitchFamily="34" charset="0"/>
              <a:buChar char="•"/>
            </a:pPr>
            <a:r>
              <a:rPr lang="en-US" sz="1200" b="1" dirty="0">
                <a:solidFill>
                  <a:srgbClr val="002060"/>
                </a:solidFill>
              </a:rPr>
              <a:t>Purpose</a:t>
            </a:r>
            <a:r>
              <a:rPr lang="en-US" sz="1200" dirty="0">
                <a:solidFill>
                  <a:srgbClr val="002060"/>
                </a:solidFill>
              </a:rPr>
              <a:t>: To give users a simple tool for recording and reviewing their spending habits</a:t>
            </a:r>
            <a:r>
              <a:rPr lang="en-US" dirty="0"/>
              <a:t>.</a:t>
            </a:r>
          </a:p>
          <a:p>
            <a:pPr marL="171450" indent="-171450">
              <a:buClr>
                <a:schemeClr val="accent1">
                  <a:lumMod val="25000"/>
                </a:schemeClr>
              </a:buClr>
              <a:buSzPct val="104000"/>
              <a:buFont typeface="Calibri" panose="020F0502020204030204" pitchFamily="34" charset="0"/>
              <a:buChar char="•"/>
            </a:pPr>
            <a:r>
              <a:rPr lang="en-US" sz="1200" b="1" dirty="0">
                <a:solidFill>
                  <a:srgbClr val="002060"/>
                </a:solidFill>
              </a:rPr>
              <a:t>Why It’s Useful</a:t>
            </a:r>
            <a:r>
              <a:rPr lang="en-US" sz="1200" dirty="0">
                <a:solidFill>
                  <a:srgbClr val="002060"/>
                </a:solidFill>
              </a:rPr>
              <a:t>: Managing money is important for everyone, and this website helps by showing where your money is going.</a:t>
            </a:r>
          </a:p>
          <a:p>
            <a:pPr marL="171450" indent="-171450">
              <a:buClr>
                <a:schemeClr val="accent1">
                  <a:lumMod val="25000"/>
                </a:schemeClr>
              </a:buClr>
              <a:buSzPct val="104000"/>
              <a:buFont typeface="Calibri" panose="020F0502020204030204" pitchFamily="34" charset="0"/>
              <a:buChar char="•"/>
            </a:pPr>
            <a:endParaRPr lang="en-US" sz="1200" dirty="0">
              <a:solidFill>
                <a:srgbClr val="002060"/>
              </a:solidFill>
            </a:endParaRPr>
          </a:p>
          <a:p>
            <a:pPr>
              <a:buClr>
                <a:schemeClr val="accent1">
                  <a:lumMod val="25000"/>
                </a:schemeClr>
              </a:buClr>
              <a:buSzPct val="104000"/>
            </a:pPr>
            <a:r>
              <a:rPr lang="en-IN" sz="1600" b="1" dirty="0">
                <a:solidFill>
                  <a:srgbClr val="002060"/>
                </a:solidFill>
              </a:rPr>
              <a:t>Main Functions:</a:t>
            </a:r>
          </a:p>
          <a:p>
            <a:pPr marL="285750" indent="-285750">
              <a:buClr>
                <a:schemeClr val="accent1">
                  <a:lumMod val="25000"/>
                </a:schemeClr>
              </a:buClr>
              <a:buSzPct val="104000"/>
              <a:buFont typeface="Calibri" panose="020F0502020204030204" pitchFamily="34" charset="0"/>
              <a:buChar char="•"/>
            </a:pPr>
            <a:r>
              <a:rPr lang="en-IN" sz="1200" b="1" dirty="0">
                <a:solidFill>
                  <a:srgbClr val="002060"/>
                </a:solidFill>
              </a:rPr>
              <a:t>     </a:t>
            </a:r>
            <a:r>
              <a:rPr lang="en-US" sz="1200" dirty="0">
                <a:solidFill>
                  <a:srgbClr val="002060"/>
                </a:solidFill>
              </a:rPr>
              <a:t>Add daily expenses with details like amount, date, and category.</a:t>
            </a:r>
          </a:p>
          <a:p>
            <a:pPr marL="285750" indent="-285750">
              <a:buClr>
                <a:schemeClr val="accent1">
                  <a:lumMod val="25000"/>
                </a:schemeClr>
              </a:buClr>
              <a:buSzPct val="104000"/>
              <a:buFont typeface="Calibri" panose="020F0502020204030204" pitchFamily="34" charset="0"/>
              <a:buChar char="•"/>
            </a:pPr>
            <a:r>
              <a:rPr lang="en-US" sz="1200" dirty="0">
                <a:solidFill>
                  <a:srgbClr val="002060"/>
                </a:solidFill>
              </a:rPr>
              <a:t>     Sort and filter expenses to find specific ones quickly.</a:t>
            </a:r>
          </a:p>
          <a:p>
            <a:pPr marL="285750" indent="-285750">
              <a:buClr>
                <a:schemeClr val="accent1">
                  <a:lumMod val="25000"/>
                </a:schemeClr>
              </a:buClr>
              <a:buSzPct val="104000"/>
              <a:buFont typeface="Calibri" panose="020F0502020204030204" pitchFamily="34" charset="0"/>
              <a:buChar char="•"/>
            </a:pPr>
            <a:r>
              <a:rPr lang="en-US" sz="1200" dirty="0">
                <a:solidFill>
                  <a:srgbClr val="002060"/>
                </a:solidFill>
              </a:rPr>
              <a:t>     See total spending in an easy-to-read summary.</a:t>
            </a:r>
            <a:endParaRPr lang="en-IN" sz="12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9681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6" presetClass="emph" presetSubtype="0" repeatCount="indefinite" autoRev="1" fill="hold" nodeType="withEffect" p14:presetBounceEnd="22000">
                                      <p:stCondLst>
                                        <p:cond delay="0"/>
                                      </p:stCondLst>
                                      <p:childTnLst>
                                        <p:animScale p14:bounceEnd="22000">
                                          <p:cBhvr>
                                            <p:cTn id="6" dur="6000" fill="hold"/>
                                            <p:tgtEl>
                                              <p:spTgt spid="28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" presetID="42" presetClass="path" presetSubtype="0" repeatCount="indefinite" accel="3636" decel="4000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-3.61111E-6 -3.08642E-6 L 0.00538 -0.01049 " pathEditMode="relative" rAng="0" ptsTypes="AA">
                                          <p:cBhvr>
                                            <p:cTn id="8" dur="4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26" y="74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9" presetID="8" presetClass="emph" presetSubtype="0" repeatCount="indefinite" accel="2500" autoRev="1" fill="hold" nodeType="withEffect" p14:presetBounceEnd="3500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 p14:bounceEnd="3500">
                                          <p:cBhvr>
                                            <p:cTn id="10" dur="3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1" presetID="42" presetClass="path" presetSubtype="0" repeatCount="indefinite" accel="3636" autoRev="1" fill="hold" nodeType="withEffect" p14:presetBounceEnd="5091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-0.01545 0.01204 L -1.11111E-6 -2.46914E-6 " pathEditMode="relative" rAng="0" ptsTypes="AA" p14:bounceEnd="5091">
                                          <p:cBhvr>
                                            <p:cTn id="12" dur="32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764" y="-61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3" presetID="8" presetClass="emph" presetSubtype="0" repeatCount="indefinite" accel="2500" autoRev="1" fill="hold" nodeType="withEffect" p14:presetBounceEnd="3500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 p14:bounceEnd="3500">
                                          <p:cBhvr>
                                            <p:cTn id="14" dur="82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42" presetClass="path" presetSubtype="0" repeatCount="indefinite" accel="3636" autoRev="1" fill="hold" nodeType="withEffect" p14:presetBounceEnd="5091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-0.02517 0.04229 L 5E-6 3.33333E-6 " pathEditMode="relative" rAng="0" ptsTypes="AA" p14:bounceEnd="5091">
                                          <p:cBhvr>
                                            <p:cTn id="16" dur="6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781" y="-1728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" presetID="8" presetClass="emph" presetSubtype="0" repeatCount="indefinite" accel="2500" autoRev="1" fill="hold" nodeType="withEffect" p14:presetBounceEnd="3500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 p14:bounceEnd="3500">
                                          <p:cBhvr>
                                            <p:cTn id="18" dur="3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9" presetID="10" presetClass="entr" presetSubtype="0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1" dur="16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" presetID="10" presetClass="entr" presetSubtype="0" fill="hold" grpId="0" nodeType="withEffect" nodePh="1">
                                      <p:stCondLst>
                                        <p:cond delay="1100"/>
                                      </p:stCondLst>
                                      <p:endCondLst>
                                        <p:cond evt="begin" delay="0">
                                          <p:tn val="22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4" dur="12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10" presetClass="entr" presetSubtype="0" fill="hold" grpId="0" nodeType="withEffect" nodePh="1">
                                      <p:stCondLst>
                                        <p:cond delay="1100"/>
                                      </p:stCondLst>
                                      <p:endCondLst>
                                        <p:cond evt="begin" delay="0">
                                          <p:tn val="25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7" dur="12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20" grpId="0"/>
          <p:bldP spid="21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6" presetClass="emph" presetSubtype="0" repeatCount="indefinite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6" dur="6000" fill="hold"/>
                                            <p:tgtEl>
                                              <p:spTgt spid="28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" presetID="35" presetClass="path" presetSubtype="0" repeatCount="indefinite" accel="29000" decel="26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349 1.23457E-6 L -0.03489 1.23457E-6 " pathEditMode="relative" rAng="0" ptsTypes="AA">
                                          <p:cBhvr>
                                            <p:cTn id="8" dur="4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3490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9" presetID="35" presetClass="path" presetSubtype="0" repeatCount="indefinite" accel="29000" decel="26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3.61111E-6 3.20988E-6 L 0.07135 0.00061 " pathEditMode="relative" rAng="0" ptsTypes="AA">
                                          <p:cBhvr>
                                            <p:cTn id="10" dur="72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559" y="3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" presetID="42" presetClass="path" presetSubtype="0" repeatCount="indefinite" accel="3636" decel="4000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-3.61111E-6 -3.08642E-6 L 0.00538 -0.01049 " pathEditMode="relative" rAng="0" ptsTypes="AA">
                                          <p:cBhvr>
                                            <p:cTn id="12" dur="4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26" y="74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3" presetID="8" presetClass="emph" presetSubtype="0" repeatCount="indefinite" accel="25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>
                                          <p:cBhvr>
                                            <p:cTn id="14" dur="3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42" presetClass="path" presetSubtype="0" repeatCount="indefinite" accel="9000" decel="8000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-2.22222E-6 1.11111E-6 L 0.00677 -0.0179 " pathEditMode="relative" rAng="0" ptsTypes="AA">
                                          <p:cBhvr>
                                            <p:cTn id="16" dur="2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30" y="-89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" presetID="8" presetClass="emph" presetSubtype="0" repeatCount="indefinite" accel="25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>
                                          <p:cBhvr>
                                            <p:cTn id="18" dur="6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9" presetID="42" presetClass="path" presetSubtype="0" repeatCount="indefinite" accel="3636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-0.01545 0.01204 L -4.72222E-6 -2.71605E-6 " pathEditMode="relative" rAng="0" ptsTypes="AA">
                                          <p:cBhvr>
                                            <p:cTn id="20" dur="32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764" y="-61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1" presetID="8" presetClass="emph" presetSubtype="0" repeatCount="indefinite" accel="25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>
                                          <p:cBhvr>
                                            <p:cTn id="22" dur="82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3" presetID="42" presetClass="path" presetSubtype="0" repeatCount="indefinite" accel="3636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-0.02517 0.04229 L 5E-6 3.33333E-6 " pathEditMode="relative" rAng="0" ptsTypes="AA">
                                          <p:cBhvr>
                                            <p:cTn id="24" dur="6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781" y="-1728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5" presetID="8" presetClass="emph" presetSubtype="0" repeatCount="indefinite" accel="25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>
                                          <p:cBhvr>
                                            <p:cTn id="26" dur="3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7" presetID="10" presetClass="entr" presetSubtype="0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9" dur="16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10" presetClass="entr" presetSubtype="0" fill="hold" grpId="0" nodeType="withEffect" nodePh="1">
                                      <p:stCondLst>
                                        <p:cond delay="1100"/>
                                      </p:stCondLst>
                                      <p:endCondLst>
                                        <p:cond evt="begin" delay="0">
                                          <p:tn val="30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2" dur="12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10" presetClass="entr" presetSubtype="0" fill="hold" grpId="0" nodeType="withEffect" nodePh="1">
                                      <p:stCondLst>
                                        <p:cond delay="1100"/>
                                      </p:stCondLst>
                                      <p:endCondLst>
                                        <p:cond evt="begin" delay="0">
                                          <p:tn val="33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5" dur="12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20" grpId="0"/>
          <p:bldP spid="21" grpId="0"/>
        </p:bldLst>
      </p:timing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Forma&#10;&#10;Descripción generada automáticamente">
            <a:extLst>
              <a:ext uri="{FF2B5EF4-FFF2-40B4-BE49-F238E27FC236}">
                <a16:creationId xmlns:a16="http://schemas.microsoft.com/office/drawing/2014/main" id="{F2C40DD3-0FB4-7083-371E-27079241DAC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8" t="11190" r="47314" b="12346"/>
          <a:stretch/>
        </p:blipFill>
        <p:spPr>
          <a:xfrm>
            <a:off x="7920953" y="2717322"/>
            <a:ext cx="1223046" cy="1134961"/>
          </a:xfrm>
          <a:prstGeom prst="rect">
            <a:avLst/>
          </a:prstGeom>
        </p:spPr>
      </p:pic>
      <p:pic>
        <p:nvPicPr>
          <p:cNvPr id="6" name="Imagen 5" descr="Icono&#10;&#10;Descripción generada automáticamente">
            <a:extLst>
              <a:ext uri="{FF2B5EF4-FFF2-40B4-BE49-F238E27FC236}">
                <a16:creationId xmlns:a16="http://schemas.microsoft.com/office/drawing/2014/main" id="{FC5252B5-042A-050D-A4A9-CE2C7BFE623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803" t="24065" r="2121" b="27656"/>
          <a:stretch/>
        </p:blipFill>
        <p:spPr>
          <a:xfrm flipV="1">
            <a:off x="607" y="27177"/>
            <a:ext cx="1832919" cy="1014256"/>
          </a:xfrm>
          <a:prstGeom prst="rect">
            <a:avLst/>
          </a:prstGeom>
        </p:spPr>
      </p:pic>
      <p:pic>
        <p:nvPicPr>
          <p:cNvPr id="7" name="Imagen 6" descr="Un dibujo de un animal&#10;&#10;Descripción generada automáticamente con confianza baja">
            <a:extLst>
              <a:ext uri="{FF2B5EF4-FFF2-40B4-BE49-F238E27FC236}">
                <a16:creationId xmlns:a16="http://schemas.microsoft.com/office/drawing/2014/main" id="{5EACE198-8088-997F-FD46-02F8E53370E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9" t="39961" r="62780" b="21464"/>
          <a:stretch/>
        </p:blipFill>
        <p:spPr>
          <a:xfrm>
            <a:off x="6011593" y="3244287"/>
            <a:ext cx="3163425" cy="1899213"/>
          </a:xfrm>
          <a:prstGeom prst="rect">
            <a:avLst/>
          </a:prstGeom>
        </p:spPr>
      </p:pic>
      <p:pic>
        <p:nvPicPr>
          <p:cNvPr id="9" name="Imagen 8" descr="Dibujo de una persona&#10;&#10;Descripción generada automáticamente con confianza media">
            <a:extLst>
              <a:ext uri="{FF2B5EF4-FFF2-40B4-BE49-F238E27FC236}">
                <a16:creationId xmlns:a16="http://schemas.microsoft.com/office/drawing/2014/main" id="{B5CD2A73-C90A-A1B8-BED4-05152A69158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25" r="53804" b="34414"/>
          <a:stretch/>
        </p:blipFill>
        <p:spPr>
          <a:xfrm>
            <a:off x="6689124" y="3274109"/>
            <a:ext cx="2463658" cy="1858697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E7DD147-0A38-4E87-9D9A-1D9976EF17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0375" y="771950"/>
            <a:ext cx="5690995" cy="3294472"/>
          </a:xfrm>
        </p:spPr>
        <p:txBody>
          <a:bodyPr/>
          <a:lstStyle/>
          <a:p>
            <a:r>
              <a:rPr lang="en-US" b="1" dirty="0"/>
              <a:t>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3B961B-AA6F-44A9-9907-E12FC2E322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8427" y="569743"/>
            <a:ext cx="5705948" cy="380180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8800" b="1" dirty="0"/>
              <a:t>THANKS!</a:t>
            </a:r>
          </a:p>
          <a:p>
            <a:pPr>
              <a:lnSpc>
                <a:spcPct val="100000"/>
              </a:lnSpc>
            </a:pPr>
            <a:r>
              <a:rPr lang="en-US" sz="1800" b="1" dirty="0"/>
              <a:t>Thank you for your attention!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          </a:t>
            </a:r>
            <a:r>
              <a:rPr lang="en-US" sz="2400" b="1" dirty="0"/>
              <a:t>Feel free to ask any questions.</a:t>
            </a:r>
          </a:p>
          <a:p>
            <a:pPr algn="l">
              <a:lnSpc>
                <a:spcPct val="150000"/>
              </a:lnSpc>
            </a:pPr>
            <a:endParaRPr lang="en-US" sz="1400" dirty="0"/>
          </a:p>
        </p:txBody>
      </p:sp>
      <p:pic>
        <p:nvPicPr>
          <p:cNvPr id="17" name="Imagen 16" descr="Círculo&#10;&#10;Descripción generada automáticamente">
            <a:extLst>
              <a:ext uri="{FF2B5EF4-FFF2-40B4-BE49-F238E27FC236}">
                <a16:creationId xmlns:a16="http://schemas.microsoft.com/office/drawing/2014/main" id="{80D10D1F-A34B-F59E-0925-BDA9E197E11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00" t="6535" r="24866" b="6900"/>
          <a:stretch/>
        </p:blipFill>
        <p:spPr>
          <a:xfrm>
            <a:off x="406882" y="641812"/>
            <a:ext cx="801545" cy="799242"/>
          </a:xfrm>
          <a:prstGeom prst="rect">
            <a:avLst/>
          </a:prstGeom>
        </p:spPr>
      </p:pic>
      <p:pic>
        <p:nvPicPr>
          <p:cNvPr id="21" name="Imagen 20" descr="Imagen que contiene luz, lámpara&#10;&#10;Descripción generada automáticamente">
            <a:extLst>
              <a:ext uri="{FF2B5EF4-FFF2-40B4-BE49-F238E27FC236}">
                <a16:creationId xmlns:a16="http://schemas.microsoft.com/office/drawing/2014/main" id="{5BEF0C80-96ED-ACA3-1509-73CBAD54B156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50" t="6158" r="23333" b="5607"/>
          <a:stretch/>
        </p:blipFill>
        <p:spPr>
          <a:xfrm>
            <a:off x="980564" y="3614794"/>
            <a:ext cx="471505" cy="451627"/>
          </a:xfrm>
          <a:prstGeom prst="rect">
            <a:avLst/>
          </a:prstGeom>
        </p:spPr>
      </p:pic>
      <p:sp>
        <p:nvSpPr>
          <p:cNvPr id="23" name="Elipse 22">
            <a:extLst>
              <a:ext uri="{FF2B5EF4-FFF2-40B4-BE49-F238E27FC236}">
                <a16:creationId xmlns:a16="http://schemas.microsoft.com/office/drawing/2014/main" id="{112AC5FB-292F-AF20-3273-D5F7C2185005}"/>
              </a:ext>
            </a:extLst>
          </p:cNvPr>
          <p:cNvSpPr/>
          <p:nvPr/>
        </p:nvSpPr>
        <p:spPr>
          <a:xfrm>
            <a:off x="13407807" y="4655444"/>
            <a:ext cx="81089" cy="8108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grpSp>
        <p:nvGrpSpPr>
          <p:cNvPr id="28" name="Grupo 27">
            <a:extLst>
              <a:ext uri="{FF2B5EF4-FFF2-40B4-BE49-F238E27FC236}">
                <a16:creationId xmlns:a16="http://schemas.microsoft.com/office/drawing/2014/main" id="{8168F1AF-FF19-5CE0-ACFA-FC1FAEC94904}"/>
              </a:ext>
            </a:extLst>
          </p:cNvPr>
          <p:cNvGrpSpPr/>
          <p:nvPr/>
        </p:nvGrpSpPr>
        <p:grpSpPr>
          <a:xfrm>
            <a:off x="258349" y="1235598"/>
            <a:ext cx="7725988" cy="3135952"/>
            <a:chOff x="353635" y="1274118"/>
            <a:chExt cx="7977874" cy="3238193"/>
          </a:xfrm>
        </p:grpSpPr>
        <p:sp>
          <p:nvSpPr>
            <p:cNvPr id="10" name="Rectángulo 9">
              <a:extLst>
                <a:ext uri="{FF2B5EF4-FFF2-40B4-BE49-F238E27FC236}">
                  <a16:creationId xmlns:a16="http://schemas.microsoft.com/office/drawing/2014/main" id="{013A0A0C-768A-103F-9788-31DBF077BFF4}"/>
                </a:ext>
              </a:extLst>
            </p:cNvPr>
            <p:cNvSpPr/>
            <p:nvPr/>
          </p:nvSpPr>
          <p:spPr>
            <a:xfrm>
              <a:off x="353635" y="2349689"/>
              <a:ext cx="85578" cy="8557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58D7E544-DC0C-C77B-8580-CAE9813CF86B}"/>
                </a:ext>
              </a:extLst>
            </p:cNvPr>
            <p:cNvSpPr/>
            <p:nvPr/>
          </p:nvSpPr>
          <p:spPr>
            <a:xfrm>
              <a:off x="1338442" y="2358303"/>
              <a:ext cx="81089" cy="8108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0060FA3F-4E9E-249A-5455-536C4A71EDFC}"/>
                </a:ext>
              </a:extLst>
            </p:cNvPr>
            <p:cNvSpPr/>
            <p:nvPr/>
          </p:nvSpPr>
          <p:spPr>
            <a:xfrm>
              <a:off x="1498925" y="1274118"/>
              <a:ext cx="152400" cy="152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4" name="Rectángulo 13">
              <a:extLst>
                <a:ext uri="{FF2B5EF4-FFF2-40B4-BE49-F238E27FC236}">
                  <a16:creationId xmlns:a16="http://schemas.microsoft.com/office/drawing/2014/main" id="{443307E2-2F1E-6FD3-F1B1-9D1DD0C21CD9}"/>
                </a:ext>
              </a:extLst>
            </p:cNvPr>
            <p:cNvSpPr/>
            <p:nvPr/>
          </p:nvSpPr>
          <p:spPr>
            <a:xfrm>
              <a:off x="1639948" y="2631744"/>
              <a:ext cx="85578" cy="8557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8422F606-6846-2810-C0AA-DCDE5A4FC325}"/>
                </a:ext>
              </a:extLst>
            </p:cNvPr>
            <p:cNvSpPr/>
            <p:nvPr/>
          </p:nvSpPr>
          <p:spPr>
            <a:xfrm>
              <a:off x="7106255" y="1700791"/>
              <a:ext cx="81089" cy="8108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7567F1F1-DB0D-5FC5-18D4-19A9916A379B}"/>
                </a:ext>
              </a:extLst>
            </p:cNvPr>
            <p:cNvSpPr/>
            <p:nvPr/>
          </p:nvSpPr>
          <p:spPr>
            <a:xfrm>
              <a:off x="7604339" y="3866477"/>
              <a:ext cx="152400" cy="152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4" name="Rectángulo 23">
              <a:extLst>
                <a:ext uri="{FF2B5EF4-FFF2-40B4-BE49-F238E27FC236}">
                  <a16:creationId xmlns:a16="http://schemas.microsoft.com/office/drawing/2014/main" id="{5FB70843-6506-4AD3-0AEC-754F6F42C3DF}"/>
                </a:ext>
              </a:extLst>
            </p:cNvPr>
            <p:cNvSpPr/>
            <p:nvPr/>
          </p:nvSpPr>
          <p:spPr>
            <a:xfrm>
              <a:off x="7756739" y="2510730"/>
              <a:ext cx="85578" cy="8557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5" name="Rectángulo 24">
              <a:extLst>
                <a:ext uri="{FF2B5EF4-FFF2-40B4-BE49-F238E27FC236}">
                  <a16:creationId xmlns:a16="http://schemas.microsoft.com/office/drawing/2014/main" id="{5FF43F78-8087-7207-A9F4-F0530FFFBDF6}"/>
                </a:ext>
              </a:extLst>
            </p:cNvPr>
            <p:cNvSpPr/>
            <p:nvPr/>
          </p:nvSpPr>
          <p:spPr>
            <a:xfrm>
              <a:off x="8245931" y="1556293"/>
              <a:ext cx="85578" cy="8557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6" name="Elipse 25">
              <a:extLst>
                <a:ext uri="{FF2B5EF4-FFF2-40B4-BE49-F238E27FC236}">
                  <a16:creationId xmlns:a16="http://schemas.microsoft.com/office/drawing/2014/main" id="{B34D7C7C-0EA5-1847-6DEC-93E82047218F}"/>
                </a:ext>
              </a:extLst>
            </p:cNvPr>
            <p:cNvSpPr/>
            <p:nvPr/>
          </p:nvSpPr>
          <p:spPr>
            <a:xfrm>
              <a:off x="1868805" y="4431222"/>
              <a:ext cx="81089" cy="8108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</p:spTree>
    <p:extLst>
      <p:ext uri="{BB962C8B-B14F-4D97-AF65-F5344CB8AC3E}">
        <p14:creationId xmlns:p14="http://schemas.microsoft.com/office/powerpoint/2010/main" val="1231401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6" presetClass="emph" presetSubtype="0" repeatCount="indefinite" autoRev="1" fill="hold" nodeType="withEffect" p14:presetBounceEnd="22000">
                                      <p:stCondLst>
                                        <p:cond delay="0"/>
                                      </p:stCondLst>
                                      <p:childTnLst>
                                        <p:animScale p14:bounceEnd="22000">
                                          <p:cBhvr>
                                            <p:cTn id="6" dur="6000" fill="hold"/>
                                            <p:tgtEl>
                                              <p:spTgt spid="28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" presetID="42" presetClass="path" presetSubtype="0" repeatCount="indefinite" accel="19000" decel="19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3.33333E-6 -4.93827E-7 L 0.00035 0.05031 " pathEditMode="relative" rAng="0" ptsTypes="AA">
                                          <p:cBhvr>
                                            <p:cTn id="8" dur="32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382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9" presetID="42" presetClass="path" presetSubtype="0" repeatCount="indefinite" accel="10000" decel="10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8.33333E-7 2.22222E-6 L 0.00035 0.05031 " pathEditMode="relative" rAng="0" ptsTypes="AA">
                                          <p:cBhvr>
                                            <p:cTn id="10" dur="2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271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" presetID="35" presetClass="path" presetSubtype="0" repeatCount="indefinite" accel="29000" decel="26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3.33333E-6 -2.22222E-6 L 0.07136 0.00062 " pathEditMode="relative" rAng="0" ptsTypes="AA">
                                          <p:cBhvr>
                                            <p:cTn id="12" dur="5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559" y="3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3" presetID="42" presetClass="path" presetSubtype="0" repeatCount="indefinite" accel="3636" autoRev="1" fill="hold" nodeType="withEffect" p14:presetBounceEnd="5091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-1.94444E-6 0.00124 L 0.01337 0.03056 " pathEditMode="relative" rAng="0" ptsTypes="AA" p14:bounceEnd="5091">
                                          <p:cBhvr>
                                            <p:cTn id="14" dur="6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660" y="145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5" presetID="8" presetClass="emph" presetSubtype="0" repeatCount="indefinite" accel="2500" autoRev="1" fill="hold" nodeType="withEffect" p14:presetBounceEnd="3500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 p14:bounceEnd="3500">
                                          <p:cBhvr>
                                            <p:cTn id="16" dur="3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7" presetID="42" presetClass="path" presetSubtype="0" repeatCount="indefinite" accel="3636" autoRev="1" fill="hold" nodeType="withEffect" p14:presetBounceEnd="5091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5.55556E-7 0.00123 L 0.01337 0.03055 " pathEditMode="relative" rAng="0" ptsTypes="AA" p14:bounceEnd="5091">
                                          <p:cBhvr>
                                            <p:cTn id="18" dur="3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660" y="145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9" presetID="8" presetClass="emph" presetSubtype="0" repeatCount="indefinite" accel="2500" autoRev="1" fill="hold" nodeType="withEffect" p14:presetBounceEnd="3500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 p14:bounceEnd="3500">
                                          <p:cBhvr>
                                            <p:cTn id="20" dur="8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1" presetID="42" presetClass="path" presetSubtype="0" repeatCount="indefinite" accel="9000" decel="8000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-3.61111E-6 -3.7037E-6 L 0.00677 -0.0179 " pathEditMode="relative" rAng="0" ptsTypes="AA">
                                          <p:cBhvr>
                                            <p:cTn id="22" dur="2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30" y="-89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3" presetID="8" presetClass="emph" presetSubtype="0" repeatCount="indefinite" accel="2500" autoRev="1" fill="hold" nodeType="withEffect" p14:presetBounceEnd="3500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 p14:bounceEnd="3500">
                                          <p:cBhvr>
                                            <p:cTn id="24" dur="6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5" presetID="10" presetClass="entr" presetSubtype="0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7" dur="16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10" presetClass="entr" presetSubtype="0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0" dur="12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5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6" presetClass="emph" presetSubtype="0" repeatCount="indefinite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6" dur="6000" fill="hold"/>
                                            <p:tgtEl>
                                              <p:spTgt spid="28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" presetID="42" presetClass="path" presetSubtype="0" repeatCount="indefinite" accel="10000" decel="14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22222E-6 -4.07407E-6 L 0.00035 0.05031 " pathEditMode="relative" rAng="0" ptsTypes="AA">
                                          <p:cBhvr>
                                            <p:cTn id="8" dur="52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7" y="253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9" presetID="42" presetClass="path" presetSubtype="0" repeatCount="indefinite" accel="19000" decel="19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3.33333E-6 -4.93827E-7 L 0.00035 0.05031 " pathEditMode="relative" rAng="0" ptsTypes="AA">
                                          <p:cBhvr>
                                            <p:cTn id="10" dur="32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382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" presetID="42" presetClass="path" presetSubtype="0" repeatCount="indefinite" accel="10000" decel="10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8.33333E-7 2.22222E-6 L 0.00035 0.05031 " pathEditMode="relative" rAng="0" ptsTypes="AA">
                                          <p:cBhvr>
                                            <p:cTn id="12" dur="2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271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3" presetID="35" presetClass="path" presetSubtype="0" repeatCount="indefinite" accel="29000" decel="26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3.33333E-6 -2.22222E-6 L 0.07136 0.00062 " pathEditMode="relative" rAng="0" ptsTypes="AA">
                                          <p:cBhvr>
                                            <p:cTn id="14" dur="5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559" y="3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5" presetID="42" presetClass="path" presetSubtype="0" repeatCount="indefinite" accel="3636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2.77778E-7 0.00124 L 0.01337 0.03056 " pathEditMode="relative" rAng="0" ptsTypes="AA">
                                          <p:cBhvr>
                                            <p:cTn id="16" dur="6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660" y="145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" presetID="8" presetClass="emph" presetSubtype="0" repeatCount="indefinite" accel="25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>
                                          <p:cBhvr>
                                            <p:cTn id="18" dur="3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9" presetID="42" presetClass="path" presetSubtype="0" repeatCount="indefinite" accel="3636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-2.77778E-7 0.00123 L 0.01337 0.03055 " pathEditMode="relative" rAng="0" ptsTypes="AA">
                                          <p:cBhvr>
                                            <p:cTn id="20" dur="3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660" y="145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1" presetID="8" presetClass="emph" presetSubtype="0" repeatCount="indefinite" accel="25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>
                                          <p:cBhvr>
                                            <p:cTn id="22" dur="8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3" presetID="42" presetClass="path" presetSubtype="0" repeatCount="indefinite" accel="9000" decel="8000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2.77778E-7 -1.48148E-6 L 0.00677 -0.0179 " pathEditMode="relative" rAng="0" ptsTypes="AA">
                                          <p:cBhvr>
                                            <p:cTn id="24" dur="2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30" y="-89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5" presetID="8" presetClass="emph" presetSubtype="0" repeatCount="indefinite" accel="25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>
                                          <p:cBhvr>
                                            <p:cTn id="26" dur="6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7" presetID="8" presetClass="emph" presetSubtype="0" repeatCount="indefinite" accel="8000" decel="9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28" dur="4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9" presetID="42" presetClass="path" presetSubtype="0" repeatCount="indefinite" accel="8000" decel="9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22222E-6 -0.00185 L 2.22222E-6 0.03765 " pathEditMode="relative" rAng="0" ptsTypes="AA">
                                          <p:cBhvr>
                                            <p:cTn id="30" dur="4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197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1" presetID="8" presetClass="emph" presetSubtype="0" repeatCount="indefinite" accel="8000" decel="9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32" dur="2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3" presetID="42" presetClass="path" presetSubtype="0" repeatCount="indefinite" accel="8000" decel="9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8.33333E-7 -0.00185 L 8.33333E-7 0.03766 " pathEditMode="relative" rAng="0" ptsTypes="AA">
                                          <p:cBhvr>
                                            <p:cTn id="34" dur="2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197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5" presetID="10" presetClass="entr" presetSubtype="0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7" dur="16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10" presetClass="entr" presetSubtype="0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0" dur="12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5" grpId="0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Forma&#10;&#10;Descripción generada automáticamente">
            <a:extLst>
              <a:ext uri="{FF2B5EF4-FFF2-40B4-BE49-F238E27FC236}">
                <a16:creationId xmlns:a16="http://schemas.microsoft.com/office/drawing/2014/main" id="{F2C40DD3-0FB4-7083-371E-27079241DAC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8" t="11190" r="47314" b="12346"/>
          <a:stretch/>
        </p:blipFill>
        <p:spPr>
          <a:xfrm>
            <a:off x="7920953" y="2717322"/>
            <a:ext cx="1223046" cy="1134961"/>
          </a:xfrm>
          <a:prstGeom prst="rect">
            <a:avLst/>
          </a:prstGeom>
        </p:spPr>
      </p:pic>
      <p:pic>
        <p:nvPicPr>
          <p:cNvPr id="3" name="Imagen 2" descr="Patrón de fondo&#10;&#10;Descripción generada automáticamente con confianza baja">
            <a:extLst>
              <a:ext uri="{FF2B5EF4-FFF2-40B4-BE49-F238E27FC236}">
                <a16:creationId xmlns:a16="http://schemas.microsoft.com/office/drawing/2014/main" id="{78444BCE-AC51-0EBF-1E27-A44A5DE82FC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98" t="16723" r="2754" b="16966"/>
          <a:stretch/>
        </p:blipFill>
        <p:spPr>
          <a:xfrm flipV="1">
            <a:off x="0" y="-19122"/>
            <a:ext cx="3283602" cy="1702336"/>
          </a:xfrm>
          <a:prstGeom prst="rect">
            <a:avLst/>
          </a:prstGeom>
        </p:spPr>
      </p:pic>
      <p:pic>
        <p:nvPicPr>
          <p:cNvPr id="7" name="Imagen 6" descr="Un dibujo de un animal&#10;&#10;Descripción generada automáticamente con confianza baja">
            <a:extLst>
              <a:ext uri="{FF2B5EF4-FFF2-40B4-BE49-F238E27FC236}">
                <a16:creationId xmlns:a16="http://schemas.microsoft.com/office/drawing/2014/main" id="{5EACE198-8088-997F-FD46-02F8E53370E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9" t="39961" r="62780" b="21464"/>
          <a:stretch/>
        </p:blipFill>
        <p:spPr>
          <a:xfrm>
            <a:off x="5962625" y="3237949"/>
            <a:ext cx="3163425" cy="1899213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E7DD147-0A38-4E87-9D9A-1D9976EF17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91880" y="1133900"/>
            <a:ext cx="5684895" cy="2932521"/>
          </a:xfrm>
        </p:spPr>
        <p:txBody>
          <a:bodyPr/>
          <a:lstStyle/>
          <a:p>
            <a:r>
              <a:rPr lang="en-US" b="1" dirty="0"/>
              <a:t>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3B961B-AA6F-44A9-9907-E12FC2E322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61430" y="1426105"/>
            <a:ext cx="6272152" cy="2398048"/>
          </a:xfrm>
        </p:spPr>
        <p:txBody>
          <a:bodyPr>
            <a:noAutofit/>
          </a:bodyPr>
          <a:lstStyle/>
          <a:p>
            <a:pPr algn="l"/>
            <a:r>
              <a:rPr lang="en-IN" sz="2400" b="1" dirty="0"/>
              <a:t>Features</a:t>
            </a:r>
          </a:p>
          <a:p>
            <a:pPr marL="342900" indent="-3429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2060"/>
                </a:solidFill>
              </a:rPr>
              <a:t>Add and manage expenses easily.</a:t>
            </a:r>
          </a:p>
          <a:p>
            <a:pPr marL="342900" indent="-3429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2060"/>
                </a:solidFill>
              </a:rPr>
              <a:t>Sort expenses based on categories.</a:t>
            </a:r>
          </a:p>
          <a:p>
            <a:pPr marL="342900" indent="-3429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2060"/>
                </a:solidFill>
              </a:rPr>
              <a:t>View detailed summaries of total expenses.</a:t>
            </a:r>
          </a:p>
          <a:p>
            <a:pPr marL="342900" indent="-3429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rgbClr val="002060"/>
                </a:solidFill>
              </a:rPr>
              <a:t>Modern UI for enhanced user experience.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112AC5FB-292F-AF20-3273-D5F7C2185005}"/>
              </a:ext>
            </a:extLst>
          </p:cNvPr>
          <p:cNvSpPr/>
          <p:nvPr/>
        </p:nvSpPr>
        <p:spPr>
          <a:xfrm>
            <a:off x="13407807" y="4655444"/>
            <a:ext cx="81089" cy="8108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grpSp>
        <p:nvGrpSpPr>
          <p:cNvPr id="28" name="Grupo 27">
            <a:extLst>
              <a:ext uri="{FF2B5EF4-FFF2-40B4-BE49-F238E27FC236}">
                <a16:creationId xmlns:a16="http://schemas.microsoft.com/office/drawing/2014/main" id="{8168F1AF-FF19-5CE0-ACFA-FC1FAEC94904}"/>
              </a:ext>
            </a:extLst>
          </p:cNvPr>
          <p:cNvGrpSpPr/>
          <p:nvPr/>
        </p:nvGrpSpPr>
        <p:grpSpPr>
          <a:xfrm>
            <a:off x="258349" y="1235598"/>
            <a:ext cx="7725988" cy="3135952"/>
            <a:chOff x="353635" y="1274118"/>
            <a:chExt cx="7977874" cy="3238193"/>
          </a:xfrm>
        </p:grpSpPr>
        <p:sp>
          <p:nvSpPr>
            <p:cNvPr id="10" name="Rectángulo 9">
              <a:extLst>
                <a:ext uri="{FF2B5EF4-FFF2-40B4-BE49-F238E27FC236}">
                  <a16:creationId xmlns:a16="http://schemas.microsoft.com/office/drawing/2014/main" id="{013A0A0C-768A-103F-9788-31DBF077BFF4}"/>
                </a:ext>
              </a:extLst>
            </p:cNvPr>
            <p:cNvSpPr/>
            <p:nvPr/>
          </p:nvSpPr>
          <p:spPr>
            <a:xfrm>
              <a:off x="353635" y="2349689"/>
              <a:ext cx="85578" cy="8557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58D7E544-DC0C-C77B-8580-CAE9813CF86B}"/>
                </a:ext>
              </a:extLst>
            </p:cNvPr>
            <p:cNvSpPr/>
            <p:nvPr/>
          </p:nvSpPr>
          <p:spPr>
            <a:xfrm>
              <a:off x="1338442" y="2358303"/>
              <a:ext cx="81089" cy="8108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0060FA3F-4E9E-249A-5455-536C4A71EDFC}"/>
                </a:ext>
              </a:extLst>
            </p:cNvPr>
            <p:cNvSpPr/>
            <p:nvPr/>
          </p:nvSpPr>
          <p:spPr>
            <a:xfrm>
              <a:off x="1498925" y="1274118"/>
              <a:ext cx="152400" cy="152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4" name="Rectángulo 13">
              <a:extLst>
                <a:ext uri="{FF2B5EF4-FFF2-40B4-BE49-F238E27FC236}">
                  <a16:creationId xmlns:a16="http://schemas.microsoft.com/office/drawing/2014/main" id="{443307E2-2F1E-6FD3-F1B1-9D1DD0C21CD9}"/>
                </a:ext>
              </a:extLst>
            </p:cNvPr>
            <p:cNvSpPr/>
            <p:nvPr/>
          </p:nvSpPr>
          <p:spPr>
            <a:xfrm>
              <a:off x="1639948" y="2631744"/>
              <a:ext cx="85578" cy="8557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8422F606-6846-2810-C0AA-DCDE5A4FC325}"/>
                </a:ext>
              </a:extLst>
            </p:cNvPr>
            <p:cNvSpPr/>
            <p:nvPr/>
          </p:nvSpPr>
          <p:spPr>
            <a:xfrm>
              <a:off x="7106255" y="1700791"/>
              <a:ext cx="81089" cy="8108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7567F1F1-DB0D-5FC5-18D4-19A9916A379B}"/>
                </a:ext>
              </a:extLst>
            </p:cNvPr>
            <p:cNvSpPr/>
            <p:nvPr/>
          </p:nvSpPr>
          <p:spPr>
            <a:xfrm>
              <a:off x="7604339" y="3866477"/>
              <a:ext cx="152400" cy="152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4" name="Rectángulo 23">
              <a:extLst>
                <a:ext uri="{FF2B5EF4-FFF2-40B4-BE49-F238E27FC236}">
                  <a16:creationId xmlns:a16="http://schemas.microsoft.com/office/drawing/2014/main" id="{5FB70843-6506-4AD3-0AEC-754F6F42C3DF}"/>
                </a:ext>
              </a:extLst>
            </p:cNvPr>
            <p:cNvSpPr/>
            <p:nvPr/>
          </p:nvSpPr>
          <p:spPr>
            <a:xfrm>
              <a:off x="7756739" y="2510730"/>
              <a:ext cx="85578" cy="8557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5" name="Rectángulo 24">
              <a:extLst>
                <a:ext uri="{FF2B5EF4-FFF2-40B4-BE49-F238E27FC236}">
                  <a16:creationId xmlns:a16="http://schemas.microsoft.com/office/drawing/2014/main" id="{5FF43F78-8087-7207-A9F4-F0530FFFBDF6}"/>
                </a:ext>
              </a:extLst>
            </p:cNvPr>
            <p:cNvSpPr/>
            <p:nvPr/>
          </p:nvSpPr>
          <p:spPr>
            <a:xfrm>
              <a:off x="8245931" y="1556293"/>
              <a:ext cx="85578" cy="8557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6" name="Elipse 25">
              <a:extLst>
                <a:ext uri="{FF2B5EF4-FFF2-40B4-BE49-F238E27FC236}">
                  <a16:creationId xmlns:a16="http://schemas.microsoft.com/office/drawing/2014/main" id="{B34D7C7C-0EA5-1847-6DEC-93E82047218F}"/>
                </a:ext>
              </a:extLst>
            </p:cNvPr>
            <p:cNvSpPr/>
            <p:nvPr/>
          </p:nvSpPr>
          <p:spPr>
            <a:xfrm>
              <a:off x="1868805" y="4431222"/>
              <a:ext cx="81089" cy="8108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</p:spTree>
    <p:extLst>
      <p:ext uri="{BB962C8B-B14F-4D97-AF65-F5344CB8AC3E}">
        <p14:creationId xmlns:p14="http://schemas.microsoft.com/office/powerpoint/2010/main" val="365964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6" presetClass="emph" presetSubtype="0" repeatCount="indefinite" autoRev="1" fill="hold" nodeType="withEffect" p14:presetBounceEnd="22000">
                                      <p:stCondLst>
                                        <p:cond delay="0"/>
                                      </p:stCondLst>
                                      <p:childTnLst>
                                        <p:animScale p14:bounceEnd="22000">
                                          <p:cBhvr>
                                            <p:cTn id="6" dur="6000" fill="hold"/>
                                            <p:tgtEl>
                                              <p:spTgt spid="28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" presetID="35" presetClass="path" presetSubtype="0" repeatCount="indefinite" accel="29000" decel="26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3.33333E-6 -2.22222E-6 L 0.07136 0.00062 " pathEditMode="relative" rAng="0" ptsTypes="AA">
                                          <p:cBhvr>
                                            <p:cTn id="8" dur="5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559" y="3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9" presetID="42" presetClass="path" presetSubtype="0" repeatCount="indefinite" accel="3636" autoRev="1" fill="hold" nodeType="withEffect" p14:presetBounceEnd="5091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0 0.00123 L 0.01337 0.03055 " pathEditMode="relative" rAng="0" ptsTypes="AA" p14:bounceEnd="5091">
                                          <p:cBhvr>
                                            <p:cTn id="10" dur="6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660" y="145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" presetID="8" presetClass="emph" presetSubtype="0" repeatCount="indefinite" accel="2500" autoRev="1" fill="hold" nodeType="withEffect" p14:presetBounceEnd="3500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 p14:bounceEnd="3500">
                                          <p:cBhvr>
                                            <p:cTn id="12" dur="3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3" presetID="42" presetClass="path" presetSubtype="0" repeatCount="indefinite" accel="3636" decel="4000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-3.88889E-6 -4.93827E-7 L 0.00539 -0.01049 " pathEditMode="relative" rAng="0" ptsTypes="AA">
                                          <p:cBhvr>
                                            <p:cTn id="14" dur="4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60" y="-52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5" presetID="8" presetClass="emph" presetSubtype="0" repeatCount="indefinite" accel="2500" autoRev="1" fill="hold" nodeType="withEffect" p14:presetBounceEnd="3500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 p14:bounceEnd="3500">
                                          <p:cBhvr>
                                            <p:cTn id="16" dur="3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7" presetID="10" presetClass="entr" presetSubtype="0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9" dur="16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10" presetClass="entr" presetSubtype="0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2" dur="12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5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6" presetClass="emph" presetSubtype="0" repeatCount="indefinite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6" dur="6000" fill="hold"/>
                                            <p:tgtEl>
                                              <p:spTgt spid="28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" presetID="42" presetClass="path" presetSubtype="0" repeatCount="indefinite" accel="10000" decel="14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22222E-6 -4.07407E-6 L 0.00035 0.05031 " pathEditMode="relative" rAng="0" ptsTypes="AA">
                                          <p:cBhvr>
                                            <p:cTn id="8" dur="52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7" y="253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9" presetID="42" presetClass="path" presetSubtype="0" repeatCount="indefinite" accel="19000" decel="19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3.33333E-6 -4.93827E-7 L 0.00035 0.05031 " pathEditMode="relative" rAng="0" ptsTypes="AA">
                                          <p:cBhvr>
                                            <p:cTn id="10" dur="32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382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" presetID="42" presetClass="path" presetSubtype="0" repeatCount="indefinite" accel="10000" decel="10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8.33333E-7 2.22222E-6 L 0.00035 0.05031 " pathEditMode="relative" rAng="0" ptsTypes="AA">
                                          <p:cBhvr>
                                            <p:cTn id="12" dur="2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271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3" presetID="35" presetClass="path" presetSubtype="0" repeatCount="indefinite" accel="29000" decel="26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3.33333E-6 -2.22222E-6 L 0.07136 0.00062 " pathEditMode="relative" rAng="0" ptsTypes="AA">
                                          <p:cBhvr>
                                            <p:cTn id="14" dur="5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559" y="3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5" presetID="42" presetClass="path" presetSubtype="0" repeatCount="indefinite" accel="3636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2.77778E-7 0.00124 L 0.01337 0.03056 " pathEditMode="relative" rAng="0" ptsTypes="AA">
                                          <p:cBhvr>
                                            <p:cTn id="16" dur="6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660" y="145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" presetID="8" presetClass="emph" presetSubtype="0" repeatCount="indefinite" accel="25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>
                                          <p:cBhvr>
                                            <p:cTn id="18" dur="3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9" presetID="42" presetClass="path" presetSubtype="0" repeatCount="indefinite" accel="3636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-2.77778E-7 0.00123 L 0.01337 0.03055 " pathEditMode="relative" rAng="0" ptsTypes="AA">
                                          <p:cBhvr>
                                            <p:cTn id="20" dur="3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660" y="145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1" presetID="8" presetClass="emph" presetSubtype="0" repeatCount="indefinite" accel="25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>
                                          <p:cBhvr>
                                            <p:cTn id="22" dur="8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3" presetID="42" presetClass="path" presetSubtype="0" repeatCount="indefinite" accel="9000" decel="8000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2.77778E-7 -1.48148E-6 L 0.00677 -0.0179 " pathEditMode="relative" rAng="0" ptsTypes="AA">
                                          <p:cBhvr>
                                            <p:cTn id="24" dur="2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30" y="-89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5" presetID="8" presetClass="emph" presetSubtype="0" repeatCount="indefinite" accel="25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>
                                          <p:cBhvr>
                                            <p:cTn id="26" dur="6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7" presetID="42" presetClass="path" presetSubtype="0" repeatCount="indefinite" accel="3636" decel="4000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-3.88889E-6 -4.93827E-7 L 0.00539 -0.01049 " pathEditMode="relative" rAng="0" ptsTypes="AA">
                                          <p:cBhvr>
                                            <p:cTn id="28" dur="4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60" y="-52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9" presetID="8" presetClass="emph" presetSubtype="0" repeatCount="indefinite" accel="25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>
                                          <p:cBhvr>
                                            <p:cTn id="30" dur="3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1" presetID="8" presetClass="emph" presetSubtype="0" repeatCount="indefinite" accel="8000" decel="9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32" dur="4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3" presetID="42" presetClass="path" presetSubtype="0" repeatCount="indefinite" accel="8000" decel="9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22222E-6 -0.00185 L 2.22222E-6 0.03765 " pathEditMode="relative" rAng="0" ptsTypes="AA">
                                          <p:cBhvr>
                                            <p:cTn id="34" dur="4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197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5" presetID="8" presetClass="emph" presetSubtype="0" repeatCount="indefinite" accel="8000" decel="9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36" dur="2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7" presetID="42" presetClass="path" presetSubtype="0" repeatCount="indefinite" accel="8000" decel="9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8.33333E-7 -0.00185 L 8.33333E-7 0.03766 " pathEditMode="relative" rAng="0" ptsTypes="AA">
                                          <p:cBhvr>
                                            <p:cTn id="38" dur="2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197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9" presetID="10" presetClass="entr" presetSubtype="0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1" dur="16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2" presetID="10" presetClass="entr" presetSubtype="0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4" dur="12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5" grpId="0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Forma&#10;&#10;Descripción generada automáticamente">
            <a:extLst>
              <a:ext uri="{FF2B5EF4-FFF2-40B4-BE49-F238E27FC236}">
                <a16:creationId xmlns:a16="http://schemas.microsoft.com/office/drawing/2014/main" id="{F2C40DD3-0FB4-7083-371E-27079241DAC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8" t="11190" r="47314" b="12346"/>
          <a:stretch/>
        </p:blipFill>
        <p:spPr>
          <a:xfrm>
            <a:off x="7920953" y="2717322"/>
            <a:ext cx="1223046" cy="1134961"/>
          </a:xfrm>
          <a:prstGeom prst="rect">
            <a:avLst/>
          </a:prstGeom>
        </p:spPr>
      </p:pic>
      <p:pic>
        <p:nvPicPr>
          <p:cNvPr id="3" name="Imagen 2" descr="Patrón de fondo&#10;&#10;Descripción generada automáticamente con confianza baja">
            <a:extLst>
              <a:ext uri="{FF2B5EF4-FFF2-40B4-BE49-F238E27FC236}">
                <a16:creationId xmlns:a16="http://schemas.microsoft.com/office/drawing/2014/main" id="{78444BCE-AC51-0EBF-1E27-A44A5DE82FC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98" t="16723" r="2754" b="16966"/>
          <a:stretch/>
        </p:blipFill>
        <p:spPr>
          <a:xfrm flipV="1">
            <a:off x="6453" y="-3938"/>
            <a:ext cx="3283602" cy="1702336"/>
          </a:xfrm>
          <a:prstGeom prst="rect">
            <a:avLst/>
          </a:prstGeom>
        </p:spPr>
      </p:pic>
      <p:pic>
        <p:nvPicPr>
          <p:cNvPr id="7" name="Imagen 6" descr="Un dibujo de un animal&#10;&#10;Descripción generada automáticamente con confianza baja">
            <a:extLst>
              <a:ext uri="{FF2B5EF4-FFF2-40B4-BE49-F238E27FC236}">
                <a16:creationId xmlns:a16="http://schemas.microsoft.com/office/drawing/2014/main" id="{5EACE198-8088-997F-FD46-02F8E53370E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9" t="39961" r="62780" b="21464"/>
          <a:stretch/>
        </p:blipFill>
        <p:spPr>
          <a:xfrm>
            <a:off x="5964005" y="3244287"/>
            <a:ext cx="3163425" cy="1899213"/>
          </a:xfrm>
          <a:prstGeom prst="rect">
            <a:avLst/>
          </a:prstGeom>
        </p:spPr>
      </p:pic>
      <p:pic>
        <p:nvPicPr>
          <p:cNvPr id="9" name="Imagen 8" descr="Dibujo de una persona&#10;&#10;Descripción generada automáticamente con confianza media">
            <a:extLst>
              <a:ext uri="{FF2B5EF4-FFF2-40B4-BE49-F238E27FC236}">
                <a16:creationId xmlns:a16="http://schemas.microsoft.com/office/drawing/2014/main" id="{B5CD2A73-C90A-A1B8-BED4-05152A69158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25" r="53804" b="34414"/>
          <a:stretch/>
        </p:blipFill>
        <p:spPr>
          <a:xfrm>
            <a:off x="6649901" y="3271331"/>
            <a:ext cx="2463658" cy="1858697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E7DD147-0A38-4E87-9D9A-1D9976EF17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91880" y="1133900"/>
            <a:ext cx="5684895" cy="2932521"/>
          </a:xfrm>
        </p:spPr>
        <p:txBody>
          <a:bodyPr/>
          <a:lstStyle/>
          <a:p>
            <a:r>
              <a:rPr lang="en-US" b="1" dirty="0"/>
              <a:t>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3B961B-AA6F-44A9-9907-E12FC2E322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26915" y="963636"/>
            <a:ext cx="6775597" cy="3407913"/>
          </a:xfrm>
        </p:spPr>
        <p:txBody>
          <a:bodyPr>
            <a:noAutofit/>
          </a:bodyPr>
          <a:lstStyle/>
          <a:p>
            <a:pPr algn="l"/>
            <a:r>
              <a:rPr lang="en-IN" sz="2000" b="1" dirty="0"/>
              <a:t>Problem Statement:</a:t>
            </a:r>
          </a:p>
          <a:p>
            <a:pPr algn="l">
              <a:lnSpc>
                <a:spcPct val="100000"/>
              </a:lnSpc>
            </a:pPr>
            <a:r>
              <a:rPr lang="en-IN" sz="1400" b="1" dirty="0"/>
              <a:t>Issues Identified:-</a:t>
            </a:r>
            <a:endParaRPr lang="en-US" sz="1400" dirty="0">
              <a:solidFill>
                <a:srgbClr val="002060"/>
              </a:solidFill>
            </a:endParaRP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Lack of awareness about spending habits</a:t>
            </a: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Difficulties in manual tracking of expenses</a:t>
            </a: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Absence of consolidated financial insights</a:t>
            </a:r>
          </a:p>
          <a:p>
            <a:pPr algn="l">
              <a:lnSpc>
                <a:spcPct val="100000"/>
              </a:lnSpc>
            </a:pPr>
            <a:r>
              <a:rPr lang="en-IN" sz="1400" b="1" dirty="0"/>
              <a:t>Impact of the Problem:</a:t>
            </a:r>
          </a:p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1400" dirty="0"/>
              <a:t>Leads to overspending</a:t>
            </a:r>
          </a:p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1400" dirty="0"/>
              <a:t>Missed saving opportunities</a:t>
            </a:r>
          </a:p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1400" dirty="0"/>
              <a:t>Financial stress</a:t>
            </a:r>
          </a:p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400" b="1" dirty="0">
              <a:solidFill>
                <a:schemeClr val="tx1"/>
              </a:solidFill>
            </a:endParaRPr>
          </a:p>
        </p:txBody>
      </p:sp>
      <p:pic>
        <p:nvPicPr>
          <p:cNvPr id="21" name="Imagen 20" descr="Imagen que contiene luz, lámpara&#10;&#10;Descripción generada automáticamente">
            <a:extLst>
              <a:ext uri="{FF2B5EF4-FFF2-40B4-BE49-F238E27FC236}">
                <a16:creationId xmlns:a16="http://schemas.microsoft.com/office/drawing/2014/main" id="{5BEF0C80-96ED-ACA3-1509-73CBAD54B15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50" t="6158" r="23333" b="5607"/>
          <a:stretch/>
        </p:blipFill>
        <p:spPr>
          <a:xfrm>
            <a:off x="980564" y="3614794"/>
            <a:ext cx="471505" cy="451627"/>
          </a:xfrm>
          <a:prstGeom prst="rect">
            <a:avLst/>
          </a:prstGeom>
        </p:spPr>
      </p:pic>
      <p:sp>
        <p:nvSpPr>
          <p:cNvPr id="23" name="Elipse 22">
            <a:extLst>
              <a:ext uri="{FF2B5EF4-FFF2-40B4-BE49-F238E27FC236}">
                <a16:creationId xmlns:a16="http://schemas.microsoft.com/office/drawing/2014/main" id="{112AC5FB-292F-AF20-3273-D5F7C2185005}"/>
              </a:ext>
            </a:extLst>
          </p:cNvPr>
          <p:cNvSpPr/>
          <p:nvPr/>
        </p:nvSpPr>
        <p:spPr>
          <a:xfrm>
            <a:off x="13407807" y="4655444"/>
            <a:ext cx="81089" cy="8108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grpSp>
        <p:nvGrpSpPr>
          <p:cNvPr id="28" name="Grupo 27">
            <a:extLst>
              <a:ext uri="{FF2B5EF4-FFF2-40B4-BE49-F238E27FC236}">
                <a16:creationId xmlns:a16="http://schemas.microsoft.com/office/drawing/2014/main" id="{8168F1AF-FF19-5CE0-ACFA-FC1FAEC94904}"/>
              </a:ext>
            </a:extLst>
          </p:cNvPr>
          <p:cNvGrpSpPr/>
          <p:nvPr/>
        </p:nvGrpSpPr>
        <p:grpSpPr>
          <a:xfrm>
            <a:off x="258349" y="1235598"/>
            <a:ext cx="7725988" cy="3135952"/>
            <a:chOff x="353635" y="1274118"/>
            <a:chExt cx="7977874" cy="3238193"/>
          </a:xfrm>
        </p:grpSpPr>
        <p:sp>
          <p:nvSpPr>
            <p:cNvPr id="10" name="Rectángulo 9">
              <a:extLst>
                <a:ext uri="{FF2B5EF4-FFF2-40B4-BE49-F238E27FC236}">
                  <a16:creationId xmlns:a16="http://schemas.microsoft.com/office/drawing/2014/main" id="{013A0A0C-768A-103F-9788-31DBF077BFF4}"/>
                </a:ext>
              </a:extLst>
            </p:cNvPr>
            <p:cNvSpPr/>
            <p:nvPr/>
          </p:nvSpPr>
          <p:spPr>
            <a:xfrm>
              <a:off x="353635" y="2349689"/>
              <a:ext cx="85578" cy="8557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58D7E544-DC0C-C77B-8580-CAE9813CF86B}"/>
                </a:ext>
              </a:extLst>
            </p:cNvPr>
            <p:cNvSpPr/>
            <p:nvPr/>
          </p:nvSpPr>
          <p:spPr>
            <a:xfrm>
              <a:off x="1338442" y="2358303"/>
              <a:ext cx="81089" cy="8108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0060FA3F-4E9E-249A-5455-536C4A71EDFC}"/>
                </a:ext>
              </a:extLst>
            </p:cNvPr>
            <p:cNvSpPr/>
            <p:nvPr/>
          </p:nvSpPr>
          <p:spPr>
            <a:xfrm>
              <a:off x="1498925" y="1274118"/>
              <a:ext cx="152400" cy="152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4" name="Rectángulo 13">
              <a:extLst>
                <a:ext uri="{FF2B5EF4-FFF2-40B4-BE49-F238E27FC236}">
                  <a16:creationId xmlns:a16="http://schemas.microsoft.com/office/drawing/2014/main" id="{443307E2-2F1E-6FD3-F1B1-9D1DD0C21CD9}"/>
                </a:ext>
              </a:extLst>
            </p:cNvPr>
            <p:cNvSpPr/>
            <p:nvPr/>
          </p:nvSpPr>
          <p:spPr>
            <a:xfrm>
              <a:off x="1639948" y="2631744"/>
              <a:ext cx="85578" cy="8557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8422F606-6846-2810-C0AA-DCDE5A4FC325}"/>
                </a:ext>
              </a:extLst>
            </p:cNvPr>
            <p:cNvSpPr/>
            <p:nvPr/>
          </p:nvSpPr>
          <p:spPr>
            <a:xfrm>
              <a:off x="7106255" y="1700791"/>
              <a:ext cx="81089" cy="8108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7567F1F1-DB0D-5FC5-18D4-19A9916A379B}"/>
                </a:ext>
              </a:extLst>
            </p:cNvPr>
            <p:cNvSpPr/>
            <p:nvPr/>
          </p:nvSpPr>
          <p:spPr>
            <a:xfrm>
              <a:off x="7604339" y="3866477"/>
              <a:ext cx="152400" cy="152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4" name="Rectángulo 23">
              <a:extLst>
                <a:ext uri="{FF2B5EF4-FFF2-40B4-BE49-F238E27FC236}">
                  <a16:creationId xmlns:a16="http://schemas.microsoft.com/office/drawing/2014/main" id="{5FB70843-6506-4AD3-0AEC-754F6F42C3DF}"/>
                </a:ext>
              </a:extLst>
            </p:cNvPr>
            <p:cNvSpPr/>
            <p:nvPr/>
          </p:nvSpPr>
          <p:spPr>
            <a:xfrm>
              <a:off x="7756739" y="2510730"/>
              <a:ext cx="85578" cy="8557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5" name="Rectángulo 24">
              <a:extLst>
                <a:ext uri="{FF2B5EF4-FFF2-40B4-BE49-F238E27FC236}">
                  <a16:creationId xmlns:a16="http://schemas.microsoft.com/office/drawing/2014/main" id="{5FF43F78-8087-7207-A9F4-F0530FFFBDF6}"/>
                </a:ext>
              </a:extLst>
            </p:cNvPr>
            <p:cNvSpPr/>
            <p:nvPr/>
          </p:nvSpPr>
          <p:spPr>
            <a:xfrm>
              <a:off x="8245931" y="1556293"/>
              <a:ext cx="85578" cy="8557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6" name="Elipse 25">
              <a:extLst>
                <a:ext uri="{FF2B5EF4-FFF2-40B4-BE49-F238E27FC236}">
                  <a16:creationId xmlns:a16="http://schemas.microsoft.com/office/drawing/2014/main" id="{B34D7C7C-0EA5-1847-6DEC-93E82047218F}"/>
                </a:ext>
              </a:extLst>
            </p:cNvPr>
            <p:cNvSpPr/>
            <p:nvPr/>
          </p:nvSpPr>
          <p:spPr>
            <a:xfrm>
              <a:off x="1868805" y="4431222"/>
              <a:ext cx="81089" cy="8108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</p:spTree>
    <p:extLst>
      <p:ext uri="{BB962C8B-B14F-4D97-AF65-F5344CB8AC3E}">
        <p14:creationId xmlns:p14="http://schemas.microsoft.com/office/powerpoint/2010/main" val="1858591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6" presetClass="emph" presetSubtype="0" repeatCount="indefinite" autoRev="1" fill="hold" nodeType="withEffect" p14:presetBounceEnd="22000">
                                      <p:stCondLst>
                                        <p:cond delay="0"/>
                                      </p:stCondLst>
                                      <p:childTnLst>
                                        <p:animScale p14:bounceEnd="22000">
                                          <p:cBhvr>
                                            <p:cTn id="6" dur="6000" fill="hold"/>
                                            <p:tgtEl>
                                              <p:spTgt spid="28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" presetID="42" presetClass="path" presetSubtype="0" repeatCount="indefinite" accel="10000" decel="10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8.33333E-7 2.22222E-6 L 0.00035 0.05031 " pathEditMode="relative" rAng="0" ptsTypes="AA">
                                          <p:cBhvr>
                                            <p:cTn id="8" dur="2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271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9" presetID="35" presetClass="path" presetSubtype="0" repeatCount="indefinite" accel="29000" decel="26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3.33333E-6 -2.22222E-6 L 0.07136 0.00062 " pathEditMode="relative" rAng="0" ptsTypes="AA">
                                          <p:cBhvr>
                                            <p:cTn id="10" dur="5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559" y="3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" presetID="42" presetClass="path" presetSubtype="0" repeatCount="indefinite" accel="3636" autoRev="1" fill="hold" nodeType="withEffect" p14:presetBounceEnd="5091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2.77778E-7 0.00124 L 0.01337 0.03056 " pathEditMode="relative" rAng="0" ptsTypes="AA" p14:bounceEnd="5091">
                                          <p:cBhvr>
                                            <p:cTn id="12" dur="6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660" y="145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3" presetID="8" presetClass="emph" presetSubtype="0" repeatCount="indefinite" accel="2500" autoRev="1" fill="hold" nodeType="withEffect" p14:presetBounceEnd="3500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 p14:bounceEnd="3500">
                                          <p:cBhvr>
                                            <p:cTn id="14" dur="3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42" presetClass="path" presetSubtype="0" repeatCount="indefinite" accel="3636" autoRev="1" fill="hold" nodeType="withEffect" p14:presetBounceEnd="5091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8.33333E-7 0.00123 L 0.01337 0.03055 " pathEditMode="relative" rAng="0" ptsTypes="AA" p14:bounceEnd="5091">
                                          <p:cBhvr>
                                            <p:cTn id="16" dur="3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660" y="145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" presetID="8" presetClass="emph" presetSubtype="0" repeatCount="indefinite" accel="2500" autoRev="1" fill="hold" nodeType="withEffect" p14:presetBounceEnd="3500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 p14:bounceEnd="3500">
                                          <p:cBhvr>
                                            <p:cTn id="18" dur="8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9" presetID="42" presetClass="path" presetSubtype="0" repeatCount="indefinite" accel="3636" decel="4000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-3.88889E-6 -4.93827E-7 L 0.00539 -0.01049 " pathEditMode="relative" rAng="0" ptsTypes="AA">
                                          <p:cBhvr>
                                            <p:cTn id="20" dur="4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60" y="-52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1" presetID="8" presetClass="emph" presetSubtype="0" repeatCount="indefinite" accel="2500" autoRev="1" fill="hold" nodeType="withEffect" p14:presetBounceEnd="3500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 p14:bounceEnd="3500">
                                          <p:cBhvr>
                                            <p:cTn id="22" dur="3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3" presetID="10" presetClass="entr" presetSubtype="0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5" dur="16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10" presetClass="entr" presetSubtype="0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" dur="12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5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6" presetClass="emph" presetSubtype="0" repeatCount="indefinite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6" dur="6000" fill="hold"/>
                                            <p:tgtEl>
                                              <p:spTgt spid="28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" presetID="42" presetClass="path" presetSubtype="0" repeatCount="indefinite" accel="10000" decel="14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22222E-6 -4.07407E-6 L 0.00035 0.05031 " pathEditMode="relative" rAng="0" ptsTypes="AA">
                                          <p:cBhvr>
                                            <p:cTn id="8" dur="52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7" y="253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9" presetID="42" presetClass="path" presetSubtype="0" repeatCount="indefinite" accel="19000" decel="19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3.33333E-6 -4.93827E-7 L 0.00035 0.05031 " pathEditMode="relative" rAng="0" ptsTypes="AA">
                                          <p:cBhvr>
                                            <p:cTn id="10" dur="32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382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" presetID="42" presetClass="path" presetSubtype="0" repeatCount="indefinite" accel="10000" decel="10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8.33333E-7 2.22222E-6 L 0.00035 0.05031 " pathEditMode="relative" rAng="0" ptsTypes="AA">
                                          <p:cBhvr>
                                            <p:cTn id="12" dur="2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271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3" presetID="35" presetClass="path" presetSubtype="0" repeatCount="indefinite" accel="29000" decel="26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3.33333E-6 -2.22222E-6 L 0.07136 0.00062 " pathEditMode="relative" rAng="0" ptsTypes="AA">
                                          <p:cBhvr>
                                            <p:cTn id="14" dur="5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559" y="3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5" presetID="42" presetClass="path" presetSubtype="0" repeatCount="indefinite" accel="3636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2.77778E-7 0.00124 L 0.01337 0.03056 " pathEditMode="relative" rAng="0" ptsTypes="AA">
                                          <p:cBhvr>
                                            <p:cTn id="16" dur="6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660" y="145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" presetID="8" presetClass="emph" presetSubtype="0" repeatCount="indefinite" accel="25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>
                                          <p:cBhvr>
                                            <p:cTn id="18" dur="3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9" presetID="42" presetClass="path" presetSubtype="0" repeatCount="indefinite" accel="3636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-2.77778E-7 0.00123 L 0.01337 0.03055 " pathEditMode="relative" rAng="0" ptsTypes="AA">
                                          <p:cBhvr>
                                            <p:cTn id="20" dur="3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660" y="145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1" presetID="8" presetClass="emph" presetSubtype="0" repeatCount="indefinite" accel="25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>
                                          <p:cBhvr>
                                            <p:cTn id="22" dur="8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3" presetID="42" presetClass="path" presetSubtype="0" repeatCount="indefinite" accel="9000" decel="8000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2.77778E-7 -1.48148E-6 L 0.00677 -0.0179 " pathEditMode="relative" rAng="0" ptsTypes="AA">
                                          <p:cBhvr>
                                            <p:cTn id="24" dur="2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30" y="-89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5" presetID="8" presetClass="emph" presetSubtype="0" repeatCount="indefinite" accel="25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>
                                          <p:cBhvr>
                                            <p:cTn id="26" dur="6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7" presetID="42" presetClass="path" presetSubtype="0" repeatCount="indefinite" accel="3636" decel="4000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-3.88889E-6 -4.93827E-7 L 0.00539 -0.01049 " pathEditMode="relative" rAng="0" ptsTypes="AA">
                                          <p:cBhvr>
                                            <p:cTn id="28" dur="4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60" y="-52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9" presetID="8" presetClass="emph" presetSubtype="0" repeatCount="indefinite" accel="25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>
                                          <p:cBhvr>
                                            <p:cTn id="30" dur="3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1" presetID="8" presetClass="emph" presetSubtype="0" repeatCount="indefinite" accel="8000" decel="9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32" dur="4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3" presetID="42" presetClass="path" presetSubtype="0" repeatCount="indefinite" accel="8000" decel="9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22222E-6 -0.00185 L 2.22222E-6 0.03765 " pathEditMode="relative" rAng="0" ptsTypes="AA">
                                          <p:cBhvr>
                                            <p:cTn id="34" dur="4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197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5" presetID="8" presetClass="emph" presetSubtype="0" repeatCount="indefinite" accel="8000" decel="9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36" dur="2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7" presetID="42" presetClass="path" presetSubtype="0" repeatCount="indefinite" accel="8000" decel="9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8.33333E-7 -0.00185 L 8.33333E-7 0.03766 " pathEditMode="relative" rAng="0" ptsTypes="AA">
                                          <p:cBhvr>
                                            <p:cTn id="38" dur="2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197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9" presetID="10" presetClass="entr" presetSubtype="0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1" dur="16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2" presetID="10" presetClass="entr" presetSubtype="0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4" dur="12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5" grpId="0"/>
        </p:bldLst>
      </p:timing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Un dibujo de un animal&#10;&#10;Descripción generada automáticamente con confianza baja">
            <a:extLst>
              <a:ext uri="{FF2B5EF4-FFF2-40B4-BE49-F238E27FC236}">
                <a16:creationId xmlns:a16="http://schemas.microsoft.com/office/drawing/2014/main" id="{95ACBABC-502B-2105-D154-862FE81F644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0" t="38296" r="54437" b="15040"/>
          <a:stretch/>
        </p:blipFill>
        <p:spPr>
          <a:xfrm rot="16200000">
            <a:off x="6129829" y="782341"/>
            <a:ext cx="3862170" cy="2297488"/>
          </a:xfrm>
          <a:prstGeom prst="rect">
            <a:avLst/>
          </a:prstGeom>
        </p:spPr>
      </p:pic>
      <p:pic>
        <p:nvPicPr>
          <p:cNvPr id="7" name="Imagen 6" descr="Dibujo de una persona&#10;&#10;Descripción generada automáticamente con confianza media">
            <a:extLst>
              <a:ext uri="{FF2B5EF4-FFF2-40B4-BE49-F238E27FC236}">
                <a16:creationId xmlns:a16="http://schemas.microsoft.com/office/drawing/2014/main" id="{866D6CD3-79B1-42BA-FD3A-D836D68D337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57" t="9029" r="34047" b="28091"/>
          <a:stretch/>
        </p:blipFill>
        <p:spPr>
          <a:xfrm rot="16200000">
            <a:off x="7078717" y="178235"/>
            <a:ext cx="2202289" cy="1886250"/>
          </a:xfrm>
          <a:prstGeom prst="rect">
            <a:avLst/>
          </a:prstGeom>
          <a:effectLst/>
        </p:spPr>
      </p:pic>
      <p:pic>
        <p:nvPicPr>
          <p:cNvPr id="13" name="Imagen 12" descr="Imagen que contiene Forma&#10;&#10;Descripción generada automáticamente">
            <a:extLst>
              <a:ext uri="{FF2B5EF4-FFF2-40B4-BE49-F238E27FC236}">
                <a16:creationId xmlns:a16="http://schemas.microsoft.com/office/drawing/2014/main" id="{3468FA76-4661-5981-362F-A58423237B9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00" t="4583" r="22933" b="6607"/>
          <a:stretch/>
        </p:blipFill>
        <p:spPr>
          <a:xfrm>
            <a:off x="7019410" y="3137766"/>
            <a:ext cx="1395910" cy="1387261"/>
          </a:xfrm>
          <a:prstGeom prst="rect">
            <a:avLst/>
          </a:prstGeom>
        </p:spPr>
      </p:pic>
      <p:pic>
        <p:nvPicPr>
          <p:cNvPr id="2" name="Imagen 1" descr="Logotipo&#10;&#10;Descripción generada automáticamente">
            <a:extLst>
              <a:ext uri="{FF2B5EF4-FFF2-40B4-BE49-F238E27FC236}">
                <a16:creationId xmlns:a16="http://schemas.microsoft.com/office/drawing/2014/main" id="{FB32CF01-3B95-DA83-BCFF-7F4124AE76C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00" t="1207" r="22900" b="4213"/>
          <a:stretch/>
        </p:blipFill>
        <p:spPr>
          <a:xfrm rot="5400000" flipH="1" flipV="1">
            <a:off x="5041915" y="1600304"/>
            <a:ext cx="2703580" cy="2708726"/>
          </a:xfrm>
          <a:prstGeom prst="rect">
            <a:avLst/>
          </a:prstGeom>
          <a:ln>
            <a:noFill/>
          </a:ln>
          <a:effectLst/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95792E-BEB6-420E-8DA4-EB674E429E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54842" y="1916533"/>
            <a:ext cx="4593241" cy="249851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IN" b="1" dirty="0"/>
              <a:t>Frontend</a:t>
            </a:r>
            <a:r>
              <a:rPr lang="en-IN" dirty="0"/>
              <a:t>: Java Swing (for GUI)</a:t>
            </a:r>
          </a:p>
          <a:p>
            <a:pPr>
              <a:lnSpc>
                <a:spcPct val="150000"/>
              </a:lnSpc>
            </a:pPr>
            <a:r>
              <a:rPr lang="en-IN" b="1" dirty="0"/>
              <a:t>Backend</a:t>
            </a:r>
            <a:r>
              <a:rPr lang="en-IN" dirty="0"/>
              <a:t>: SQLite for reliable data persistence</a:t>
            </a:r>
          </a:p>
          <a:p>
            <a:pPr>
              <a:lnSpc>
                <a:spcPct val="150000"/>
              </a:lnSpc>
            </a:pPr>
            <a:r>
              <a:rPr lang="en-IN" b="1" dirty="0"/>
              <a:t>Build Tool</a:t>
            </a:r>
            <a:r>
              <a:rPr lang="en-IN" dirty="0"/>
              <a:t>: Maven for project dependencies and management</a:t>
            </a:r>
          </a:p>
          <a:p>
            <a:pPr>
              <a:lnSpc>
                <a:spcPct val="150000"/>
              </a:lnSpc>
            </a:pPr>
            <a:r>
              <a:rPr lang="en-IN" b="1" dirty="0"/>
              <a:t>Programming Language</a:t>
            </a:r>
            <a:r>
              <a:rPr lang="en-IN" dirty="0"/>
              <a:t>: Java (Java 17+ required)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153A5D8-3B98-4BE7-8334-478BB8EE0C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4841" y="1285109"/>
            <a:ext cx="3309583" cy="530043"/>
          </a:xfrm>
        </p:spPr>
        <p:txBody>
          <a:bodyPr/>
          <a:lstStyle/>
          <a:p>
            <a:r>
              <a:rPr lang="en-IN" sz="2800" dirty="0"/>
              <a:t>Technical Stack</a:t>
            </a:r>
            <a:endParaRPr lang="en-US" sz="2800" dirty="0"/>
          </a:p>
        </p:txBody>
      </p:sp>
      <p:pic>
        <p:nvPicPr>
          <p:cNvPr id="3" name="Imagen 2" descr="Círculo&#10;&#10;Descripción generada automáticamente">
            <a:extLst>
              <a:ext uri="{FF2B5EF4-FFF2-40B4-BE49-F238E27FC236}">
                <a16:creationId xmlns:a16="http://schemas.microsoft.com/office/drawing/2014/main" id="{BA73130A-EC76-7E96-CA10-191F73D6449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00" t="6535" r="24866" b="6900"/>
          <a:stretch/>
        </p:blipFill>
        <p:spPr>
          <a:xfrm>
            <a:off x="5126014" y="750978"/>
            <a:ext cx="1168914" cy="1165556"/>
          </a:xfrm>
          <a:prstGeom prst="rect">
            <a:avLst/>
          </a:prstGeom>
        </p:spPr>
      </p:pic>
      <p:grpSp>
        <p:nvGrpSpPr>
          <p:cNvPr id="22" name="Grupo 21">
            <a:extLst>
              <a:ext uri="{FF2B5EF4-FFF2-40B4-BE49-F238E27FC236}">
                <a16:creationId xmlns:a16="http://schemas.microsoft.com/office/drawing/2014/main" id="{C657740A-6B80-923F-789D-7125FB7B2177}"/>
              </a:ext>
            </a:extLst>
          </p:cNvPr>
          <p:cNvGrpSpPr/>
          <p:nvPr/>
        </p:nvGrpSpPr>
        <p:grpSpPr>
          <a:xfrm>
            <a:off x="6625637" y="1285109"/>
            <a:ext cx="1714094" cy="3338220"/>
            <a:chOff x="6625637" y="1285109"/>
            <a:chExt cx="1714094" cy="3338220"/>
          </a:xfrm>
        </p:grpSpPr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5E7825F7-7ABB-8046-5E87-42906D9373F9}"/>
                </a:ext>
              </a:extLst>
            </p:cNvPr>
            <p:cNvSpPr/>
            <p:nvPr/>
          </p:nvSpPr>
          <p:spPr>
            <a:xfrm>
              <a:off x="6625637" y="4470929"/>
              <a:ext cx="152400" cy="152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317D4BEC-47F7-BD37-F8EB-02859ED32197}"/>
                </a:ext>
              </a:extLst>
            </p:cNvPr>
            <p:cNvSpPr/>
            <p:nvPr/>
          </p:nvSpPr>
          <p:spPr>
            <a:xfrm>
              <a:off x="8258642" y="3160325"/>
              <a:ext cx="81089" cy="8108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7C36AB78-403D-11B4-4E02-664CDC193816}"/>
                </a:ext>
              </a:extLst>
            </p:cNvPr>
            <p:cNvSpPr/>
            <p:nvPr/>
          </p:nvSpPr>
          <p:spPr>
            <a:xfrm>
              <a:off x="6625637" y="1285109"/>
              <a:ext cx="152400" cy="152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1" name="Rectángulo 20">
              <a:extLst>
                <a:ext uri="{FF2B5EF4-FFF2-40B4-BE49-F238E27FC236}">
                  <a16:creationId xmlns:a16="http://schemas.microsoft.com/office/drawing/2014/main" id="{87401F6F-01F8-1A44-97E7-591380B93C27}"/>
                </a:ext>
              </a:extLst>
            </p:cNvPr>
            <p:cNvSpPr/>
            <p:nvPr/>
          </p:nvSpPr>
          <p:spPr>
            <a:xfrm>
              <a:off x="8039900" y="2863942"/>
              <a:ext cx="110554" cy="11055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  <p:pic>
        <p:nvPicPr>
          <p:cNvPr id="24" name="Picture Placeholder 23">
            <a:extLst>
              <a:ext uri="{FF2B5EF4-FFF2-40B4-BE49-F238E27FC236}">
                <a16:creationId xmlns:a16="http://schemas.microsoft.com/office/drawing/2014/main" id="{4D61674A-32F1-425A-89BA-DDC37B813F9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56" r="16456"/>
          <a:stretch>
            <a:fillRect/>
          </a:stretch>
        </p:blipFill>
        <p:spPr>
          <a:xfrm>
            <a:off x="5517376" y="2078893"/>
            <a:ext cx="1768556" cy="1753044"/>
          </a:xfrm>
        </p:spPr>
      </p:pic>
    </p:spTree>
    <p:extLst>
      <p:ext uri="{BB962C8B-B14F-4D97-AF65-F5344CB8AC3E}">
        <p14:creationId xmlns:p14="http://schemas.microsoft.com/office/powerpoint/2010/main" val="4267886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6" presetClass="emph" presetSubtype="0" repeatCount="indefinite" autoRev="1" fill="hold" nodeType="withEffect" p14:presetBounceEnd="22000">
                                      <p:stCondLst>
                                        <p:cond delay="0"/>
                                      </p:stCondLst>
                                      <p:childTnLst>
                                        <p:animScale p14:bounceEnd="22000">
                                          <p:cBhvr>
                                            <p:cTn id="6" dur="6000" fill="hold"/>
                                            <p:tgtEl>
                                              <p:spTgt spid="22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" presetID="42" presetClass="path" presetSubtype="0" repeatCount="indefinite" accel="10000" decel="14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3.61111E-6 -3.08642E-6 L 0.00035 0.05031 " pathEditMode="relative" rAng="0" ptsTypes="AA">
                                          <p:cBhvr>
                                            <p:cTn id="8" dur="52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7" y="250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9" presetID="42" presetClass="path" presetSubtype="0" repeatCount="indefinite" accel="19000" decel="19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8.33333E-7 7.40741E-7 L 0.00035 0.05031 " pathEditMode="relative" rAng="0" ptsTypes="AA">
                                          <p:cBhvr>
                                            <p:cTn id="10" dur="2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7" y="250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" presetID="42" presetClass="path" presetSubtype="0" repeatCount="indefinite" accel="5000" decel="5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8.33333E-7 2.22222E-6 L 0.00035 0.05031 " pathEditMode="relative" rAng="0" ptsTypes="AA">
                                          <p:cBhvr>
                                            <p:cTn id="12" dur="2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271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3" presetID="42" presetClass="path" presetSubtype="0" repeatCount="indefinite" accel="3636" autoRev="1" fill="hold" nodeType="withEffect" p14:presetBounceEnd="5091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-3.33333E-6 -4.81481E-6 L 0.0073 -0.01759 " pathEditMode="relative" rAng="0" ptsTypes="AA" p14:bounceEnd="5091">
                                          <p:cBhvr>
                                            <p:cTn id="14" dur="6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65" y="-89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5" presetID="8" presetClass="emph" presetSubtype="0" repeatCount="indefinite" accel="2500" autoRev="1" fill="hold" nodeType="withEffect" p14:presetBounceEnd="3500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 p14:bounceEnd="3500">
                                          <p:cBhvr>
                                            <p:cTn id="16" dur="3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7" presetID="42" presetClass="path" presetSubtype="0" repeatCount="indefinite" accel="3636" autoRev="1" fill="hold" nodeType="withEffect" p14:presetBounceEnd="5091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-4.44444E-6 0.00124 L 0.00851 -0.03241 " pathEditMode="relative" rAng="0" ptsTypes="AA" p14:bounceEnd="5091">
                                          <p:cBhvr>
                                            <p:cTn id="18" dur="32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17" y="-1698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9" presetID="8" presetClass="emph" presetSubtype="0" repeatCount="indefinite" accel="2500" autoRev="1" fill="hold" nodeType="withEffect" p14:presetBounceEnd="3500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 p14:bounceEnd="3500">
                                          <p:cBhvr>
                                            <p:cTn id="20" dur="82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1" presetID="10" presetClass="entr" presetSubtype="0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3" dur="16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10" presetClass="entr" presetSubtype="0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6" dur="12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/>
          <p:bldP spid="4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6" presetClass="emph" presetSubtype="0" repeatCount="indefinite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6" dur="6000" fill="hold"/>
                                            <p:tgtEl>
                                              <p:spTgt spid="22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" presetID="42" presetClass="path" presetSubtype="0" repeatCount="indefinite" accel="10000" decel="14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3.61111E-6 -3.08642E-6 L 0.00035 0.05031 " pathEditMode="relative" rAng="0" ptsTypes="AA">
                                          <p:cBhvr>
                                            <p:cTn id="8" dur="52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7" y="250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9" presetID="42" presetClass="path" presetSubtype="0" repeatCount="indefinite" accel="19000" decel="19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8.33333E-7 7.40741E-7 L 0.00035 0.05031 " pathEditMode="relative" rAng="0" ptsTypes="AA">
                                          <p:cBhvr>
                                            <p:cTn id="10" dur="2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7" y="250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" presetID="42" presetClass="path" presetSubtype="0" repeatCount="indefinite" accel="5000" decel="5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8.33333E-7 2.22222E-6 L 0.00035 0.05031 " pathEditMode="relative" rAng="0" ptsTypes="AA">
                                          <p:cBhvr>
                                            <p:cTn id="12" dur="2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271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3" presetID="35" presetClass="path" presetSubtype="0" repeatCount="indefinite" accel="29000" decel="26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3.33333E-6 -2.22222E-6 L 0.07136 0.00062 " pathEditMode="relative" rAng="0" ptsTypes="AA">
                                          <p:cBhvr>
                                            <p:cTn id="14" dur="725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559" y="3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5" presetID="42" presetClass="path" presetSubtype="0" repeatCount="indefinite" accel="3636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-3.33333E-6 -4.81481E-6 L 0.0073 -0.01759 " pathEditMode="relative" rAng="0" ptsTypes="AA">
                                          <p:cBhvr>
                                            <p:cTn id="16" dur="6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65" y="-89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" presetID="8" presetClass="emph" presetSubtype="0" repeatCount="indefinite" accel="25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>
                                          <p:cBhvr>
                                            <p:cTn id="18" dur="3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9" presetID="42" presetClass="path" presetSubtype="0" repeatCount="indefinite" accel="3636" decel="4000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3.33333E-6 0.00124 L 0.0118 -0.02067 " pathEditMode="relative" rAng="0" ptsTypes="AA">
                                          <p:cBhvr>
                                            <p:cTn id="20" dur="3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590" y="-111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1" presetID="8" presetClass="emph" presetSubtype="0" repeatCount="indefinite" accel="25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>
                                          <p:cBhvr>
                                            <p:cTn id="22" dur="9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3" presetID="42" presetClass="path" presetSubtype="0" repeatCount="indefinite" accel="3636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8.33333E-7 0.00123 L 0.00851 -0.03241 " pathEditMode="relative" rAng="0" ptsTypes="AA">
                                          <p:cBhvr>
                                            <p:cTn id="24" dur="32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17" y="-1698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5" presetID="8" presetClass="emph" presetSubtype="0" repeatCount="indefinite" accel="25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>
                                          <p:cBhvr>
                                            <p:cTn id="26" dur="82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7" presetID="10" presetClass="entr" presetSubtype="0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9" dur="16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10" presetClass="entr" presetSubtype="0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2" dur="12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/>
          <p:bldP spid="4" grpId="0"/>
        </p:bldLst>
      </p:timing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Forma&#10;&#10;Descripción generada automáticamente">
            <a:extLst>
              <a:ext uri="{FF2B5EF4-FFF2-40B4-BE49-F238E27FC236}">
                <a16:creationId xmlns:a16="http://schemas.microsoft.com/office/drawing/2014/main" id="{F2C40DD3-0FB4-7083-371E-27079241DAC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8" t="11190" r="47314" b="12346"/>
          <a:stretch/>
        </p:blipFill>
        <p:spPr>
          <a:xfrm>
            <a:off x="7920953" y="2717322"/>
            <a:ext cx="1223046" cy="1134961"/>
          </a:xfrm>
          <a:prstGeom prst="rect">
            <a:avLst/>
          </a:prstGeom>
        </p:spPr>
      </p:pic>
      <p:pic>
        <p:nvPicPr>
          <p:cNvPr id="3" name="Imagen 2" descr="Patrón de fondo&#10;&#10;Descripción generada automáticamente con confianza baja">
            <a:extLst>
              <a:ext uri="{FF2B5EF4-FFF2-40B4-BE49-F238E27FC236}">
                <a16:creationId xmlns:a16="http://schemas.microsoft.com/office/drawing/2014/main" id="{78444BCE-AC51-0EBF-1E27-A44A5DE82FC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98" t="16723" r="2754" b="16966"/>
          <a:stretch/>
        </p:blipFill>
        <p:spPr>
          <a:xfrm flipV="1">
            <a:off x="30174" y="24654"/>
            <a:ext cx="3283602" cy="1702336"/>
          </a:xfrm>
          <a:prstGeom prst="rect">
            <a:avLst/>
          </a:prstGeom>
        </p:spPr>
      </p:pic>
      <p:pic>
        <p:nvPicPr>
          <p:cNvPr id="6" name="Imagen 5" descr="Icono&#10;&#10;Descripción generada automáticamente">
            <a:extLst>
              <a:ext uri="{FF2B5EF4-FFF2-40B4-BE49-F238E27FC236}">
                <a16:creationId xmlns:a16="http://schemas.microsoft.com/office/drawing/2014/main" id="{FC5252B5-042A-050D-A4A9-CE2C7BFE623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803" t="24065" r="2121" b="27656"/>
          <a:stretch/>
        </p:blipFill>
        <p:spPr>
          <a:xfrm flipV="1">
            <a:off x="23525" y="2076"/>
            <a:ext cx="1832919" cy="1014256"/>
          </a:xfrm>
          <a:prstGeom prst="rect">
            <a:avLst/>
          </a:prstGeom>
        </p:spPr>
      </p:pic>
      <p:pic>
        <p:nvPicPr>
          <p:cNvPr id="7" name="Imagen 6" descr="Un dibujo de un animal&#10;&#10;Descripción generada automáticamente con confianza baja">
            <a:extLst>
              <a:ext uri="{FF2B5EF4-FFF2-40B4-BE49-F238E27FC236}">
                <a16:creationId xmlns:a16="http://schemas.microsoft.com/office/drawing/2014/main" id="{5EACE198-8088-997F-FD46-02F8E53370E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9" t="39961" r="62780" b="21464"/>
          <a:stretch/>
        </p:blipFill>
        <p:spPr>
          <a:xfrm>
            <a:off x="5980574" y="3217538"/>
            <a:ext cx="3163425" cy="1899213"/>
          </a:xfrm>
          <a:prstGeom prst="rect">
            <a:avLst/>
          </a:prstGeom>
        </p:spPr>
      </p:pic>
      <p:pic>
        <p:nvPicPr>
          <p:cNvPr id="9" name="Imagen 8" descr="Dibujo de una persona&#10;&#10;Descripción generada automáticamente con confianza media">
            <a:extLst>
              <a:ext uri="{FF2B5EF4-FFF2-40B4-BE49-F238E27FC236}">
                <a16:creationId xmlns:a16="http://schemas.microsoft.com/office/drawing/2014/main" id="{B5CD2A73-C90A-A1B8-BED4-05152A69158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25" r="53804" b="34414"/>
          <a:stretch/>
        </p:blipFill>
        <p:spPr>
          <a:xfrm>
            <a:off x="6649901" y="3237795"/>
            <a:ext cx="2463658" cy="1858697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E7DD147-0A38-4E87-9D9A-1D9976EF17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91880" y="1133900"/>
            <a:ext cx="5684895" cy="2932521"/>
          </a:xfrm>
        </p:spPr>
        <p:txBody>
          <a:bodyPr/>
          <a:lstStyle/>
          <a:p>
            <a:r>
              <a:rPr lang="en-US" b="1" dirty="0"/>
              <a:t>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3B961B-AA6F-44A9-9907-E12FC2E322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24004" y="1287207"/>
            <a:ext cx="6209578" cy="3560892"/>
          </a:xfrm>
        </p:spPr>
        <p:txBody>
          <a:bodyPr>
            <a:noAutofit/>
          </a:bodyPr>
          <a:lstStyle/>
          <a:p>
            <a:pPr algn="l">
              <a:lnSpc>
                <a:spcPct val="100000"/>
              </a:lnSpc>
            </a:pPr>
            <a:r>
              <a:rPr lang="en-IN" sz="2400" b="1" dirty="0">
                <a:solidFill>
                  <a:srgbClr val="002060"/>
                </a:solidFill>
              </a:rPr>
              <a:t>Prerequisites</a:t>
            </a:r>
          </a:p>
          <a:p>
            <a:pPr algn="l">
              <a:lnSpc>
                <a:spcPct val="150000"/>
              </a:lnSpc>
            </a:pPr>
            <a:r>
              <a:rPr lang="en-IN" sz="1800" dirty="0">
                <a:solidFill>
                  <a:srgbClr val="002060"/>
                </a:solidFill>
              </a:rPr>
              <a:t>Software: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rgbClr val="002060"/>
                </a:solidFill>
              </a:rPr>
              <a:t>Java 17 or later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rgbClr val="002060"/>
                </a:solidFill>
              </a:rPr>
              <a:t>Maven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2060"/>
                </a:solidFill>
              </a:rPr>
              <a:t>SQLite pre-installed or included in the project</a:t>
            </a:r>
            <a:endParaRPr lang="en-US" sz="1200" b="1" dirty="0">
              <a:solidFill>
                <a:srgbClr val="002060"/>
              </a:solidFill>
            </a:endParaRPr>
          </a:p>
        </p:txBody>
      </p:sp>
      <p:pic>
        <p:nvPicPr>
          <p:cNvPr id="17" name="Imagen 16" descr="Círculo&#10;&#10;Descripción generada automáticamente">
            <a:extLst>
              <a:ext uri="{FF2B5EF4-FFF2-40B4-BE49-F238E27FC236}">
                <a16:creationId xmlns:a16="http://schemas.microsoft.com/office/drawing/2014/main" id="{80D10D1F-A34B-F59E-0925-BDA9E197E11F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00" t="6535" r="24866" b="6900"/>
          <a:stretch/>
        </p:blipFill>
        <p:spPr>
          <a:xfrm>
            <a:off x="287377" y="1677112"/>
            <a:ext cx="801545" cy="799242"/>
          </a:xfrm>
          <a:prstGeom prst="rect">
            <a:avLst/>
          </a:prstGeom>
        </p:spPr>
      </p:pic>
      <p:pic>
        <p:nvPicPr>
          <p:cNvPr id="21" name="Imagen 20" descr="Imagen que contiene luz, lámpara&#10;&#10;Descripción generada automáticamente">
            <a:extLst>
              <a:ext uri="{FF2B5EF4-FFF2-40B4-BE49-F238E27FC236}">
                <a16:creationId xmlns:a16="http://schemas.microsoft.com/office/drawing/2014/main" id="{5BEF0C80-96ED-ACA3-1509-73CBAD54B156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50" t="6158" r="23333" b="5607"/>
          <a:stretch/>
        </p:blipFill>
        <p:spPr>
          <a:xfrm>
            <a:off x="980564" y="3614794"/>
            <a:ext cx="471505" cy="451627"/>
          </a:xfrm>
          <a:prstGeom prst="rect">
            <a:avLst/>
          </a:prstGeom>
        </p:spPr>
      </p:pic>
      <p:sp>
        <p:nvSpPr>
          <p:cNvPr id="23" name="Elipse 22">
            <a:extLst>
              <a:ext uri="{FF2B5EF4-FFF2-40B4-BE49-F238E27FC236}">
                <a16:creationId xmlns:a16="http://schemas.microsoft.com/office/drawing/2014/main" id="{112AC5FB-292F-AF20-3273-D5F7C2185005}"/>
              </a:ext>
            </a:extLst>
          </p:cNvPr>
          <p:cNvSpPr/>
          <p:nvPr/>
        </p:nvSpPr>
        <p:spPr>
          <a:xfrm>
            <a:off x="13407807" y="4655444"/>
            <a:ext cx="81089" cy="8108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grpSp>
        <p:nvGrpSpPr>
          <p:cNvPr id="28" name="Grupo 27">
            <a:extLst>
              <a:ext uri="{FF2B5EF4-FFF2-40B4-BE49-F238E27FC236}">
                <a16:creationId xmlns:a16="http://schemas.microsoft.com/office/drawing/2014/main" id="{8168F1AF-FF19-5CE0-ACFA-FC1FAEC94904}"/>
              </a:ext>
            </a:extLst>
          </p:cNvPr>
          <p:cNvGrpSpPr/>
          <p:nvPr/>
        </p:nvGrpSpPr>
        <p:grpSpPr>
          <a:xfrm>
            <a:off x="258349" y="1235598"/>
            <a:ext cx="7725988" cy="3135952"/>
            <a:chOff x="353635" y="1274118"/>
            <a:chExt cx="7977874" cy="3238193"/>
          </a:xfrm>
        </p:grpSpPr>
        <p:sp>
          <p:nvSpPr>
            <p:cNvPr id="10" name="Rectángulo 9">
              <a:extLst>
                <a:ext uri="{FF2B5EF4-FFF2-40B4-BE49-F238E27FC236}">
                  <a16:creationId xmlns:a16="http://schemas.microsoft.com/office/drawing/2014/main" id="{013A0A0C-768A-103F-9788-31DBF077BFF4}"/>
                </a:ext>
              </a:extLst>
            </p:cNvPr>
            <p:cNvSpPr/>
            <p:nvPr/>
          </p:nvSpPr>
          <p:spPr>
            <a:xfrm>
              <a:off x="353635" y="2349689"/>
              <a:ext cx="85578" cy="8557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58D7E544-DC0C-C77B-8580-CAE9813CF86B}"/>
                </a:ext>
              </a:extLst>
            </p:cNvPr>
            <p:cNvSpPr/>
            <p:nvPr/>
          </p:nvSpPr>
          <p:spPr>
            <a:xfrm>
              <a:off x="1338442" y="2358303"/>
              <a:ext cx="81089" cy="8108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0060FA3F-4E9E-249A-5455-536C4A71EDFC}"/>
                </a:ext>
              </a:extLst>
            </p:cNvPr>
            <p:cNvSpPr/>
            <p:nvPr/>
          </p:nvSpPr>
          <p:spPr>
            <a:xfrm>
              <a:off x="1498925" y="1274118"/>
              <a:ext cx="152400" cy="152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4" name="Rectángulo 13">
              <a:extLst>
                <a:ext uri="{FF2B5EF4-FFF2-40B4-BE49-F238E27FC236}">
                  <a16:creationId xmlns:a16="http://schemas.microsoft.com/office/drawing/2014/main" id="{443307E2-2F1E-6FD3-F1B1-9D1DD0C21CD9}"/>
                </a:ext>
              </a:extLst>
            </p:cNvPr>
            <p:cNvSpPr/>
            <p:nvPr/>
          </p:nvSpPr>
          <p:spPr>
            <a:xfrm>
              <a:off x="1639948" y="2631744"/>
              <a:ext cx="85578" cy="8557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8422F606-6846-2810-C0AA-DCDE5A4FC325}"/>
                </a:ext>
              </a:extLst>
            </p:cNvPr>
            <p:cNvSpPr/>
            <p:nvPr/>
          </p:nvSpPr>
          <p:spPr>
            <a:xfrm>
              <a:off x="7106255" y="1700791"/>
              <a:ext cx="81089" cy="8108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7567F1F1-DB0D-5FC5-18D4-19A9916A379B}"/>
                </a:ext>
              </a:extLst>
            </p:cNvPr>
            <p:cNvSpPr/>
            <p:nvPr/>
          </p:nvSpPr>
          <p:spPr>
            <a:xfrm>
              <a:off x="7604339" y="3866477"/>
              <a:ext cx="152400" cy="152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4" name="Rectángulo 23">
              <a:extLst>
                <a:ext uri="{FF2B5EF4-FFF2-40B4-BE49-F238E27FC236}">
                  <a16:creationId xmlns:a16="http://schemas.microsoft.com/office/drawing/2014/main" id="{5FB70843-6506-4AD3-0AEC-754F6F42C3DF}"/>
                </a:ext>
              </a:extLst>
            </p:cNvPr>
            <p:cNvSpPr/>
            <p:nvPr/>
          </p:nvSpPr>
          <p:spPr>
            <a:xfrm>
              <a:off x="7756739" y="2510730"/>
              <a:ext cx="85578" cy="8557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5" name="Rectángulo 24">
              <a:extLst>
                <a:ext uri="{FF2B5EF4-FFF2-40B4-BE49-F238E27FC236}">
                  <a16:creationId xmlns:a16="http://schemas.microsoft.com/office/drawing/2014/main" id="{5FF43F78-8087-7207-A9F4-F0530FFFBDF6}"/>
                </a:ext>
              </a:extLst>
            </p:cNvPr>
            <p:cNvSpPr/>
            <p:nvPr/>
          </p:nvSpPr>
          <p:spPr>
            <a:xfrm>
              <a:off x="8245931" y="1556293"/>
              <a:ext cx="85578" cy="8557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6" name="Elipse 25">
              <a:extLst>
                <a:ext uri="{FF2B5EF4-FFF2-40B4-BE49-F238E27FC236}">
                  <a16:creationId xmlns:a16="http://schemas.microsoft.com/office/drawing/2014/main" id="{B34D7C7C-0EA5-1847-6DEC-93E82047218F}"/>
                </a:ext>
              </a:extLst>
            </p:cNvPr>
            <p:cNvSpPr/>
            <p:nvPr/>
          </p:nvSpPr>
          <p:spPr>
            <a:xfrm>
              <a:off x="1868805" y="4431222"/>
              <a:ext cx="81089" cy="8108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</p:spTree>
    <p:extLst>
      <p:ext uri="{BB962C8B-B14F-4D97-AF65-F5344CB8AC3E}">
        <p14:creationId xmlns:p14="http://schemas.microsoft.com/office/powerpoint/2010/main" val="659347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6" presetClass="emph" presetSubtype="0" repeatCount="indefinite" fill="hold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Scale>
                                          <p:cBhvr>
                                            <p:cTn id="6" dur="2000" fill="hold"/>
                                            <p:tgtEl>
                                              <p:spTgt spid="28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" presetID="42" presetClass="path" presetSubtype="0" repeatCount="indefinite" accel="19000" decel="19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3.33333E-6 -4.93827E-7 L 0.00035 0.05031 " pathEditMode="relative" rAng="0" ptsTypes="AA">
                                          <p:cBhvr>
                                            <p:cTn id="8" dur="32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382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9" presetID="42" presetClass="path" presetSubtype="0" repeatCount="indefinite" accel="10000" decel="10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8.33333E-7 2.22222E-6 L 0.00035 0.05031 " pathEditMode="relative" rAng="0" ptsTypes="AA">
                                          <p:cBhvr>
                                            <p:cTn id="10" dur="2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271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" presetID="35" presetClass="path" presetSubtype="0" repeatCount="indefinite" accel="29000" decel="26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3.33333E-6 -2.22222E-6 L 0.07136 0.00062 " pathEditMode="relative" rAng="0" ptsTypes="AA">
                                          <p:cBhvr>
                                            <p:cTn id="12" dur="5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559" y="3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3" presetID="42" presetClass="path" presetSubtype="0" repeatCount="indefinite" accel="3636" autoRev="1" fill="hold" nodeType="withEffect" p14:presetBounceEnd="5091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2.77778E-7 0.00123 L 0.01337 0.03055 " pathEditMode="relative" rAng="0" ptsTypes="AA" p14:bounceEnd="5091">
                                          <p:cBhvr>
                                            <p:cTn id="14" dur="6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660" y="145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5" presetID="8" presetClass="emph" presetSubtype="0" repeatCount="indefinite" accel="2500" autoRev="1" fill="hold" nodeType="withEffect" p14:presetBounceEnd="3500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 p14:bounceEnd="3500">
                                          <p:cBhvr>
                                            <p:cTn id="16" dur="3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7" presetID="42" presetClass="path" presetSubtype="0" repeatCount="indefinite" accel="3636" autoRev="1" fill="hold" nodeType="withEffect" p14:presetBounceEnd="5091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8.33333E-7 0.00123 L 0.01337 0.03055 " pathEditMode="relative" rAng="0" ptsTypes="AA" p14:bounceEnd="5091">
                                          <p:cBhvr>
                                            <p:cTn id="18" dur="3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660" y="145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9" presetID="8" presetClass="emph" presetSubtype="0" repeatCount="indefinite" accel="2500" autoRev="1" fill="hold" nodeType="withEffect" p14:presetBounceEnd="3500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 p14:bounceEnd="3500">
                                          <p:cBhvr>
                                            <p:cTn id="20" dur="8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1" presetID="42" presetClass="path" presetSubtype="0" repeatCount="indefinite" accel="9000" decel="8000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2.77778E-7 -1.48148E-6 L 0.00677 -0.0179 " pathEditMode="relative" rAng="0" ptsTypes="AA">
                                          <p:cBhvr>
                                            <p:cTn id="22" dur="2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30" y="-89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3" presetID="8" presetClass="emph" presetSubtype="0" repeatCount="indefinite" accel="2500" autoRev="1" fill="hold" nodeType="withEffect" p14:presetBounceEnd="3500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 p14:bounceEnd="3500">
                                          <p:cBhvr>
                                            <p:cTn id="24" dur="6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5" presetID="42" presetClass="path" presetSubtype="0" repeatCount="indefinite" accel="3636" decel="4000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-3.88889E-6 -4.93827E-7 L 0.00539 -0.01049 " pathEditMode="relative" rAng="0" ptsTypes="AA">
                                          <p:cBhvr>
                                            <p:cTn id="26" dur="4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60" y="-52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7" presetID="8" presetClass="emph" presetSubtype="0" repeatCount="indefinite" accel="2500" autoRev="1" fill="hold" nodeType="withEffect" p14:presetBounceEnd="3500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 p14:bounceEnd="3500">
                                          <p:cBhvr>
                                            <p:cTn id="28" dur="3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9" presetID="10" presetClass="entr" presetSubtype="0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1" dur="16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10" presetClass="entr" presetSubtype="0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4" dur="12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5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6" presetClass="emph" presetSubtype="0" repeatCount="indefinite" fill="hold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Scale>
                                          <p:cBhvr>
                                            <p:cTn id="6" dur="2000" fill="hold"/>
                                            <p:tgtEl>
                                              <p:spTgt spid="28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" presetID="42" presetClass="path" presetSubtype="0" repeatCount="indefinite" accel="10000" decel="14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22222E-6 -4.07407E-6 L 0.00035 0.05031 " pathEditMode="relative" rAng="0" ptsTypes="AA">
                                          <p:cBhvr>
                                            <p:cTn id="8" dur="52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7" y="253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9" presetID="42" presetClass="path" presetSubtype="0" repeatCount="indefinite" accel="19000" decel="19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3.33333E-6 -4.93827E-7 L 0.00035 0.05031 " pathEditMode="relative" rAng="0" ptsTypes="AA">
                                          <p:cBhvr>
                                            <p:cTn id="10" dur="32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382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" presetID="42" presetClass="path" presetSubtype="0" repeatCount="indefinite" accel="10000" decel="10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8.33333E-7 2.22222E-6 L 0.00035 0.05031 " pathEditMode="relative" rAng="0" ptsTypes="AA">
                                          <p:cBhvr>
                                            <p:cTn id="12" dur="2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271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3" presetID="35" presetClass="path" presetSubtype="0" repeatCount="indefinite" accel="29000" decel="26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3.33333E-6 -2.22222E-6 L 0.07136 0.00062 " pathEditMode="relative" rAng="0" ptsTypes="AA">
                                          <p:cBhvr>
                                            <p:cTn id="14" dur="5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559" y="3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5" presetID="42" presetClass="path" presetSubtype="0" repeatCount="indefinite" accel="3636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2.77778E-7 0.00124 L 0.01337 0.03056 " pathEditMode="relative" rAng="0" ptsTypes="AA">
                                          <p:cBhvr>
                                            <p:cTn id="16" dur="6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660" y="145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" presetID="8" presetClass="emph" presetSubtype="0" repeatCount="indefinite" accel="25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>
                                          <p:cBhvr>
                                            <p:cTn id="18" dur="3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9" presetID="42" presetClass="path" presetSubtype="0" repeatCount="indefinite" accel="3636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-2.77778E-7 0.00123 L 0.01337 0.03055 " pathEditMode="relative" rAng="0" ptsTypes="AA">
                                          <p:cBhvr>
                                            <p:cTn id="20" dur="3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660" y="145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1" presetID="8" presetClass="emph" presetSubtype="0" repeatCount="indefinite" accel="25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>
                                          <p:cBhvr>
                                            <p:cTn id="22" dur="8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3" presetID="42" presetClass="path" presetSubtype="0" repeatCount="indefinite" accel="9000" decel="8000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2.77778E-7 -1.48148E-6 L 0.00677 -0.0179 " pathEditMode="relative" rAng="0" ptsTypes="AA">
                                          <p:cBhvr>
                                            <p:cTn id="24" dur="2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30" y="-89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5" presetID="8" presetClass="emph" presetSubtype="0" repeatCount="indefinite" accel="25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>
                                          <p:cBhvr>
                                            <p:cTn id="26" dur="6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7" presetID="42" presetClass="path" presetSubtype="0" repeatCount="indefinite" accel="3636" decel="4000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-3.88889E-6 -4.93827E-7 L 0.00539 -0.01049 " pathEditMode="relative" rAng="0" ptsTypes="AA">
                                          <p:cBhvr>
                                            <p:cTn id="28" dur="4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60" y="-52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9" presetID="8" presetClass="emph" presetSubtype="0" repeatCount="indefinite" accel="25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>
                                          <p:cBhvr>
                                            <p:cTn id="30" dur="3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1" presetID="8" presetClass="emph" presetSubtype="0" repeatCount="indefinite" accel="8000" decel="9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32" dur="4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3" presetID="42" presetClass="path" presetSubtype="0" repeatCount="indefinite" accel="8000" decel="9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22222E-6 -0.00185 L 2.22222E-6 0.03765 " pathEditMode="relative" rAng="0" ptsTypes="AA">
                                          <p:cBhvr>
                                            <p:cTn id="34" dur="4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197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5" presetID="8" presetClass="emph" presetSubtype="0" repeatCount="indefinite" accel="8000" decel="9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36" dur="2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7" presetID="42" presetClass="path" presetSubtype="0" repeatCount="indefinite" accel="8000" decel="9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8.33333E-7 -0.00185 L 8.33333E-7 0.03766 " pathEditMode="relative" rAng="0" ptsTypes="AA">
                                          <p:cBhvr>
                                            <p:cTn id="38" dur="2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197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9" presetID="10" presetClass="entr" presetSubtype="0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1" dur="16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2" presetID="10" presetClass="entr" presetSubtype="0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4" dur="12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5" grpId="0"/>
        </p:bldLst>
      </p:timing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Forma&#10;&#10;Descripción generada automáticamente">
            <a:extLst>
              <a:ext uri="{FF2B5EF4-FFF2-40B4-BE49-F238E27FC236}">
                <a16:creationId xmlns:a16="http://schemas.microsoft.com/office/drawing/2014/main" id="{F2C40DD3-0FB4-7083-371E-27079241DAC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8" t="11190" r="47314" b="12346"/>
          <a:stretch/>
        </p:blipFill>
        <p:spPr>
          <a:xfrm>
            <a:off x="7920953" y="2717322"/>
            <a:ext cx="1223046" cy="1134961"/>
          </a:xfrm>
          <a:prstGeom prst="rect">
            <a:avLst/>
          </a:prstGeom>
        </p:spPr>
      </p:pic>
      <p:pic>
        <p:nvPicPr>
          <p:cNvPr id="3" name="Imagen 2" descr="Patrón de fondo&#10;&#10;Descripción generada automáticamente con confianza baja">
            <a:extLst>
              <a:ext uri="{FF2B5EF4-FFF2-40B4-BE49-F238E27FC236}">
                <a16:creationId xmlns:a16="http://schemas.microsoft.com/office/drawing/2014/main" id="{78444BCE-AC51-0EBF-1E27-A44A5DE82FC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98" t="16723" r="2754" b="16966"/>
          <a:stretch/>
        </p:blipFill>
        <p:spPr>
          <a:xfrm flipV="1">
            <a:off x="13856" y="24127"/>
            <a:ext cx="3283602" cy="1702336"/>
          </a:xfrm>
          <a:prstGeom prst="rect">
            <a:avLst/>
          </a:prstGeom>
        </p:spPr>
      </p:pic>
      <p:pic>
        <p:nvPicPr>
          <p:cNvPr id="6" name="Imagen 5" descr="Icono&#10;&#10;Descripción generada automáticamente">
            <a:extLst>
              <a:ext uri="{FF2B5EF4-FFF2-40B4-BE49-F238E27FC236}">
                <a16:creationId xmlns:a16="http://schemas.microsoft.com/office/drawing/2014/main" id="{FC5252B5-042A-050D-A4A9-CE2C7BFE623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803" t="24065" r="2121" b="27656"/>
          <a:stretch/>
        </p:blipFill>
        <p:spPr>
          <a:xfrm flipV="1">
            <a:off x="26325" y="828"/>
            <a:ext cx="1832919" cy="1014256"/>
          </a:xfrm>
          <a:prstGeom prst="rect">
            <a:avLst/>
          </a:prstGeom>
        </p:spPr>
      </p:pic>
      <p:pic>
        <p:nvPicPr>
          <p:cNvPr id="7" name="Imagen 6" descr="Un dibujo de un animal&#10;&#10;Descripción generada automáticamente con confianza baja">
            <a:extLst>
              <a:ext uri="{FF2B5EF4-FFF2-40B4-BE49-F238E27FC236}">
                <a16:creationId xmlns:a16="http://schemas.microsoft.com/office/drawing/2014/main" id="{5EACE198-8088-997F-FD46-02F8E53370E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9" t="39961" r="62780" b="21464"/>
          <a:stretch/>
        </p:blipFill>
        <p:spPr>
          <a:xfrm>
            <a:off x="5969767" y="3244287"/>
            <a:ext cx="3163425" cy="1899213"/>
          </a:xfrm>
          <a:prstGeom prst="rect">
            <a:avLst/>
          </a:prstGeom>
        </p:spPr>
      </p:pic>
      <p:pic>
        <p:nvPicPr>
          <p:cNvPr id="9" name="Imagen 8" descr="Dibujo de una persona&#10;&#10;Descripción generada automáticamente con confianza media">
            <a:extLst>
              <a:ext uri="{FF2B5EF4-FFF2-40B4-BE49-F238E27FC236}">
                <a16:creationId xmlns:a16="http://schemas.microsoft.com/office/drawing/2014/main" id="{B5CD2A73-C90A-A1B8-BED4-05152A69158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25" r="53804" b="34414"/>
          <a:stretch/>
        </p:blipFill>
        <p:spPr>
          <a:xfrm>
            <a:off x="6669534" y="3228504"/>
            <a:ext cx="2463658" cy="1858697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E7DD147-0A38-4E87-9D9A-1D9976EF17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91880" y="1133900"/>
            <a:ext cx="5684895" cy="2932521"/>
          </a:xfrm>
        </p:spPr>
        <p:txBody>
          <a:bodyPr/>
          <a:lstStyle/>
          <a:p>
            <a:r>
              <a:rPr lang="en-US" b="1" dirty="0"/>
              <a:t>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3B961B-AA6F-44A9-9907-E12FC2E322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59244" y="1365753"/>
            <a:ext cx="6574337" cy="3370779"/>
          </a:xfrm>
        </p:spPr>
        <p:txBody>
          <a:bodyPr>
            <a:noAutofit/>
          </a:bodyPr>
          <a:lstStyle/>
          <a:p>
            <a:pPr algn="l">
              <a:lnSpc>
                <a:spcPct val="100000"/>
              </a:lnSpc>
            </a:pPr>
            <a:r>
              <a:rPr lang="en-IN" sz="2400" b="1" dirty="0">
                <a:solidFill>
                  <a:srgbClr val="002060"/>
                </a:solidFill>
              </a:rPr>
              <a:t>Database Design</a:t>
            </a:r>
          </a:p>
          <a:p>
            <a:pPr algn="l">
              <a:lnSpc>
                <a:spcPct val="100000"/>
              </a:lnSpc>
            </a:pPr>
            <a:r>
              <a:rPr lang="en-IN" b="1" dirty="0">
                <a:solidFill>
                  <a:srgbClr val="002060"/>
                </a:solidFill>
              </a:rPr>
              <a:t>SQLite Tables:</a:t>
            </a:r>
          </a:p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002060"/>
                </a:solidFill>
              </a:rPr>
              <a:t>Expense Table</a:t>
            </a:r>
            <a:r>
              <a:rPr lang="en-US" sz="1200" dirty="0">
                <a:solidFill>
                  <a:srgbClr val="002060"/>
                </a:solidFill>
              </a:rPr>
              <a:t>: Stores details like amount, date, category, and description.</a:t>
            </a:r>
          </a:p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002060"/>
                </a:solidFill>
              </a:rPr>
              <a:t>Category Table</a:t>
            </a:r>
            <a:r>
              <a:rPr lang="en-US" sz="1200" dirty="0">
                <a:solidFill>
                  <a:srgbClr val="002060"/>
                </a:solidFill>
              </a:rPr>
              <a:t>: Lists predefined categories like Food, Travel, and Shopping</a:t>
            </a:r>
          </a:p>
          <a:p>
            <a:pPr algn="l">
              <a:lnSpc>
                <a:spcPct val="100000"/>
              </a:lnSpc>
            </a:pPr>
            <a:r>
              <a:rPr lang="en-IN" b="1" dirty="0">
                <a:solidFill>
                  <a:srgbClr val="002060"/>
                </a:solidFill>
              </a:rPr>
              <a:t>Relationships:</a:t>
            </a:r>
          </a:p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002060"/>
                </a:solidFill>
              </a:rPr>
              <a:t>One-to-Many</a:t>
            </a:r>
            <a:r>
              <a:rPr lang="en-US" sz="1200" dirty="0">
                <a:solidFill>
                  <a:srgbClr val="002060"/>
                </a:solidFill>
              </a:rPr>
              <a:t>: Each category can link to multiple expenses</a:t>
            </a:r>
            <a:r>
              <a:rPr lang="en-US" dirty="0"/>
              <a:t>.</a:t>
            </a:r>
          </a:p>
          <a:p>
            <a:pPr algn="l">
              <a:lnSpc>
                <a:spcPct val="100000"/>
              </a:lnSpc>
            </a:pPr>
            <a:r>
              <a:rPr lang="en-IN" b="1" dirty="0">
                <a:solidFill>
                  <a:srgbClr val="002060"/>
                </a:solidFill>
              </a:rPr>
              <a:t>Optimized for Performance</a:t>
            </a:r>
            <a:r>
              <a:rPr lang="en-IN" dirty="0">
                <a:solidFill>
                  <a:srgbClr val="002060"/>
                </a:solidFill>
              </a:rPr>
              <a:t>:</a:t>
            </a:r>
          </a:p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2060"/>
                </a:solidFill>
              </a:rPr>
              <a:t>Indexed fields like date and category for faster searches.</a:t>
            </a:r>
          </a:p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2060"/>
                </a:solidFill>
              </a:rPr>
              <a:t>Uses primary and foreign keys for data integrity.</a:t>
            </a:r>
          </a:p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002060"/>
              </a:solidFill>
            </a:endParaRPr>
          </a:p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200" b="1" dirty="0">
              <a:solidFill>
                <a:srgbClr val="002060"/>
              </a:solidFill>
            </a:endParaRPr>
          </a:p>
        </p:txBody>
      </p:sp>
      <p:pic>
        <p:nvPicPr>
          <p:cNvPr id="17" name="Imagen 16" descr="Círculo&#10;&#10;Descripción generada automáticamente">
            <a:extLst>
              <a:ext uri="{FF2B5EF4-FFF2-40B4-BE49-F238E27FC236}">
                <a16:creationId xmlns:a16="http://schemas.microsoft.com/office/drawing/2014/main" id="{80D10D1F-A34B-F59E-0925-BDA9E197E11F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00" t="6535" r="24866" b="6900"/>
          <a:stretch/>
        </p:blipFill>
        <p:spPr>
          <a:xfrm>
            <a:off x="341488" y="1076751"/>
            <a:ext cx="801545" cy="799242"/>
          </a:xfrm>
          <a:prstGeom prst="rect">
            <a:avLst/>
          </a:prstGeom>
        </p:spPr>
      </p:pic>
      <p:pic>
        <p:nvPicPr>
          <p:cNvPr id="21" name="Imagen 20" descr="Imagen que contiene luz, lámpara&#10;&#10;Descripción generada automáticamente">
            <a:extLst>
              <a:ext uri="{FF2B5EF4-FFF2-40B4-BE49-F238E27FC236}">
                <a16:creationId xmlns:a16="http://schemas.microsoft.com/office/drawing/2014/main" id="{5BEF0C80-96ED-ACA3-1509-73CBAD54B156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50" t="6158" r="23333" b="5607"/>
          <a:stretch/>
        </p:blipFill>
        <p:spPr>
          <a:xfrm>
            <a:off x="980564" y="3614794"/>
            <a:ext cx="471505" cy="451627"/>
          </a:xfrm>
          <a:prstGeom prst="rect">
            <a:avLst/>
          </a:prstGeom>
        </p:spPr>
      </p:pic>
      <p:sp>
        <p:nvSpPr>
          <p:cNvPr id="23" name="Elipse 22">
            <a:extLst>
              <a:ext uri="{FF2B5EF4-FFF2-40B4-BE49-F238E27FC236}">
                <a16:creationId xmlns:a16="http://schemas.microsoft.com/office/drawing/2014/main" id="{112AC5FB-292F-AF20-3273-D5F7C2185005}"/>
              </a:ext>
            </a:extLst>
          </p:cNvPr>
          <p:cNvSpPr/>
          <p:nvPr/>
        </p:nvSpPr>
        <p:spPr>
          <a:xfrm>
            <a:off x="13407807" y="4655444"/>
            <a:ext cx="81089" cy="8108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grpSp>
        <p:nvGrpSpPr>
          <p:cNvPr id="28" name="Grupo 27">
            <a:extLst>
              <a:ext uri="{FF2B5EF4-FFF2-40B4-BE49-F238E27FC236}">
                <a16:creationId xmlns:a16="http://schemas.microsoft.com/office/drawing/2014/main" id="{8168F1AF-FF19-5CE0-ACFA-FC1FAEC94904}"/>
              </a:ext>
            </a:extLst>
          </p:cNvPr>
          <p:cNvGrpSpPr/>
          <p:nvPr/>
        </p:nvGrpSpPr>
        <p:grpSpPr>
          <a:xfrm>
            <a:off x="258349" y="1235598"/>
            <a:ext cx="7725988" cy="3135952"/>
            <a:chOff x="353635" y="1274118"/>
            <a:chExt cx="7977874" cy="3238193"/>
          </a:xfrm>
        </p:grpSpPr>
        <p:sp>
          <p:nvSpPr>
            <p:cNvPr id="10" name="Rectángulo 9">
              <a:extLst>
                <a:ext uri="{FF2B5EF4-FFF2-40B4-BE49-F238E27FC236}">
                  <a16:creationId xmlns:a16="http://schemas.microsoft.com/office/drawing/2014/main" id="{013A0A0C-768A-103F-9788-31DBF077BFF4}"/>
                </a:ext>
              </a:extLst>
            </p:cNvPr>
            <p:cNvSpPr/>
            <p:nvPr/>
          </p:nvSpPr>
          <p:spPr>
            <a:xfrm>
              <a:off x="353635" y="2349689"/>
              <a:ext cx="85578" cy="8557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58D7E544-DC0C-C77B-8580-CAE9813CF86B}"/>
                </a:ext>
              </a:extLst>
            </p:cNvPr>
            <p:cNvSpPr/>
            <p:nvPr/>
          </p:nvSpPr>
          <p:spPr>
            <a:xfrm>
              <a:off x="1338442" y="2358303"/>
              <a:ext cx="81089" cy="8108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0060FA3F-4E9E-249A-5455-536C4A71EDFC}"/>
                </a:ext>
              </a:extLst>
            </p:cNvPr>
            <p:cNvSpPr/>
            <p:nvPr/>
          </p:nvSpPr>
          <p:spPr>
            <a:xfrm>
              <a:off x="1498925" y="1274118"/>
              <a:ext cx="152400" cy="152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4" name="Rectángulo 13">
              <a:extLst>
                <a:ext uri="{FF2B5EF4-FFF2-40B4-BE49-F238E27FC236}">
                  <a16:creationId xmlns:a16="http://schemas.microsoft.com/office/drawing/2014/main" id="{443307E2-2F1E-6FD3-F1B1-9D1DD0C21CD9}"/>
                </a:ext>
              </a:extLst>
            </p:cNvPr>
            <p:cNvSpPr/>
            <p:nvPr/>
          </p:nvSpPr>
          <p:spPr>
            <a:xfrm>
              <a:off x="1639948" y="2631744"/>
              <a:ext cx="85578" cy="8557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8422F606-6846-2810-C0AA-DCDE5A4FC325}"/>
                </a:ext>
              </a:extLst>
            </p:cNvPr>
            <p:cNvSpPr/>
            <p:nvPr/>
          </p:nvSpPr>
          <p:spPr>
            <a:xfrm>
              <a:off x="7106255" y="1700791"/>
              <a:ext cx="81089" cy="8108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7567F1F1-DB0D-5FC5-18D4-19A9916A379B}"/>
                </a:ext>
              </a:extLst>
            </p:cNvPr>
            <p:cNvSpPr/>
            <p:nvPr/>
          </p:nvSpPr>
          <p:spPr>
            <a:xfrm>
              <a:off x="7604339" y="3866477"/>
              <a:ext cx="152400" cy="152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4" name="Rectángulo 23">
              <a:extLst>
                <a:ext uri="{FF2B5EF4-FFF2-40B4-BE49-F238E27FC236}">
                  <a16:creationId xmlns:a16="http://schemas.microsoft.com/office/drawing/2014/main" id="{5FB70843-6506-4AD3-0AEC-754F6F42C3DF}"/>
                </a:ext>
              </a:extLst>
            </p:cNvPr>
            <p:cNvSpPr/>
            <p:nvPr/>
          </p:nvSpPr>
          <p:spPr>
            <a:xfrm>
              <a:off x="7756739" y="2510730"/>
              <a:ext cx="85578" cy="8557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5" name="Rectángulo 24">
              <a:extLst>
                <a:ext uri="{FF2B5EF4-FFF2-40B4-BE49-F238E27FC236}">
                  <a16:creationId xmlns:a16="http://schemas.microsoft.com/office/drawing/2014/main" id="{5FF43F78-8087-7207-A9F4-F0530FFFBDF6}"/>
                </a:ext>
              </a:extLst>
            </p:cNvPr>
            <p:cNvSpPr/>
            <p:nvPr/>
          </p:nvSpPr>
          <p:spPr>
            <a:xfrm>
              <a:off x="8245931" y="1556293"/>
              <a:ext cx="85578" cy="8557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6" name="Elipse 25">
              <a:extLst>
                <a:ext uri="{FF2B5EF4-FFF2-40B4-BE49-F238E27FC236}">
                  <a16:creationId xmlns:a16="http://schemas.microsoft.com/office/drawing/2014/main" id="{B34D7C7C-0EA5-1847-6DEC-93E82047218F}"/>
                </a:ext>
              </a:extLst>
            </p:cNvPr>
            <p:cNvSpPr/>
            <p:nvPr/>
          </p:nvSpPr>
          <p:spPr>
            <a:xfrm>
              <a:off x="1868805" y="4431222"/>
              <a:ext cx="81089" cy="8108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</p:spTree>
    <p:extLst>
      <p:ext uri="{BB962C8B-B14F-4D97-AF65-F5344CB8AC3E}">
        <p14:creationId xmlns:p14="http://schemas.microsoft.com/office/powerpoint/2010/main" val="3376943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6" presetClass="emph" presetSubtype="0" repeatCount="indefinite" autoRev="1" fill="hold" nodeType="withEffect" p14:presetBounceEnd="22000">
                                      <p:stCondLst>
                                        <p:cond delay="0"/>
                                      </p:stCondLst>
                                      <p:childTnLst>
                                        <p:animScale p14:bounceEnd="22000">
                                          <p:cBhvr>
                                            <p:cTn id="6" dur="6000" fill="hold"/>
                                            <p:tgtEl>
                                              <p:spTgt spid="28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" presetID="42" presetClass="path" presetSubtype="0" repeatCount="indefinite" accel="19000" decel="19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3.33333E-6 -4.93827E-7 L 0.00035 0.05031 " pathEditMode="relative" rAng="0" ptsTypes="AA">
                                          <p:cBhvr>
                                            <p:cTn id="8" dur="32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382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9" presetID="42" presetClass="path" presetSubtype="0" repeatCount="indefinite" accel="10000" decel="10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8.33333E-7 2.22222E-6 L 0.00035 0.05031 " pathEditMode="relative" rAng="0" ptsTypes="AA">
                                          <p:cBhvr>
                                            <p:cTn id="10" dur="2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271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" presetID="35" presetClass="path" presetSubtype="0" repeatCount="indefinite" accel="29000" decel="26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3.33333E-6 -2.22222E-6 L 0.07136 0.00062 " pathEditMode="relative" rAng="0" ptsTypes="AA">
                                          <p:cBhvr>
                                            <p:cTn id="12" dur="5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559" y="3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3" presetID="42" presetClass="path" presetSubtype="0" repeatCount="indefinite" accel="3636" autoRev="1" fill="hold" nodeType="withEffect" p14:presetBounceEnd="5091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-4.44444E-6 0.00124 L 0.01337 0.03056 " pathEditMode="relative" rAng="0" ptsTypes="AA" p14:bounceEnd="5091">
                                          <p:cBhvr>
                                            <p:cTn id="14" dur="6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660" y="145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5" presetID="8" presetClass="emph" presetSubtype="0" repeatCount="indefinite" accel="2500" autoRev="1" fill="hold" nodeType="withEffect" p14:presetBounceEnd="3500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 p14:bounceEnd="3500">
                                          <p:cBhvr>
                                            <p:cTn id="16" dur="3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7" presetID="42" presetClass="path" presetSubtype="0" repeatCount="indefinite" accel="3636" autoRev="1" fill="hold" nodeType="withEffect" p14:presetBounceEnd="5091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-2.5E-6 0.00124 L 0.01337 0.03056 " pathEditMode="relative" rAng="0" ptsTypes="AA" p14:bounceEnd="5091">
                                          <p:cBhvr>
                                            <p:cTn id="18" dur="3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660" y="145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9" presetID="8" presetClass="emph" presetSubtype="0" repeatCount="indefinite" accel="2500" autoRev="1" fill="hold" nodeType="withEffect" p14:presetBounceEnd="3500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 p14:bounceEnd="3500">
                                          <p:cBhvr>
                                            <p:cTn id="20" dur="8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1" presetID="42" presetClass="path" presetSubtype="0" repeatCount="indefinite" accel="9000" decel="8000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2.77778E-7 -1.48148E-6 L 0.00677 -0.0179 " pathEditMode="relative" rAng="0" ptsTypes="AA">
                                          <p:cBhvr>
                                            <p:cTn id="22" dur="2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30" y="-89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3" presetID="8" presetClass="emph" presetSubtype="0" repeatCount="indefinite" accel="2500" autoRev="1" fill="hold" nodeType="withEffect" p14:presetBounceEnd="3500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 p14:bounceEnd="3500">
                                          <p:cBhvr>
                                            <p:cTn id="24" dur="6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5" presetID="42" presetClass="path" presetSubtype="0" repeatCount="indefinite" accel="3636" decel="4000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-3.88889E-6 -4.93827E-7 L 0.00539 -0.01049 " pathEditMode="relative" rAng="0" ptsTypes="AA">
                                          <p:cBhvr>
                                            <p:cTn id="26" dur="4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60" y="-52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7" presetID="8" presetClass="emph" presetSubtype="0" repeatCount="indefinite" accel="2500" autoRev="1" fill="hold" nodeType="withEffect" p14:presetBounceEnd="3500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 p14:bounceEnd="3500">
                                          <p:cBhvr>
                                            <p:cTn id="28" dur="3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9" presetID="10" presetClass="entr" presetSubtype="0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1" dur="16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10" presetClass="entr" presetSubtype="0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4" dur="12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5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6" presetClass="emph" presetSubtype="0" repeatCount="indefinite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6" dur="6000" fill="hold"/>
                                            <p:tgtEl>
                                              <p:spTgt spid="28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" presetID="42" presetClass="path" presetSubtype="0" repeatCount="indefinite" accel="10000" decel="14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22222E-6 -4.07407E-6 L 0.00035 0.05031 " pathEditMode="relative" rAng="0" ptsTypes="AA">
                                          <p:cBhvr>
                                            <p:cTn id="8" dur="52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7" y="253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9" presetID="42" presetClass="path" presetSubtype="0" repeatCount="indefinite" accel="19000" decel="19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3.33333E-6 -4.93827E-7 L 0.00035 0.05031 " pathEditMode="relative" rAng="0" ptsTypes="AA">
                                          <p:cBhvr>
                                            <p:cTn id="10" dur="32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382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" presetID="42" presetClass="path" presetSubtype="0" repeatCount="indefinite" accel="10000" decel="10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8.33333E-7 2.22222E-6 L 0.00035 0.05031 " pathEditMode="relative" rAng="0" ptsTypes="AA">
                                          <p:cBhvr>
                                            <p:cTn id="12" dur="2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271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3" presetID="35" presetClass="path" presetSubtype="0" repeatCount="indefinite" accel="29000" decel="26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3.33333E-6 -2.22222E-6 L 0.07136 0.00062 " pathEditMode="relative" rAng="0" ptsTypes="AA">
                                          <p:cBhvr>
                                            <p:cTn id="14" dur="5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559" y="3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5" presetID="42" presetClass="path" presetSubtype="0" repeatCount="indefinite" accel="3636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2.77778E-7 0.00124 L 0.01337 0.03056 " pathEditMode="relative" rAng="0" ptsTypes="AA">
                                          <p:cBhvr>
                                            <p:cTn id="16" dur="6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660" y="145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" presetID="8" presetClass="emph" presetSubtype="0" repeatCount="indefinite" accel="25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>
                                          <p:cBhvr>
                                            <p:cTn id="18" dur="3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9" presetID="42" presetClass="path" presetSubtype="0" repeatCount="indefinite" accel="3636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-2.77778E-7 0.00123 L 0.01337 0.03055 " pathEditMode="relative" rAng="0" ptsTypes="AA">
                                          <p:cBhvr>
                                            <p:cTn id="20" dur="3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660" y="145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1" presetID="8" presetClass="emph" presetSubtype="0" repeatCount="indefinite" accel="25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>
                                          <p:cBhvr>
                                            <p:cTn id="22" dur="8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3" presetID="42" presetClass="path" presetSubtype="0" repeatCount="indefinite" accel="9000" decel="8000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2.77778E-7 -1.48148E-6 L 0.00677 -0.0179 " pathEditMode="relative" rAng="0" ptsTypes="AA">
                                          <p:cBhvr>
                                            <p:cTn id="24" dur="2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30" y="-89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5" presetID="8" presetClass="emph" presetSubtype="0" repeatCount="indefinite" accel="25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>
                                          <p:cBhvr>
                                            <p:cTn id="26" dur="6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7" presetID="42" presetClass="path" presetSubtype="0" repeatCount="indefinite" accel="3636" decel="4000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-3.88889E-6 -4.93827E-7 L 0.00539 -0.01049 " pathEditMode="relative" rAng="0" ptsTypes="AA">
                                          <p:cBhvr>
                                            <p:cTn id="28" dur="4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60" y="-52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9" presetID="8" presetClass="emph" presetSubtype="0" repeatCount="indefinite" accel="25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>
                                          <p:cBhvr>
                                            <p:cTn id="30" dur="3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1" presetID="8" presetClass="emph" presetSubtype="0" repeatCount="indefinite" accel="8000" decel="9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32" dur="4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3" presetID="42" presetClass="path" presetSubtype="0" repeatCount="indefinite" accel="8000" decel="9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22222E-6 -0.00185 L 2.22222E-6 0.03765 " pathEditMode="relative" rAng="0" ptsTypes="AA">
                                          <p:cBhvr>
                                            <p:cTn id="34" dur="4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197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5" presetID="8" presetClass="emph" presetSubtype="0" repeatCount="indefinite" accel="8000" decel="9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36" dur="2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7" presetID="42" presetClass="path" presetSubtype="0" repeatCount="indefinite" accel="8000" decel="9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8.33333E-7 -0.00185 L 8.33333E-7 0.03766 " pathEditMode="relative" rAng="0" ptsTypes="AA">
                                          <p:cBhvr>
                                            <p:cTn id="38" dur="2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197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9" presetID="10" presetClass="entr" presetSubtype="0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1" dur="16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2" presetID="10" presetClass="entr" presetSubtype="0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4" dur="12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5" grpId="0"/>
        </p:bldLst>
      </p:timing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Forma&#10;&#10;Descripción generada automáticamente">
            <a:extLst>
              <a:ext uri="{FF2B5EF4-FFF2-40B4-BE49-F238E27FC236}">
                <a16:creationId xmlns:a16="http://schemas.microsoft.com/office/drawing/2014/main" id="{F2C40DD3-0FB4-7083-371E-27079241DAC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8" t="11190" r="47314" b="12346"/>
          <a:stretch/>
        </p:blipFill>
        <p:spPr>
          <a:xfrm>
            <a:off x="7920953" y="2717322"/>
            <a:ext cx="1223046" cy="1134961"/>
          </a:xfrm>
          <a:prstGeom prst="rect">
            <a:avLst/>
          </a:prstGeom>
        </p:spPr>
      </p:pic>
      <p:pic>
        <p:nvPicPr>
          <p:cNvPr id="6" name="Imagen 5" descr="Icono&#10;&#10;Descripción generada automáticamente">
            <a:extLst>
              <a:ext uri="{FF2B5EF4-FFF2-40B4-BE49-F238E27FC236}">
                <a16:creationId xmlns:a16="http://schemas.microsoft.com/office/drawing/2014/main" id="{FC5252B5-042A-050D-A4A9-CE2C7BFE623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803" t="24065" r="2121" b="27656"/>
          <a:stretch/>
        </p:blipFill>
        <p:spPr>
          <a:xfrm flipV="1">
            <a:off x="0" y="0"/>
            <a:ext cx="1832919" cy="1014256"/>
          </a:xfrm>
          <a:prstGeom prst="rect">
            <a:avLst/>
          </a:prstGeom>
        </p:spPr>
      </p:pic>
      <p:pic>
        <p:nvPicPr>
          <p:cNvPr id="7" name="Imagen 6" descr="Un dibujo de un animal&#10;&#10;Descripción generada automáticamente con confianza baja">
            <a:extLst>
              <a:ext uri="{FF2B5EF4-FFF2-40B4-BE49-F238E27FC236}">
                <a16:creationId xmlns:a16="http://schemas.microsoft.com/office/drawing/2014/main" id="{5EACE198-8088-997F-FD46-02F8E53370E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9" t="39961" r="62780" b="21464"/>
          <a:stretch/>
        </p:blipFill>
        <p:spPr>
          <a:xfrm>
            <a:off x="5969865" y="3223094"/>
            <a:ext cx="3163425" cy="1899213"/>
          </a:xfrm>
          <a:prstGeom prst="rect">
            <a:avLst/>
          </a:prstGeom>
        </p:spPr>
      </p:pic>
      <p:pic>
        <p:nvPicPr>
          <p:cNvPr id="9" name="Imagen 8" descr="Dibujo de una persona&#10;&#10;Descripción generada automáticamente con confianza media">
            <a:extLst>
              <a:ext uri="{FF2B5EF4-FFF2-40B4-BE49-F238E27FC236}">
                <a16:creationId xmlns:a16="http://schemas.microsoft.com/office/drawing/2014/main" id="{B5CD2A73-C90A-A1B8-BED4-05152A69158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25" r="53804" b="34414"/>
          <a:stretch/>
        </p:blipFill>
        <p:spPr>
          <a:xfrm>
            <a:off x="6645119" y="3237112"/>
            <a:ext cx="2463658" cy="1858697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E7DD147-0A38-4E87-9D9A-1D9976EF17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91880" y="1145475"/>
            <a:ext cx="5684895" cy="2932521"/>
          </a:xfrm>
        </p:spPr>
        <p:txBody>
          <a:bodyPr/>
          <a:lstStyle/>
          <a:p>
            <a:r>
              <a:rPr lang="en-US" b="1" dirty="0"/>
              <a:t>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3B961B-AA6F-44A9-9907-E12FC2E322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41789" y="1249805"/>
            <a:ext cx="6494439" cy="3370779"/>
          </a:xfrm>
        </p:spPr>
        <p:txBody>
          <a:bodyPr>
            <a:noAutofit/>
          </a:bodyPr>
          <a:lstStyle/>
          <a:p>
            <a:pPr algn="l">
              <a:lnSpc>
                <a:spcPct val="100000"/>
              </a:lnSpc>
            </a:pPr>
            <a:r>
              <a:rPr lang="en-IN" sz="2000" b="1" dirty="0"/>
              <a:t>How It Works:</a:t>
            </a:r>
          </a:p>
          <a:p>
            <a:pPr algn="l">
              <a:lnSpc>
                <a:spcPct val="100000"/>
              </a:lnSpc>
            </a:pPr>
            <a:r>
              <a:rPr lang="en-IN" dirty="0"/>
              <a:t>1.User Inputs Data:</a:t>
            </a:r>
          </a:p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Enter details like amount, date, and category</a:t>
            </a:r>
            <a:r>
              <a:rPr lang="en-US" dirty="0"/>
              <a:t>.</a:t>
            </a:r>
          </a:p>
          <a:p>
            <a:pPr algn="l">
              <a:lnSpc>
                <a:spcPct val="100000"/>
              </a:lnSpc>
            </a:pPr>
            <a:r>
              <a:rPr lang="en-US" b="1" dirty="0"/>
              <a:t>2.</a:t>
            </a:r>
            <a:r>
              <a:rPr lang="en-IN" dirty="0"/>
              <a:t> Validation:</a:t>
            </a:r>
          </a:p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Checks that all details are correct (e.g., numbers for amount).</a:t>
            </a:r>
          </a:p>
          <a:p>
            <a:pPr algn="l">
              <a:lnSpc>
                <a:spcPct val="100000"/>
              </a:lnSpc>
            </a:pPr>
            <a:r>
              <a:rPr lang="en-US" b="1" dirty="0"/>
              <a:t>3.</a:t>
            </a:r>
            <a:r>
              <a:rPr lang="en-IN" b="1" dirty="0"/>
              <a:t> </a:t>
            </a:r>
            <a:r>
              <a:rPr lang="en-IN" dirty="0"/>
              <a:t>Data Storage:</a:t>
            </a:r>
          </a:p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Saves details in the SQLite database for future use.</a:t>
            </a:r>
          </a:p>
          <a:p>
            <a:pPr algn="l">
              <a:lnSpc>
                <a:spcPct val="100000"/>
              </a:lnSpc>
            </a:pPr>
            <a:r>
              <a:rPr lang="en-US" dirty="0"/>
              <a:t>4.</a:t>
            </a:r>
            <a:r>
              <a:rPr lang="en-IN" dirty="0"/>
              <a:t> Data Display:</a:t>
            </a:r>
          </a:p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Shows expenses in an organized, summarized format.</a:t>
            </a:r>
          </a:p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17" name="Imagen 16" descr="Círculo&#10;&#10;Descripción generada automáticamente">
            <a:extLst>
              <a:ext uri="{FF2B5EF4-FFF2-40B4-BE49-F238E27FC236}">
                <a16:creationId xmlns:a16="http://schemas.microsoft.com/office/drawing/2014/main" id="{80D10D1F-A34B-F59E-0925-BDA9E197E11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00" t="6535" r="24866" b="6900"/>
          <a:stretch/>
        </p:blipFill>
        <p:spPr>
          <a:xfrm>
            <a:off x="406882" y="641812"/>
            <a:ext cx="801545" cy="799242"/>
          </a:xfrm>
          <a:prstGeom prst="rect">
            <a:avLst/>
          </a:prstGeom>
        </p:spPr>
      </p:pic>
      <p:pic>
        <p:nvPicPr>
          <p:cNvPr id="21" name="Imagen 20" descr="Imagen que contiene luz, lámpara&#10;&#10;Descripción generada automáticamente">
            <a:extLst>
              <a:ext uri="{FF2B5EF4-FFF2-40B4-BE49-F238E27FC236}">
                <a16:creationId xmlns:a16="http://schemas.microsoft.com/office/drawing/2014/main" id="{5BEF0C80-96ED-ACA3-1509-73CBAD54B156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50" t="6158" r="23333" b="5607"/>
          <a:stretch/>
        </p:blipFill>
        <p:spPr>
          <a:xfrm>
            <a:off x="980564" y="3614794"/>
            <a:ext cx="471505" cy="451627"/>
          </a:xfrm>
          <a:prstGeom prst="rect">
            <a:avLst/>
          </a:prstGeom>
        </p:spPr>
      </p:pic>
      <p:sp>
        <p:nvSpPr>
          <p:cNvPr id="23" name="Elipse 22">
            <a:extLst>
              <a:ext uri="{FF2B5EF4-FFF2-40B4-BE49-F238E27FC236}">
                <a16:creationId xmlns:a16="http://schemas.microsoft.com/office/drawing/2014/main" id="{112AC5FB-292F-AF20-3273-D5F7C2185005}"/>
              </a:ext>
            </a:extLst>
          </p:cNvPr>
          <p:cNvSpPr/>
          <p:nvPr/>
        </p:nvSpPr>
        <p:spPr>
          <a:xfrm>
            <a:off x="13407807" y="4655444"/>
            <a:ext cx="81089" cy="8108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grpSp>
        <p:nvGrpSpPr>
          <p:cNvPr id="28" name="Grupo 27">
            <a:extLst>
              <a:ext uri="{FF2B5EF4-FFF2-40B4-BE49-F238E27FC236}">
                <a16:creationId xmlns:a16="http://schemas.microsoft.com/office/drawing/2014/main" id="{8168F1AF-FF19-5CE0-ACFA-FC1FAEC94904}"/>
              </a:ext>
            </a:extLst>
          </p:cNvPr>
          <p:cNvGrpSpPr/>
          <p:nvPr/>
        </p:nvGrpSpPr>
        <p:grpSpPr>
          <a:xfrm>
            <a:off x="258349" y="1235598"/>
            <a:ext cx="7725988" cy="3135952"/>
            <a:chOff x="353635" y="1274118"/>
            <a:chExt cx="7977874" cy="3238193"/>
          </a:xfrm>
        </p:grpSpPr>
        <p:sp>
          <p:nvSpPr>
            <p:cNvPr id="10" name="Rectángulo 9">
              <a:extLst>
                <a:ext uri="{FF2B5EF4-FFF2-40B4-BE49-F238E27FC236}">
                  <a16:creationId xmlns:a16="http://schemas.microsoft.com/office/drawing/2014/main" id="{013A0A0C-768A-103F-9788-31DBF077BFF4}"/>
                </a:ext>
              </a:extLst>
            </p:cNvPr>
            <p:cNvSpPr/>
            <p:nvPr/>
          </p:nvSpPr>
          <p:spPr>
            <a:xfrm>
              <a:off x="353635" y="2349689"/>
              <a:ext cx="85578" cy="8557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58D7E544-DC0C-C77B-8580-CAE9813CF86B}"/>
                </a:ext>
              </a:extLst>
            </p:cNvPr>
            <p:cNvSpPr/>
            <p:nvPr/>
          </p:nvSpPr>
          <p:spPr>
            <a:xfrm>
              <a:off x="1338442" y="2358303"/>
              <a:ext cx="81089" cy="8108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0060FA3F-4E9E-249A-5455-536C4A71EDFC}"/>
                </a:ext>
              </a:extLst>
            </p:cNvPr>
            <p:cNvSpPr/>
            <p:nvPr/>
          </p:nvSpPr>
          <p:spPr>
            <a:xfrm>
              <a:off x="1498925" y="1274118"/>
              <a:ext cx="152400" cy="152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4" name="Rectángulo 13">
              <a:extLst>
                <a:ext uri="{FF2B5EF4-FFF2-40B4-BE49-F238E27FC236}">
                  <a16:creationId xmlns:a16="http://schemas.microsoft.com/office/drawing/2014/main" id="{443307E2-2F1E-6FD3-F1B1-9D1DD0C21CD9}"/>
                </a:ext>
              </a:extLst>
            </p:cNvPr>
            <p:cNvSpPr/>
            <p:nvPr/>
          </p:nvSpPr>
          <p:spPr>
            <a:xfrm>
              <a:off x="1639948" y="2631744"/>
              <a:ext cx="85578" cy="8557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8422F606-6846-2810-C0AA-DCDE5A4FC325}"/>
                </a:ext>
              </a:extLst>
            </p:cNvPr>
            <p:cNvSpPr/>
            <p:nvPr/>
          </p:nvSpPr>
          <p:spPr>
            <a:xfrm>
              <a:off x="7106255" y="1700791"/>
              <a:ext cx="81089" cy="8108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7567F1F1-DB0D-5FC5-18D4-19A9916A379B}"/>
                </a:ext>
              </a:extLst>
            </p:cNvPr>
            <p:cNvSpPr/>
            <p:nvPr/>
          </p:nvSpPr>
          <p:spPr>
            <a:xfrm>
              <a:off x="7604339" y="3866477"/>
              <a:ext cx="152400" cy="152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4" name="Rectángulo 23">
              <a:extLst>
                <a:ext uri="{FF2B5EF4-FFF2-40B4-BE49-F238E27FC236}">
                  <a16:creationId xmlns:a16="http://schemas.microsoft.com/office/drawing/2014/main" id="{5FB70843-6506-4AD3-0AEC-754F6F42C3DF}"/>
                </a:ext>
              </a:extLst>
            </p:cNvPr>
            <p:cNvSpPr/>
            <p:nvPr/>
          </p:nvSpPr>
          <p:spPr>
            <a:xfrm>
              <a:off x="7756739" y="2510730"/>
              <a:ext cx="85578" cy="8557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5" name="Rectángulo 24">
              <a:extLst>
                <a:ext uri="{FF2B5EF4-FFF2-40B4-BE49-F238E27FC236}">
                  <a16:creationId xmlns:a16="http://schemas.microsoft.com/office/drawing/2014/main" id="{5FF43F78-8087-7207-A9F4-F0530FFFBDF6}"/>
                </a:ext>
              </a:extLst>
            </p:cNvPr>
            <p:cNvSpPr/>
            <p:nvPr/>
          </p:nvSpPr>
          <p:spPr>
            <a:xfrm>
              <a:off x="8245931" y="1556293"/>
              <a:ext cx="85578" cy="8557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6" name="Elipse 25">
              <a:extLst>
                <a:ext uri="{FF2B5EF4-FFF2-40B4-BE49-F238E27FC236}">
                  <a16:creationId xmlns:a16="http://schemas.microsoft.com/office/drawing/2014/main" id="{B34D7C7C-0EA5-1847-6DEC-93E82047218F}"/>
                </a:ext>
              </a:extLst>
            </p:cNvPr>
            <p:cNvSpPr/>
            <p:nvPr/>
          </p:nvSpPr>
          <p:spPr>
            <a:xfrm>
              <a:off x="1868805" y="4431222"/>
              <a:ext cx="81089" cy="8108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</p:spTree>
    <p:extLst>
      <p:ext uri="{BB962C8B-B14F-4D97-AF65-F5344CB8AC3E}">
        <p14:creationId xmlns:p14="http://schemas.microsoft.com/office/powerpoint/2010/main" val="2129775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6" presetClass="emph" presetSubtype="0" repeatCount="indefinite" autoRev="1" fill="hold" nodeType="withEffect" p14:presetBounceEnd="22000">
                                      <p:stCondLst>
                                        <p:cond delay="0"/>
                                      </p:stCondLst>
                                      <p:childTnLst>
                                        <p:animScale p14:bounceEnd="22000">
                                          <p:cBhvr>
                                            <p:cTn id="6" dur="6000" fill="hold"/>
                                            <p:tgtEl>
                                              <p:spTgt spid="28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" presetID="42" presetClass="path" presetSubtype="0" repeatCount="indefinite" accel="19000" decel="19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3.33333E-6 -4.93827E-7 L 0.00035 0.05031 " pathEditMode="relative" rAng="0" ptsTypes="AA">
                                          <p:cBhvr>
                                            <p:cTn id="8" dur="32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382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9" presetID="42" presetClass="path" presetSubtype="0" repeatCount="indefinite" accel="10000" decel="10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8.33333E-7 2.22222E-6 L 0.00035 0.05031 " pathEditMode="relative" rAng="0" ptsTypes="AA">
                                          <p:cBhvr>
                                            <p:cTn id="10" dur="2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271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" presetID="35" presetClass="path" presetSubtype="0" repeatCount="indefinite" accel="29000" decel="26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3.33333E-6 -2.22222E-6 L 0.07136 0.00062 " pathEditMode="relative" rAng="0" ptsTypes="AA">
                                          <p:cBhvr>
                                            <p:cTn id="12" dur="5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559" y="3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3" presetID="42" presetClass="path" presetSubtype="0" repeatCount="indefinite" accel="3636" autoRev="1" fill="hold" nodeType="withEffect" p14:presetBounceEnd="5091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1.94444E-6 0.00124 L 0.01337 0.03056 " pathEditMode="relative" rAng="0" ptsTypes="AA" p14:bounceEnd="5091">
                                          <p:cBhvr>
                                            <p:cTn id="14" dur="6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660" y="145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5" presetID="8" presetClass="emph" presetSubtype="0" repeatCount="indefinite" accel="2500" autoRev="1" fill="hold" nodeType="withEffect" p14:presetBounceEnd="3500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 p14:bounceEnd="3500">
                                          <p:cBhvr>
                                            <p:cTn id="16" dur="3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7" presetID="42" presetClass="path" presetSubtype="0" repeatCount="indefinite" accel="3636" autoRev="1" fill="hold" nodeType="withEffect" p14:presetBounceEnd="5091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1.66667E-6 0.00123 L 0.01337 0.03055 " pathEditMode="relative" rAng="0" ptsTypes="AA" p14:bounceEnd="5091">
                                          <p:cBhvr>
                                            <p:cTn id="18" dur="3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660" y="145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9" presetID="8" presetClass="emph" presetSubtype="0" repeatCount="indefinite" accel="2500" autoRev="1" fill="hold" nodeType="withEffect" p14:presetBounceEnd="3500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 p14:bounceEnd="3500">
                                          <p:cBhvr>
                                            <p:cTn id="20" dur="8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1" presetID="42" presetClass="path" presetSubtype="0" repeatCount="indefinite" accel="9000" decel="8000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2.77778E-7 -1.48148E-6 L 0.00677 -0.0179 " pathEditMode="relative" rAng="0" ptsTypes="AA">
                                          <p:cBhvr>
                                            <p:cTn id="22" dur="2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30" y="-89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3" presetID="8" presetClass="emph" presetSubtype="0" repeatCount="indefinite" accel="2500" autoRev="1" fill="hold" nodeType="withEffect" p14:presetBounceEnd="3500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 p14:bounceEnd="3500">
                                          <p:cBhvr>
                                            <p:cTn id="24" dur="6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5" presetID="10" presetClass="entr" presetSubtype="0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7" dur="16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10" presetClass="entr" presetSubtype="0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0" dur="12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5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6" presetClass="emph" presetSubtype="0" repeatCount="indefinite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6" dur="6000" fill="hold"/>
                                            <p:tgtEl>
                                              <p:spTgt spid="28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" presetID="42" presetClass="path" presetSubtype="0" repeatCount="indefinite" accel="10000" decel="14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22222E-6 -4.07407E-6 L 0.00035 0.05031 " pathEditMode="relative" rAng="0" ptsTypes="AA">
                                          <p:cBhvr>
                                            <p:cTn id="8" dur="52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7" y="253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9" presetID="42" presetClass="path" presetSubtype="0" repeatCount="indefinite" accel="19000" decel="19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3.33333E-6 -4.93827E-7 L 0.00035 0.05031 " pathEditMode="relative" rAng="0" ptsTypes="AA">
                                          <p:cBhvr>
                                            <p:cTn id="10" dur="32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382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" presetID="42" presetClass="path" presetSubtype="0" repeatCount="indefinite" accel="10000" decel="10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8.33333E-7 2.22222E-6 L 0.00035 0.05031 " pathEditMode="relative" rAng="0" ptsTypes="AA">
                                          <p:cBhvr>
                                            <p:cTn id="12" dur="2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271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3" presetID="35" presetClass="path" presetSubtype="0" repeatCount="indefinite" accel="29000" decel="26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3.33333E-6 -2.22222E-6 L 0.07136 0.00062 " pathEditMode="relative" rAng="0" ptsTypes="AA">
                                          <p:cBhvr>
                                            <p:cTn id="14" dur="5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559" y="3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5" presetID="42" presetClass="path" presetSubtype="0" repeatCount="indefinite" accel="3636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2.77778E-7 0.00124 L 0.01337 0.03056 " pathEditMode="relative" rAng="0" ptsTypes="AA">
                                          <p:cBhvr>
                                            <p:cTn id="16" dur="6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660" y="145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" presetID="8" presetClass="emph" presetSubtype="0" repeatCount="indefinite" accel="25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>
                                          <p:cBhvr>
                                            <p:cTn id="18" dur="3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9" presetID="42" presetClass="path" presetSubtype="0" repeatCount="indefinite" accel="3636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-2.77778E-7 0.00123 L 0.01337 0.03055 " pathEditMode="relative" rAng="0" ptsTypes="AA">
                                          <p:cBhvr>
                                            <p:cTn id="20" dur="3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660" y="145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1" presetID="8" presetClass="emph" presetSubtype="0" repeatCount="indefinite" accel="25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>
                                          <p:cBhvr>
                                            <p:cTn id="22" dur="8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3" presetID="42" presetClass="path" presetSubtype="0" repeatCount="indefinite" accel="9000" decel="8000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2.77778E-7 -1.48148E-6 L 0.00677 -0.0179 " pathEditMode="relative" rAng="0" ptsTypes="AA">
                                          <p:cBhvr>
                                            <p:cTn id="24" dur="2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30" y="-89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5" presetID="8" presetClass="emph" presetSubtype="0" repeatCount="indefinite" accel="25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>
                                          <p:cBhvr>
                                            <p:cTn id="26" dur="6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7" presetID="8" presetClass="emph" presetSubtype="0" repeatCount="indefinite" accel="8000" decel="9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28" dur="4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9" presetID="42" presetClass="path" presetSubtype="0" repeatCount="indefinite" accel="8000" decel="9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22222E-6 -0.00185 L 2.22222E-6 0.03765 " pathEditMode="relative" rAng="0" ptsTypes="AA">
                                          <p:cBhvr>
                                            <p:cTn id="30" dur="4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197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1" presetID="8" presetClass="emph" presetSubtype="0" repeatCount="indefinite" accel="8000" decel="9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32" dur="2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3" presetID="42" presetClass="path" presetSubtype="0" repeatCount="indefinite" accel="8000" decel="9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8.33333E-7 -0.00185 L 8.33333E-7 0.03766 " pathEditMode="relative" rAng="0" ptsTypes="AA">
                                          <p:cBhvr>
                                            <p:cTn id="34" dur="2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197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5" presetID="10" presetClass="entr" presetSubtype="0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7" dur="16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10" presetClass="entr" presetSubtype="0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0" dur="12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5" grpId="0"/>
        </p:bldLst>
      </p:timing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Forma&#10;&#10;Descripción generada automáticamente">
            <a:extLst>
              <a:ext uri="{FF2B5EF4-FFF2-40B4-BE49-F238E27FC236}">
                <a16:creationId xmlns:a16="http://schemas.microsoft.com/office/drawing/2014/main" id="{F2C40DD3-0FB4-7083-371E-27079241DAC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8" t="11190" r="47314" b="12346"/>
          <a:stretch/>
        </p:blipFill>
        <p:spPr>
          <a:xfrm>
            <a:off x="7920953" y="2717322"/>
            <a:ext cx="1223046" cy="1134961"/>
          </a:xfrm>
          <a:prstGeom prst="rect">
            <a:avLst/>
          </a:prstGeom>
        </p:spPr>
      </p:pic>
      <p:pic>
        <p:nvPicPr>
          <p:cNvPr id="6" name="Imagen 5" descr="Icono&#10;&#10;Descripción generada automáticamente">
            <a:extLst>
              <a:ext uri="{FF2B5EF4-FFF2-40B4-BE49-F238E27FC236}">
                <a16:creationId xmlns:a16="http://schemas.microsoft.com/office/drawing/2014/main" id="{FC5252B5-042A-050D-A4A9-CE2C7BFE623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803" t="24065" r="2121" b="27656"/>
          <a:stretch/>
        </p:blipFill>
        <p:spPr>
          <a:xfrm flipV="1">
            <a:off x="0" y="-13485"/>
            <a:ext cx="1832919" cy="1014256"/>
          </a:xfrm>
          <a:prstGeom prst="rect">
            <a:avLst/>
          </a:prstGeom>
        </p:spPr>
      </p:pic>
      <p:pic>
        <p:nvPicPr>
          <p:cNvPr id="7" name="Imagen 6" descr="Un dibujo de un animal&#10;&#10;Descripción generada automáticamente con confianza baja">
            <a:extLst>
              <a:ext uri="{FF2B5EF4-FFF2-40B4-BE49-F238E27FC236}">
                <a16:creationId xmlns:a16="http://schemas.microsoft.com/office/drawing/2014/main" id="{5EACE198-8088-997F-FD46-02F8E53370E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9" t="39961" r="62780" b="21464"/>
          <a:stretch/>
        </p:blipFill>
        <p:spPr>
          <a:xfrm>
            <a:off x="5952230" y="3229919"/>
            <a:ext cx="3163425" cy="1899213"/>
          </a:xfrm>
          <a:prstGeom prst="rect">
            <a:avLst/>
          </a:prstGeom>
        </p:spPr>
      </p:pic>
      <p:pic>
        <p:nvPicPr>
          <p:cNvPr id="9" name="Imagen 8" descr="Dibujo de una persona&#10;&#10;Descripción generada automáticamente con confianza media">
            <a:extLst>
              <a:ext uri="{FF2B5EF4-FFF2-40B4-BE49-F238E27FC236}">
                <a16:creationId xmlns:a16="http://schemas.microsoft.com/office/drawing/2014/main" id="{B5CD2A73-C90A-A1B8-BED4-05152A69158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25" r="53804" b="34414"/>
          <a:stretch/>
        </p:blipFill>
        <p:spPr>
          <a:xfrm>
            <a:off x="6649900" y="3270435"/>
            <a:ext cx="2463658" cy="1858697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E7DD147-0A38-4E87-9D9A-1D9976EF17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91880" y="1133900"/>
            <a:ext cx="5684895" cy="2932521"/>
          </a:xfrm>
        </p:spPr>
        <p:txBody>
          <a:bodyPr/>
          <a:lstStyle/>
          <a:p>
            <a:r>
              <a:rPr lang="en-US" b="1" dirty="0"/>
              <a:t>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3B961B-AA6F-44A9-9907-E12FC2E322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86926" y="1365753"/>
            <a:ext cx="6846656" cy="3370779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en-IN" sz="2400" b="1" dirty="0"/>
              <a:t>Challenges:</a:t>
            </a:r>
          </a:p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b="1" dirty="0"/>
              <a:t>Building a Modern UI</a:t>
            </a:r>
            <a:r>
              <a:rPr lang="en-US" sz="1400" dirty="0"/>
              <a:t>: Needed </a:t>
            </a:r>
            <a:r>
              <a:rPr lang="en-US" sz="1400" dirty="0" err="1"/>
              <a:t>FlatLaf</a:t>
            </a:r>
            <a:r>
              <a:rPr lang="en-US" sz="1400" dirty="0"/>
              <a:t> for an easy-to-use interface.</a:t>
            </a:r>
          </a:p>
          <a:p>
            <a:pPr algn="l">
              <a:lnSpc>
                <a:spcPct val="100000"/>
              </a:lnSpc>
            </a:pPr>
            <a:r>
              <a:rPr lang="en-US" sz="1200" dirty="0"/>
              <a:t>             (</a:t>
            </a:r>
            <a:r>
              <a:rPr lang="en-US" sz="1200" b="1" dirty="0" err="1"/>
              <a:t>FlatLaf</a:t>
            </a:r>
            <a:r>
              <a:rPr lang="en-US" sz="1200" dirty="0"/>
              <a:t> is a modern, lightweight library that gives Java Swing applications a sleek, flat, and</a:t>
            </a:r>
          </a:p>
          <a:p>
            <a:pPr algn="l">
              <a:lnSpc>
                <a:spcPct val="100000"/>
              </a:lnSpc>
            </a:pPr>
            <a:r>
              <a:rPr lang="en-US" sz="1200" dirty="0"/>
              <a:t>              </a:t>
            </a:r>
            <a:r>
              <a:rPr lang="en-US" sz="1200" dirty="0">
                <a:solidFill>
                  <a:srgbClr val="36174D"/>
                </a:solidFill>
              </a:rPr>
              <a:t>contemporary look, similar to popular IDEs like IntelliJ.)</a:t>
            </a:r>
            <a:endParaRPr lang="en-US" sz="1200" dirty="0"/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/>
              <a:t>Database Efficiency</a:t>
            </a:r>
            <a:r>
              <a:rPr lang="en-US" sz="1400" dirty="0"/>
              <a:t>: Ensured fast data retrieval and updates.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/>
              <a:t>Cross-Platform Support</a:t>
            </a:r>
            <a:r>
              <a:rPr lang="en-US" sz="1400" dirty="0"/>
              <a:t>: Designed to run on both Windows and Linux.</a:t>
            </a:r>
          </a:p>
          <a:p>
            <a:pPr algn="l">
              <a:lnSpc>
                <a:spcPct val="100000"/>
              </a:lnSpc>
            </a:pPr>
            <a:endParaRPr lang="en-IN" sz="1400" b="1" dirty="0"/>
          </a:p>
        </p:txBody>
      </p:sp>
      <p:pic>
        <p:nvPicPr>
          <p:cNvPr id="17" name="Imagen 16" descr="Círculo&#10;&#10;Descripción generada automáticamente">
            <a:extLst>
              <a:ext uri="{FF2B5EF4-FFF2-40B4-BE49-F238E27FC236}">
                <a16:creationId xmlns:a16="http://schemas.microsoft.com/office/drawing/2014/main" id="{80D10D1F-A34B-F59E-0925-BDA9E197E11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00" t="6535" r="24866" b="6900"/>
          <a:stretch/>
        </p:blipFill>
        <p:spPr>
          <a:xfrm>
            <a:off x="406882" y="641812"/>
            <a:ext cx="801545" cy="799242"/>
          </a:xfrm>
          <a:prstGeom prst="rect">
            <a:avLst/>
          </a:prstGeom>
        </p:spPr>
      </p:pic>
      <p:pic>
        <p:nvPicPr>
          <p:cNvPr id="21" name="Imagen 20" descr="Imagen que contiene luz, lámpara&#10;&#10;Descripción generada automáticamente">
            <a:extLst>
              <a:ext uri="{FF2B5EF4-FFF2-40B4-BE49-F238E27FC236}">
                <a16:creationId xmlns:a16="http://schemas.microsoft.com/office/drawing/2014/main" id="{5BEF0C80-96ED-ACA3-1509-73CBAD54B156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50" t="6158" r="23333" b="5607"/>
          <a:stretch/>
        </p:blipFill>
        <p:spPr>
          <a:xfrm>
            <a:off x="980564" y="3614794"/>
            <a:ext cx="471505" cy="451627"/>
          </a:xfrm>
          <a:prstGeom prst="rect">
            <a:avLst/>
          </a:prstGeom>
        </p:spPr>
      </p:pic>
      <p:sp>
        <p:nvSpPr>
          <p:cNvPr id="23" name="Elipse 22">
            <a:extLst>
              <a:ext uri="{FF2B5EF4-FFF2-40B4-BE49-F238E27FC236}">
                <a16:creationId xmlns:a16="http://schemas.microsoft.com/office/drawing/2014/main" id="{112AC5FB-292F-AF20-3273-D5F7C2185005}"/>
              </a:ext>
            </a:extLst>
          </p:cNvPr>
          <p:cNvSpPr/>
          <p:nvPr/>
        </p:nvSpPr>
        <p:spPr>
          <a:xfrm>
            <a:off x="13407807" y="4655444"/>
            <a:ext cx="81089" cy="8108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grpSp>
        <p:nvGrpSpPr>
          <p:cNvPr id="28" name="Grupo 27">
            <a:extLst>
              <a:ext uri="{FF2B5EF4-FFF2-40B4-BE49-F238E27FC236}">
                <a16:creationId xmlns:a16="http://schemas.microsoft.com/office/drawing/2014/main" id="{8168F1AF-FF19-5CE0-ACFA-FC1FAEC94904}"/>
              </a:ext>
            </a:extLst>
          </p:cNvPr>
          <p:cNvGrpSpPr/>
          <p:nvPr/>
        </p:nvGrpSpPr>
        <p:grpSpPr>
          <a:xfrm>
            <a:off x="258349" y="1235598"/>
            <a:ext cx="7725988" cy="3135952"/>
            <a:chOff x="353635" y="1274118"/>
            <a:chExt cx="7977874" cy="3238193"/>
          </a:xfrm>
        </p:grpSpPr>
        <p:sp>
          <p:nvSpPr>
            <p:cNvPr id="10" name="Rectángulo 9">
              <a:extLst>
                <a:ext uri="{FF2B5EF4-FFF2-40B4-BE49-F238E27FC236}">
                  <a16:creationId xmlns:a16="http://schemas.microsoft.com/office/drawing/2014/main" id="{013A0A0C-768A-103F-9788-31DBF077BFF4}"/>
                </a:ext>
              </a:extLst>
            </p:cNvPr>
            <p:cNvSpPr/>
            <p:nvPr/>
          </p:nvSpPr>
          <p:spPr>
            <a:xfrm>
              <a:off x="353635" y="2349689"/>
              <a:ext cx="85578" cy="8557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58D7E544-DC0C-C77B-8580-CAE9813CF86B}"/>
                </a:ext>
              </a:extLst>
            </p:cNvPr>
            <p:cNvSpPr/>
            <p:nvPr/>
          </p:nvSpPr>
          <p:spPr>
            <a:xfrm>
              <a:off x="1338442" y="2358303"/>
              <a:ext cx="81089" cy="8108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0060FA3F-4E9E-249A-5455-536C4A71EDFC}"/>
                </a:ext>
              </a:extLst>
            </p:cNvPr>
            <p:cNvSpPr/>
            <p:nvPr/>
          </p:nvSpPr>
          <p:spPr>
            <a:xfrm>
              <a:off x="1498925" y="1274118"/>
              <a:ext cx="152400" cy="152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4" name="Rectángulo 13">
              <a:extLst>
                <a:ext uri="{FF2B5EF4-FFF2-40B4-BE49-F238E27FC236}">
                  <a16:creationId xmlns:a16="http://schemas.microsoft.com/office/drawing/2014/main" id="{443307E2-2F1E-6FD3-F1B1-9D1DD0C21CD9}"/>
                </a:ext>
              </a:extLst>
            </p:cNvPr>
            <p:cNvSpPr/>
            <p:nvPr/>
          </p:nvSpPr>
          <p:spPr>
            <a:xfrm>
              <a:off x="1639948" y="2631744"/>
              <a:ext cx="85578" cy="8557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8422F606-6846-2810-C0AA-DCDE5A4FC325}"/>
                </a:ext>
              </a:extLst>
            </p:cNvPr>
            <p:cNvSpPr/>
            <p:nvPr/>
          </p:nvSpPr>
          <p:spPr>
            <a:xfrm>
              <a:off x="7106255" y="1700791"/>
              <a:ext cx="81089" cy="8108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7567F1F1-DB0D-5FC5-18D4-19A9916A379B}"/>
                </a:ext>
              </a:extLst>
            </p:cNvPr>
            <p:cNvSpPr/>
            <p:nvPr/>
          </p:nvSpPr>
          <p:spPr>
            <a:xfrm>
              <a:off x="7604339" y="3866477"/>
              <a:ext cx="152400" cy="152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4" name="Rectángulo 23">
              <a:extLst>
                <a:ext uri="{FF2B5EF4-FFF2-40B4-BE49-F238E27FC236}">
                  <a16:creationId xmlns:a16="http://schemas.microsoft.com/office/drawing/2014/main" id="{5FB70843-6506-4AD3-0AEC-754F6F42C3DF}"/>
                </a:ext>
              </a:extLst>
            </p:cNvPr>
            <p:cNvSpPr/>
            <p:nvPr/>
          </p:nvSpPr>
          <p:spPr>
            <a:xfrm>
              <a:off x="7756739" y="2510730"/>
              <a:ext cx="85578" cy="8557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5" name="Rectángulo 24">
              <a:extLst>
                <a:ext uri="{FF2B5EF4-FFF2-40B4-BE49-F238E27FC236}">
                  <a16:creationId xmlns:a16="http://schemas.microsoft.com/office/drawing/2014/main" id="{5FF43F78-8087-7207-A9F4-F0530FFFBDF6}"/>
                </a:ext>
              </a:extLst>
            </p:cNvPr>
            <p:cNvSpPr/>
            <p:nvPr/>
          </p:nvSpPr>
          <p:spPr>
            <a:xfrm>
              <a:off x="8245931" y="1556293"/>
              <a:ext cx="85578" cy="8557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6" name="Elipse 25">
              <a:extLst>
                <a:ext uri="{FF2B5EF4-FFF2-40B4-BE49-F238E27FC236}">
                  <a16:creationId xmlns:a16="http://schemas.microsoft.com/office/drawing/2014/main" id="{B34D7C7C-0EA5-1847-6DEC-93E82047218F}"/>
                </a:ext>
              </a:extLst>
            </p:cNvPr>
            <p:cNvSpPr/>
            <p:nvPr/>
          </p:nvSpPr>
          <p:spPr>
            <a:xfrm>
              <a:off x="1868805" y="4431222"/>
              <a:ext cx="81089" cy="8108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</p:spTree>
    <p:extLst>
      <p:ext uri="{BB962C8B-B14F-4D97-AF65-F5344CB8AC3E}">
        <p14:creationId xmlns:p14="http://schemas.microsoft.com/office/powerpoint/2010/main" val="2733767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6" presetClass="emph" presetSubtype="0" repeatCount="indefinite" autoRev="1" fill="hold" nodeType="withEffect" p14:presetBounceEnd="22000">
                                      <p:stCondLst>
                                        <p:cond delay="0"/>
                                      </p:stCondLst>
                                      <p:childTnLst>
                                        <p:animScale p14:bounceEnd="22000">
                                          <p:cBhvr>
                                            <p:cTn id="6" dur="6000" fill="hold"/>
                                            <p:tgtEl>
                                              <p:spTgt spid="28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" presetID="42" presetClass="path" presetSubtype="0" repeatCount="indefinite" accel="19000" decel="19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3.33333E-6 -4.93827E-7 L 0.00035 0.05031 " pathEditMode="relative" rAng="0" ptsTypes="AA">
                                          <p:cBhvr>
                                            <p:cTn id="8" dur="32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382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9" presetID="42" presetClass="path" presetSubtype="0" repeatCount="indefinite" accel="10000" decel="10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8.33333E-7 2.22222E-6 L 0.00035 0.05031 " pathEditMode="relative" rAng="0" ptsTypes="AA">
                                          <p:cBhvr>
                                            <p:cTn id="10" dur="2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271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" presetID="35" presetClass="path" presetSubtype="0" repeatCount="indefinite" accel="29000" decel="26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3.33333E-6 -2.22222E-6 L 0.07136 0.00062 " pathEditMode="relative" rAng="0" ptsTypes="AA">
                                          <p:cBhvr>
                                            <p:cTn id="12" dur="5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559" y="3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3" presetID="42" presetClass="path" presetSubtype="0" repeatCount="indefinite" accel="3636" autoRev="1" fill="hold" nodeType="withEffect" p14:presetBounceEnd="5091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-4.72222E-6 0.00124 L 0.01337 0.03056 " pathEditMode="relative" rAng="0" ptsTypes="AA" p14:bounceEnd="5091">
                                          <p:cBhvr>
                                            <p:cTn id="14" dur="6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660" y="145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5" presetID="8" presetClass="emph" presetSubtype="0" repeatCount="indefinite" accel="2500" autoRev="1" fill="hold" nodeType="withEffect" p14:presetBounceEnd="3500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 p14:bounceEnd="3500">
                                          <p:cBhvr>
                                            <p:cTn id="16" dur="3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7" presetID="42" presetClass="path" presetSubtype="0" repeatCount="indefinite" accel="3636" autoRev="1" fill="hold" nodeType="withEffect" p14:presetBounceEnd="5091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8.33333E-7 0.00123 L 0.01337 0.03055 " pathEditMode="relative" rAng="0" ptsTypes="AA" p14:bounceEnd="5091">
                                          <p:cBhvr>
                                            <p:cTn id="18" dur="3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660" y="145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9" presetID="8" presetClass="emph" presetSubtype="0" repeatCount="indefinite" accel="2500" autoRev="1" fill="hold" nodeType="withEffect" p14:presetBounceEnd="3500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 p14:bounceEnd="3500">
                                          <p:cBhvr>
                                            <p:cTn id="20" dur="8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1" presetID="42" presetClass="path" presetSubtype="0" repeatCount="indefinite" accel="9000" decel="8000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2.77778E-7 -1.48148E-6 L 0.00677 -0.0179 " pathEditMode="relative" rAng="0" ptsTypes="AA">
                                          <p:cBhvr>
                                            <p:cTn id="22" dur="2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30" y="-89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3" presetID="8" presetClass="emph" presetSubtype="0" repeatCount="indefinite" accel="2500" autoRev="1" fill="hold" nodeType="withEffect" p14:presetBounceEnd="3500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 p14:bounceEnd="3500">
                                          <p:cBhvr>
                                            <p:cTn id="24" dur="6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5" presetID="10" presetClass="entr" presetSubtype="0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7" dur="16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10" presetClass="entr" presetSubtype="0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0" dur="12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5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6" presetClass="emph" presetSubtype="0" repeatCount="indefinite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6" dur="6000" fill="hold"/>
                                            <p:tgtEl>
                                              <p:spTgt spid="28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" presetID="42" presetClass="path" presetSubtype="0" repeatCount="indefinite" accel="10000" decel="14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22222E-6 -4.07407E-6 L 0.00035 0.05031 " pathEditMode="relative" rAng="0" ptsTypes="AA">
                                          <p:cBhvr>
                                            <p:cTn id="8" dur="52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7" y="253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9" presetID="42" presetClass="path" presetSubtype="0" repeatCount="indefinite" accel="19000" decel="19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3.33333E-6 -4.93827E-7 L 0.00035 0.05031 " pathEditMode="relative" rAng="0" ptsTypes="AA">
                                          <p:cBhvr>
                                            <p:cTn id="10" dur="32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382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" presetID="42" presetClass="path" presetSubtype="0" repeatCount="indefinite" accel="10000" decel="10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8.33333E-7 2.22222E-6 L 0.00035 0.05031 " pathEditMode="relative" rAng="0" ptsTypes="AA">
                                          <p:cBhvr>
                                            <p:cTn id="12" dur="2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271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3" presetID="35" presetClass="path" presetSubtype="0" repeatCount="indefinite" accel="29000" decel="26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3.33333E-6 -2.22222E-6 L 0.07136 0.00062 " pathEditMode="relative" rAng="0" ptsTypes="AA">
                                          <p:cBhvr>
                                            <p:cTn id="14" dur="5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559" y="3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5" presetID="42" presetClass="path" presetSubtype="0" repeatCount="indefinite" accel="3636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2.77778E-7 0.00124 L 0.01337 0.03056 " pathEditMode="relative" rAng="0" ptsTypes="AA">
                                          <p:cBhvr>
                                            <p:cTn id="16" dur="6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660" y="145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" presetID="8" presetClass="emph" presetSubtype="0" repeatCount="indefinite" accel="25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>
                                          <p:cBhvr>
                                            <p:cTn id="18" dur="3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9" presetID="42" presetClass="path" presetSubtype="0" repeatCount="indefinite" accel="3636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-2.77778E-7 0.00123 L 0.01337 0.03055 " pathEditMode="relative" rAng="0" ptsTypes="AA">
                                          <p:cBhvr>
                                            <p:cTn id="20" dur="3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660" y="145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1" presetID="8" presetClass="emph" presetSubtype="0" repeatCount="indefinite" accel="25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>
                                          <p:cBhvr>
                                            <p:cTn id="22" dur="8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3" presetID="42" presetClass="path" presetSubtype="0" repeatCount="indefinite" accel="9000" decel="8000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2.77778E-7 -1.48148E-6 L 0.00677 -0.0179 " pathEditMode="relative" rAng="0" ptsTypes="AA">
                                          <p:cBhvr>
                                            <p:cTn id="24" dur="2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30" y="-89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5" presetID="8" presetClass="emph" presetSubtype="0" repeatCount="indefinite" accel="25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>
                                          <p:cBhvr>
                                            <p:cTn id="26" dur="6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7" presetID="8" presetClass="emph" presetSubtype="0" repeatCount="indefinite" accel="8000" decel="9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28" dur="4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9" presetID="42" presetClass="path" presetSubtype="0" repeatCount="indefinite" accel="8000" decel="9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22222E-6 -0.00185 L 2.22222E-6 0.03765 " pathEditMode="relative" rAng="0" ptsTypes="AA">
                                          <p:cBhvr>
                                            <p:cTn id="30" dur="4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197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1" presetID="8" presetClass="emph" presetSubtype="0" repeatCount="indefinite" accel="8000" decel="9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32" dur="2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3" presetID="42" presetClass="path" presetSubtype="0" repeatCount="indefinite" accel="8000" decel="9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8.33333E-7 -0.00185 L 8.33333E-7 0.03766 " pathEditMode="relative" rAng="0" ptsTypes="AA">
                                          <p:cBhvr>
                                            <p:cTn id="34" dur="2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197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5" presetID="10" presetClass="entr" presetSubtype="0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7" dur="16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10" presetClass="entr" presetSubtype="0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0" dur="12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5" grpId="0"/>
        </p:bldLst>
      </p:timing>
    </mc:Fallback>
  </mc:AlternateContent>
</p:sld>
</file>

<file path=ppt/theme/theme1.xml><?xml version="1.0" encoding="utf-8"?>
<a:theme xmlns:a="http://schemas.openxmlformats.org/drawingml/2006/main" name="Motion Graphics App Pitch Deck by Slidesgo">
  <a:themeElements>
    <a:clrScheme name="Personalizado 10">
      <a:dk1>
        <a:srgbClr val="36174D"/>
      </a:dk1>
      <a:lt1>
        <a:sysClr val="window" lastClr="FFFFFF"/>
      </a:lt1>
      <a:dk2>
        <a:srgbClr val="63298F"/>
      </a:dk2>
      <a:lt2>
        <a:srgbClr val="998DDF"/>
      </a:lt2>
      <a:accent1>
        <a:srgbClr val="C6B8EB"/>
      </a:accent1>
      <a:accent2>
        <a:srgbClr val="F3BB30"/>
      </a:accent2>
      <a:accent3>
        <a:srgbClr val="BAD6F1"/>
      </a:accent3>
      <a:accent4>
        <a:srgbClr val="FF8BFF"/>
      </a:accent4>
      <a:accent5>
        <a:srgbClr val="FFFFFF"/>
      </a:accent5>
      <a:accent6>
        <a:srgbClr val="FFFFFF"/>
      </a:accent6>
      <a:hlink>
        <a:srgbClr val="36174D"/>
      </a:hlink>
      <a:folHlink>
        <a:srgbClr val="36174D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2053</TotalTime>
  <Words>911</Words>
  <Application>Microsoft Office PowerPoint</Application>
  <PresentationFormat>On-screen Show (16:9)</PresentationFormat>
  <Paragraphs>153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Algerian</vt:lpstr>
      <vt:lpstr>Arial</vt:lpstr>
      <vt:lpstr>Calibri</vt:lpstr>
      <vt:lpstr>Leelawadee</vt:lpstr>
      <vt:lpstr>Manrope Medium</vt:lpstr>
      <vt:lpstr>Showcard Gothic</vt:lpstr>
      <vt:lpstr>Staatliches</vt:lpstr>
      <vt:lpstr>Motion Graphics App Pitch Deck by Slidesgo</vt:lpstr>
      <vt:lpstr>BANSAL INSTITUTE OF ENGINEERING AND TECHNOLOGY, LUCKNOW</vt:lpstr>
      <vt:lpstr>Project Overview   </vt:lpstr>
      <vt:lpstr> </vt:lpstr>
      <vt:lpstr> </vt:lpstr>
      <vt:lpstr>Technical Stack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Manish Yadav</dc:creator>
  <cp:lastModifiedBy>Manish Yadav</cp:lastModifiedBy>
  <cp:revision>42</cp:revision>
  <dcterms:created xsi:type="dcterms:W3CDTF">2021-10-12T08:06:43Z</dcterms:created>
  <dcterms:modified xsi:type="dcterms:W3CDTF">2024-12-18T15:50:01Z</dcterms:modified>
</cp:coreProperties>
</file>