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4" r:id="rId9"/>
    <p:sldId id="306" r:id="rId10"/>
    <p:sldId id="268" r:id="rId11"/>
    <p:sldId id="265" r:id="rId12"/>
    <p:sldId id="266" r:id="rId13"/>
    <p:sldId id="301" r:id="rId14"/>
    <p:sldId id="302" r:id="rId15"/>
    <p:sldId id="303" r:id="rId16"/>
    <p:sldId id="304" r:id="rId17"/>
    <p:sldId id="269" r:id="rId18"/>
    <p:sldId id="267" r:id="rId19"/>
    <p:sldId id="270" r:id="rId20"/>
    <p:sldId id="273" r:id="rId21"/>
    <p:sldId id="272" r:id="rId22"/>
    <p:sldId id="274" r:id="rId23"/>
    <p:sldId id="275"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p:scale>
          <a:sx n="62" d="100"/>
          <a:sy n="62" d="100"/>
        </p:scale>
        <p:origin x="6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D78FA-6BCE-4DCF-9735-0CA16D35F67E}" type="datetimeFigureOut">
              <a:rPr lang="en-IN" smtClean="0"/>
              <a:t>09-11-2023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B9194-DBC2-40A0-85E0-E0C74AA9B5E0}" type="slidenum">
              <a:rPr lang="en-IN" smtClean="0"/>
              <a:t>‹#›</a:t>
            </a:fld>
            <a:endParaRPr lang="en-IN"/>
          </a:p>
        </p:txBody>
      </p:sp>
    </p:spTree>
    <p:extLst>
      <p:ext uri="{BB962C8B-B14F-4D97-AF65-F5344CB8AC3E}">
        <p14:creationId xmlns:p14="http://schemas.microsoft.com/office/powerpoint/2010/main" val="166440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B9526-60F4-4C4A-8FCC-AFCB6048C221}" type="datetime1">
              <a:rPr lang="en-IN" smtClean="0"/>
              <a:t>09-11-2023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14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E841D-FB4C-4886-8D34-B5C82900F343}" type="datetime1">
              <a:rPr lang="en-IN" smtClean="0"/>
              <a:t>09-11-2023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50272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A5C5C-351E-4469-8A8D-8BE766A66A89}" type="datetime1">
              <a:rPr lang="en-IN" smtClean="0"/>
              <a:t>09-11-2023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67637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0565408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A0441-0CF7-4EB7-9A4A-E72544A5B769}" type="datetime1">
              <a:rPr lang="en-IN" smtClean="0"/>
              <a:t>09-11-2023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108350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5B6BB-0F49-46AF-ABE9-B7A11CB211B3}" type="datetime1">
              <a:rPr lang="en-IN" smtClean="0"/>
              <a:t>09-11-2023</a:t>
            </a:fld>
            <a:endParaRPr lang="en-IN"/>
          </a:p>
        </p:txBody>
      </p:sp>
      <p:sp>
        <p:nvSpPr>
          <p:cNvPr id="5" name="Footer Placeholder 4"/>
          <p:cNvSpPr>
            <a:spLocks noGrp="1"/>
          </p:cNvSpPr>
          <p:nvPr>
            <p:ph type="ftr" sz="quarter" idx="11"/>
          </p:nvPr>
        </p:nvSpPr>
        <p:spPr/>
        <p:txBody>
          <a:bodyPr/>
          <a:lstStyle/>
          <a:p>
            <a:r>
              <a:rPr lang="en-IN"/>
              <a:t>Project Title</a:t>
            </a:r>
          </a:p>
        </p:txBody>
      </p:sp>
      <p:sp>
        <p:nvSpPr>
          <p:cNvPr id="6" name="Slide Number Placeholder 5"/>
          <p:cNvSpPr>
            <a:spLocks noGrp="1"/>
          </p:cNvSpPr>
          <p:nvPr>
            <p:ph type="sldNum" sz="quarter" idx="12"/>
          </p:nvPr>
        </p:nvSpPr>
        <p:spPr/>
        <p:txBody>
          <a:bodyPr/>
          <a:lstStyle/>
          <a:p>
            <a:fld id="{DE92F7A9-2FFD-42DC-A3E3-57A511687F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89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644C6-C12F-4475-9212-55CC3A216038}" type="datetime1">
              <a:rPr lang="en-IN" smtClean="0"/>
              <a:t>09-11-2023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412895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01466-3173-471C-BACE-79E8D03154D0}" type="datetime1">
              <a:rPr lang="en-IN" smtClean="0"/>
              <a:t>09-11-2023</a:t>
            </a:fld>
            <a:endParaRPr lang="en-IN"/>
          </a:p>
        </p:txBody>
      </p:sp>
      <p:sp>
        <p:nvSpPr>
          <p:cNvPr id="8" name="Footer Placeholder 7"/>
          <p:cNvSpPr>
            <a:spLocks noGrp="1"/>
          </p:cNvSpPr>
          <p:nvPr>
            <p:ph type="ftr" sz="quarter" idx="11"/>
          </p:nvPr>
        </p:nvSpPr>
        <p:spPr/>
        <p:txBody>
          <a:bodyPr/>
          <a:lstStyle/>
          <a:p>
            <a:r>
              <a:rPr lang="en-IN"/>
              <a:t>Project Title</a:t>
            </a:r>
          </a:p>
        </p:txBody>
      </p:sp>
      <p:sp>
        <p:nvSpPr>
          <p:cNvPr id="9" name="Slide Number Placeholder 8"/>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29624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1C3387-BA0F-45B0-B5D7-6149F1F73136}" type="datetime1">
              <a:rPr lang="en-IN" smtClean="0"/>
              <a:t>09-11-2023</a:t>
            </a:fld>
            <a:endParaRPr lang="en-IN"/>
          </a:p>
        </p:txBody>
      </p:sp>
      <p:sp>
        <p:nvSpPr>
          <p:cNvPr id="4" name="Footer Placeholder 3"/>
          <p:cNvSpPr>
            <a:spLocks noGrp="1"/>
          </p:cNvSpPr>
          <p:nvPr>
            <p:ph type="ftr" sz="quarter" idx="11"/>
          </p:nvPr>
        </p:nvSpPr>
        <p:spPr/>
        <p:txBody>
          <a:bodyPr/>
          <a:lstStyle/>
          <a:p>
            <a:r>
              <a:rPr lang="en-IN"/>
              <a:t>Project Title</a:t>
            </a:r>
          </a:p>
        </p:txBody>
      </p:sp>
      <p:sp>
        <p:nvSpPr>
          <p:cNvPr id="5" name="Slide Number Placeholder 4"/>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357096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9D16D0-FB5D-40EE-B878-0D7F896A9273}" type="datetime1">
              <a:rPr lang="en-IN" smtClean="0"/>
              <a:t>09-11-2023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Project Title</a:t>
            </a:r>
          </a:p>
        </p:txBody>
      </p:sp>
      <p:sp>
        <p:nvSpPr>
          <p:cNvPr id="9" name="Slide Number Placeholder 8"/>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108458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8C9984-8E95-4743-9832-13C20D0F4D5F}" type="datetime1">
              <a:rPr lang="en-IN" smtClean="0"/>
              <a:t>09-11-2023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92F7A9-2FFD-42DC-A3E3-57A511687FBE}" type="slidenum">
              <a:rPr lang="en-IN" smtClean="0"/>
              <a:t>‹#›</a:t>
            </a:fld>
            <a:endParaRPr lang="en-IN"/>
          </a:p>
        </p:txBody>
      </p:sp>
    </p:spTree>
    <p:extLst>
      <p:ext uri="{BB962C8B-B14F-4D97-AF65-F5344CB8AC3E}">
        <p14:creationId xmlns:p14="http://schemas.microsoft.com/office/powerpoint/2010/main" val="294604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AF202-41FF-4FE4-93D2-550E3E13421B}" type="datetime1">
              <a:rPr lang="en-IN" smtClean="0"/>
              <a:t>09-11-2023</a:t>
            </a:fld>
            <a:endParaRPr lang="en-IN"/>
          </a:p>
        </p:txBody>
      </p:sp>
      <p:sp>
        <p:nvSpPr>
          <p:cNvPr id="6" name="Footer Placeholder 5"/>
          <p:cNvSpPr>
            <a:spLocks noGrp="1"/>
          </p:cNvSpPr>
          <p:nvPr>
            <p:ph type="ftr" sz="quarter" idx="11"/>
          </p:nvPr>
        </p:nvSpPr>
        <p:spPr/>
        <p:txBody>
          <a:bodyPr/>
          <a:lstStyle/>
          <a:p>
            <a:r>
              <a:rPr lang="en-IN"/>
              <a:t>Project Title</a:t>
            </a:r>
          </a:p>
        </p:txBody>
      </p:sp>
      <p:sp>
        <p:nvSpPr>
          <p:cNvPr id="7" name="Slide Number Placeholder 6"/>
          <p:cNvSpPr>
            <a:spLocks noGrp="1"/>
          </p:cNvSpPr>
          <p:nvPr>
            <p:ph type="sldNum" sz="quarter" idx="12"/>
          </p:nvPr>
        </p:nvSpPr>
        <p:spPr/>
        <p:txBody>
          <a:bodyPr/>
          <a:lstStyle/>
          <a:p>
            <a:fld id="{DE92F7A9-2FFD-42DC-A3E3-57A511687FBE}" type="slidenum">
              <a:rPr lang="en-IN" smtClean="0"/>
              <a:t>‹#›</a:t>
            </a:fld>
            <a:endParaRPr lang="en-IN"/>
          </a:p>
        </p:txBody>
      </p:sp>
    </p:spTree>
    <p:extLst>
      <p:ext uri="{BB962C8B-B14F-4D97-AF65-F5344CB8AC3E}">
        <p14:creationId xmlns:p14="http://schemas.microsoft.com/office/powerpoint/2010/main" val="214977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E12DDD-30CA-44AD-97D5-6F756E8FDC5B}" type="datetime1">
              <a:rPr lang="en-IN" smtClean="0"/>
              <a:t>09-11-2023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Project Title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92F7A9-2FFD-42DC-A3E3-57A511687F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46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0F11-2C17-4139-837B-1AE2A5EFB149}"/>
              </a:ext>
            </a:extLst>
          </p:cNvPr>
          <p:cNvSpPr>
            <a:spLocks noGrp="1"/>
          </p:cNvSpPr>
          <p:nvPr>
            <p:ph type="ctrTitle"/>
          </p:nvPr>
        </p:nvSpPr>
        <p:spPr>
          <a:xfrm>
            <a:off x="410547" y="758952"/>
            <a:ext cx="11290041" cy="3566160"/>
          </a:xfrm>
        </p:spPr>
        <p:txBody>
          <a:bodyPr>
            <a:normAutofit/>
          </a:bodyPr>
          <a:lstStyle/>
          <a:p>
            <a:pPr algn="ctr"/>
            <a:r>
              <a:rPr lang="en-US" sz="28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br>
              <a:rPr lang="en-IN" sz="1800" dirty="0">
                <a:effectLst/>
                <a:latin typeface="Times" panose="02020603050405020304" pitchFamily="18" charset="0"/>
                <a:ea typeface="Times New Roman" panose="02020603050405020304" pitchFamily="18" charset="0"/>
                <a:cs typeface="Times New Roman" panose="02020603050405020304" pitchFamily="18" charset="0"/>
              </a:rPr>
            </a:br>
            <a:br>
              <a:rPr lang="en-IN" sz="4800" b="1" dirty="0"/>
            </a:br>
            <a:r>
              <a:rPr lang="en-IN" sz="1600" b="1" dirty="0"/>
              <a:t>Paper ID/ Batch No.</a:t>
            </a:r>
            <a:br>
              <a:rPr lang="en-IN" sz="1400" b="1" dirty="0"/>
            </a:br>
            <a:br>
              <a:rPr lang="en-IN" sz="1400" b="1" dirty="0"/>
            </a:br>
            <a:br>
              <a:rPr lang="en-US" sz="4400" dirty="0"/>
            </a:br>
            <a:endParaRPr lang="en-IN" sz="4400" dirty="0"/>
          </a:p>
        </p:txBody>
      </p:sp>
      <p:sp>
        <p:nvSpPr>
          <p:cNvPr id="4" name="Subtitle 2">
            <a:extLst>
              <a:ext uri="{FF2B5EF4-FFF2-40B4-BE49-F238E27FC236}">
                <a16:creationId xmlns:a16="http://schemas.microsoft.com/office/drawing/2014/main" id="{01808CB2-9FD8-42D6-B573-28A7D5F71051}"/>
              </a:ext>
            </a:extLst>
          </p:cNvPr>
          <p:cNvSpPr>
            <a:spLocks noGrp="1"/>
          </p:cNvSpPr>
          <p:nvPr>
            <p:ph type="subTitle" idx="1"/>
          </p:nvPr>
        </p:nvSpPr>
        <p:spPr>
          <a:xfrm>
            <a:off x="1100051" y="4455619"/>
            <a:ext cx="10058400" cy="1693253"/>
          </a:xfrm>
        </p:spPr>
        <p:txBody>
          <a:bodyPr>
            <a:normAutofit fontScale="92500" lnSpcReduction="20000"/>
          </a:bodyPr>
          <a:lstStyle/>
          <a:p>
            <a:pPr marL="0" lvl="0" indent="0" algn="ctr" rtl="0">
              <a:lnSpc>
                <a:spcPct val="90000"/>
              </a:lnSpc>
              <a:spcBef>
                <a:spcPts val="0"/>
              </a:spcBef>
              <a:spcAft>
                <a:spcPts val="0"/>
              </a:spcAft>
              <a:buSzPts val="2400"/>
              <a:buNone/>
            </a:pPr>
            <a:r>
              <a:rPr lang="en-IN" dirty="0"/>
              <a:t>AUTHOR(S)</a:t>
            </a:r>
          </a:p>
          <a:p>
            <a:pPr marL="0" lvl="0" indent="0" algn="ctr" rtl="0">
              <a:lnSpc>
                <a:spcPct val="90000"/>
              </a:lnSpc>
              <a:spcBef>
                <a:spcPts val="0"/>
              </a:spcBef>
              <a:spcAft>
                <a:spcPts val="0"/>
              </a:spcAft>
              <a:buSzPts val="2400"/>
              <a:buNone/>
            </a:pPr>
            <a:r>
              <a:rPr lang="en-IN" sz="2400" dirty="0">
                <a:solidFill>
                  <a:schemeClr val="dk1"/>
                </a:solidFill>
              </a:rPr>
              <a:t>R V Sanjay- CS21B1040, Abhinav </a:t>
            </a:r>
            <a:r>
              <a:rPr lang="en-IN" sz="2400" dirty="0" err="1">
                <a:solidFill>
                  <a:schemeClr val="dk1"/>
                </a:solidFill>
              </a:rPr>
              <a:t>kumar</a:t>
            </a:r>
            <a:r>
              <a:rPr lang="en-IN" sz="2400" dirty="0">
                <a:solidFill>
                  <a:schemeClr val="dk1"/>
                </a:solidFill>
              </a:rPr>
              <a:t> </a:t>
            </a:r>
            <a:r>
              <a:rPr lang="en-IN" sz="2400" dirty="0" err="1">
                <a:solidFill>
                  <a:schemeClr val="dk1"/>
                </a:solidFill>
              </a:rPr>
              <a:t>na</a:t>
            </a:r>
            <a:r>
              <a:rPr lang="en-IN" sz="2400" dirty="0">
                <a:solidFill>
                  <a:schemeClr val="dk1"/>
                </a:solidFill>
              </a:rPr>
              <a:t>- CS21B1001</a:t>
            </a:r>
          </a:p>
          <a:p>
            <a:pPr marL="0" lvl="0" indent="0" algn="ctr" rtl="0">
              <a:lnSpc>
                <a:spcPct val="90000"/>
              </a:lnSpc>
              <a:spcBef>
                <a:spcPts val="1400"/>
              </a:spcBef>
              <a:spcAft>
                <a:spcPts val="0"/>
              </a:spcAft>
              <a:buSzPts val="2400"/>
              <a:buNone/>
            </a:pPr>
            <a:r>
              <a:rPr lang="en-IN" dirty="0"/>
              <a:t>AFFILIATION </a:t>
            </a:r>
          </a:p>
          <a:p>
            <a:pPr marL="0" lvl="0" indent="0" algn="ctr" rtl="0">
              <a:lnSpc>
                <a:spcPct val="90000"/>
              </a:lnSpc>
              <a:spcBef>
                <a:spcPts val="1400"/>
              </a:spcBef>
              <a:spcAft>
                <a:spcPts val="0"/>
              </a:spcAft>
              <a:buSzPts val="2400"/>
              <a:buNone/>
            </a:pPr>
            <a:r>
              <a:rPr lang="en-IN" sz="2400" dirty="0">
                <a:solidFill>
                  <a:schemeClr val="dk1"/>
                </a:solidFill>
              </a:rPr>
              <a:t>Department of Computer Science and Engineering, National Institute of Technology Puducherry</a:t>
            </a:r>
          </a:p>
        </p:txBody>
      </p:sp>
      <p:sp>
        <p:nvSpPr>
          <p:cNvPr id="5" name="Footer Placeholder 4">
            <a:extLst>
              <a:ext uri="{FF2B5EF4-FFF2-40B4-BE49-F238E27FC236}">
                <a16:creationId xmlns:a16="http://schemas.microsoft.com/office/drawing/2014/main" id="{92BAA932-4369-4E35-9353-E3E5CB717718}"/>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6" name="Slide Number Placeholder 5">
            <a:extLst>
              <a:ext uri="{FF2B5EF4-FFF2-40B4-BE49-F238E27FC236}">
                <a16:creationId xmlns:a16="http://schemas.microsoft.com/office/drawing/2014/main" id="{04B62BB1-FE58-4BE2-AE68-9B2551A472AC}"/>
              </a:ext>
            </a:extLst>
          </p:cNvPr>
          <p:cNvSpPr>
            <a:spLocks noGrp="1"/>
          </p:cNvSpPr>
          <p:nvPr>
            <p:ph type="sldNum" sz="quarter" idx="12"/>
          </p:nvPr>
        </p:nvSpPr>
        <p:spPr/>
        <p:txBody>
          <a:bodyPr/>
          <a:lstStyle/>
          <a:p>
            <a:fld id="{DE92F7A9-2FFD-42DC-A3E3-57A511687FBE}" type="slidenum">
              <a:rPr lang="en-IN" smtClean="0"/>
              <a:t>1</a:t>
            </a:fld>
            <a:endParaRPr lang="en-IN"/>
          </a:p>
        </p:txBody>
      </p:sp>
    </p:spTree>
    <p:extLst>
      <p:ext uri="{BB962C8B-B14F-4D97-AF65-F5344CB8AC3E}">
        <p14:creationId xmlns:p14="http://schemas.microsoft.com/office/powerpoint/2010/main" val="938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6212-0DC2-9E71-DA81-D7762890ECC9}"/>
              </a:ext>
            </a:extLst>
          </p:cNvPr>
          <p:cNvSpPr>
            <a:spLocks noGrp="1"/>
          </p:cNvSpPr>
          <p:nvPr>
            <p:ph type="title"/>
          </p:nvPr>
        </p:nvSpPr>
        <p:spPr/>
        <p:txBody>
          <a:bodyPr/>
          <a:lstStyle/>
          <a:p>
            <a:pPr algn="ctr"/>
            <a:r>
              <a:rPr lang="en-IN" dirty="0"/>
              <a:t>Architecture/Block Diagram</a:t>
            </a:r>
          </a:p>
        </p:txBody>
      </p:sp>
      <p:sp>
        <p:nvSpPr>
          <p:cNvPr id="4" name="Footer Placeholder 3">
            <a:extLst>
              <a:ext uri="{FF2B5EF4-FFF2-40B4-BE49-F238E27FC236}">
                <a16:creationId xmlns:a16="http://schemas.microsoft.com/office/drawing/2014/main" id="{015ABD5D-14EC-0E02-FEE2-C02A4D766A39}"/>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29D6955C-7188-4535-C620-F7E01B1D46D7}"/>
              </a:ext>
            </a:extLst>
          </p:cNvPr>
          <p:cNvSpPr>
            <a:spLocks noGrp="1"/>
          </p:cNvSpPr>
          <p:nvPr>
            <p:ph type="sldNum" sz="quarter" idx="12"/>
          </p:nvPr>
        </p:nvSpPr>
        <p:spPr/>
        <p:txBody>
          <a:bodyPr/>
          <a:lstStyle/>
          <a:p>
            <a:fld id="{DE92F7A9-2FFD-42DC-A3E3-57A511687FBE}" type="slidenum">
              <a:rPr lang="en-IN" smtClean="0"/>
              <a:t>10</a:t>
            </a:fld>
            <a:endParaRPr lang="en-IN"/>
          </a:p>
        </p:txBody>
      </p:sp>
      <p:sp>
        <p:nvSpPr>
          <p:cNvPr id="7" name="Rectangle 6">
            <a:extLst>
              <a:ext uri="{FF2B5EF4-FFF2-40B4-BE49-F238E27FC236}">
                <a16:creationId xmlns:a16="http://schemas.microsoft.com/office/drawing/2014/main" id="{D40EFEDD-C986-465E-1816-22CFB989E9FD}"/>
              </a:ext>
            </a:extLst>
          </p:cNvPr>
          <p:cNvSpPr/>
          <p:nvPr/>
        </p:nvSpPr>
        <p:spPr>
          <a:xfrm>
            <a:off x="2228086" y="2410157"/>
            <a:ext cx="1761269" cy="3884765"/>
          </a:xfrm>
          <a:prstGeom prst="rec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p>
        </p:txBody>
      </p:sp>
      <p:sp>
        <p:nvSpPr>
          <p:cNvPr id="8" name="Rectangle: Top Corners Snipped 7">
            <a:extLst>
              <a:ext uri="{FF2B5EF4-FFF2-40B4-BE49-F238E27FC236}">
                <a16:creationId xmlns:a16="http://schemas.microsoft.com/office/drawing/2014/main" id="{998DFE30-6394-00D6-EA93-1EBD45193433}"/>
              </a:ext>
            </a:extLst>
          </p:cNvPr>
          <p:cNvSpPr/>
          <p:nvPr/>
        </p:nvSpPr>
        <p:spPr>
          <a:xfrm>
            <a:off x="2502466" y="2669683"/>
            <a:ext cx="1115579" cy="477569"/>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ndara" panose="020E0502030303020204" pitchFamily="34" charset="0"/>
                <a:cs typeface="Mangal" panose="02040503050203030202" pitchFamily="18" charset="0"/>
              </a:rPr>
              <a:t>Read Dataset</a:t>
            </a:r>
          </a:p>
        </p:txBody>
      </p:sp>
      <p:sp>
        <p:nvSpPr>
          <p:cNvPr id="9" name="Rectangle: Top Corners Snipped 8">
            <a:extLst>
              <a:ext uri="{FF2B5EF4-FFF2-40B4-BE49-F238E27FC236}">
                <a16:creationId xmlns:a16="http://schemas.microsoft.com/office/drawing/2014/main" id="{4FDD8971-5999-1D7F-AAA6-FE6043CFE4DF}"/>
              </a:ext>
            </a:extLst>
          </p:cNvPr>
          <p:cNvSpPr/>
          <p:nvPr/>
        </p:nvSpPr>
        <p:spPr>
          <a:xfrm>
            <a:off x="2542480" y="3621303"/>
            <a:ext cx="1075559" cy="327380"/>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Pre-Processing</a:t>
            </a:r>
          </a:p>
        </p:txBody>
      </p:sp>
      <p:sp>
        <p:nvSpPr>
          <p:cNvPr id="10" name="Rectangle: Top Corners Snipped 9">
            <a:extLst>
              <a:ext uri="{FF2B5EF4-FFF2-40B4-BE49-F238E27FC236}">
                <a16:creationId xmlns:a16="http://schemas.microsoft.com/office/drawing/2014/main" id="{28F9D23D-EC26-65E6-28BE-DBF84739ADB8}"/>
              </a:ext>
            </a:extLst>
          </p:cNvPr>
          <p:cNvSpPr/>
          <p:nvPr/>
        </p:nvSpPr>
        <p:spPr>
          <a:xfrm>
            <a:off x="2520522" y="4354115"/>
            <a:ext cx="1097521" cy="306780"/>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Label Encoding</a:t>
            </a:r>
          </a:p>
        </p:txBody>
      </p:sp>
      <p:sp>
        <p:nvSpPr>
          <p:cNvPr id="11" name="Rectangle: Top Corners Snipped 10">
            <a:extLst>
              <a:ext uri="{FF2B5EF4-FFF2-40B4-BE49-F238E27FC236}">
                <a16:creationId xmlns:a16="http://schemas.microsoft.com/office/drawing/2014/main" id="{91622364-B67A-CEE5-65CB-4D05DF8B18F4}"/>
              </a:ext>
            </a:extLst>
          </p:cNvPr>
          <p:cNvSpPr/>
          <p:nvPr/>
        </p:nvSpPr>
        <p:spPr>
          <a:xfrm>
            <a:off x="2502465" y="5068606"/>
            <a:ext cx="1115572"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Tokenization</a:t>
            </a:r>
          </a:p>
        </p:txBody>
      </p:sp>
      <p:sp>
        <p:nvSpPr>
          <p:cNvPr id="12" name="Rectangle: Top Corners Snipped 11">
            <a:extLst>
              <a:ext uri="{FF2B5EF4-FFF2-40B4-BE49-F238E27FC236}">
                <a16:creationId xmlns:a16="http://schemas.microsoft.com/office/drawing/2014/main" id="{AA9BAA56-99C3-51AC-DFA9-685761BA62CA}"/>
              </a:ext>
            </a:extLst>
          </p:cNvPr>
          <p:cNvSpPr/>
          <p:nvPr/>
        </p:nvSpPr>
        <p:spPr>
          <a:xfrm>
            <a:off x="2502464" y="5741769"/>
            <a:ext cx="1115572" cy="46190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Padding</a:t>
            </a:r>
          </a:p>
        </p:txBody>
      </p:sp>
      <p:cxnSp>
        <p:nvCxnSpPr>
          <p:cNvPr id="13" name="Straight Arrow Connector 12">
            <a:extLst>
              <a:ext uri="{FF2B5EF4-FFF2-40B4-BE49-F238E27FC236}">
                <a16:creationId xmlns:a16="http://schemas.microsoft.com/office/drawing/2014/main" id="{FAF2E320-284A-4A11-B01F-EDCBC06C7D0B}"/>
              </a:ext>
            </a:extLst>
          </p:cNvPr>
          <p:cNvCxnSpPr>
            <a:cxnSpLocks/>
          </p:cNvCxnSpPr>
          <p:nvPr/>
        </p:nvCxnSpPr>
        <p:spPr>
          <a:xfrm>
            <a:off x="3032381" y="3161189"/>
            <a:ext cx="0" cy="43424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E08549-6857-A061-532A-5A5E9E316CC5}"/>
              </a:ext>
            </a:extLst>
          </p:cNvPr>
          <p:cNvCxnSpPr>
            <a:cxnSpLocks/>
          </p:cNvCxnSpPr>
          <p:nvPr/>
        </p:nvCxnSpPr>
        <p:spPr>
          <a:xfrm>
            <a:off x="3047290" y="3948683"/>
            <a:ext cx="0" cy="36923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BE7530C-C7AE-B409-8507-BEF07804F405}"/>
              </a:ext>
            </a:extLst>
          </p:cNvPr>
          <p:cNvSpPr/>
          <p:nvPr/>
        </p:nvSpPr>
        <p:spPr>
          <a:xfrm>
            <a:off x="4756883" y="2283199"/>
            <a:ext cx="2342343" cy="329001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endParaRPr lang="en-IN" sz="675" dirty="0">
              <a:solidFill>
                <a:srgbClr val="000000"/>
              </a:solidFill>
              <a:cs typeface="Mangal" panose="02040503050203030202" pitchFamily="18" charset="0"/>
            </a:endParaRPr>
          </a:p>
        </p:txBody>
      </p:sp>
      <p:sp>
        <p:nvSpPr>
          <p:cNvPr id="16" name="Rectangle: Top Corners Snipped 15">
            <a:extLst>
              <a:ext uri="{FF2B5EF4-FFF2-40B4-BE49-F238E27FC236}">
                <a16:creationId xmlns:a16="http://schemas.microsoft.com/office/drawing/2014/main" id="{309C35DC-062C-6029-CE76-602D46B724A8}"/>
              </a:ext>
            </a:extLst>
          </p:cNvPr>
          <p:cNvSpPr/>
          <p:nvPr/>
        </p:nvSpPr>
        <p:spPr>
          <a:xfrm>
            <a:off x="7902145" y="1754314"/>
            <a:ext cx="993242" cy="329672"/>
          </a:xfrm>
          <a:prstGeom prst="snip2Same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chemeClr val="bg1"/>
                </a:solidFill>
                <a:latin typeface="Calibri" panose="020F0502020204030204" pitchFamily="34" charset="0"/>
                <a:cs typeface="Calibri" panose="020F0502020204030204" pitchFamily="34" charset="0"/>
              </a:rPr>
              <a:t>Model Fitting</a:t>
            </a:r>
          </a:p>
        </p:txBody>
      </p:sp>
      <p:sp>
        <p:nvSpPr>
          <p:cNvPr id="17" name="Rectangle: Top Corners Snipped 16">
            <a:extLst>
              <a:ext uri="{FF2B5EF4-FFF2-40B4-BE49-F238E27FC236}">
                <a16:creationId xmlns:a16="http://schemas.microsoft.com/office/drawing/2014/main" id="{C5527A44-3D87-564C-EF21-F2F3DEF5BE2F}"/>
              </a:ext>
            </a:extLst>
          </p:cNvPr>
          <p:cNvSpPr/>
          <p:nvPr/>
        </p:nvSpPr>
        <p:spPr>
          <a:xfrm>
            <a:off x="9680343" y="1754314"/>
            <a:ext cx="936763" cy="329672"/>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Evaluation</a:t>
            </a:r>
          </a:p>
        </p:txBody>
      </p:sp>
      <p:sp>
        <p:nvSpPr>
          <p:cNvPr id="18" name="Rectangle: Top Corners Snipped 17">
            <a:extLst>
              <a:ext uri="{FF2B5EF4-FFF2-40B4-BE49-F238E27FC236}">
                <a16:creationId xmlns:a16="http://schemas.microsoft.com/office/drawing/2014/main" id="{695A1887-38AC-06FC-83D9-523AB5386567}"/>
              </a:ext>
            </a:extLst>
          </p:cNvPr>
          <p:cNvSpPr/>
          <p:nvPr/>
        </p:nvSpPr>
        <p:spPr>
          <a:xfrm>
            <a:off x="4954190" y="5089913"/>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Embedding Layer</a:t>
            </a:r>
          </a:p>
        </p:txBody>
      </p:sp>
      <p:cxnSp>
        <p:nvCxnSpPr>
          <p:cNvPr id="19" name="Connector: Elbow 18">
            <a:extLst>
              <a:ext uri="{FF2B5EF4-FFF2-40B4-BE49-F238E27FC236}">
                <a16:creationId xmlns:a16="http://schemas.microsoft.com/office/drawing/2014/main" id="{FF119641-771F-A9E6-612F-8724CD8FA77C}"/>
              </a:ext>
            </a:extLst>
          </p:cNvPr>
          <p:cNvCxnSpPr>
            <a:cxnSpLocks/>
            <a:stCxn id="12" idx="0"/>
          </p:cNvCxnSpPr>
          <p:nvPr/>
        </p:nvCxnSpPr>
        <p:spPr>
          <a:xfrm flipV="1">
            <a:off x="3618035" y="5573212"/>
            <a:ext cx="2342344" cy="399512"/>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4B972D-C385-0D1A-CC4F-9AC895F7CB21}"/>
              </a:ext>
            </a:extLst>
          </p:cNvPr>
          <p:cNvCxnSpPr>
            <a:cxnSpLocks/>
          </p:cNvCxnSpPr>
          <p:nvPr/>
        </p:nvCxnSpPr>
        <p:spPr>
          <a:xfrm>
            <a:off x="3047290" y="4676794"/>
            <a:ext cx="0" cy="36923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F06111-FA6C-0CBA-E492-D267D7D4974C}"/>
              </a:ext>
            </a:extLst>
          </p:cNvPr>
          <p:cNvCxnSpPr>
            <a:cxnSpLocks/>
          </p:cNvCxnSpPr>
          <p:nvPr/>
        </p:nvCxnSpPr>
        <p:spPr>
          <a:xfrm>
            <a:off x="3042322" y="5372531"/>
            <a:ext cx="0" cy="36923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CF9CA8-7C13-4A66-E5FC-CA1FC401487B}"/>
              </a:ext>
            </a:extLst>
          </p:cNvPr>
          <p:cNvSpPr txBox="1"/>
          <p:nvPr/>
        </p:nvSpPr>
        <p:spPr>
          <a:xfrm>
            <a:off x="5377334" y="2037098"/>
            <a:ext cx="1062150" cy="253916"/>
          </a:xfrm>
          <a:prstGeom prst="rect">
            <a:avLst/>
          </a:prstGeom>
          <a:noFill/>
        </p:spPr>
        <p:txBody>
          <a:bodyPr wrap="square" rtlCol="0">
            <a:spAutoFit/>
          </a:bodyPr>
          <a:lstStyle/>
          <a:p>
            <a:r>
              <a:rPr lang="en-IN" sz="1050" b="1" dirty="0"/>
              <a:t>Model Building</a:t>
            </a:r>
          </a:p>
        </p:txBody>
      </p:sp>
      <p:sp>
        <p:nvSpPr>
          <p:cNvPr id="23" name="Rectangle: Top Corners Snipped 22">
            <a:extLst>
              <a:ext uri="{FF2B5EF4-FFF2-40B4-BE49-F238E27FC236}">
                <a16:creationId xmlns:a16="http://schemas.microsoft.com/office/drawing/2014/main" id="{D82796A5-AD4A-99C3-692D-271C07523E44}"/>
              </a:ext>
            </a:extLst>
          </p:cNvPr>
          <p:cNvSpPr/>
          <p:nvPr/>
        </p:nvSpPr>
        <p:spPr>
          <a:xfrm>
            <a:off x="4965538" y="4610928"/>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Drop Out Layer</a:t>
            </a:r>
          </a:p>
        </p:txBody>
      </p:sp>
      <p:sp>
        <p:nvSpPr>
          <p:cNvPr id="24" name="Rectangle: Top Corners Snipped 23">
            <a:extLst>
              <a:ext uri="{FF2B5EF4-FFF2-40B4-BE49-F238E27FC236}">
                <a16:creationId xmlns:a16="http://schemas.microsoft.com/office/drawing/2014/main" id="{F1AC270F-D03A-7140-BB06-1A6C70F152BB}"/>
              </a:ext>
            </a:extLst>
          </p:cNvPr>
          <p:cNvSpPr/>
          <p:nvPr/>
        </p:nvSpPr>
        <p:spPr>
          <a:xfrm>
            <a:off x="4968023" y="4189911"/>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Convolution Layer</a:t>
            </a:r>
          </a:p>
        </p:txBody>
      </p:sp>
      <p:sp>
        <p:nvSpPr>
          <p:cNvPr id="25" name="Rectangle: Top Corners Snipped 24">
            <a:extLst>
              <a:ext uri="{FF2B5EF4-FFF2-40B4-BE49-F238E27FC236}">
                <a16:creationId xmlns:a16="http://schemas.microsoft.com/office/drawing/2014/main" id="{D323EFEE-6432-C16D-6ACC-3E4C6B525CC7}"/>
              </a:ext>
            </a:extLst>
          </p:cNvPr>
          <p:cNvSpPr/>
          <p:nvPr/>
        </p:nvSpPr>
        <p:spPr>
          <a:xfrm>
            <a:off x="4965537" y="3739910"/>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Max Pooling Layer</a:t>
            </a:r>
          </a:p>
        </p:txBody>
      </p:sp>
      <p:sp>
        <p:nvSpPr>
          <p:cNvPr id="26" name="Rectangle: Top Corners Snipped 25">
            <a:extLst>
              <a:ext uri="{FF2B5EF4-FFF2-40B4-BE49-F238E27FC236}">
                <a16:creationId xmlns:a16="http://schemas.microsoft.com/office/drawing/2014/main" id="{07B9DBE5-28E2-4339-C53E-82275DA341ED}"/>
              </a:ext>
            </a:extLst>
          </p:cNvPr>
          <p:cNvSpPr/>
          <p:nvPr/>
        </p:nvSpPr>
        <p:spPr>
          <a:xfrm>
            <a:off x="4998130" y="3277683"/>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LSTM Layer</a:t>
            </a:r>
          </a:p>
        </p:txBody>
      </p:sp>
      <p:sp>
        <p:nvSpPr>
          <p:cNvPr id="27" name="Rectangle: Top Corners Snipped 26">
            <a:extLst>
              <a:ext uri="{FF2B5EF4-FFF2-40B4-BE49-F238E27FC236}">
                <a16:creationId xmlns:a16="http://schemas.microsoft.com/office/drawing/2014/main" id="{F8FAD9BB-614D-B663-9622-B18206CB30CF}"/>
              </a:ext>
            </a:extLst>
          </p:cNvPr>
          <p:cNvSpPr/>
          <p:nvPr/>
        </p:nvSpPr>
        <p:spPr>
          <a:xfrm>
            <a:off x="5003403" y="2869400"/>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Dense Layer</a:t>
            </a:r>
          </a:p>
        </p:txBody>
      </p:sp>
      <p:sp>
        <p:nvSpPr>
          <p:cNvPr id="28" name="Rectangle: Top Corners Snipped 27">
            <a:extLst>
              <a:ext uri="{FF2B5EF4-FFF2-40B4-BE49-F238E27FC236}">
                <a16:creationId xmlns:a16="http://schemas.microsoft.com/office/drawing/2014/main" id="{1A353B9B-6EA1-9D1E-206C-A0A63526024E}"/>
              </a:ext>
            </a:extLst>
          </p:cNvPr>
          <p:cNvSpPr/>
          <p:nvPr/>
        </p:nvSpPr>
        <p:spPr>
          <a:xfrm>
            <a:off x="5280364" y="2473038"/>
            <a:ext cx="1329359"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Activation Layer</a:t>
            </a:r>
          </a:p>
        </p:txBody>
      </p:sp>
      <p:cxnSp>
        <p:nvCxnSpPr>
          <p:cNvPr id="29" name="Straight Arrow Connector 28">
            <a:extLst>
              <a:ext uri="{FF2B5EF4-FFF2-40B4-BE49-F238E27FC236}">
                <a16:creationId xmlns:a16="http://schemas.microsoft.com/office/drawing/2014/main" id="{3840F2CB-46B5-D222-1074-D6709B437452}"/>
              </a:ext>
            </a:extLst>
          </p:cNvPr>
          <p:cNvCxnSpPr>
            <a:cxnSpLocks/>
            <a:stCxn id="16" idx="0"/>
            <a:endCxn id="17" idx="2"/>
          </p:cNvCxnSpPr>
          <p:nvPr/>
        </p:nvCxnSpPr>
        <p:spPr>
          <a:xfrm>
            <a:off x="8895388" y="1919150"/>
            <a:ext cx="78495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99FE2B3-497C-5556-0455-4AE2E03A9010}"/>
              </a:ext>
            </a:extLst>
          </p:cNvPr>
          <p:cNvCxnSpPr>
            <a:cxnSpLocks/>
            <a:endCxn id="16" idx="2"/>
          </p:cNvCxnSpPr>
          <p:nvPr/>
        </p:nvCxnSpPr>
        <p:spPr>
          <a:xfrm flipV="1">
            <a:off x="6609723" y="1919150"/>
            <a:ext cx="1292423" cy="714356"/>
          </a:xfrm>
          <a:prstGeom prst="bentConnector3">
            <a:avLst>
              <a:gd name="adj1" fmla="val 50000"/>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018A100D-47A4-A2A9-6CA2-94C5D389F9D8}"/>
              </a:ext>
            </a:extLst>
          </p:cNvPr>
          <p:cNvSpPr txBox="1">
            <a:spLocks/>
          </p:cNvSpPr>
          <p:nvPr/>
        </p:nvSpPr>
        <p:spPr>
          <a:xfrm>
            <a:off x="759751" y="1854330"/>
            <a:ext cx="6496183" cy="64525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cap="all" dirty="0">
                <a:blipFill>
                  <a:blip r:embed="rId2">
                    <a:extLst>
                      <a:ext uri="{28A0092B-C50C-407E-A947-70E740481C1C}">
                        <a14:useLocalDpi xmlns:a14="http://schemas.microsoft.com/office/drawing/2010/main" val="0"/>
                      </a:ext>
                    </a:extLst>
                  </a:blip>
                  <a:tile tx="6350" ty="-127000" sx="65000" sy="64000" flip="none" algn="tl"/>
                </a:blipFill>
              </a:rPr>
              <a:t>LSTM</a:t>
            </a:r>
          </a:p>
        </p:txBody>
      </p:sp>
      <p:sp>
        <p:nvSpPr>
          <p:cNvPr id="32" name="TextBox 31">
            <a:extLst>
              <a:ext uri="{FF2B5EF4-FFF2-40B4-BE49-F238E27FC236}">
                <a16:creationId xmlns:a16="http://schemas.microsoft.com/office/drawing/2014/main" id="{34C9F797-3D19-CDE5-06CE-D7A12EEC8E0D}"/>
              </a:ext>
            </a:extLst>
          </p:cNvPr>
          <p:cNvSpPr txBox="1"/>
          <p:nvPr/>
        </p:nvSpPr>
        <p:spPr>
          <a:xfrm>
            <a:off x="7181858" y="5145260"/>
            <a:ext cx="283186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914400" hangingPunct="0"/>
            <a:r>
              <a:rPr lang="en-IN" sz="1400" dirty="0"/>
              <a:t>Converting tokens 200 length vectors </a:t>
            </a:r>
            <a:endParaRPr lang="en-IN" sz="1400" dirty="0">
              <a:solidFill>
                <a:srgbClr val="000000"/>
              </a:solidFill>
              <a:latin typeface="Times New Roman"/>
              <a:ea typeface="Times New Roman"/>
              <a:cs typeface="Times New Roman"/>
              <a:sym typeface="Times New Roman"/>
            </a:endParaRPr>
          </a:p>
        </p:txBody>
      </p:sp>
      <p:sp>
        <p:nvSpPr>
          <p:cNvPr id="33" name="TextBox 32">
            <a:extLst>
              <a:ext uri="{FF2B5EF4-FFF2-40B4-BE49-F238E27FC236}">
                <a16:creationId xmlns:a16="http://schemas.microsoft.com/office/drawing/2014/main" id="{3DE50708-099E-0B6F-8949-5093E1D6D2D6}"/>
              </a:ext>
            </a:extLst>
          </p:cNvPr>
          <p:cNvSpPr txBox="1"/>
          <p:nvPr/>
        </p:nvSpPr>
        <p:spPr>
          <a:xfrm>
            <a:off x="7175298" y="4622041"/>
            <a:ext cx="35381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hangingPunct="0"/>
            <a:r>
              <a:rPr lang="en-IN" sz="1400" dirty="0">
                <a:solidFill>
                  <a:srgbClr val="000000"/>
                </a:solidFill>
                <a:latin typeface="Times New Roman"/>
                <a:ea typeface="Times New Roman"/>
                <a:cs typeface="Times New Roman"/>
                <a:sym typeface="Times New Roman"/>
              </a:rPr>
              <a:t>Prevents overfitting, helps in accuracy, noise introduction in training process</a:t>
            </a:r>
          </a:p>
        </p:txBody>
      </p:sp>
      <p:sp>
        <p:nvSpPr>
          <p:cNvPr id="34" name="TextBox 33">
            <a:extLst>
              <a:ext uri="{FF2B5EF4-FFF2-40B4-BE49-F238E27FC236}">
                <a16:creationId xmlns:a16="http://schemas.microsoft.com/office/drawing/2014/main" id="{4F2D59BB-B6C9-6A0D-3DB1-962962724BD7}"/>
              </a:ext>
            </a:extLst>
          </p:cNvPr>
          <p:cNvSpPr txBox="1"/>
          <p:nvPr/>
        </p:nvSpPr>
        <p:spPr>
          <a:xfrm>
            <a:off x="7192336" y="4154558"/>
            <a:ext cx="331346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hangingPunct="0"/>
            <a:r>
              <a:rPr lang="en-IN" sz="1400" dirty="0">
                <a:solidFill>
                  <a:srgbClr val="000000"/>
                </a:solidFill>
                <a:latin typeface="Times New Roman"/>
                <a:ea typeface="Times New Roman"/>
                <a:cs typeface="Times New Roman"/>
                <a:sym typeface="Times New Roman"/>
              </a:rPr>
              <a:t>Featur</a:t>
            </a:r>
            <a:r>
              <a:rPr lang="en-IN" sz="1400" dirty="0"/>
              <a:t>e extraction with respect to filters, detect and extract local features</a:t>
            </a:r>
            <a:endParaRPr lang="en-IN" sz="1400" dirty="0">
              <a:solidFill>
                <a:srgbClr val="000000"/>
              </a:solidFill>
              <a:latin typeface="Times New Roman"/>
              <a:ea typeface="Times New Roman"/>
              <a:cs typeface="Times New Roman"/>
              <a:sym typeface="Times New Roman"/>
            </a:endParaRPr>
          </a:p>
        </p:txBody>
      </p:sp>
      <p:sp>
        <p:nvSpPr>
          <p:cNvPr id="35" name="TextBox 34">
            <a:extLst>
              <a:ext uri="{FF2B5EF4-FFF2-40B4-BE49-F238E27FC236}">
                <a16:creationId xmlns:a16="http://schemas.microsoft.com/office/drawing/2014/main" id="{6EE5AB10-99F7-C3F3-E331-4BC37135EF99}"/>
              </a:ext>
            </a:extLst>
          </p:cNvPr>
          <p:cNvSpPr txBox="1"/>
          <p:nvPr/>
        </p:nvSpPr>
        <p:spPr>
          <a:xfrm>
            <a:off x="7175298" y="3622426"/>
            <a:ext cx="39131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hangingPunct="0"/>
            <a:r>
              <a:rPr lang="en-IN" sz="1400" dirty="0">
                <a:solidFill>
                  <a:srgbClr val="000000"/>
                </a:solidFill>
                <a:latin typeface="Times New Roman"/>
                <a:ea typeface="Times New Roman"/>
                <a:cs typeface="Times New Roman"/>
                <a:sym typeface="Times New Roman"/>
              </a:rPr>
              <a:t>To extract salient features, to get fixed size that captures important information from th</a:t>
            </a:r>
            <a:r>
              <a:rPr lang="en-IN" sz="1400" dirty="0"/>
              <a:t>e sentence.</a:t>
            </a:r>
            <a:endParaRPr lang="en-IN" sz="1400" dirty="0">
              <a:solidFill>
                <a:srgbClr val="000000"/>
              </a:solidFill>
              <a:latin typeface="Times New Roman"/>
              <a:ea typeface="Times New Roman"/>
              <a:cs typeface="Times New Roman"/>
              <a:sym typeface="Times New Roman"/>
            </a:endParaRPr>
          </a:p>
        </p:txBody>
      </p:sp>
      <p:sp>
        <p:nvSpPr>
          <p:cNvPr id="36" name="TextBox 35">
            <a:extLst>
              <a:ext uri="{FF2B5EF4-FFF2-40B4-BE49-F238E27FC236}">
                <a16:creationId xmlns:a16="http://schemas.microsoft.com/office/drawing/2014/main" id="{11E22981-14F3-C6AD-2178-10BE7A5CCAE0}"/>
              </a:ext>
            </a:extLst>
          </p:cNvPr>
          <p:cNvSpPr txBox="1"/>
          <p:nvPr/>
        </p:nvSpPr>
        <p:spPr>
          <a:xfrm>
            <a:off x="7192337" y="3304209"/>
            <a:ext cx="330298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hangingPunct="0"/>
            <a:r>
              <a:rPr lang="en-IN" sz="1400" dirty="0">
                <a:solidFill>
                  <a:srgbClr val="000000"/>
                </a:solidFill>
                <a:latin typeface="Times New Roman"/>
                <a:ea typeface="Times New Roman"/>
                <a:cs typeface="Times New Roman"/>
                <a:sym typeface="Times New Roman"/>
              </a:rPr>
              <a:t>To classify, process and make predictions</a:t>
            </a:r>
          </a:p>
        </p:txBody>
      </p:sp>
      <p:sp>
        <p:nvSpPr>
          <p:cNvPr id="37" name="TextBox 36">
            <a:extLst>
              <a:ext uri="{FF2B5EF4-FFF2-40B4-BE49-F238E27FC236}">
                <a16:creationId xmlns:a16="http://schemas.microsoft.com/office/drawing/2014/main" id="{7EA508EB-76BE-0E3A-436B-7B49A83E03AB}"/>
              </a:ext>
            </a:extLst>
          </p:cNvPr>
          <p:cNvSpPr txBox="1"/>
          <p:nvPr/>
        </p:nvSpPr>
        <p:spPr>
          <a:xfrm>
            <a:off x="7181857" y="2829849"/>
            <a:ext cx="37353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914400" hangingPunct="0"/>
            <a:r>
              <a:rPr lang="en-IN" sz="1400" dirty="0">
                <a:solidFill>
                  <a:srgbClr val="000000"/>
                </a:solidFill>
                <a:latin typeface="Times New Roman"/>
                <a:ea typeface="Times New Roman"/>
                <a:cs typeface="Times New Roman"/>
                <a:sym typeface="Times New Roman"/>
              </a:rPr>
              <a:t>Uses sigmoid activation to make 0 1 predictions for each emotions</a:t>
            </a:r>
          </a:p>
        </p:txBody>
      </p:sp>
    </p:spTree>
    <p:extLst>
      <p:ext uri="{BB962C8B-B14F-4D97-AF65-F5344CB8AC3E}">
        <p14:creationId xmlns:p14="http://schemas.microsoft.com/office/powerpoint/2010/main" val="281635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A92ED0-9897-47F5-9AFE-1AADF85094C7}"/>
              </a:ext>
            </a:extLst>
          </p:cNvPr>
          <p:cNvSpPr>
            <a:spLocks noGrp="1"/>
          </p:cNvSpPr>
          <p:nvPr>
            <p:ph type="sldNum" sz="quarter" idx="12"/>
          </p:nvPr>
        </p:nvSpPr>
        <p:spPr>
          <a:xfrm>
            <a:off x="10471163" y="5671991"/>
            <a:ext cx="177291" cy="276999"/>
          </a:xfrm>
        </p:spPr>
        <p:txBody>
          <a:bodyPr/>
          <a:lstStyle/>
          <a:p>
            <a:fld id="{E7D269DE-B05B-479D-A37F-175D1E94B038}" type="slidenum">
              <a:rPr lang="en-IN" smtClean="0">
                <a:latin typeface="Candara" panose="020E0502030303020204" pitchFamily="34" charset="0"/>
              </a:rPr>
              <a:t>11</a:t>
            </a:fld>
            <a:endParaRPr lang="en-IN">
              <a:latin typeface="Candara" panose="020E0502030303020204" pitchFamily="34" charset="0"/>
            </a:endParaRPr>
          </a:p>
        </p:txBody>
      </p:sp>
      <p:grpSp>
        <p:nvGrpSpPr>
          <p:cNvPr id="2" name="Group 1">
            <a:extLst>
              <a:ext uri="{FF2B5EF4-FFF2-40B4-BE49-F238E27FC236}">
                <a16:creationId xmlns:a16="http://schemas.microsoft.com/office/drawing/2014/main" id="{45BC4AFC-DB34-4881-7C93-39ACF074B8E1}"/>
              </a:ext>
            </a:extLst>
          </p:cNvPr>
          <p:cNvGrpSpPr/>
          <p:nvPr/>
        </p:nvGrpSpPr>
        <p:grpSpPr>
          <a:xfrm>
            <a:off x="1697533" y="870861"/>
            <a:ext cx="2554758" cy="1803599"/>
            <a:chOff x="193690" y="2114615"/>
            <a:chExt cx="3363848" cy="2412961"/>
          </a:xfrm>
        </p:grpSpPr>
        <p:sp>
          <p:nvSpPr>
            <p:cNvPr id="66" name="Rectangle 1044">
              <a:extLst>
                <a:ext uri="{FF2B5EF4-FFF2-40B4-BE49-F238E27FC236}">
                  <a16:creationId xmlns:a16="http://schemas.microsoft.com/office/drawing/2014/main" id="{8C1AE4DA-89AC-4237-8333-AA440A480AA3}"/>
                </a:ext>
              </a:extLst>
            </p:cNvPr>
            <p:cNvSpPr/>
            <p:nvPr/>
          </p:nvSpPr>
          <p:spPr>
            <a:xfrm>
              <a:off x="266080" y="2715064"/>
              <a:ext cx="3291458" cy="1582298"/>
            </a:xfrm>
            <a:prstGeom prst="flowChartAlternateProcess">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dirty="0">
                <a:latin typeface="Candara" panose="020E0502030303020204" pitchFamily="34" charset="0"/>
              </a:endParaRPr>
            </a:p>
          </p:txBody>
        </p:sp>
        <p:cxnSp>
          <p:nvCxnSpPr>
            <p:cNvPr id="69" name="Straight Arrow Connector 68">
              <a:extLst>
                <a:ext uri="{FF2B5EF4-FFF2-40B4-BE49-F238E27FC236}">
                  <a16:creationId xmlns:a16="http://schemas.microsoft.com/office/drawing/2014/main" id="{41D3F0E7-D397-4211-82C3-67246CD12628}"/>
                </a:ext>
              </a:extLst>
            </p:cNvPr>
            <p:cNvCxnSpPr>
              <a:cxnSpLocks/>
            </p:cNvCxnSpPr>
            <p:nvPr/>
          </p:nvCxnSpPr>
          <p:spPr>
            <a:xfrm flipV="1">
              <a:off x="987369" y="3083698"/>
              <a:ext cx="533263" cy="18097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BFED3E3-BEF6-4178-80D2-F5355795B0CD}"/>
                </a:ext>
              </a:extLst>
            </p:cNvPr>
            <p:cNvCxnSpPr>
              <a:cxnSpLocks/>
            </p:cNvCxnSpPr>
            <p:nvPr/>
          </p:nvCxnSpPr>
          <p:spPr>
            <a:xfrm>
              <a:off x="285130" y="2524825"/>
              <a:ext cx="611505"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141">
              <a:extLst>
                <a:ext uri="{FF2B5EF4-FFF2-40B4-BE49-F238E27FC236}">
                  <a16:creationId xmlns:a16="http://schemas.microsoft.com/office/drawing/2014/main" id="{1A20E0D2-478F-49FA-BDEC-8826D262215B}"/>
                </a:ext>
              </a:extLst>
            </p:cNvPr>
            <p:cNvSpPr txBox="1"/>
            <p:nvPr/>
          </p:nvSpPr>
          <p:spPr>
            <a:xfrm>
              <a:off x="193690" y="2114615"/>
              <a:ext cx="787400" cy="330200"/>
            </a:xfrm>
            <a:prstGeom prst="rect">
              <a:avLst/>
            </a:prstGeom>
            <a:noFill/>
          </p:spPr>
          <p:txBody>
            <a:bodyPr wrap="square" rtlCol="0">
              <a:noAutofit/>
            </a:bodyPr>
            <a:lstStyle/>
            <a:p>
              <a:pPr>
                <a:lnSpc>
                  <a:spcPct val="107000"/>
                </a:lnSpc>
                <a:spcAft>
                  <a:spcPts val="600"/>
                </a:spcAft>
              </a:pPr>
              <a:r>
                <a:rPr lang="en-IN" sz="1200" b="1" dirty="0">
                  <a:latin typeface="Candara" panose="020E0502030303020204" pitchFamily="34" charset="0"/>
                  <a:ea typeface="Calibri" panose="020F0502020204030204" pitchFamily="34" charset="0"/>
                  <a:cs typeface="Mangal" panose="02040503050203030202" pitchFamily="18" charset="0"/>
                </a:rPr>
                <a:t>Input</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73" name="TextBox 1037">
              <a:extLst>
                <a:ext uri="{FF2B5EF4-FFF2-40B4-BE49-F238E27FC236}">
                  <a16:creationId xmlns:a16="http://schemas.microsoft.com/office/drawing/2014/main" id="{5D2341CC-648A-49C3-8C09-BA0F94B16735}"/>
                </a:ext>
              </a:extLst>
            </p:cNvPr>
            <p:cNvSpPr txBox="1"/>
            <p:nvPr/>
          </p:nvSpPr>
          <p:spPr>
            <a:xfrm>
              <a:off x="1357696" y="3382074"/>
              <a:ext cx="923239" cy="283103"/>
            </a:xfrm>
            <a:prstGeom prst="rect">
              <a:avLst/>
            </a:prstGeom>
            <a:noFill/>
          </p:spPr>
          <p:txBody>
            <a:bodyPr wrap="square" rtlCol="0">
              <a:noAutofit/>
            </a:bodyPr>
            <a:lstStyle/>
            <a:p>
              <a:pPr>
                <a:lnSpc>
                  <a:spcPct val="107000"/>
                </a:lnSpc>
                <a:spcAft>
                  <a:spcPts val="600"/>
                </a:spcAft>
              </a:pPr>
              <a:r>
                <a:rPr lang="en-IN" sz="825" b="1" dirty="0">
                  <a:latin typeface="Candara" panose="020E0502030303020204" pitchFamily="34" charset="0"/>
                  <a:ea typeface="Calibri" panose="020F0502020204030204" pitchFamily="34" charset="0"/>
                  <a:cs typeface="Mangal" panose="02040503050203030202" pitchFamily="18" charset="0"/>
                </a:rPr>
                <a:t>PushBullet</a:t>
              </a:r>
            </a:p>
          </p:txBody>
        </p:sp>
        <p:sp>
          <p:nvSpPr>
            <p:cNvPr id="77" name="Cylinder 76">
              <a:extLst>
                <a:ext uri="{FF2B5EF4-FFF2-40B4-BE49-F238E27FC236}">
                  <a16:creationId xmlns:a16="http://schemas.microsoft.com/office/drawing/2014/main" id="{3C979E97-808C-9F5F-7449-FAA2B9D2E6AB}"/>
                </a:ext>
              </a:extLst>
            </p:cNvPr>
            <p:cNvSpPr/>
            <p:nvPr/>
          </p:nvSpPr>
          <p:spPr>
            <a:xfrm>
              <a:off x="1566560" y="2851850"/>
              <a:ext cx="537845" cy="56070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900" b="1" dirty="0">
                  <a:solidFill>
                    <a:srgbClr val="000000"/>
                  </a:solidFill>
                  <a:latin typeface="Candara" panose="020E0502030303020204" pitchFamily="34" charset="0"/>
                  <a:ea typeface="Calibri" panose="020F0502020204030204" pitchFamily="34" charset="0"/>
                  <a:cs typeface="Mangal" panose="02040503050203030202" pitchFamily="18" charset="0"/>
                </a:rPr>
                <a:t>API</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78" name="Flowchart: Internal Storage 77">
              <a:extLst>
                <a:ext uri="{FF2B5EF4-FFF2-40B4-BE49-F238E27FC236}">
                  <a16:creationId xmlns:a16="http://schemas.microsoft.com/office/drawing/2014/main" id="{F2322A26-0AE2-4A18-24E0-F2CA07870774}"/>
                </a:ext>
              </a:extLst>
            </p:cNvPr>
            <p:cNvSpPr/>
            <p:nvPr/>
          </p:nvSpPr>
          <p:spPr>
            <a:xfrm>
              <a:off x="2632756" y="3082386"/>
              <a:ext cx="814070" cy="798830"/>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pPr>
              <a:r>
                <a:rPr lang="en-IN" sz="1050" dirty="0">
                  <a:solidFill>
                    <a:srgbClr val="000000"/>
                  </a:solidFill>
                  <a:latin typeface="Candara" panose="020E0502030303020204" pitchFamily="34" charset="0"/>
                  <a:ea typeface="Calibri" panose="020F0502020204030204" pitchFamily="34" charset="0"/>
                  <a:cs typeface="Mangal" panose="02040503050203030202" pitchFamily="18" charset="0"/>
                </a:rPr>
                <a:t>Chat </a:t>
              </a:r>
              <a:endParaRPr lang="en-IN" sz="825" dirty="0">
                <a:latin typeface="Candara" panose="020E0502030303020204" pitchFamily="34" charset="0"/>
                <a:ea typeface="Calibri" panose="020F0502020204030204" pitchFamily="34" charset="0"/>
                <a:cs typeface="Mangal" panose="02040503050203030202" pitchFamily="18" charset="0"/>
              </a:endParaRPr>
            </a:p>
            <a:p>
              <a:pPr algn="ctr">
                <a:lnSpc>
                  <a:spcPct val="107000"/>
                </a:lnSpc>
              </a:pPr>
              <a:r>
                <a:rPr lang="en-IN" sz="1050" dirty="0">
                  <a:solidFill>
                    <a:srgbClr val="000000"/>
                  </a:solidFill>
                  <a:latin typeface="Candara" panose="020E0502030303020204" pitchFamily="34" charset="0"/>
                  <a:ea typeface="Calibri" panose="020F0502020204030204" pitchFamily="34" charset="0"/>
                  <a:cs typeface="Mangal" panose="02040503050203030202" pitchFamily="18" charset="0"/>
                </a:rPr>
                <a:t>Data</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79" name="Straight Arrow Connector 78">
              <a:extLst>
                <a:ext uri="{FF2B5EF4-FFF2-40B4-BE49-F238E27FC236}">
                  <a16:creationId xmlns:a16="http://schemas.microsoft.com/office/drawing/2014/main" id="{2D437B90-F4D6-75A5-70E4-0686E29E162F}"/>
                </a:ext>
              </a:extLst>
            </p:cNvPr>
            <p:cNvCxnSpPr>
              <a:cxnSpLocks/>
            </p:cNvCxnSpPr>
            <p:nvPr/>
          </p:nvCxnSpPr>
          <p:spPr>
            <a:xfrm>
              <a:off x="2163460" y="3047430"/>
              <a:ext cx="426611" cy="1263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1037">
              <a:extLst>
                <a:ext uri="{FF2B5EF4-FFF2-40B4-BE49-F238E27FC236}">
                  <a16:creationId xmlns:a16="http://schemas.microsoft.com/office/drawing/2014/main" id="{95BDA616-92F7-B931-4069-2ED31BAE10C3}"/>
                </a:ext>
              </a:extLst>
            </p:cNvPr>
            <p:cNvSpPr txBox="1"/>
            <p:nvPr/>
          </p:nvSpPr>
          <p:spPr>
            <a:xfrm>
              <a:off x="2722260" y="3925635"/>
              <a:ext cx="690880" cy="260985"/>
            </a:xfrm>
            <a:prstGeom prst="rect">
              <a:avLst/>
            </a:prstGeom>
            <a:noFill/>
          </p:spPr>
          <p:txBody>
            <a:bodyPr wrap="square" rtlCol="0">
              <a:noAutofit/>
            </a:bodyPr>
            <a:lstStyle/>
            <a:p>
              <a:pPr>
                <a:lnSpc>
                  <a:spcPct val="107000"/>
                </a:lnSpc>
                <a:spcAft>
                  <a:spcPts val="600"/>
                </a:spcAft>
              </a:pPr>
              <a:r>
                <a:rPr lang="en-IN" sz="825" b="1" dirty="0">
                  <a:latin typeface="Candara" panose="020E0502030303020204" pitchFamily="34" charset="0"/>
                  <a:ea typeface="Calibri" panose="020F0502020204030204" pitchFamily="34" charset="0"/>
                  <a:cs typeface="Mangal" panose="02040503050203030202" pitchFamily="18" charset="0"/>
                </a:rPr>
                <a:t>Txt File</a:t>
              </a:r>
            </a:p>
          </p:txBody>
        </p:sp>
        <p:sp>
          <p:nvSpPr>
            <p:cNvPr id="83" name="TextBox 1037">
              <a:extLst>
                <a:ext uri="{FF2B5EF4-FFF2-40B4-BE49-F238E27FC236}">
                  <a16:creationId xmlns:a16="http://schemas.microsoft.com/office/drawing/2014/main" id="{54473BFE-0838-D541-35FC-E7C3F45E83BC}"/>
                </a:ext>
              </a:extLst>
            </p:cNvPr>
            <p:cNvSpPr txBox="1"/>
            <p:nvPr/>
          </p:nvSpPr>
          <p:spPr>
            <a:xfrm>
              <a:off x="323975" y="3853359"/>
              <a:ext cx="791210" cy="260985"/>
            </a:xfrm>
            <a:prstGeom prst="rect">
              <a:avLst/>
            </a:prstGeom>
            <a:noFill/>
          </p:spPr>
          <p:txBody>
            <a:bodyPr wrap="square" rtlCol="0">
              <a:noAutofit/>
            </a:bodyPr>
            <a:lstStyle/>
            <a:p>
              <a:pPr>
                <a:lnSpc>
                  <a:spcPct val="107000"/>
                </a:lnSpc>
                <a:spcAft>
                  <a:spcPts val="600"/>
                </a:spcAft>
              </a:pPr>
              <a:r>
                <a:rPr lang="en-IN" sz="788" b="1" dirty="0">
                  <a:latin typeface="Candara" panose="020E0502030303020204" pitchFamily="34" charset="0"/>
                  <a:ea typeface="Calibri" panose="020F0502020204030204" pitchFamily="34" charset="0"/>
                  <a:cs typeface="Mangal" panose="02040503050203030202" pitchFamily="18" charset="0"/>
                </a:rPr>
                <a:t>WhatsApp</a:t>
              </a:r>
            </a:p>
          </p:txBody>
        </p:sp>
        <p:sp>
          <p:nvSpPr>
            <p:cNvPr id="84" name="TextBox 1052">
              <a:extLst>
                <a:ext uri="{FF2B5EF4-FFF2-40B4-BE49-F238E27FC236}">
                  <a16:creationId xmlns:a16="http://schemas.microsoft.com/office/drawing/2014/main" id="{0DB94FBB-CB85-42A3-A652-9460D68C6755}"/>
                </a:ext>
              </a:extLst>
            </p:cNvPr>
            <p:cNvSpPr txBox="1"/>
            <p:nvPr/>
          </p:nvSpPr>
          <p:spPr>
            <a:xfrm>
              <a:off x="250840" y="4297361"/>
              <a:ext cx="3272790" cy="230215"/>
            </a:xfrm>
            <a:prstGeom prst="rect">
              <a:avLst/>
            </a:prstGeom>
            <a:noFill/>
          </p:spPr>
          <p:txBody>
            <a:bodyPr wrap="square" rtlCol="0">
              <a:noAutofit/>
            </a:bodyPr>
            <a:lstStyle/>
            <a:p>
              <a:pPr algn="ctr">
                <a:lnSpc>
                  <a:spcPct val="107000"/>
                </a:lnSpc>
                <a:spcAft>
                  <a:spcPts val="600"/>
                </a:spcAft>
              </a:pPr>
              <a:r>
                <a:rPr lang="en-IN" sz="1050" b="1" i="1" dirty="0">
                  <a:latin typeface="Candara" panose="020E0502030303020204" pitchFamily="34" charset="0"/>
                  <a:ea typeface="Calibri" panose="020F0502020204030204" pitchFamily="34" charset="0"/>
                  <a:cs typeface="Mangal" panose="02040503050203030202" pitchFamily="18" charset="0"/>
                </a:rPr>
                <a:t>Data Collection</a:t>
              </a:r>
              <a:endParaRPr lang="en-IN" sz="1050" b="1" dirty="0">
                <a:latin typeface="Candara" panose="020E0502030303020204" pitchFamily="34" charset="0"/>
                <a:ea typeface="Calibri" panose="020F0502020204030204" pitchFamily="34" charset="0"/>
                <a:cs typeface="Mangal" panose="02040503050203030202" pitchFamily="18" charset="0"/>
              </a:endParaRPr>
            </a:p>
          </p:txBody>
        </p:sp>
        <p:cxnSp>
          <p:nvCxnSpPr>
            <p:cNvPr id="86" name="Straight Arrow Connector 85">
              <a:extLst>
                <a:ext uri="{FF2B5EF4-FFF2-40B4-BE49-F238E27FC236}">
                  <a16:creationId xmlns:a16="http://schemas.microsoft.com/office/drawing/2014/main" id="{AD4B23EB-3091-877A-6F8C-FED5E88F2192}"/>
                </a:ext>
              </a:extLst>
            </p:cNvPr>
            <p:cNvCxnSpPr>
              <a:cxnSpLocks/>
            </p:cNvCxnSpPr>
            <p:nvPr/>
          </p:nvCxnSpPr>
          <p:spPr>
            <a:xfrm flipV="1">
              <a:off x="2221652" y="3805048"/>
              <a:ext cx="360273" cy="17070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0B9BF62E-A07C-431A-FEC8-BE7615814B9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846439" y="1723408"/>
            <a:ext cx="460046" cy="460046"/>
          </a:xfrm>
          <a:prstGeom prst="rect">
            <a:avLst/>
          </a:prstGeom>
        </p:spPr>
      </p:pic>
      <p:cxnSp>
        <p:nvCxnSpPr>
          <p:cNvPr id="85" name="Straight Arrow Connector 84">
            <a:extLst>
              <a:ext uri="{FF2B5EF4-FFF2-40B4-BE49-F238E27FC236}">
                <a16:creationId xmlns:a16="http://schemas.microsoft.com/office/drawing/2014/main" id="{3307A0AC-BA21-CF50-5EFE-ED2B980886A8}"/>
              </a:ext>
            </a:extLst>
          </p:cNvPr>
          <p:cNvCxnSpPr>
            <a:cxnSpLocks/>
          </p:cNvCxnSpPr>
          <p:nvPr/>
        </p:nvCxnSpPr>
        <p:spPr>
          <a:xfrm>
            <a:off x="2340071" y="2157866"/>
            <a:ext cx="365243" cy="16947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583FDCB3-F3B9-C8BF-0B01-75798979D1F3}"/>
              </a:ext>
            </a:extLst>
          </p:cNvPr>
          <p:cNvSpPr/>
          <p:nvPr/>
        </p:nvSpPr>
        <p:spPr>
          <a:xfrm>
            <a:off x="2694585" y="2156326"/>
            <a:ext cx="524706" cy="2763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88" b="1" dirty="0">
                <a:solidFill>
                  <a:schemeClr val="tx1"/>
                </a:solidFill>
                <a:latin typeface="Candara" panose="020E0502030303020204" pitchFamily="34" charset="0"/>
              </a:rPr>
              <a:t>Export Chat</a:t>
            </a:r>
          </a:p>
        </p:txBody>
      </p:sp>
      <p:sp>
        <p:nvSpPr>
          <p:cNvPr id="89" name="Arrow: Right 88">
            <a:extLst>
              <a:ext uri="{FF2B5EF4-FFF2-40B4-BE49-F238E27FC236}">
                <a16:creationId xmlns:a16="http://schemas.microsoft.com/office/drawing/2014/main" id="{B3CF3F9D-1B80-4BF7-B9EA-A30A839447BC}"/>
              </a:ext>
            </a:extLst>
          </p:cNvPr>
          <p:cNvSpPr/>
          <p:nvPr/>
        </p:nvSpPr>
        <p:spPr>
          <a:xfrm>
            <a:off x="4304116" y="1801689"/>
            <a:ext cx="380048" cy="26479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latin typeface="Candara" panose="020E0502030303020204" pitchFamily="34" charset="0"/>
            </a:endParaRPr>
          </a:p>
        </p:txBody>
      </p:sp>
      <p:grpSp>
        <p:nvGrpSpPr>
          <p:cNvPr id="37" name="Group 36">
            <a:extLst>
              <a:ext uri="{FF2B5EF4-FFF2-40B4-BE49-F238E27FC236}">
                <a16:creationId xmlns:a16="http://schemas.microsoft.com/office/drawing/2014/main" id="{11054DB1-0505-37F3-FCE4-9FAE22B1A70D}"/>
              </a:ext>
            </a:extLst>
          </p:cNvPr>
          <p:cNvGrpSpPr/>
          <p:nvPr/>
        </p:nvGrpSpPr>
        <p:grpSpPr>
          <a:xfrm>
            <a:off x="4723711" y="899608"/>
            <a:ext cx="5857322" cy="2258174"/>
            <a:chOff x="4266280" y="46538"/>
            <a:chExt cx="7809763" cy="3010899"/>
          </a:xfrm>
        </p:grpSpPr>
        <p:sp>
          <p:nvSpPr>
            <p:cNvPr id="90" name="Rectangle 89">
              <a:extLst>
                <a:ext uri="{FF2B5EF4-FFF2-40B4-BE49-F238E27FC236}">
                  <a16:creationId xmlns:a16="http://schemas.microsoft.com/office/drawing/2014/main" id="{CF948C85-8F50-4744-A576-D12B4B096C26}"/>
                </a:ext>
              </a:extLst>
            </p:cNvPr>
            <p:cNvSpPr/>
            <p:nvPr/>
          </p:nvSpPr>
          <p:spPr>
            <a:xfrm>
              <a:off x="4266280" y="46538"/>
              <a:ext cx="7809763" cy="2664000"/>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latin typeface="Candara" panose="020E0502030303020204" pitchFamily="34" charset="0"/>
              </a:endParaRPr>
            </a:p>
          </p:txBody>
        </p:sp>
        <p:sp>
          <p:nvSpPr>
            <p:cNvPr id="92" name="Flowchart: Multidocument 91">
              <a:extLst>
                <a:ext uri="{FF2B5EF4-FFF2-40B4-BE49-F238E27FC236}">
                  <a16:creationId xmlns:a16="http://schemas.microsoft.com/office/drawing/2014/main" id="{01FD99F8-6EC7-4D54-A615-AB061C581025}"/>
                </a:ext>
              </a:extLst>
            </p:cNvPr>
            <p:cNvSpPr/>
            <p:nvPr/>
          </p:nvSpPr>
          <p:spPr>
            <a:xfrm>
              <a:off x="4393915" y="470115"/>
              <a:ext cx="1095394" cy="696348"/>
            </a:xfrm>
            <a:prstGeom prst="flowChartMulti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88" dirty="0">
                  <a:solidFill>
                    <a:srgbClr val="000000"/>
                  </a:solidFill>
                  <a:latin typeface="Candara" panose="020E0502030303020204" pitchFamily="34" charset="0"/>
                  <a:ea typeface="Calibri" panose="020F0502020204030204" pitchFamily="34" charset="0"/>
                  <a:cs typeface="Mangal" panose="02040503050203030202" pitchFamily="18" charset="0"/>
                </a:rPr>
                <a:t>Structured Text data</a:t>
              </a:r>
              <a:endParaRPr lang="en-IN" sz="900" dirty="0">
                <a:latin typeface="Candara" panose="020E0502030303020204" pitchFamily="34" charset="0"/>
                <a:ea typeface="Calibri" panose="020F0502020204030204" pitchFamily="34" charset="0"/>
                <a:cs typeface="Mangal" panose="02040503050203030202" pitchFamily="18" charset="0"/>
              </a:endParaRPr>
            </a:p>
          </p:txBody>
        </p:sp>
        <p:sp>
          <p:nvSpPr>
            <p:cNvPr id="93" name="Rectangle: Diagonal Corners Rounded 92">
              <a:extLst>
                <a:ext uri="{FF2B5EF4-FFF2-40B4-BE49-F238E27FC236}">
                  <a16:creationId xmlns:a16="http://schemas.microsoft.com/office/drawing/2014/main" id="{72B9C622-49DC-4D64-9B72-B532A25F3B3E}"/>
                </a:ext>
              </a:extLst>
            </p:cNvPr>
            <p:cNvSpPr/>
            <p:nvPr/>
          </p:nvSpPr>
          <p:spPr>
            <a:xfrm>
              <a:off x="5767113" y="509870"/>
              <a:ext cx="1418878" cy="603301"/>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pPr>
              <a:r>
                <a:rPr lang="en-IN" sz="825" dirty="0">
                  <a:solidFill>
                    <a:srgbClr val="000000"/>
                  </a:solidFill>
                  <a:latin typeface="Candara" panose="020E0502030303020204" pitchFamily="34" charset="0"/>
                  <a:cs typeface="Mangal" panose="02040503050203030202" pitchFamily="18" charset="0"/>
                </a:rPr>
                <a:t>Splitting fields</a:t>
              </a:r>
            </a:p>
            <a:p>
              <a:pPr algn="ctr">
                <a:lnSpc>
                  <a:spcPct val="107000"/>
                </a:lnSpc>
              </a:pPr>
              <a:r>
                <a:rPr lang="en-IN" sz="825" dirty="0">
                  <a:solidFill>
                    <a:srgbClr val="000000"/>
                  </a:solidFill>
                  <a:latin typeface="Candara" panose="020E0502030303020204" pitchFamily="34" charset="0"/>
                  <a:cs typeface="Mangal" panose="02040503050203030202" pitchFamily="18" charset="0"/>
                </a:rPr>
                <a:t>(Regular Expression)</a:t>
              </a:r>
            </a:p>
          </p:txBody>
        </p:sp>
        <p:sp>
          <p:nvSpPr>
            <p:cNvPr id="94" name="TextBox 1052">
              <a:extLst>
                <a:ext uri="{FF2B5EF4-FFF2-40B4-BE49-F238E27FC236}">
                  <a16:creationId xmlns:a16="http://schemas.microsoft.com/office/drawing/2014/main" id="{E6A5ED30-33B4-0969-F7ED-419A78502F72}"/>
                </a:ext>
              </a:extLst>
            </p:cNvPr>
            <p:cNvSpPr txBox="1"/>
            <p:nvPr/>
          </p:nvSpPr>
          <p:spPr>
            <a:xfrm>
              <a:off x="7906861" y="2750097"/>
              <a:ext cx="2612390" cy="307340"/>
            </a:xfrm>
            <a:prstGeom prst="rect">
              <a:avLst/>
            </a:prstGeom>
            <a:noFill/>
            <a:ln>
              <a:solidFill>
                <a:schemeClr val="tx1"/>
              </a:solidFill>
            </a:ln>
          </p:spPr>
          <p:txBody>
            <a:bodyPr wrap="square" rtlCol="0">
              <a:noAutofit/>
            </a:bodyPr>
            <a:lstStyle/>
            <a:p>
              <a:pPr algn="ctr">
                <a:lnSpc>
                  <a:spcPct val="107000"/>
                </a:lnSpc>
                <a:spcAft>
                  <a:spcPts val="600"/>
                </a:spcAft>
              </a:pPr>
              <a:r>
                <a:rPr lang="en-IN" sz="1050" b="1" i="1" dirty="0">
                  <a:latin typeface="Candara" panose="020E0502030303020204" pitchFamily="34" charset="0"/>
                  <a:ea typeface="Calibri" panose="020F0502020204030204" pitchFamily="34" charset="0"/>
                  <a:cs typeface="Mangal" panose="02040503050203030202" pitchFamily="18" charset="0"/>
                </a:rPr>
                <a:t>Pre-Processing</a:t>
              </a:r>
              <a:endParaRPr lang="en-IN" sz="1050" b="1" dirty="0">
                <a:latin typeface="Candara" panose="020E0502030303020204" pitchFamily="34" charset="0"/>
                <a:ea typeface="Calibri" panose="020F0502020204030204" pitchFamily="34" charset="0"/>
                <a:cs typeface="Mangal" panose="02040503050203030202" pitchFamily="18" charset="0"/>
              </a:endParaRPr>
            </a:p>
          </p:txBody>
        </p:sp>
        <p:cxnSp>
          <p:nvCxnSpPr>
            <p:cNvPr id="95" name="Straight Arrow Connector 94">
              <a:extLst>
                <a:ext uri="{FF2B5EF4-FFF2-40B4-BE49-F238E27FC236}">
                  <a16:creationId xmlns:a16="http://schemas.microsoft.com/office/drawing/2014/main" id="{93732C52-2528-F775-7854-3A4B9DD63A1F}"/>
                </a:ext>
              </a:extLst>
            </p:cNvPr>
            <p:cNvCxnSpPr>
              <a:cxnSpLocks/>
            </p:cNvCxnSpPr>
            <p:nvPr/>
          </p:nvCxnSpPr>
          <p:spPr>
            <a:xfrm flipV="1">
              <a:off x="5512620" y="772320"/>
              <a:ext cx="252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Flowchart: Predefined Process 95">
              <a:extLst>
                <a:ext uri="{FF2B5EF4-FFF2-40B4-BE49-F238E27FC236}">
                  <a16:creationId xmlns:a16="http://schemas.microsoft.com/office/drawing/2014/main" id="{2AA2068C-C85E-7D3C-ED8F-AB514203BB62}"/>
                </a:ext>
              </a:extLst>
            </p:cNvPr>
            <p:cNvSpPr/>
            <p:nvPr/>
          </p:nvSpPr>
          <p:spPr>
            <a:xfrm>
              <a:off x="4458681" y="1904861"/>
              <a:ext cx="1502911" cy="643293"/>
            </a:xfrm>
            <a:prstGeom prst="flowChartPredefinedProcess">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b="1" dirty="0">
                  <a:solidFill>
                    <a:srgbClr val="000000"/>
                  </a:solidFill>
                  <a:latin typeface="Candara" panose="020E0502030303020204" pitchFamily="34" charset="0"/>
                  <a:ea typeface="Calibri" panose="020F0502020204030204" pitchFamily="34" charset="0"/>
                  <a:cs typeface="Mangal" panose="02040503050203030202" pitchFamily="18" charset="0"/>
                </a:rPr>
                <a:t>Final Data Frame Creation</a:t>
              </a:r>
              <a:endParaRPr lang="en-IN" sz="1200" b="1" dirty="0">
                <a:latin typeface="Candara" panose="020E0502030303020204" pitchFamily="34" charset="0"/>
                <a:ea typeface="Calibri" panose="020F0502020204030204" pitchFamily="34" charset="0"/>
                <a:cs typeface="Mangal" panose="02040503050203030202" pitchFamily="18" charset="0"/>
              </a:endParaRPr>
            </a:p>
          </p:txBody>
        </p:sp>
        <p:sp>
          <p:nvSpPr>
            <p:cNvPr id="111" name="Flowchart: Multidocument 110">
              <a:extLst>
                <a:ext uri="{FF2B5EF4-FFF2-40B4-BE49-F238E27FC236}">
                  <a16:creationId xmlns:a16="http://schemas.microsoft.com/office/drawing/2014/main" id="{D68A9A79-C614-357B-CEB9-20D4A3B840EA}"/>
                </a:ext>
              </a:extLst>
            </p:cNvPr>
            <p:cNvSpPr/>
            <p:nvPr/>
          </p:nvSpPr>
          <p:spPr>
            <a:xfrm>
              <a:off x="7730812" y="358712"/>
              <a:ext cx="1486544" cy="603301"/>
            </a:xfrm>
            <a:prstGeom prst="flowChartMulti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User &amp; Messages</a:t>
              </a:r>
              <a:endParaRPr lang="en-IN" sz="1050" dirty="0">
                <a:latin typeface="Candara" panose="020E0502030303020204" pitchFamily="34" charset="0"/>
                <a:ea typeface="Calibri" panose="020F0502020204030204" pitchFamily="34" charset="0"/>
                <a:cs typeface="Mangal" panose="02040503050203030202" pitchFamily="18" charset="0"/>
              </a:endParaRPr>
            </a:p>
          </p:txBody>
        </p:sp>
        <p:cxnSp>
          <p:nvCxnSpPr>
            <p:cNvPr id="119" name="Straight Arrow Connector 118">
              <a:extLst>
                <a:ext uri="{FF2B5EF4-FFF2-40B4-BE49-F238E27FC236}">
                  <a16:creationId xmlns:a16="http://schemas.microsoft.com/office/drawing/2014/main" id="{F29D3DFA-F4D1-2D2B-CA29-8409BD91F3C1}"/>
                </a:ext>
              </a:extLst>
            </p:cNvPr>
            <p:cNvCxnSpPr>
              <a:cxnSpLocks/>
            </p:cNvCxnSpPr>
            <p:nvPr/>
          </p:nvCxnSpPr>
          <p:spPr>
            <a:xfrm flipV="1">
              <a:off x="7225097" y="625521"/>
              <a:ext cx="483207" cy="180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3705A0-824A-E534-C514-AEECD4EC29E1}"/>
                </a:ext>
              </a:extLst>
            </p:cNvPr>
            <p:cNvCxnSpPr>
              <a:cxnSpLocks/>
            </p:cNvCxnSpPr>
            <p:nvPr/>
          </p:nvCxnSpPr>
          <p:spPr>
            <a:xfrm>
              <a:off x="7225097" y="875573"/>
              <a:ext cx="468000" cy="37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Top Corners Snipped 123">
              <a:extLst>
                <a:ext uri="{FF2B5EF4-FFF2-40B4-BE49-F238E27FC236}">
                  <a16:creationId xmlns:a16="http://schemas.microsoft.com/office/drawing/2014/main" id="{ADF9EAC8-CFC0-DB16-E254-0532C98DDCEF}"/>
                </a:ext>
              </a:extLst>
            </p:cNvPr>
            <p:cNvSpPr/>
            <p:nvPr/>
          </p:nvSpPr>
          <p:spPr>
            <a:xfrm>
              <a:off x="7720414" y="1104877"/>
              <a:ext cx="1423586" cy="430984"/>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Time &amp; Date </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sp>
          <p:nvSpPr>
            <p:cNvPr id="126" name="Rectangle: Diagonal Corners Rounded 125">
              <a:extLst>
                <a:ext uri="{FF2B5EF4-FFF2-40B4-BE49-F238E27FC236}">
                  <a16:creationId xmlns:a16="http://schemas.microsoft.com/office/drawing/2014/main" id="{B741F036-55DA-7F34-8DFC-65DFAD3B9020}"/>
                </a:ext>
              </a:extLst>
            </p:cNvPr>
            <p:cNvSpPr/>
            <p:nvPr/>
          </p:nvSpPr>
          <p:spPr>
            <a:xfrm>
              <a:off x="9350013" y="1062035"/>
              <a:ext cx="794796"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dirty="0">
                  <a:solidFill>
                    <a:srgbClr val="000000"/>
                  </a:solidFill>
                  <a:latin typeface="Candara" panose="020E0502030303020204" pitchFamily="34" charset="0"/>
                  <a:ea typeface="Calibri" panose="020F0502020204030204" pitchFamily="34" charset="0"/>
                  <a:cs typeface="Mangal" panose="02040503050203030202" pitchFamily="18" charset="0"/>
                </a:rPr>
                <a:t>Format Detection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128" name="Rectangle: Diagonal Corners Rounded 127">
              <a:extLst>
                <a:ext uri="{FF2B5EF4-FFF2-40B4-BE49-F238E27FC236}">
                  <a16:creationId xmlns:a16="http://schemas.microsoft.com/office/drawing/2014/main" id="{B3AFF811-8B92-FD83-E281-96AD1D1964F3}"/>
                </a:ext>
              </a:extLst>
            </p:cNvPr>
            <p:cNvSpPr/>
            <p:nvPr/>
          </p:nvSpPr>
          <p:spPr>
            <a:xfrm>
              <a:off x="10377425" y="1039148"/>
              <a:ext cx="869196"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dirty="0">
                  <a:solidFill>
                    <a:srgbClr val="000000"/>
                  </a:solidFill>
                  <a:latin typeface="Candara" panose="020E0502030303020204" pitchFamily="34" charset="0"/>
                  <a:ea typeface="Calibri" panose="020F0502020204030204" pitchFamily="34" charset="0"/>
                  <a:cs typeface="Mangal" panose="02040503050203030202" pitchFamily="18" charset="0"/>
                </a:rPr>
                <a:t>Format Conversion</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29" name="Straight Arrow Connector 128">
              <a:extLst>
                <a:ext uri="{FF2B5EF4-FFF2-40B4-BE49-F238E27FC236}">
                  <a16:creationId xmlns:a16="http://schemas.microsoft.com/office/drawing/2014/main" id="{5232072B-0AD5-2360-7163-A12AFC42C2BB}"/>
                </a:ext>
              </a:extLst>
            </p:cNvPr>
            <p:cNvCxnSpPr>
              <a:cxnSpLocks/>
            </p:cNvCxnSpPr>
            <p:nvPr/>
          </p:nvCxnSpPr>
          <p:spPr>
            <a:xfrm flipV="1">
              <a:off x="9153939" y="1350726"/>
              <a:ext cx="21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CEFB26D7-1E4B-4A51-BD8F-1E99BD580A21}"/>
                </a:ext>
              </a:extLst>
            </p:cNvPr>
            <p:cNvCxnSpPr>
              <a:cxnSpLocks/>
            </p:cNvCxnSpPr>
            <p:nvPr/>
          </p:nvCxnSpPr>
          <p:spPr>
            <a:xfrm flipV="1">
              <a:off x="10170035" y="1346208"/>
              <a:ext cx="21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Diagonal Corners Rounded 132">
              <a:extLst>
                <a:ext uri="{FF2B5EF4-FFF2-40B4-BE49-F238E27FC236}">
                  <a16:creationId xmlns:a16="http://schemas.microsoft.com/office/drawing/2014/main" id="{71F152E6-C1F4-F7D0-8792-79FD94A01760}"/>
                </a:ext>
              </a:extLst>
            </p:cNvPr>
            <p:cNvSpPr/>
            <p:nvPr/>
          </p:nvSpPr>
          <p:spPr>
            <a:xfrm>
              <a:off x="9477869" y="326799"/>
              <a:ext cx="1256392"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dirty="0">
                  <a:solidFill>
                    <a:srgbClr val="000000"/>
                  </a:solidFill>
                  <a:latin typeface="Candara" panose="020E0502030303020204" pitchFamily="34" charset="0"/>
                  <a:ea typeface="Calibri" panose="020F0502020204030204" pitchFamily="34" charset="0"/>
                  <a:cs typeface="Mangal" panose="02040503050203030202" pitchFamily="18" charset="0"/>
                </a:rPr>
                <a:t>User + Message Separation</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35" name="Straight Arrow Connector 134">
              <a:extLst>
                <a:ext uri="{FF2B5EF4-FFF2-40B4-BE49-F238E27FC236}">
                  <a16:creationId xmlns:a16="http://schemas.microsoft.com/office/drawing/2014/main" id="{0A9DDCEC-2EFC-74AC-EE62-74459FC2CC73}"/>
                </a:ext>
              </a:extLst>
            </p:cNvPr>
            <p:cNvCxnSpPr>
              <a:cxnSpLocks/>
            </p:cNvCxnSpPr>
            <p:nvPr/>
          </p:nvCxnSpPr>
          <p:spPr>
            <a:xfrm flipV="1">
              <a:off x="9242013" y="591428"/>
              <a:ext cx="21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D15CDED-47B4-5903-FB90-D87FA3EFF5E6}"/>
                </a:ext>
              </a:extLst>
            </p:cNvPr>
            <p:cNvCxnSpPr/>
            <p:nvPr/>
          </p:nvCxnSpPr>
          <p:spPr>
            <a:xfrm rot="16200000" flipH="1">
              <a:off x="10486369" y="867797"/>
              <a:ext cx="1440000" cy="924339"/>
            </a:xfrm>
            <a:prstGeom prst="bentConnector3">
              <a:avLst>
                <a:gd name="adj1" fmla="val -126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F815A4F-2894-7D0B-D48E-06A6D21CEB84}"/>
                </a:ext>
              </a:extLst>
            </p:cNvPr>
            <p:cNvCxnSpPr>
              <a:cxnSpLocks/>
            </p:cNvCxnSpPr>
            <p:nvPr/>
          </p:nvCxnSpPr>
          <p:spPr>
            <a:xfrm>
              <a:off x="11246621" y="1321075"/>
              <a:ext cx="4219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Diagonal Corners Rounded 140">
              <a:extLst>
                <a:ext uri="{FF2B5EF4-FFF2-40B4-BE49-F238E27FC236}">
                  <a16:creationId xmlns:a16="http://schemas.microsoft.com/office/drawing/2014/main" id="{272D2BA1-6DF1-6C01-2C32-8A61564BC8B4}"/>
                </a:ext>
              </a:extLst>
            </p:cNvPr>
            <p:cNvSpPr/>
            <p:nvPr/>
          </p:nvSpPr>
          <p:spPr>
            <a:xfrm>
              <a:off x="10875108" y="2056677"/>
              <a:ext cx="1067399"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dirty="0">
                  <a:solidFill>
                    <a:srgbClr val="000000"/>
                  </a:solidFill>
                  <a:latin typeface="Candara" panose="020E0502030303020204" pitchFamily="34" charset="0"/>
                  <a:ea typeface="Calibri" panose="020F0502020204030204" pitchFamily="34" charset="0"/>
                  <a:cs typeface="Mangal" panose="02040503050203030202" pitchFamily="18" charset="0"/>
                </a:rPr>
                <a:t>New Features Addition</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44" name="Straight Arrow Connector 143">
              <a:extLst>
                <a:ext uri="{FF2B5EF4-FFF2-40B4-BE49-F238E27FC236}">
                  <a16:creationId xmlns:a16="http://schemas.microsoft.com/office/drawing/2014/main" id="{0A024D32-A420-0B72-33E9-63E41BFC2A18}"/>
                </a:ext>
              </a:extLst>
            </p:cNvPr>
            <p:cNvCxnSpPr>
              <a:cxnSpLocks/>
            </p:cNvCxnSpPr>
            <p:nvPr/>
          </p:nvCxnSpPr>
          <p:spPr>
            <a:xfrm flipH="1" flipV="1">
              <a:off x="10490683" y="1912747"/>
              <a:ext cx="384425" cy="316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Top Corners Snipped 144">
              <a:extLst>
                <a:ext uri="{FF2B5EF4-FFF2-40B4-BE49-F238E27FC236}">
                  <a16:creationId xmlns:a16="http://schemas.microsoft.com/office/drawing/2014/main" id="{790BAB3C-CAE5-7C8B-8012-CCA3F5859D5E}"/>
                </a:ext>
              </a:extLst>
            </p:cNvPr>
            <p:cNvSpPr/>
            <p:nvPr/>
          </p:nvSpPr>
          <p:spPr>
            <a:xfrm>
              <a:off x="8589788" y="1691724"/>
              <a:ext cx="1900895" cy="398897"/>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Day/Time based Features</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sp>
          <p:nvSpPr>
            <p:cNvPr id="146" name="Rectangle: Top Corners Snipped 145">
              <a:extLst>
                <a:ext uri="{FF2B5EF4-FFF2-40B4-BE49-F238E27FC236}">
                  <a16:creationId xmlns:a16="http://schemas.microsoft.com/office/drawing/2014/main" id="{31D92FDC-9D27-B9E0-BD9A-C1BCA904C916}"/>
                </a:ext>
              </a:extLst>
            </p:cNvPr>
            <p:cNvSpPr/>
            <p:nvPr/>
          </p:nvSpPr>
          <p:spPr>
            <a:xfrm>
              <a:off x="8589788" y="2188168"/>
              <a:ext cx="1900895" cy="370398"/>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Message Based Features</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cxnSp>
          <p:nvCxnSpPr>
            <p:cNvPr id="150" name="Straight Arrow Connector 149">
              <a:extLst>
                <a:ext uri="{FF2B5EF4-FFF2-40B4-BE49-F238E27FC236}">
                  <a16:creationId xmlns:a16="http://schemas.microsoft.com/office/drawing/2014/main" id="{4655D32C-49EB-9B1E-7ED0-FD874785CA11}"/>
                </a:ext>
              </a:extLst>
            </p:cNvPr>
            <p:cNvCxnSpPr>
              <a:cxnSpLocks/>
            </p:cNvCxnSpPr>
            <p:nvPr/>
          </p:nvCxnSpPr>
          <p:spPr>
            <a:xfrm flipH="1">
              <a:off x="10490683" y="2335696"/>
              <a:ext cx="362847" cy="71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97016FD-2F21-740A-AC5E-0D581D1325FC}"/>
                </a:ext>
              </a:extLst>
            </p:cNvPr>
            <p:cNvCxnSpPr>
              <a:cxnSpLocks/>
            </p:cNvCxnSpPr>
            <p:nvPr/>
          </p:nvCxnSpPr>
          <p:spPr>
            <a:xfrm rot="10800000" flipV="1">
              <a:off x="7620040" y="1887539"/>
              <a:ext cx="969751" cy="2896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BE5F8A3A-112C-271D-5457-CAC41C822238}"/>
                </a:ext>
              </a:extLst>
            </p:cNvPr>
            <p:cNvCxnSpPr>
              <a:cxnSpLocks/>
              <a:stCxn id="146" idx="2"/>
            </p:cNvCxnSpPr>
            <p:nvPr/>
          </p:nvCxnSpPr>
          <p:spPr>
            <a:xfrm rot="10800000">
              <a:off x="7632740" y="2188169"/>
              <a:ext cx="957049" cy="18519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Top Corners Snipped 151">
              <a:extLst>
                <a:ext uri="{FF2B5EF4-FFF2-40B4-BE49-F238E27FC236}">
                  <a16:creationId xmlns:a16="http://schemas.microsoft.com/office/drawing/2014/main" id="{F77E498E-266E-DA68-56E1-638DE23FDF45}"/>
                </a:ext>
              </a:extLst>
            </p:cNvPr>
            <p:cNvSpPr/>
            <p:nvPr/>
          </p:nvSpPr>
          <p:spPr>
            <a:xfrm>
              <a:off x="6680156" y="1940499"/>
              <a:ext cx="939883" cy="430984"/>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Cleaning</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cxnSp>
          <p:nvCxnSpPr>
            <p:cNvPr id="157" name="Straight Arrow Connector 156">
              <a:extLst>
                <a:ext uri="{FF2B5EF4-FFF2-40B4-BE49-F238E27FC236}">
                  <a16:creationId xmlns:a16="http://schemas.microsoft.com/office/drawing/2014/main" id="{64CFF94C-C832-A40E-E467-79E7E451BF04}"/>
                </a:ext>
              </a:extLst>
            </p:cNvPr>
            <p:cNvCxnSpPr>
              <a:cxnSpLocks/>
            </p:cNvCxnSpPr>
            <p:nvPr/>
          </p:nvCxnSpPr>
          <p:spPr>
            <a:xfrm flipH="1">
              <a:off x="10490683" y="2335695"/>
              <a:ext cx="362847" cy="71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9A2598B-5D23-9CC4-A126-32CD90C11FCC}"/>
                </a:ext>
              </a:extLst>
            </p:cNvPr>
            <p:cNvCxnSpPr>
              <a:cxnSpLocks/>
            </p:cNvCxnSpPr>
            <p:nvPr/>
          </p:nvCxnSpPr>
          <p:spPr>
            <a:xfrm flipH="1">
              <a:off x="5980338" y="2208790"/>
              <a:ext cx="669151" cy="177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Arrow: Right 158">
            <a:extLst>
              <a:ext uri="{FF2B5EF4-FFF2-40B4-BE49-F238E27FC236}">
                <a16:creationId xmlns:a16="http://schemas.microsoft.com/office/drawing/2014/main" id="{50703F34-6998-85F9-E5F1-A32255400283}"/>
              </a:ext>
            </a:extLst>
          </p:cNvPr>
          <p:cNvSpPr/>
          <p:nvPr/>
        </p:nvSpPr>
        <p:spPr>
          <a:xfrm rot="5400000">
            <a:off x="5056205" y="3066463"/>
            <a:ext cx="486000" cy="26479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latin typeface="Candara" panose="020E0502030303020204" pitchFamily="34" charset="0"/>
            </a:endParaRPr>
          </a:p>
        </p:txBody>
      </p:sp>
      <p:sp>
        <p:nvSpPr>
          <p:cNvPr id="162" name="Rectangle 161">
            <a:extLst>
              <a:ext uri="{FF2B5EF4-FFF2-40B4-BE49-F238E27FC236}">
                <a16:creationId xmlns:a16="http://schemas.microsoft.com/office/drawing/2014/main" id="{3E715023-F936-4B56-A252-F2D3E5467836}"/>
              </a:ext>
            </a:extLst>
          </p:cNvPr>
          <p:cNvSpPr/>
          <p:nvPr/>
        </p:nvSpPr>
        <p:spPr>
          <a:xfrm>
            <a:off x="1697533" y="3463749"/>
            <a:ext cx="5324341" cy="2267902"/>
          </a:xfrm>
          <a:prstGeom prst="rec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latin typeface="Candara" panose="020E0502030303020204" pitchFamily="34" charset="0"/>
            </a:endParaRPr>
          </a:p>
        </p:txBody>
      </p:sp>
      <p:sp>
        <p:nvSpPr>
          <p:cNvPr id="164" name="Rectangle 108">
            <a:extLst>
              <a:ext uri="{FF2B5EF4-FFF2-40B4-BE49-F238E27FC236}">
                <a16:creationId xmlns:a16="http://schemas.microsoft.com/office/drawing/2014/main" id="{97145085-B29B-4736-AB31-DAB1A6CC8535}"/>
              </a:ext>
            </a:extLst>
          </p:cNvPr>
          <p:cNvSpPr/>
          <p:nvPr/>
        </p:nvSpPr>
        <p:spPr>
          <a:xfrm>
            <a:off x="4730359" y="4929437"/>
            <a:ext cx="1100614" cy="680783"/>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b="1" dirty="0" err="1">
                <a:solidFill>
                  <a:srgbClr val="000000"/>
                </a:solidFill>
                <a:latin typeface="Candara" panose="020E0502030303020204" pitchFamily="34" charset="0"/>
                <a:cs typeface="Mangal" panose="02040503050203030202" pitchFamily="18" charset="0"/>
              </a:rPr>
              <a:t>fetch_stats</a:t>
            </a:r>
            <a:r>
              <a:rPr lang="en-IN" sz="675" b="1" dirty="0">
                <a:solidFill>
                  <a:srgbClr val="000000"/>
                </a:solidFill>
                <a:latin typeface="Candara" panose="020E0502030303020204" pitchFamily="34" charset="0"/>
                <a:cs typeface="Mangal" panose="02040503050203030202" pitchFamily="18" charset="0"/>
              </a:rPr>
              <a:t>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(Total Msg, words, users, links, Media)</a:t>
            </a:r>
          </a:p>
        </p:txBody>
      </p:sp>
      <p:sp>
        <p:nvSpPr>
          <p:cNvPr id="165" name="TextBox 1052">
            <a:extLst>
              <a:ext uri="{FF2B5EF4-FFF2-40B4-BE49-F238E27FC236}">
                <a16:creationId xmlns:a16="http://schemas.microsoft.com/office/drawing/2014/main" id="{8032ED32-18A5-3246-9F37-2C113C5627C4}"/>
              </a:ext>
            </a:extLst>
          </p:cNvPr>
          <p:cNvSpPr txBox="1"/>
          <p:nvPr/>
        </p:nvSpPr>
        <p:spPr>
          <a:xfrm>
            <a:off x="2357609" y="5731815"/>
            <a:ext cx="1959293" cy="230505"/>
          </a:xfrm>
          <a:prstGeom prst="rect">
            <a:avLst/>
          </a:prstGeom>
          <a:noFill/>
        </p:spPr>
        <p:txBody>
          <a:bodyPr wrap="square" rtlCol="0">
            <a:noAutofit/>
          </a:bodyPr>
          <a:lstStyle/>
          <a:p>
            <a:pPr algn="ctr">
              <a:lnSpc>
                <a:spcPct val="107000"/>
              </a:lnSpc>
              <a:spcAft>
                <a:spcPts val="600"/>
              </a:spcAft>
            </a:pPr>
            <a:r>
              <a:rPr lang="en-IN" sz="900" i="1" dirty="0">
                <a:latin typeface="Candara" panose="020E0502030303020204" pitchFamily="34" charset="0"/>
                <a:ea typeface="Calibri" panose="020F0502020204030204" pitchFamily="34" charset="0"/>
                <a:cs typeface="Mangal" panose="02040503050203030202" pitchFamily="18" charset="0"/>
              </a:rPr>
              <a:t>Exploratory Data Analysis (EDA)</a:t>
            </a:r>
            <a:endParaRPr lang="en-IN" sz="900" dirty="0">
              <a:latin typeface="Candara" panose="020E0502030303020204" pitchFamily="34" charset="0"/>
              <a:ea typeface="Calibri" panose="020F0502020204030204" pitchFamily="34" charset="0"/>
              <a:cs typeface="Mangal" panose="02040503050203030202" pitchFamily="18" charset="0"/>
            </a:endParaRPr>
          </a:p>
        </p:txBody>
      </p:sp>
      <p:sp>
        <p:nvSpPr>
          <p:cNvPr id="166" name="Rectangle 108">
            <a:extLst>
              <a:ext uri="{FF2B5EF4-FFF2-40B4-BE49-F238E27FC236}">
                <a16:creationId xmlns:a16="http://schemas.microsoft.com/office/drawing/2014/main" id="{CECCA7F6-41B0-ACF0-B1D5-9F747ADAE45A}"/>
              </a:ext>
            </a:extLst>
          </p:cNvPr>
          <p:cNvSpPr/>
          <p:nvPr/>
        </p:nvSpPr>
        <p:spPr>
          <a:xfrm>
            <a:off x="1826299" y="3635008"/>
            <a:ext cx="1195627" cy="425911"/>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URL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(Shared links info)</a:t>
            </a:r>
          </a:p>
        </p:txBody>
      </p:sp>
      <p:sp>
        <p:nvSpPr>
          <p:cNvPr id="172" name="Rectangle 108">
            <a:extLst>
              <a:ext uri="{FF2B5EF4-FFF2-40B4-BE49-F238E27FC236}">
                <a16:creationId xmlns:a16="http://schemas.microsoft.com/office/drawing/2014/main" id="{9EC158BA-FF42-15B9-D96B-EDF8ED87FF23}"/>
              </a:ext>
            </a:extLst>
          </p:cNvPr>
          <p:cNvSpPr/>
          <p:nvPr/>
        </p:nvSpPr>
        <p:spPr>
          <a:xfrm>
            <a:off x="4096418" y="5136048"/>
            <a:ext cx="521698" cy="439889"/>
          </a:xfrm>
          <a:prstGeom prst="round1Rect">
            <a:avLst/>
          </a:prstGeom>
          <a:solidFill>
            <a:srgbClr val="A4D76B"/>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ea typeface="Calibri" panose="020F0502020204030204" pitchFamily="34" charset="0"/>
                <a:cs typeface="Mangal" panose="02040503050203030202" pitchFamily="18" charset="0"/>
              </a:rPr>
              <a:t>Word Cloud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173" name="Rectangle 108">
            <a:extLst>
              <a:ext uri="{FF2B5EF4-FFF2-40B4-BE49-F238E27FC236}">
                <a16:creationId xmlns:a16="http://schemas.microsoft.com/office/drawing/2014/main" id="{00D640FC-FAE2-B6F4-EC29-00B89FF7FC9C}"/>
              </a:ext>
            </a:extLst>
          </p:cNvPr>
          <p:cNvSpPr/>
          <p:nvPr/>
        </p:nvSpPr>
        <p:spPr>
          <a:xfrm>
            <a:off x="4684165" y="4317698"/>
            <a:ext cx="1146809" cy="451961"/>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b="1" dirty="0">
                <a:solidFill>
                  <a:srgbClr val="000000"/>
                </a:solidFill>
                <a:latin typeface="Candara" panose="020E0502030303020204" pitchFamily="34" charset="0"/>
                <a:cs typeface="Mangal" panose="02040503050203030202" pitchFamily="18" charset="0"/>
              </a:rPr>
              <a:t>Timeline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(Month/Year wise activity)</a:t>
            </a:r>
          </a:p>
        </p:txBody>
      </p:sp>
      <p:sp>
        <p:nvSpPr>
          <p:cNvPr id="176" name="Rectangle 108">
            <a:extLst>
              <a:ext uri="{FF2B5EF4-FFF2-40B4-BE49-F238E27FC236}">
                <a16:creationId xmlns:a16="http://schemas.microsoft.com/office/drawing/2014/main" id="{F9FE6C2D-A0C2-88F4-8AAD-89A46D74C586}"/>
              </a:ext>
            </a:extLst>
          </p:cNvPr>
          <p:cNvSpPr/>
          <p:nvPr/>
        </p:nvSpPr>
        <p:spPr>
          <a:xfrm>
            <a:off x="4686345" y="3601638"/>
            <a:ext cx="1146810" cy="472440"/>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b="1" dirty="0">
                <a:solidFill>
                  <a:srgbClr val="000000"/>
                </a:solidFill>
                <a:latin typeface="Candara" panose="020E0502030303020204" pitchFamily="34" charset="0"/>
                <a:cs typeface="Mangal" panose="02040503050203030202" pitchFamily="18" charset="0"/>
              </a:rPr>
              <a:t>Involvement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(Most active User/ Time/ Weekday)</a:t>
            </a:r>
          </a:p>
        </p:txBody>
      </p:sp>
      <p:cxnSp>
        <p:nvCxnSpPr>
          <p:cNvPr id="178" name="Straight Arrow Connector 177">
            <a:extLst>
              <a:ext uri="{FF2B5EF4-FFF2-40B4-BE49-F238E27FC236}">
                <a16:creationId xmlns:a16="http://schemas.microsoft.com/office/drawing/2014/main" id="{139E098C-964D-0AB5-4263-07D820E70437}"/>
              </a:ext>
            </a:extLst>
          </p:cNvPr>
          <p:cNvCxnSpPr>
            <a:cxnSpLocks/>
          </p:cNvCxnSpPr>
          <p:nvPr/>
        </p:nvCxnSpPr>
        <p:spPr>
          <a:xfrm>
            <a:off x="5255548" y="4084798"/>
            <a:ext cx="0" cy="2157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Rectangle 108">
            <a:extLst>
              <a:ext uri="{FF2B5EF4-FFF2-40B4-BE49-F238E27FC236}">
                <a16:creationId xmlns:a16="http://schemas.microsoft.com/office/drawing/2014/main" id="{E0982611-B3F8-1F3E-EC58-76B633065156}"/>
              </a:ext>
            </a:extLst>
          </p:cNvPr>
          <p:cNvSpPr/>
          <p:nvPr/>
        </p:nvSpPr>
        <p:spPr>
          <a:xfrm>
            <a:off x="1842534" y="5178101"/>
            <a:ext cx="1100614" cy="411004"/>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a:solidFill>
                  <a:srgbClr val="000000"/>
                </a:solidFill>
                <a:latin typeface="Candara" panose="020E0502030303020204" pitchFamily="34" charset="0"/>
                <a:ea typeface="Calibri" panose="020F0502020204030204" pitchFamily="34" charset="0"/>
                <a:cs typeface="Mangal" panose="02040503050203030202" pitchFamily="18" charset="0"/>
              </a:rPr>
              <a:t>Common Words Module</a:t>
            </a:r>
            <a:endParaRPr lang="en-IN" sz="825">
              <a:latin typeface="Candara" panose="020E0502030303020204" pitchFamily="34" charset="0"/>
              <a:ea typeface="Calibri" panose="020F0502020204030204" pitchFamily="34" charset="0"/>
              <a:cs typeface="Mangal" panose="02040503050203030202" pitchFamily="18" charset="0"/>
            </a:endParaRPr>
          </a:p>
        </p:txBody>
      </p:sp>
      <p:sp>
        <p:nvSpPr>
          <p:cNvPr id="186" name="Flowchart: Multidocument 185">
            <a:extLst>
              <a:ext uri="{FF2B5EF4-FFF2-40B4-BE49-F238E27FC236}">
                <a16:creationId xmlns:a16="http://schemas.microsoft.com/office/drawing/2014/main" id="{2E0A7681-0495-E702-8E91-02EDBBFAEF22}"/>
              </a:ext>
            </a:extLst>
          </p:cNvPr>
          <p:cNvSpPr/>
          <p:nvPr/>
        </p:nvSpPr>
        <p:spPr>
          <a:xfrm>
            <a:off x="3172845" y="5150958"/>
            <a:ext cx="728268" cy="430691"/>
          </a:xfrm>
          <a:prstGeom prst="flowChartMultidocumen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ea typeface="Calibri" panose="020F0502020204030204" pitchFamily="34" charset="0"/>
                <a:cs typeface="Mangal" panose="02040503050203030202" pitchFamily="18" charset="0"/>
              </a:rPr>
              <a:t>Stop Words</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87" name="Straight Arrow Connector 186">
            <a:extLst>
              <a:ext uri="{FF2B5EF4-FFF2-40B4-BE49-F238E27FC236}">
                <a16:creationId xmlns:a16="http://schemas.microsoft.com/office/drawing/2014/main" id="{CECD97DF-8DEC-BFB9-B7F3-02EC416D6F11}"/>
              </a:ext>
            </a:extLst>
          </p:cNvPr>
          <p:cNvCxnSpPr>
            <a:cxnSpLocks/>
          </p:cNvCxnSpPr>
          <p:nvPr/>
        </p:nvCxnSpPr>
        <p:spPr>
          <a:xfrm flipV="1">
            <a:off x="2959341" y="5369719"/>
            <a:ext cx="18859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3713AB5F-DB70-5D0E-8D04-01B4E05C9F32}"/>
              </a:ext>
            </a:extLst>
          </p:cNvPr>
          <p:cNvCxnSpPr>
            <a:cxnSpLocks/>
          </p:cNvCxnSpPr>
          <p:nvPr/>
        </p:nvCxnSpPr>
        <p:spPr>
          <a:xfrm flipV="1">
            <a:off x="3904469" y="5357813"/>
            <a:ext cx="18859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Top Corners Snipped 188">
            <a:extLst>
              <a:ext uri="{FF2B5EF4-FFF2-40B4-BE49-F238E27FC236}">
                <a16:creationId xmlns:a16="http://schemas.microsoft.com/office/drawing/2014/main" id="{7933D1C8-CF97-1B49-16A9-817485087238}"/>
              </a:ext>
            </a:extLst>
          </p:cNvPr>
          <p:cNvSpPr/>
          <p:nvPr/>
        </p:nvSpPr>
        <p:spPr>
          <a:xfrm>
            <a:off x="1826298" y="4219090"/>
            <a:ext cx="1177028" cy="276674"/>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Emoji Module</a:t>
            </a:r>
          </a:p>
        </p:txBody>
      </p:sp>
      <p:sp>
        <p:nvSpPr>
          <p:cNvPr id="190" name="Rectangle: Top Corners Snipped 189">
            <a:extLst>
              <a:ext uri="{FF2B5EF4-FFF2-40B4-BE49-F238E27FC236}">
                <a16:creationId xmlns:a16="http://schemas.microsoft.com/office/drawing/2014/main" id="{196E419B-83C2-F7B0-A4AB-B8B8C9E8A5C6}"/>
              </a:ext>
            </a:extLst>
          </p:cNvPr>
          <p:cNvSpPr/>
          <p:nvPr/>
        </p:nvSpPr>
        <p:spPr>
          <a:xfrm>
            <a:off x="3237721" y="4362333"/>
            <a:ext cx="1212055" cy="508691"/>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Activity Map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[Weekly/Daily]</a:t>
            </a:r>
          </a:p>
        </p:txBody>
      </p:sp>
      <p:sp>
        <p:nvSpPr>
          <p:cNvPr id="191" name="Rectangle 190">
            <a:extLst>
              <a:ext uri="{FF2B5EF4-FFF2-40B4-BE49-F238E27FC236}">
                <a16:creationId xmlns:a16="http://schemas.microsoft.com/office/drawing/2014/main" id="{B30568E5-35A0-AE43-8188-2E550601148E}"/>
              </a:ext>
            </a:extLst>
          </p:cNvPr>
          <p:cNvSpPr/>
          <p:nvPr/>
        </p:nvSpPr>
        <p:spPr>
          <a:xfrm>
            <a:off x="1842536" y="4674170"/>
            <a:ext cx="1149971" cy="327696"/>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pPr>
            <a:r>
              <a:rPr lang="en-IN" sz="750" b="1" dirty="0">
                <a:solidFill>
                  <a:schemeClr val="tx1"/>
                </a:solidFill>
                <a:latin typeface="Candara" panose="020E0502030303020204" pitchFamily="34" charset="0"/>
                <a:ea typeface="Calibri" panose="020F0502020204030204" pitchFamily="34" charset="0"/>
                <a:cs typeface="Mangal" panose="02040503050203030202" pitchFamily="18" charset="0"/>
              </a:rPr>
              <a:t>User_wise_Emoji</a:t>
            </a:r>
            <a:endParaRPr lang="en-IN" sz="900" dirty="0">
              <a:solidFill>
                <a:schemeClr val="tx1"/>
              </a:solidFill>
              <a:latin typeface="Candara" panose="020E0502030303020204" pitchFamily="34" charset="0"/>
              <a:ea typeface="Calibri" panose="020F0502020204030204" pitchFamily="34" charset="0"/>
              <a:cs typeface="Mangal" panose="02040503050203030202" pitchFamily="18" charset="0"/>
            </a:endParaRPr>
          </a:p>
          <a:p>
            <a:pPr algn="ctr">
              <a:lnSpc>
                <a:spcPct val="107000"/>
              </a:lnSpc>
            </a:pPr>
            <a:r>
              <a:rPr lang="en-IN" sz="600" dirty="0">
                <a:solidFill>
                  <a:schemeClr val="tx1"/>
                </a:solidFill>
                <a:latin typeface="Candara" panose="020E0502030303020204" pitchFamily="34" charset="0"/>
                <a:ea typeface="Calibri" panose="020F0502020204030204" pitchFamily="34" charset="0"/>
                <a:cs typeface="Mangal" panose="02040503050203030202" pitchFamily="18" charset="0"/>
              </a:rPr>
              <a:t>[Most used emoji by Each user]</a:t>
            </a:r>
            <a:endParaRPr lang="en-IN" sz="900" dirty="0">
              <a:solidFill>
                <a:schemeClr val="tx1"/>
              </a:solidFill>
              <a:latin typeface="Candara" panose="020E0502030303020204" pitchFamily="34" charset="0"/>
              <a:ea typeface="Calibri" panose="020F0502020204030204" pitchFamily="34" charset="0"/>
              <a:cs typeface="Mangal" panose="02040503050203030202" pitchFamily="18" charset="0"/>
            </a:endParaRPr>
          </a:p>
        </p:txBody>
      </p:sp>
      <p:cxnSp>
        <p:nvCxnSpPr>
          <p:cNvPr id="192" name="Straight Arrow Connector 191">
            <a:extLst>
              <a:ext uri="{FF2B5EF4-FFF2-40B4-BE49-F238E27FC236}">
                <a16:creationId xmlns:a16="http://schemas.microsoft.com/office/drawing/2014/main" id="{723CD146-2630-AE5F-D12C-47CB449D6DA2}"/>
              </a:ext>
            </a:extLst>
          </p:cNvPr>
          <p:cNvCxnSpPr>
            <a:cxnSpLocks/>
          </p:cNvCxnSpPr>
          <p:nvPr/>
        </p:nvCxnSpPr>
        <p:spPr>
          <a:xfrm>
            <a:off x="2439216" y="4504792"/>
            <a:ext cx="0" cy="16192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18BD902B-3407-74D4-799C-F463332CD400}"/>
              </a:ext>
            </a:extLst>
          </p:cNvPr>
          <p:cNvSpPr/>
          <p:nvPr/>
        </p:nvSpPr>
        <p:spPr>
          <a:xfrm>
            <a:off x="8766840" y="3473848"/>
            <a:ext cx="1762013" cy="2235506"/>
          </a:xfrm>
          <a:prstGeom prst="rec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latin typeface="Candara" panose="020E0502030303020204" pitchFamily="34" charset="0"/>
            </a:endParaRPr>
          </a:p>
        </p:txBody>
      </p:sp>
      <p:sp>
        <p:nvSpPr>
          <p:cNvPr id="196" name="TextBox 1052">
            <a:extLst>
              <a:ext uri="{FF2B5EF4-FFF2-40B4-BE49-F238E27FC236}">
                <a16:creationId xmlns:a16="http://schemas.microsoft.com/office/drawing/2014/main" id="{F85B45C8-469A-CA08-2F25-BE0EFB70B5D9}"/>
              </a:ext>
            </a:extLst>
          </p:cNvPr>
          <p:cNvSpPr txBox="1"/>
          <p:nvPr/>
        </p:nvSpPr>
        <p:spPr>
          <a:xfrm>
            <a:off x="2357609" y="5739269"/>
            <a:ext cx="1959293" cy="230505"/>
          </a:xfrm>
          <a:prstGeom prst="rect">
            <a:avLst/>
          </a:prstGeom>
          <a:noFill/>
        </p:spPr>
        <p:txBody>
          <a:bodyPr wrap="square" rtlCol="0">
            <a:noAutofit/>
          </a:bodyPr>
          <a:lstStyle/>
          <a:p>
            <a:pPr algn="ctr">
              <a:lnSpc>
                <a:spcPct val="107000"/>
              </a:lnSpc>
              <a:spcAft>
                <a:spcPts val="600"/>
              </a:spcAft>
            </a:pPr>
            <a:r>
              <a:rPr lang="en-IN" sz="900" i="1" dirty="0">
                <a:latin typeface="Candara" panose="020E0502030303020204" pitchFamily="34" charset="0"/>
                <a:ea typeface="Calibri" panose="020F0502020204030204" pitchFamily="34" charset="0"/>
                <a:cs typeface="Mangal" panose="02040503050203030202" pitchFamily="18" charset="0"/>
              </a:rPr>
              <a:t>Exploratory Data Analysis (EDA)</a:t>
            </a:r>
            <a:endParaRPr lang="en-IN" sz="900" dirty="0">
              <a:latin typeface="Candara" panose="020E0502030303020204" pitchFamily="34" charset="0"/>
              <a:ea typeface="Calibri" panose="020F0502020204030204" pitchFamily="34" charset="0"/>
              <a:cs typeface="Mangal" panose="02040503050203030202" pitchFamily="18" charset="0"/>
            </a:endParaRPr>
          </a:p>
        </p:txBody>
      </p:sp>
      <p:cxnSp>
        <p:nvCxnSpPr>
          <p:cNvPr id="198" name="Straight Arrow Connector 197">
            <a:extLst>
              <a:ext uri="{FF2B5EF4-FFF2-40B4-BE49-F238E27FC236}">
                <a16:creationId xmlns:a16="http://schemas.microsoft.com/office/drawing/2014/main" id="{289E0894-B2FA-AC3F-E3A2-15B79458D64E}"/>
              </a:ext>
            </a:extLst>
          </p:cNvPr>
          <p:cNvCxnSpPr>
            <a:cxnSpLocks/>
            <a:stCxn id="173" idx="1"/>
          </p:cNvCxnSpPr>
          <p:nvPr/>
        </p:nvCxnSpPr>
        <p:spPr>
          <a:xfrm flipH="1" flipV="1">
            <a:off x="4449776" y="4542763"/>
            <a:ext cx="234389" cy="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Top Corners Snipped 200">
            <a:extLst>
              <a:ext uri="{FF2B5EF4-FFF2-40B4-BE49-F238E27FC236}">
                <a16:creationId xmlns:a16="http://schemas.microsoft.com/office/drawing/2014/main" id="{CE59EE73-41A9-503F-C259-1DFCF97DAFAF}"/>
              </a:ext>
            </a:extLst>
          </p:cNvPr>
          <p:cNvSpPr/>
          <p:nvPr/>
        </p:nvSpPr>
        <p:spPr>
          <a:xfrm>
            <a:off x="3237719" y="3620552"/>
            <a:ext cx="1196238" cy="498429"/>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User Wise Total  sent Msg along with average message length</a:t>
            </a:r>
          </a:p>
        </p:txBody>
      </p:sp>
      <p:cxnSp>
        <p:nvCxnSpPr>
          <p:cNvPr id="204" name="Straight Arrow Connector 203">
            <a:extLst>
              <a:ext uri="{FF2B5EF4-FFF2-40B4-BE49-F238E27FC236}">
                <a16:creationId xmlns:a16="http://schemas.microsoft.com/office/drawing/2014/main" id="{8A4FEEFF-D9B3-1695-7380-051B28C4475C}"/>
              </a:ext>
            </a:extLst>
          </p:cNvPr>
          <p:cNvCxnSpPr>
            <a:cxnSpLocks/>
          </p:cNvCxnSpPr>
          <p:nvPr/>
        </p:nvCxnSpPr>
        <p:spPr>
          <a:xfrm flipV="1">
            <a:off x="3826568" y="4129226"/>
            <a:ext cx="0" cy="18847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547C647-AB27-FA4E-A88C-8A14297D0E24}"/>
              </a:ext>
            </a:extLst>
          </p:cNvPr>
          <p:cNvCxnSpPr>
            <a:cxnSpLocks/>
          </p:cNvCxnSpPr>
          <p:nvPr/>
        </p:nvCxnSpPr>
        <p:spPr>
          <a:xfrm flipH="1">
            <a:off x="1717286" y="3296992"/>
            <a:ext cx="675000"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141">
            <a:extLst>
              <a:ext uri="{FF2B5EF4-FFF2-40B4-BE49-F238E27FC236}">
                <a16:creationId xmlns:a16="http://schemas.microsoft.com/office/drawing/2014/main" id="{0F287958-BD76-FB5C-B60C-136304287057}"/>
              </a:ext>
            </a:extLst>
          </p:cNvPr>
          <p:cNvSpPr txBox="1"/>
          <p:nvPr/>
        </p:nvSpPr>
        <p:spPr>
          <a:xfrm>
            <a:off x="2313853" y="2955859"/>
            <a:ext cx="852681" cy="246812"/>
          </a:xfrm>
          <a:prstGeom prst="rect">
            <a:avLst/>
          </a:prstGeom>
          <a:noFill/>
        </p:spPr>
        <p:txBody>
          <a:bodyPr wrap="square" rtlCol="0">
            <a:noAutofit/>
          </a:bodyPr>
          <a:lstStyle/>
          <a:p>
            <a:pPr>
              <a:lnSpc>
                <a:spcPct val="107000"/>
              </a:lnSpc>
              <a:spcAft>
                <a:spcPts val="600"/>
              </a:spcAft>
            </a:pPr>
            <a:r>
              <a:rPr lang="en-IN" sz="1200" b="1" dirty="0">
                <a:latin typeface="Candara" panose="020E0502030303020204" pitchFamily="34" charset="0"/>
                <a:ea typeface="Calibri" panose="020F0502020204030204" pitchFamily="34" charset="0"/>
                <a:cs typeface="Mangal" panose="02040503050203030202" pitchFamily="18" charset="0"/>
              </a:rPr>
              <a:t>Output [</a:t>
            </a:r>
            <a:r>
              <a:rPr lang="en-IN" sz="1200" b="1" dirty="0">
                <a:latin typeface="Calibri" panose="020F0502020204030204" pitchFamily="34" charset="0"/>
                <a:ea typeface="Calibri" panose="020F0502020204030204" pitchFamily="34" charset="0"/>
                <a:cs typeface="Calibri" panose="020F0502020204030204" pitchFamily="34" charset="0"/>
              </a:rPr>
              <a:t>1</a:t>
            </a:r>
            <a:r>
              <a:rPr lang="en-IN" sz="1200" b="1" dirty="0">
                <a:latin typeface="Candara" panose="020E0502030303020204" pitchFamily="34" charset="0"/>
                <a:ea typeface="Calibri" panose="020F0502020204030204" pitchFamily="34" charset="0"/>
                <a:cs typeface="Mangal" panose="02040503050203030202" pitchFamily="18" charset="0"/>
              </a:rPr>
              <a:t>]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208" name="TextBox 1052">
            <a:extLst>
              <a:ext uri="{FF2B5EF4-FFF2-40B4-BE49-F238E27FC236}">
                <a16:creationId xmlns:a16="http://schemas.microsoft.com/office/drawing/2014/main" id="{07C85715-44FB-8C7B-D69E-A60E87F67AB4}"/>
              </a:ext>
            </a:extLst>
          </p:cNvPr>
          <p:cNvSpPr txBox="1"/>
          <p:nvPr/>
        </p:nvSpPr>
        <p:spPr>
          <a:xfrm>
            <a:off x="8745973" y="5732395"/>
            <a:ext cx="1959293" cy="230505"/>
          </a:xfrm>
          <a:prstGeom prst="rect">
            <a:avLst/>
          </a:prstGeom>
          <a:noFill/>
        </p:spPr>
        <p:txBody>
          <a:bodyPr wrap="square" rtlCol="0">
            <a:noAutofit/>
          </a:bodyPr>
          <a:lstStyle/>
          <a:p>
            <a:pPr algn="ctr">
              <a:lnSpc>
                <a:spcPct val="107000"/>
              </a:lnSpc>
              <a:spcAft>
                <a:spcPts val="600"/>
              </a:spcAft>
            </a:pPr>
            <a:r>
              <a:rPr lang="en-IN" sz="900" b="1" i="1" dirty="0">
                <a:latin typeface="Candara" panose="020E0502030303020204" pitchFamily="34" charset="0"/>
                <a:ea typeface="Calibri" panose="020F0502020204030204" pitchFamily="34" charset="0"/>
                <a:cs typeface="Mangal" panose="02040503050203030202" pitchFamily="18" charset="0"/>
              </a:rPr>
              <a:t>Emotion detection</a:t>
            </a:r>
            <a:endParaRPr lang="en-IN" sz="900" b="1" dirty="0">
              <a:latin typeface="Candara" panose="020E0502030303020204" pitchFamily="34" charset="0"/>
              <a:ea typeface="Calibri" panose="020F0502020204030204" pitchFamily="34" charset="0"/>
              <a:cs typeface="Mangal" panose="02040503050203030202" pitchFamily="18" charset="0"/>
            </a:endParaRPr>
          </a:p>
        </p:txBody>
      </p:sp>
      <p:sp>
        <p:nvSpPr>
          <p:cNvPr id="240" name="Rectangle 108">
            <a:extLst>
              <a:ext uri="{FF2B5EF4-FFF2-40B4-BE49-F238E27FC236}">
                <a16:creationId xmlns:a16="http://schemas.microsoft.com/office/drawing/2014/main" id="{3165B04E-2B4A-F69E-CC78-5EC8650180AF}"/>
              </a:ext>
            </a:extLst>
          </p:cNvPr>
          <p:cNvSpPr/>
          <p:nvPr/>
        </p:nvSpPr>
        <p:spPr>
          <a:xfrm>
            <a:off x="4096418" y="5135133"/>
            <a:ext cx="521698" cy="439889"/>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ea typeface="Calibri" panose="020F0502020204030204" pitchFamily="34" charset="0"/>
                <a:cs typeface="Mangal" panose="02040503050203030202" pitchFamily="18" charset="0"/>
              </a:rPr>
              <a:t>Word Cloud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259" name="Arrow: Right 258">
            <a:extLst>
              <a:ext uri="{FF2B5EF4-FFF2-40B4-BE49-F238E27FC236}">
                <a16:creationId xmlns:a16="http://schemas.microsoft.com/office/drawing/2014/main" id="{71D08824-05E3-4AFF-F915-C794B1FF3687}"/>
              </a:ext>
            </a:extLst>
          </p:cNvPr>
          <p:cNvSpPr/>
          <p:nvPr/>
        </p:nvSpPr>
        <p:spPr>
          <a:xfrm>
            <a:off x="7879468" y="4552011"/>
            <a:ext cx="351000" cy="26479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latin typeface="Candara" panose="020E0502030303020204" pitchFamily="34" charset="0"/>
            </a:endParaRPr>
          </a:p>
        </p:txBody>
      </p:sp>
      <p:cxnSp>
        <p:nvCxnSpPr>
          <p:cNvPr id="260" name="Straight Arrow Connector 259">
            <a:extLst>
              <a:ext uri="{FF2B5EF4-FFF2-40B4-BE49-F238E27FC236}">
                <a16:creationId xmlns:a16="http://schemas.microsoft.com/office/drawing/2014/main" id="{D577A4E0-3925-6F2F-EB69-EA6EBFDA1D8A}"/>
              </a:ext>
            </a:extLst>
          </p:cNvPr>
          <p:cNvCxnSpPr>
            <a:cxnSpLocks/>
          </p:cNvCxnSpPr>
          <p:nvPr/>
        </p:nvCxnSpPr>
        <p:spPr>
          <a:xfrm>
            <a:off x="9834308" y="3352070"/>
            <a:ext cx="675000"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1" name="TextBox 141">
            <a:extLst>
              <a:ext uri="{FF2B5EF4-FFF2-40B4-BE49-F238E27FC236}">
                <a16:creationId xmlns:a16="http://schemas.microsoft.com/office/drawing/2014/main" id="{3C8A048E-8B6A-9440-1340-628A3B228576}"/>
              </a:ext>
            </a:extLst>
          </p:cNvPr>
          <p:cNvSpPr txBox="1"/>
          <p:nvPr/>
        </p:nvSpPr>
        <p:spPr>
          <a:xfrm>
            <a:off x="9392014" y="2909417"/>
            <a:ext cx="852681" cy="246812"/>
          </a:xfrm>
          <a:prstGeom prst="rect">
            <a:avLst/>
          </a:prstGeom>
          <a:noFill/>
        </p:spPr>
        <p:txBody>
          <a:bodyPr wrap="square" rtlCol="0">
            <a:noAutofit/>
          </a:bodyPr>
          <a:lstStyle/>
          <a:p>
            <a:pPr>
              <a:lnSpc>
                <a:spcPct val="107000"/>
              </a:lnSpc>
              <a:spcAft>
                <a:spcPts val="600"/>
              </a:spcAft>
            </a:pPr>
            <a:r>
              <a:rPr lang="en-IN" sz="1200" b="1" dirty="0">
                <a:latin typeface="Candara" panose="020E0502030303020204" pitchFamily="34" charset="0"/>
                <a:ea typeface="Calibri" panose="020F0502020204030204" pitchFamily="34" charset="0"/>
                <a:cs typeface="Mangal" panose="02040503050203030202" pitchFamily="18" charset="0"/>
              </a:rPr>
              <a:t>Output</a:t>
            </a:r>
          </a:p>
          <a:p>
            <a:pPr>
              <a:lnSpc>
                <a:spcPct val="107000"/>
              </a:lnSpc>
              <a:spcAft>
                <a:spcPts val="600"/>
              </a:spcAft>
            </a:pPr>
            <a:r>
              <a:rPr lang="en-IN" sz="1200" b="1" dirty="0">
                <a:latin typeface="Candara" panose="020E0502030303020204" pitchFamily="34" charset="0"/>
                <a:ea typeface="Calibri" panose="020F0502020204030204" pitchFamily="34" charset="0"/>
                <a:cs typeface="Mangal" panose="02040503050203030202" pitchFamily="18" charset="0"/>
              </a:rPr>
              <a:t>[</a:t>
            </a:r>
            <a:r>
              <a:rPr lang="en-IN" sz="1200" b="1" dirty="0">
                <a:latin typeface="Calibri" panose="020F0502020204030204" pitchFamily="34" charset="0"/>
                <a:cs typeface="Calibri" panose="020F0502020204030204" pitchFamily="34" charset="0"/>
              </a:rPr>
              <a:t>2</a:t>
            </a:r>
            <a:r>
              <a:rPr lang="en-IN" sz="1200" b="1" dirty="0">
                <a:latin typeface="Candara" panose="020E0502030303020204" pitchFamily="34" charset="0"/>
                <a:ea typeface="Calibri" panose="020F0502020204030204" pitchFamily="34" charset="0"/>
                <a:cs typeface="Mangal" panose="02040503050203030202" pitchFamily="18" charset="0"/>
              </a:rPr>
              <a:t>]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262" name="Rectangle: Top Corners Snipped 261">
            <a:extLst>
              <a:ext uri="{FF2B5EF4-FFF2-40B4-BE49-F238E27FC236}">
                <a16:creationId xmlns:a16="http://schemas.microsoft.com/office/drawing/2014/main" id="{71272A19-62DC-7300-F37F-322777153510}"/>
              </a:ext>
            </a:extLst>
          </p:cNvPr>
          <p:cNvSpPr/>
          <p:nvPr/>
        </p:nvSpPr>
        <p:spPr>
          <a:xfrm>
            <a:off x="8896840" y="3578434"/>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Read Dataset</a:t>
            </a:r>
          </a:p>
        </p:txBody>
      </p:sp>
      <p:sp>
        <p:nvSpPr>
          <p:cNvPr id="263" name="Rectangle: Top Corners Snipped 262">
            <a:extLst>
              <a:ext uri="{FF2B5EF4-FFF2-40B4-BE49-F238E27FC236}">
                <a16:creationId xmlns:a16="http://schemas.microsoft.com/office/drawing/2014/main" id="{07D9F358-6CE5-0854-7EC3-90414E5DC04C}"/>
              </a:ext>
            </a:extLst>
          </p:cNvPr>
          <p:cNvSpPr/>
          <p:nvPr/>
        </p:nvSpPr>
        <p:spPr>
          <a:xfrm>
            <a:off x="8896840" y="4026616"/>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Pre-Processing</a:t>
            </a:r>
          </a:p>
        </p:txBody>
      </p:sp>
      <p:sp>
        <p:nvSpPr>
          <p:cNvPr id="264" name="Rectangle: Top Corners Snipped 263">
            <a:extLst>
              <a:ext uri="{FF2B5EF4-FFF2-40B4-BE49-F238E27FC236}">
                <a16:creationId xmlns:a16="http://schemas.microsoft.com/office/drawing/2014/main" id="{113BE5C1-AAE9-D6D8-5AD5-FBB1A4F0B42D}"/>
              </a:ext>
            </a:extLst>
          </p:cNvPr>
          <p:cNvSpPr/>
          <p:nvPr/>
        </p:nvSpPr>
        <p:spPr>
          <a:xfrm>
            <a:off x="8896840" y="4449369"/>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Label Encoding</a:t>
            </a:r>
          </a:p>
        </p:txBody>
      </p:sp>
      <p:sp>
        <p:nvSpPr>
          <p:cNvPr id="265" name="Rectangle: Top Corners Snipped 264">
            <a:extLst>
              <a:ext uri="{FF2B5EF4-FFF2-40B4-BE49-F238E27FC236}">
                <a16:creationId xmlns:a16="http://schemas.microsoft.com/office/drawing/2014/main" id="{92E76C36-A39F-A354-9656-BDDB20DB1BB8}"/>
              </a:ext>
            </a:extLst>
          </p:cNvPr>
          <p:cNvSpPr/>
          <p:nvPr/>
        </p:nvSpPr>
        <p:spPr>
          <a:xfrm>
            <a:off x="8896840" y="4873897"/>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Tokenization</a:t>
            </a:r>
          </a:p>
        </p:txBody>
      </p:sp>
      <p:sp>
        <p:nvSpPr>
          <p:cNvPr id="266" name="Rectangle: Top Corners Snipped 265">
            <a:extLst>
              <a:ext uri="{FF2B5EF4-FFF2-40B4-BE49-F238E27FC236}">
                <a16:creationId xmlns:a16="http://schemas.microsoft.com/office/drawing/2014/main" id="{8DC850C7-CCFA-706C-7481-A755A602F830}"/>
              </a:ext>
            </a:extLst>
          </p:cNvPr>
          <p:cNvSpPr/>
          <p:nvPr/>
        </p:nvSpPr>
        <p:spPr>
          <a:xfrm>
            <a:off x="8903297" y="5316036"/>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Padding</a:t>
            </a:r>
          </a:p>
        </p:txBody>
      </p:sp>
      <p:cxnSp>
        <p:nvCxnSpPr>
          <p:cNvPr id="267" name="Straight Arrow Connector 266">
            <a:extLst>
              <a:ext uri="{FF2B5EF4-FFF2-40B4-BE49-F238E27FC236}">
                <a16:creationId xmlns:a16="http://schemas.microsoft.com/office/drawing/2014/main" id="{CDE24616-19FB-BA15-EC92-E54818E6EF9E}"/>
              </a:ext>
            </a:extLst>
          </p:cNvPr>
          <p:cNvCxnSpPr>
            <a:cxnSpLocks/>
          </p:cNvCxnSpPr>
          <p:nvPr/>
        </p:nvCxnSpPr>
        <p:spPr>
          <a:xfrm>
            <a:off x="9237836" y="3870617"/>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99AEBA1A-568A-9023-ED6F-9CD38FCE4E98}"/>
              </a:ext>
            </a:extLst>
          </p:cNvPr>
          <p:cNvCxnSpPr>
            <a:cxnSpLocks/>
          </p:cNvCxnSpPr>
          <p:nvPr/>
        </p:nvCxnSpPr>
        <p:spPr>
          <a:xfrm>
            <a:off x="9247777" y="4290542"/>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DE82795-556D-E1F7-281C-C72BD50AE661}"/>
              </a:ext>
            </a:extLst>
          </p:cNvPr>
          <p:cNvCxnSpPr>
            <a:cxnSpLocks/>
          </p:cNvCxnSpPr>
          <p:nvPr/>
        </p:nvCxnSpPr>
        <p:spPr>
          <a:xfrm>
            <a:off x="9257717" y="4710468"/>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5DED493F-9F64-F5D8-4A59-174CF740BD27}"/>
              </a:ext>
            </a:extLst>
          </p:cNvPr>
          <p:cNvCxnSpPr>
            <a:cxnSpLocks/>
          </p:cNvCxnSpPr>
          <p:nvPr/>
        </p:nvCxnSpPr>
        <p:spPr>
          <a:xfrm>
            <a:off x="9271347" y="5146154"/>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Rectangle: Top Corners Snipped 270">
            <a:extLst>
              <a:ext uri="{FF2B5EF4-FFF2-40B4-BE49-F238E27FC236}">
                <a16:creationId xmlns:a16="http://schemas.microsoft.com/office/drawing/2014/main" id="{B504642F-844F-A933-45E3-D98670FE86A7}"/>
              </a:ext>
            </a:extLst>
          </p:cNvPr>
          <p:cNvSpPr/>
          <p:nvPr/>
        </p:nvSpPr>
        <p:spPr>
          <a:xfrm>
            <a:off x="9836824" y="4885322"/>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Model Building</a:t>
            </a:r>
          </a:p>
        </p:txBody>
      </p:sp>
      <p:sp>
        <p:nvSpPr>
          <p:cNvPr id="275" name="Rectangle: Top Corners Snipped 274">
            <a:extLst>
              <a:ext uri="{FF2B5EF4-FFF2-40B4-BE49-F238E27FC236}">
                <a16:creationId xmlns:a16="http://schemas.microsoft.com/office/drawing/2014/main" id="{3A106B3F-861B-590D-70DA-56CCCF249A98}"/>
              </a:ext>
            </a:extLst>
          </p:cNvPr>
          <p:cNvSpPr/>
          <p:nvPr/>
        </p:nvSpPr>
        <p:spPr>
          <a:xfrm>
            <a:off x="9815248" y="4445037"/>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Model Fitting</a:t>
            </a:r>
          </a:p>
        </p:txBody>
      </p:sp>
      <p:cxnSp>
        <p:nvCxnSpPr>
          <p:cNvPr id="276" name="Straight Arrow Connector 275">
            <a:extLst>
              <a:ext uri="{FF2B5EF4-FFF2-40B4-BE49-F238E27FC236}">
                <a16:creationId xmlns:a16="http://schemas.microsoft.com/office/drawing/2014/main" id="{14D0FBE0-3CBC-A572-0A1E-D2706217076A}"/>
              </a:ext>
            </a:extLst>
          </p:cNvPr>
          <p:cNvCxnSpPr>
            <a:cxnSpLocks/>
          </p:cNvCxnSpPr>
          <p:nvPr/>
        </p:nvCxnSpPr>
        <p:spPr>
          <a:xfrm flipV="1">
            <a:off x="10089779" y="4715498"/>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7" name="Rectangle: Top Corners Snipped 276">
            <a:extLst>
              <a:ext uri="{FF2B5EF4-FFF2-40B4-BE49-F238E27FC236}">
                <a16:creationId xmlns:a16="http://schemas.microsoft.com/office/drawing/2014/main" id="{4D897A92-22BB-7834-8F0D-00DAAA7ABD52}"/>
              </a:ext>
            </a:extLst>
          </p:cNvPr>
          <p:cNvSpPr/>
          <p:nvPr/>
        </p:nvSpPr>
        <p:spPr>
          <a:xfrm>
            <a:off x="9809318" y="4004714"/>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Evaluation</a:t>
            </a:r>
          </a:p>
        </p:txBody>
      </p:sp>
      <p:cxnSp>
        <p:nvCxnSpPr>
          <p:cNvPr id="278" name="Straight Arrow Connector 277">
            <a:extLst>
              <a:ext uri="{FF2B5EF4-FFF2-40B4-BE49-F238E27FC236}">
                <a16:creationId xmlns:a16="http://schemas.microsoft.com/office/drawing/2014/main" id="{2F06407F-538B-7273-EBE5-0C0738443C8E}"/>
              </a:ext>
            </a:extLst>
          </p:cNvPr>
          <p:cNvCxnSpPr>
            <a:cxnSpLocks/>
          </p:cNvCxnSpPr>
          <p:nvPr/>
        </p:nvCxnSpPr>
        <p:spPr>
          <a:xfrm flipV="1">
            <a:off x="10083848" y="4275176"/>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0" name="Rectangle: Top Corners Snipped 279">
            <a:extLst>
              <a:ext uri="{FF2B5EF4-FFF2-40B4-BE49-F238E27FC236}">
                <a16:creationId xmlns:a16="http://schemas.microsoft.com/office/drawing/2014/main" id="{2A5CE17F-EA51-6E45-69B2-AE41C3781456}"/>
              </a:ext>
            </a:extLst>
          </p:cNvPr>
          <p:cNvSpPr/>
          <p:nvPr/>
        </p:nvSpPr>
        <p:spPr>
          <a:xfrm>
            <a:off x="9778850" y="3583216"/>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OUTPUT</a:t>
            </a:r>
          </a:p>
        </p:txBody>
      </p:sp>
      <p:cxnSp>
        <p:nvCxnSpPr>
          <p:cNvPr id="283" name="Straight Arrow Connector 282">
            <a:extLst>
              <a:ext uri="{FF2B5EF4-FFF2-40B4-BE49-F238E27FC236}">
                <a16:creationId xmlns:a16="http://schemas.microsoft.com/office/drawing/2014/main" id="{6858A77E-31FF-0378-1C56-2D4A4E2BA152}"/>
              </a:ext>
            </a:extLst>
          </p:cNvPr>
          <p:cNvCxnSpPr>
            <a:cxnSpLocks/>
          </p:cNvCxnSpPr>
          <p:nvPr/>
        </p:nvCxnSpPr>
        <p:spPr>
          <a:xfrm flipV="1">
            <a:off x="10055799" y="3843284"/>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4377D1D-5DAF-0EB4-AECF-0A752230D5AF}"/>
              </a:ext>
            </a:extLst>
          </p:cNvPr>
          <p:cNvCxnSpPr>
            <a:stCxn id="266" idx="0"/>
            <a:endCxn id="271" idx="1"/>
          </p:cNvCxnSpPr>
          <p:nvPr/>
        </p:nvCxnSpPr>
        <p:spPr>
          <a:xfrm flipV="1">
            <a:off x="9632297" y="5157580"/>
            <a:ext cx="459000" cy="24300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08">
            <a:extLst>
              <a:ext uri="{FF2B5EF4-FFF2-40B4-BE49-F238E27FC236}">
                <a16:creationId xmlns:a16="http://schemas.microsoft.com/office/drawing/2014/main" id="{89EF3BDF-6964-093C-274B-D43AE1981C22}"/>
              </a:ext>
            </a:extLst>
          </p:cNvPr>
          <p:cNvSpPr/>
          <p:nvPr/>
        </p:nvSpPr>
        <p:spPr>
          <a:xfrm>
            <a:off x="5925970" y="3601638"/>
            <a:ext cx="987524" cy="472440"/>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Clustering different chats into File, text , emoji</a:t>
            </a:r>
          </a:p>
        </p:txBody>
      </p:sp>
      <p:sp>
        <p:nvSpPr>
          <p:cNvPr id="181" name="Rectangle 108">
            <a:extLst>
              <a:ext uri="{FF2B5EF4-FFF2-40B4-BE49-F238E27FC236}">
                <a16:creationId xmlns:a16="http://schemas.microsoft.com/office/drawing/2014/main" id="{058C61F5-59A9-5E6C-1F9D-9FB8800980FC}"/>
              </a:ext>
            </a:extLst>
          </p:cNvPr>
          <p:cNvSpPr/>
          <p:nvPr/>
        </p:nvSpPr>
        <p:spPr>
          <a:xfrm>
            <a:off x="5934172" y="4211968"/>
            <a:ext cx="987524" cy="472440"/>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Classify as English or Non English</a:t>
            </a:r>
          </a:p>
        </p:txBody>
      </p:sp>
    </p:spTree>
    <p:extLst>
      <p:ext uri="{BB962C8B-B14F-4D97-AF65-F5344CB8AC3E}">
        <p14:creationId xmlns:p14="http://schemas.microsoft.com/office/powerpoint/2010/main" val="134555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3688-559D-8F97-01BB-3F05FF6F6910}"/>
              </a:ext>
            </a:extLst>
          </p:cNvPr>
          <p:cNvSpPr>
            <a:spLocks noGrp="1"/>
          </p:cNvSpPr>
          <p:nvPr>
            <p:ph type="title"/>
          </p:nvPr>
        </p:nvSpPr>
        <p:spPr/>
        <p:txBody>
          <a:bodyPr/>
          <a:lstStyle/>
          <a:p>
            <a:pPr algn="ctr"/>
            <a:r>
              <a:rPr lang="en-IN" dirty="0"/>
              <a:t>Algorithm(s)/ Flowchart</a:t>
            </a:r>
          </a:p>
        </p:txBody>
      </p:sp>
      <p:sp>
        <p:nvSpPr>
          <p:cNvPr id="3" name="Content Placeholder 2">
            <a:extLst>
              <a:ext uri="{FF2B5EF4-FFF2-40B4-BE49-F238E27FC236}">
                <a16:creationId xmlns:a16="http://schemas.microsoft.com/office/drawing/2014/main" id="{A8208B3F-ADFD-F349-E9A7-C07B5DC6AEA7}"/>
              </a:ext>
            </a:extLst>
          </p:cNvPr>
          <p:cNvSpPr>
            <a:spLocks noGrp="1"/>
          </p:cNvSpPr>
          <p:nvPr>
            <p:ph idx="1"/>
          </p:nvPr>
        </p:nvSpPr>
        <p:spPr/>
        <p:txBody>
          <a:bodyPr>
            <a:noAutofit/>
          </a:bodyPr>
          <a:lstStyle/>
          <a:p>
            <a:pPr marL="323850" indent="144145" algn="just"/>
            <a:r>
              <a:rPr lang="en-US" b="1" dirty="0">
                <a:effectLst/>
                <a:latin typeface="Times" panose="02020603050405020304" pitchFamily="18" charset="0"/>
                <a:ea typeface="Times New Roman" panose="02020603050405020304" pitchFamily="18" charset="0"/>
                <a:cs typeface="Times New Roman" panose="02020603050405020304" pitchFamily="18" charset="0"/>
              </a:rPr>
              <a:t>Proposed algorithm for EDA</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 Start</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2: Import NumPy, Pandas, Matplotlib etc.</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3: Read Dataset()</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4: Split the dataset into timestamp and message</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5: Split the timestamp into time and date </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6: Split the message into user and the actual message(msg) </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7: pre data ← This is the modified dataset after Pre-Processing</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8: Check for any </a:t>
            </a:r>
            <a:r>
              <a:rPr lang="en-US" dirty="0" err="1">
                <a:effectLst/>
                <a:latin typeface="Times" panose="02020603050405020304" pitchFamily="18" charset="0"/>
                <a:ea typeface="Times New Roman" panose="02020603050405020304" pitchFamily="18" charset="0"/>
                <a:cs typeface="Times New Roman" panose="02020603050405020304" pitchFamily="18" charset="0"/>
              </a:rPr>
              <a:t>urls</a:t>
            </a:r>
            <a:r>
              <a:rPr lang="en-US" dirty="0">
                <a:effectLst/>
                <a:latin typeface="Times" panose="02020603050405020304" pitchFamily="18" charset="0"/>
                <a:ea typeface="Times New Roman" panose="02020603050405020304" pitchFamily="18" charset="0"/>
                <a:cs typeface="Times New Roman" panose="02020603050405020304" pitchFamily="18" charset="0"/>
              </a:rPr>
              <a:t> in msg</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D7FD83DB-E9BC-1EBC-C4CD-514991A75E6F}"/>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46D51F76-7FC4-28B5-3F95-C40DD0F82894}"/>
              </a:ext>
            </a:extLst>
          </p:cNvPr>
          <p:cNvSpPr>
            <a:spLocks noGrp="1"/>
          </p:cNvSpPr>
          <p:nvPr>
            <p:ph type="sldNum" sz="quarter" idx="12"/>
          </p:nvPr>
        </p:nvSpPr>
        <p:spPr/>
        <p:txBody>
          <a:bodyPr/>
          <a:lstStyle/>
          <a:p>
            <a:fld id="{DE92F7A9-2FFD-42DC-A3E3-57A511687FBE}" type="slidenum">
              <a:rPr lang="en-IN" smtClean="0"/>
              <a:t>12</a:t>
            </a:fld>
            <a:endParaRPr lang="en-IN"/>
          </a:p>
        </p:txBody>
      </p:sp>
    </p:spTree>
    <p:extLst>
      <p:ext uri="{BB962C8B-B14F-4D97-AF65-F5344CB8AC3E}">
        <p14:creationId xmlns:p14="http://schemas.microsoft.com/office/powerpoint/2010/main" val="161449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C4F6-0CC2-FC02-F319-1111FF0DC20C}"/>
              </a:ext>
            </a:extLst>
          </p:cNvPr>
          <p:cNvSpPr>
            <a:spLocks noGrp="1"/>
          </p:cNvSpPr>
          <p:nvPr>
            <p:ph type="title"/>
          </p:nvPr>
        </p:nvSpPr>
        <p:spPr/>
        <p:txBody>
          <a:bodyPr/>
          <a:lstStyle/>
          <a:p>
            <a:pPr algn="ctr"/>
            <a:r>
              <a:rPr lang="en-IN" dirty="0"/>
              <a:t>Algorithm(s)/ Flowchart</a:t>
            </a:r>
          </a:p>
        </p:txBody>
      </p:sp>
      <p:sp>
        <p:nvSpPr>
          <p:cNvPr id="3" name="Content Placeholder 2">
            <a:extLst>
              <a:ext uri="{FF2B5EF4-FFF2-40B4-BE49-F238E27FC236}">
                <a16:creationId xmlns:a16="http://schemas.microsoft.com/office/drawing/2014/main" id="{111E7EB3-4FEC-BA3F-4555-98C6984F9CBD}"/>
              </a:ext>
            </a:extLst>
          </p:cNvPr>
          <p:cNvSpPr>
            <a:spLocks noGrp="1"/>
          </p:cNvSpPr>
          <p:nvPr>
            <p:ph idx="1"/>
          </p:nvPr>
        </p:nvSpPr>
        <p:spPr/>
        <p:txBody>
          <a:bodyPr/>
          <a:lstStyle/>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9: Check for any emoji's in msg</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10: Analyze the sentiment of msg</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11: Time Series of msg</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12: Activity Map per day/week</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13: Statistic Calculation of msg</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14: Scatter plot of user activity</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15: Word Cloud(most common word)</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dirty="0">
                <a:effectLst/>
                <a:latin typeface="Times" panose="02020603050405020304" pitchFamily="18" charset="0"/>
                <a:ea typeface="Times New Roman" panose="02020603050405020304" pitchFamily="18" charset="0"/>
                <a:cs typeface="Times New Roman" panose="02020603050405020304" pitchFamily="18" charset="0"/>
              </a:rPr>
              <a:t>16: End</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AC2AD5A-1929-DAAD-E1B9-085A83BCC685}"/>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EB481783-27D4-0104-B4C3-DB4A032554FC}"/>
              </a:ext>
            </a:extLst>
          </p:cNvPr>
          <p:cNvSpPr>
            <a:spLocks noGrp="1"/>
          </p:cNvSpPr>
          <p:nvPr>
            <p:ph type="sldNum" sz="quarter" idx="12"/>
          </p:nvPr>
        </p:nvSpPr>
        <p:spPr/>
        <p:txBody>
          <a:bodyPr/>
          <a:lstStyle/>
          <a:p>
            <a:fld id="{DE92F7A9-2FFD-42DC-A3E3-57A511687FBE}" type="slidenum">
              <a:rPr lang="en-IN" smtClean="0"/>
              <a:t>13</a:t>
            </a:fld>
            <a:endParaRPr lang="en-IN"/>
          </a:p>
        </p:txBody>
      </p:sp>
    </p:spTree>
    <p:extLst>
      <p:ext uri="{BB962C8B-B14F-4D97-AF65-F5344CB8AC3E}">
        <p14:creationId xmlns:p14="http://schemas.microsoft.com/office/powerpoint/2010/main" val="178334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3688-559D-8F97-01BB-3F05FF6F6910}"/>
              </a:ext>
            </a:extLst>
          </p:cNvPr>
          <p:cNvSpPr>
            <a:spLocks noGrp="1"/>
          </p:cNvSpPr>
          <p:nvPr>
            <p:ph type="title"/>
          </p:nvPr>
        </p:nvSpPr>
        <p:spPr/>
        <p:txBody>
          <a:bodyPr/>
          <a:lstStyle/>
          <a:p>
            <a:pPr algn="ctr"/>
            <a:r>
              <a:rPr lang="en-IN" dirty="0"/>
              <a:t>Algorithm(s)/ Flowchart</a:t>
            </a:r>
          </a:p>
        </p:txBody>
      </p:sp>
      <p:sp>
        <p:nvSpPr>
          <p:cNvPr id="3" name="Content Placeholder 2">
            <a:extLst>
              <a:ext uri="{FF2B5EF4-FFF2-40B4-BE49-F238E27FC236}">
                <a16:creationId xmlns:a16="http://schemas.microsoft.com/office/drawing/2014/main" id="{A8208B3F-ADFD-F349-E9A7-C07B5DC6AEA7}"/>
              </a:ext>
            </a:extLst>
          </p:cNvPr>
          <p:cNvSpPr>
            <a:spLocks noGrp="1"/>
          </p:cNvSpPr>
          <p:nvPr>
            <p:ph idx="1"/>
          </p:nvPr>
        </p:nvSpPr>
        <p:spPr>
          <a:xfrm>
            <a:off x="1036320" y="1804737"/>
            <a:ext cx="10058400" cy="4023360"/>
          </a:xfrm>
        </p:spPr>
        <p:txBody>
          <a:bodyPr>
            <a:noAutofit/>
          </a:bodyPr>
          <a:lstStyle/>
          <a:p>
            <a:pPr marL="323850" indent="144145" algn="just"/>
            <a:r>
              <a:rPr lang="en-US" sz="1900" b="1" dirty="0">
                <a:effectLst/>
                <a:latin typeface="Times" panose="02020603050405020304" pitchFamily="18" charset="0"/>
                <a:ea typeface="Times New Roman" panose="02020603050405020304" pitchFamily="18" charset="0"/>
                <a:cs typeface="Times New Roman" panose="02020603050405020304" pitchFamily="18" charset="0"/>
              </a:rPr>
              <a:t>Proposed algorithm for LSTM</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1: Start</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2: Import NumPy, Pandas, </a:t>
            </a:r>
            <a:r>
              <a:rPr lang="en-US" sz="1900" dirty="0" err="1">
                <a:effectLst/>
                <a:latin typeface="Times" panose="02020603050405020304" pitchFamily="18" charset="0"/>
                <a:ea typeface="Times New Roman" panose="02020603050405020304" pitchFamily="18" charset="0"/>
                <a:cs typeface="Times New Roman" panose="02020603050405020304" pitchFamily="18" charset="0"/>
              </a:rPr>
              <a:t>LabelEncoder</a:t>
            </a:r>
            <a:r>
              <a:rPr lang="en-US" sz="1900" dirty="0">
                <a:effectLst/>
                <a:latin typeface="Times" panose="02020603050405020304" pitchFamily="18" charset="0"/>
                <a:ea typeface="Times New Roman" panose="02020603050405020304" pitchFamily="18" charset="0"/>
                <a:cs typeface="Times New Roman" panose="02020603050405020304" pitchFamily="18" charset="0"/>
              </a:rPr>
              <a:t>, </a:t>
            </a:r>
            <a:r>
              <a:rPr lang="en-US" sz="1900" dirty="0" err="1">
                <a:effectLst/>
                <a:latin typeface="Times" panose="02020603050405020304" pitchFamily="18" charset="0"/>
                <a:ea typeface="Times New Roman" panose="02020603050405020304" pitchFamily="18" charset="0"/>
                <a:cs typeface="Times New Roman" panose="02020603050405020304" pitchFamily="18" charset="0"/>
              </a:rPr>
              <a:t>train_test_split</a:t>
            </a:r>
            <a:r>
              <a:rPr lang="en-US" sz="1900" dirty="0">
                <a:effectLst/>
                <a:latin typeface="Times" panose="02020603050405020304" pitchFamily="18" charset="0"/>
                <a:ea typeface="Times New Roman" panose="02020603050405020304" pitchFamily="18" charset="0"/>
                <a:cs typeface="Times New Roman" panose="02020603050405020304" pitchFamily="18" charset="0"/>
              </a:rPr>
              <a:t>,</a:t>
            </a:r>
            <a:r>
              <a:rPr lang="en-IN" sz="1900" dirty="0">
                <a:latin typeface="Times"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panose="02020603050405020304" pitchFamily="18" charset="0"/>
                <a:ea typeface="Times New Roman" panose="02020603050405020304" pitchFamily="18" charset="0"/>
                <a:cs typeface="Times New Roman" panose="02020603050405020304" pitchFamily="18" charset="0"/>
              </a:rPr>
              <a:t>Tokenizer</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3: From </a:t>
            </a:r>
            <a:r>
              <a:rPr lang="en-US" sz="1900" dirty="0" err="1">
                <a:effectLst/>
                <a:latin typeface="Times" panose="02020603050405020304" pitchFamily="18" charset="0"/>
                <a:ea typeface="Times New Roman" panose="02020603050405020304" pitchFamily="18" charset="0"/>
                <a:cs typeface="Times New Roman" panose="02020603050405020304" pitchFamily="18" charset="0"/>
              </a:rPr>
              <a:t>Keras.layers</a:t>
            </a:r>
            <a:r>
              <a:rPr lang="en-US" sz="1900" dirty="0">
                <a:effectLst/>
                <a:latin typeface="Times" panose="02020603050405020304" pitchFamily="18" charset="0"/>
                <a:ea typeface="Times New Roman" panose="02020603050405020304" pitchFamily="18" charset="0"/>
                <a:cs typeface="Times New Roman" panose="02020603050405020304" pitchFamily="18" charset="0"/>
              </a:rPr>
              <a:t> import Dense, LSTM, Embedding,</a:t>
            </a:r>
            <a:r>
              <a:rPr lang="en-IN" sz="1900" dirty="0">
                <a:latin typeface="Times"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panose="02020603050405020304" pitchFamily="18" charset="0"/>
                <a:ea typeface="Times New Roman" panose="02020603050405020304" pitchFamily="18" charset="0"/>
                <a:cs typeface="Times New Roman" panose="02020603050405020304" pitchFamily="18" charset="0"/>
              </a:rPr>
              <a:t>Dropout, Activation, Conv1D, MaxPooling1D</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4: Read the csv file ”train.txt” into </a:t>
            </a:r>
            <a:r>
              <a:rPr lang="en-US" sz="1900" dirty="0" err="1">
                <a:effectLst/>
                <a:latin typeface="Times" panose="02020603050405020304" pitchFamily="18" charset="0"/>
                <a:ea typeface="Times New Roman" panose="02020603050405020304" pitchFamily="18" charset="0"/>
                <a:cs typeface="Times New Roman" panose="02020603050405020304" pitchFamily="18" charset="0"/>
              </a:rPr>
              <a:t>df_train</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5: Apply Label Encoding on y train</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6: Initialize Tokenizer() as tokenizer</a:t>
            </a: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7: Fit tokenizer on X train &amp; X test on axis=0</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8: Apply padding to X train</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1900" dirty="0">
                <a:effectLst/>
                <a:latin typeface="Times" panose="02020603050405020304" pitchFamily="18" charset="0"/>
                <a:ea typeface="Times New Roman" panose="02020603050405020304" pitchFamily="18" charset="0"/>
                <a:cs typeface="Times New Roman" panose="02020603050405020304" pitchFamily="18" charset="0"/>
              </a:rPr>
              <a:t>9: Initialize Sequential() as model</a:t>
            </a:r>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endParaRPr lang="en-IN" sz="19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7FD83DB-E9BC-1EBC-C4CD-514991A75E6F}"/>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46D51F76-7FC4-28B5-3F95-C40DD0F82894}"/>
              </a:ext>
            </a:extLst>
          </p:cNvPr>
          <p:cNvSpPr>
            <a:spLocks noGrp="1"/>
          </p:cNvSpPr>
          <p:nvPr>
            <p:ph type="sldNum" sz="quarter" idx="12"/>
          </p:nvPr>
        </p:nvSpPr>
        <p:spPr/>
        <p:txBody>
          <a:bodyPr/>
          <a:lstStyle/>
          <a:p>
            <a:fld id="{DE92F7A9-2FFD-42DC-A3E3-57A511687FBE}" type="slidenum">
              <a:rPr lang="en-IN" smtClean="0"/>
              <a:t>14</a:t>
            </a:fld>
            <a:endParaRPr lang="en-IN"/>
          </a:p>
        </p:txBody>
      </p:sp>
    </p:spTree>
    <p:extLst>
      <p:ext uri="{BB962C8B-B14F-4D97-AF65-F5344CB8AC3E}">
        <p14:creationId xmlns:p14="http://schemas.microsoft.com/office/powerpoint/2010/main" val="62018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6712-FFAD-0E1E-19D8-0BF9A9931FE1}"/>
              </a:ext>
            </a:extLst>
          </p:cNvPr>
          <p:cNvSpPr>
            <a:spLocks noGrp="1"/>
          </p:cNvSpPr>
          <p:nvPr>
            <p:ph type="title"/>
          </p:nvPr>
        </p:nvSpPr>
        <p:spPr>
          <a:xfrm flipV="1">
            <a:off x="1617044" y="125129"/>
            <a:ext cx="10058400" cy="17933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18E9496-ECF6-E375-D27C-12D1D4732CBB}"/>
              </a:ext>
            </a:extLst>
          </p:cNvPr>
          <p:cNvSpPr>
            <a:spLocks noGrp="1"/>
          </p:cNvSpPr>
          <p:nvPr>
            <p:ph idx="1"/>
          </p:nvPr>
        </p:nvSpPr>
        <p:spPr>
          <a:xfrm>
            <a:off x="1066800" y="1884055"/>
            <a:ext cx="10058400" cy="4973945"/>
          </a:xfrm>
        </p:spPr>
        <p:txBody>
          <a:bodyPr>
            <a:normAutofit/>
          </a:bodyPr>
          <a:lstStyle/>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10: Add Embedding Layer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11: Add Dropout Layer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12: Add one dimensional Convolutional Layer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13: Add Max Pooling Layer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14: Add LSTM Layer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15: Add more hidden layers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16: Add </a:t>
            </a:r>
            <a:r>
              <a:rPr lang="en-US" sz="2000" dirty="0" err="1">
                <a:effectLst/>
                <a:latin typeface="Times" panose="02020603050405020304" pitchFamily="18" charset="0"/>
                <a:ea typeface="Times New Roman" panose="02020603050405020304" pitchFamily="18" charset="0"/>
                <a:cs typeface="Times New Roman" panose="02020603050405020304" pitchFamily="18" charset="0"/>
              </a:rPr>
              <a:t>Softmax</a:t>
            </a:r>
            <a:r>
              <a:rPr lang="en-US" sz="2000" dirty="0">
                <a:effectLst/>
                <a:latin typeface="Times" panose="02020603050405020304" pitchFamily="18" charset="0"/>
                <a:ea typeface="Times New Roman" panose="02020603050405020304" pitchFamily="18" charset="0"/>
                <a:cs typeface="Times New Roman" panose="02020603050405020304" pitchFamily="18" charset="0"/>
              </a:rPr>
              <a:t> Activation Layer to the model</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23850" indent="144145" algn="just"/>
            <a:r>
              <a:rPr lang="en-US" sz="2000" dirty="0">
                <a:effectLst/>
                <a:latin typeface="Times" panose="02020603050405020304" pitchFamily="18" charset="0"/>
                <a:ea typeface="Times New Roman" panose="02020603050405020304" pitchFamily="18" charset="0"/>
                <a:cs typeface="Times New Roman" panose="02020603050405020304" pitchFamily="18" charset="0"/>
              </a:rPr>
              <a:t>17: Predict the emotion</a:t>
            </a:r>
            <a:endParaRPr lang="en-IN" sz="2000" dirty="0">
              <a:effectLst/>
              <a:latin typeface="Times" panose="02020603050405020304" pitchFamily="18" charset="0"/>
              <a:ea typeface="Times New Roman" panose="02020603050405020304" pitchFamily="18" charset="0"/>
              <a:cs typeface="Times New Roman" panose="02020603050405020304" pitchFamily="18" charset="0"/>
            </a:endParaRPr>
          </a:p>
          <a:p>
            <a:pPr marL="384048" lvl="2" indent="0">
              <a:buNone/>
            </a:pPr>
            <a:r>
              <a:rPr lang="en-US" kern="0" dirty="0">
                <a:effectLst/>
                <a:latin typeface="Times" panose="02020603050405020304" pitchFamily="18" charset="0"/>
                <a:ea typeface="Times New Roman" panose="02020603050405020304" pitchFamily="18" charset="0"/>
                <a:cs typeface="Times New Roman" panose="02020603050405020304" pitchFamily="18" charset="0"/>
              </a:rPr>
              <a:t>  </a:t>
            </a:r>
            <a:r>
              <a:rPr lang="en-US" sz="2200" kern="0" dirty="0">
                <a:effectLst/>
                <a:latin typeface="Times" panose="02020603050405020304" pitchFamily="18" charset="0"/>
                <a:ea typeface="Times New Roman" panose="02020603050405020304" pitchFamily="18" charset="0"/>
                <a:cs typeface="Times New Roman" panose="02020603050405020304" pitchFamily="18" charset="0"/>
              </a:rPr>
              <a:t>18: End</a:t>
            </a:r>
            <a:endParaRPr lang="en-IN" sz="2200" dirty="0"/>
          </a:p>
          <a:p>
            <a:endParaRPr lang="en-IN" dirty="0"/>
          </a:p>
        </p:txBody>
      </p:sp>
      <p:sp>
        <p:nvSpPr>
          <p:cNvPr id="4" name="Footer Placeholder 3">
            <a:extLst>
              <a:ext uri="{FF2B5EF4-FFF2-40B4-BE49-F238E27FC236}">
                <a16:creationId xmlns:a16="http://schemas.microsoft.com/office/drawing/2014/main" id="{E286D015-A756-905E-1633-2FB986B4AA64}"/>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B3A90EEB-2365-1674-7686-8B64198788F6}"/>
              </a:ext>
            </a:extLst>
          </p:cNvPr>
          <p:cNvSpPr>
            <a:spLocks noGrp="1"/>
          </p:cNvSpPr>
          <p:nvPr>
            <p:ph type="sldNum" sz="quarter" idx="12"/>
          </p:nvPr>
        </p:nvSpPr>
        <p:spPr/>
        <p:txBody>
          <a:bodyPr/>
          <a:lstStyle/>
          <a:p>
            <a:fld id="{DE92F7A9-2FFD-42DC-A3E3-57A511687FBE}" type="slidenum">
              <a:rPr lang="en-IN" smtClean="0"/>
              <a:t>15</a:t>
            </a:fld>
            <a:endParaRPr lang="en-IN"/>
          </a:p>
        </p:txBody>
      </p:sp>
    </p:spTree>
    <p:extLst>
      <p:ext uri="{BB962C8B-B14F-4D97-AF65-F5344CB8AC3E}">
        <p14:creationId xmlns:p14="http://schemas.microsoft.com/office/powerpoint/2010/main" val="288256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3688-559D-8F97-01BB-3F05FF6F6910}"/>
              </a:ext>
            </a:extLst>
          </p:cNvPr>
          <p:cNvSpPr>
            <a:spLocks noGrp="1"/>
          </p:cNvSpPr>
          <p:nvPr>
            <p:ph type="title"/>
          </p:nvPr>
        </p:nvSpPr>
        <p:spPr>
          <a:xfrm>
            <a:off x="1097280" y="286603"/>
            <a:ext cx="10058400" cy="1372017"/>
          </a:xfrm>
        </p:spPr>
        <p:txBody>
          <a:bodyPr/>
          <a:lstStyle/>
          <a:p>
            <a:pPr algn="ctr"/>
            <a:r>
              <a:rPr lang="en-IN" dirty="0"/>
              <a:t>Algorithm(s)/ Flowchart</a:t>
            </a:r>
          </a:p>
        </p:txBody>
      </p:sp>
      <p:sp>
        <p:nvSpPr>
          <p:cNvPr id="3" name="Content Placeholder 2">
            <a:extLst>
              <a:ext uri="{FF2B5EF4-FFF2-40B4-BE49-F238E27FC236}">
                <a16:creationId xmlns:a16="http://schemas.microsoft.com/office/drawing/2014/main" id="{A8208B3F-ADFD-F349-E9A7-C07B5DC6AEA7}"/>
              </a:ext>
            </a:extLst>
          </p:cNvPr>
          <p:cNvSpPr>
            <a:spLocks noGrp="1"/>
          </p:cNvSpPr>
          <p:nvPr>
            <p:ph idx="1"/>
          </p:nvPr>
        </p:nvSpPr>
        <p:spPr>
          <a:xfrm>
            <a:off x="1066800" y="1829216"/>
            <a:ext cx="10058400" cy="4666753"/>
          </a:xfrm>
        </p:spPr>
        <p:txBody>
          <a:bodyPr numCol="2">
            <a:noAutofit/>
          </a:bodyPr>
          <a:lstStyle/>
          <a:p>
            <a:pPr marL="0" marR="0" lvl="0" indent="144463"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Proposed algorithm for Bi-LSTM</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 Start</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 Import Bidirectional, Tokenizer, Dense,</a:t>
            </a: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Embedding, Dropout</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 Read the csv file ”train.txt” into </a:t>
            </a:r>
            <a:r>
              <a:rPr kumimoji="0" lang="en-US" altLang="en-US" sz="19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df_train</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 Apply Label Encoding on y train</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5: Initialize Tokenizer() as tokenizer</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6: Apply padding to X train</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7: Initialize Sequential() as model</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8: Add Embedding Layer to the model</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9: Add Bidirectional LSTM Layer(128)</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10: Add Dropout Layer to the model</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11: Add Bidirectional LSTM Layer(256)</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12: Add Dropout Layer to the model</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13: Add Bidirectional LSTM Layer(128)</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14: Add more hidden layers to the model</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15: Compile the model</a:t>
            </a:r>
            <a:endParaRPr kumimoji="0" lang="en-US" altLang="en-US" sz="1900" b="0" i="0" u="none" strike="noStrike" cap="none" normalizeH="0" baseline="0" dirty="0">
              <a:ln>
                <a:noFill/>
              </a:ln>
              <a:solidFill>
                <a:schemeClr val="tx1"/>
              </a:solidFill>
              <a:effectLst/>
            </a:endParaRPr>
          </a:p>
          <a:p>
            <a:pPr marL="0" marR="0" lvl="0" indent="144463"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16: Predict the emotion</a:t>
            </a:r>
            <a:endParaRPr kumimoji="0" lang="en-US" altLang="en-US" sz="1900" b="0" i="0" u="none" strike="noStrike" cap="none" normalizeH="0" baseline="0" dirty="0">
              <a:ln>
                <a:noFill/>
              </a:ln>
              <a:solidFill>
                <a:schemeClr val="tx1"/>
              </a:solidFill>
              <a:effectLst/>
            </a:endParaRPr>
          </a:p>
          <a:p>
            <a:pPr marL="323850" indent="144145" algn="just"/>
            <a:endParaRPr lang="en-IN"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7FD83DB-E9BC-1EBC-C4CD-514991A75E6F}"/>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46D51F76-7FC4-28B5-3F95-C40DD0F82894}"/>
              </a:ext>
            </a:extLst>
          </p:cNvPr>
          <p:cNvSpPr>
            <a:spLocks noGrp="1"/>
          </p:cNvSpPr>
          <p:nvPr>
            <p:ph type="sldNum" sz="quarter" idx="12"/>
          </p:nvPr>
        </p:nvSpPr>
        <p:spPr/>
        <p:txBody>
          <a:bodyPr/>
          <a:lstStyle/>
          <a:p>
            <a:fld id="{DE92F7A9-2FFD-42DC-A3E3-57A511687FBE}" type="slidenum">
              <a:rPr lang="en-IN" smtClean="0"/>
              <a:t>16</a:t>
            </a:fld>
            <a:endParaRPr lang="en-IN"/>
          </a:p>
        </p:txBody>
      </p:sp>
    </p:spTree>
    <p:extLst>
      <p:ext uri="{BB962C8B-B14F-4D97-AF65-F5344CB8AC3E}">
        <p14:creationId xmlns:p14="http://schemas.microsoft.com/office/powerpoint/2010/main" val="3769894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32C1-9C9A-2EEF-8EBF-78179CD2FABE}"/>
              </a:ext>
            </a:extLst>
          </p:cNvPr>
          <p:cNvSpPr>
            <a:spLocks noGrp="1"/>
          </p:cNvSpPr>
          <p:nvPr>
            <p:ph type="title"/>
          </p:nvPr>
        </p:nvSpPr>
        <p:spPr/>
        <p:txBody>
          <a:bodyPr/>
          <a:lstStyle/>
          <a:p>
            <a:pPr algn="ctr"/>
            <a:r>
              <a:rPr lang="en-IN" dirty="0" err="1"/>
              <a:t>DataSet</a:t>
            </a:r>
            <a:endParaRPr lang="en-IN" dirty="0"/>
          </a:p>
        </p:txBody>
      </p:sp>
      <p:sp>
        <p:nvSpPr>
          <p:cNvPr id="3" name="Content Placeholder 2">
            <a:extLst>
              <a:ext uri="{FF2B5EF4-FFF2-40B4-BE49-F238E27FC236}">
                <a16:creationId xmlns:a16="http://schemas.microsoft.com/office/drawing/2014/main" id="{647E7449-A0DA-356B-CE6F-11F014883FAD}"/>
              </a:ext>
            </a:extLst>
          </p:cNvPr>
          <p:cNvSpPr>
            <a:spLocks noGrp="1"/>
          </p:cNvSpPr>
          <p:nvPr>
            <p:ph idx="1"/>
          </p:nvPr>
        </p:nvSpPr>
        <p:spPr>
          <a:xfrm>
            <a:off x="269507" y="1737360"/>
            <a:ext cx="11742821" cy="4509436"/>
          </a:xfrm>
        </p:spPr>
        <p:txBody>
          <a:bodyPr>
            <a:normAutofit/>
          </a:bodyPr>
          <a:lstStyle/>
          <a:p>
            <a:r>
              <a:rPr lang="en-US" dirty="0">
                <a:solidFill>
                  <a:schemeClr val="dk1"/>
                </a:solidFill>
                <a:latin typeface="Times New Roman"/>
                <a:ea typeface="Times New Roman"/>
                <a:cs typeface="Times New Roman"/>
                <a:sym typeface="Times New Roman"/>
              </a:rPr>
              <a:t>The dataset we used plays a key role in our implementation as we need to be aware of the source of the data and whether it is imbalanced or not. </a:t>
            </a:r>
          </a:p>
          <a:p>
            <a:pPr algn="just"/>
            <a:r>
              <a:rPr lang="en-US" dirty="0">
                <a:solidFill>
                  <a:schemeClr val="dk1"/>
                </a:solidFill>
                <a:latin typeface="Times New Roman"/>
                <a:ea typeface="Times New Roman"/>
                <a:cs typeface="Times New Roman"/>
                <a:sym typeface="Times New Roman"/>
              </a:rPr>
              <a:t>1. Train.txt: Model will be trained with this dataset which contains 16000 records.</a:t>
            </a:r>
          </a:p>
          <a:p>
            <a:pPr algn="just"/>
            <a:r>
              <a:rPr lang="en-US" dirty="0">
                <a:solidFill>
                  <a:schemeClr val="dk1"/>
                </a:solidFill>
                <a:latin typeface="Times New Roman"/>
                <a:ea typeface="Times New Roman"/>
                <a:cs typeface="Times New Roman"/>
                <a:sym typeface="Times New Roman"/>
              </a:rPr>
              <a:t>2. Val.txt: </a:t>
            </a:r>
            <a:r>
              <a:rPr lang="en-US" b="0" i="0" dirty="0">
                <a:solidFill>
                  <a:schemeClr val="tx1"/>
                </a:solidFill>
                <a:effectLst/>
                <a:latin typeface="Times" panose="02020603050405020304" pitchFamily="18" charset="0"/>
                <a:cs typeface="Times" panose="02020603050405020304" pitchFamily="18" charset="0"/>
              </a:rPr>
              <a:t>Provide an unbiased evaluation of a model fit on the training dataset while tuning model 	    	    hyperparameters. It contains 2000 records.</a:t>
            </a:r>
          </a:p>
          <a:p>
            <a:pPr algn="just"/>
            <a:r>
              <a:rPr lang="en-US" dirty="0">
                <a:solidFill>
                  <a:schemeClr val="tx1"/>
                </a:solidFill>
                <a:latin typeface="Times" panose="02020603050405020304" pitchFamily="18" charset="0"/>
                <a:ea typeface="Times New Roman"/>
                <a:cs typeface="Times" panose="02020603050405020304" pitchFamily="18" charset="0"/>
                <a:sym typeface="Times New Roman"/>
              </a:rPr>
              <a:t>3. Test.txt: Provide an unbiased evaluation of a final model fit on the training dataset.</a:t>
            </a:r>
          </a:p>
          <a:p>
            <a:pPr algn="just"/>
            <a:endParaRPr lang="en-US" dirty="0">
              <a:solidFill>
                <a:schemeClr val="tx1"/>
              </a:solidFill>
              <a:latin typeface="Times" panose="02020603050405020304" pitchFamily="18" charset="0"/>
              <a:ea typeface="Times New Roman"/>
              <a:cs typeface="Times" panose="02020603050405020304" pitchFamily="18" charset="0"/>
              <a:sym typeface="Times New Roman"/>
            </a:endParaRPr>
          </a:p>
        </p:txBody>
      </p:sp>
      <p:sp>
        <p:nvSpPr>
          <p:cNvPr id="4" name="Footer Placeholder 3">
            <a:extLst>
              <a:ext uri="{FF2B5EF4-FFF2-40B4-BE49-F238E27FC236}">
                <a16:creationId xmlns:a16="http://schemas.microsoft.com/office/drawing/2014/main" id="{CDF563A1-3B7E-E49F-F226-8032C2E851C9}"/>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C4F41867-B5B0-8A82-970B-56F4C580237E}"/>
              </a:ext>
            </a:extLst>
          </p:cNvPr>
          <p:cNvSpPr>
            <a:spLocks noGrp="1"/>
          </p:cNvSpPr>
          <p:nvPr>
            <p:ph type="sldNum" sz="quarter" idx="12"/>
          </p:nvPr>
        </p:nvSpPr>
        <p:spPr/>
        <p:txBody>
          <a:bodyPr/>
          <a:lstStyle/>
          <a:p>
            <a:fld id="{DE92F7A9-2FFD-42DC-A3E3-57A511687FBE}" type="slidenum">
              <a:rPr lang="en-IN" smtClean="0"/>
              <a:t>17</a:t>
            </a:fld>
            <a:endParaRPr lang="en-IN"/>
          </a:p>
        </p:txBody>
      </p:sp>
      <p:pic>
        <p:nvPicPr>
          <p:cNvPr id="7" name="Picture 6">
            <a:extLst>
              <a:ext uri="{FF2B5EF4-FFF2-40B4-BE49-F238E27FC236}">
                <a16:creationId xmlns:a16="http://schemas.microsoft.com/office/drawing/2014/main" id="{3BBD400D-CAB1-622F-4BA7-E8A3CB1D3695}"/>
              </a:ext>
            </a:extLst>
          </p:cNvPr>
          <p:cNvPicPr>
            <a:picLocks noChangeAspect="1"/>
          </p:cNvPicPr>
          <p:nvPr/>
        </p:nvPicPr>
        <p:blipFill rotWithShape="1">
          <a:blip r:embed="rId2"/>
          <a:srcRect t="38823"/>
          <a:stretch/>
        </p:blipFill>
        <p:spPr>
          <a:xfrm>
            <a:off x="2413430" y="3992078"/>
            <a:ext cx="6731341" cy="2216308"/>
          </a:xfrm>
          <a:prstGeom prst="rect">
            <a:avLst/>
          </a:prstGeom>
        </p:spPr>
      </p:pic>
    </p:spTree>
    <p:extLst>
      <p:ext uri="{BB962C8B-B14F-4D97-AF65-F5344CB8AC3E}">
        <p14:creationId xmlns:p14="http://schemas.microsoft.com/office/powerpoint/2010/main" val="222340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71E0-F92B-B436-D855-7448C2F72201}"/>
              </a:ext>
            </a:extLst>
          </p:cNvPr>
          <p:cNvSpPr>
            <a:spLocks noGrp="1"/>
          </p:cNvSpPr>
          <p:nvPr>
            <p:ph type="title"/>
          </p:nvPr>
        </p:nvSpPr>
        <p:spPr/>
        <p:txBody>
          <a:bodyPr/>
          <a:lstStyle/>
          <a:p>
            <a:pPr algn="ctr"/>
            <a:r>
              <a:rPr lang="en-IN" dirty="0"/>
              <a:t>Experimental Setup</a:t>
            </a:r>
          </a:p>
        </p:txBody>
      </p:sp>
      <p:sp>
        <p:nvSpPr>
          <p:cNvPr id="3" name="Content Placeholder 2">
            <a:extLst>
              <a:ext uri="{FF2B5EF4-FFF2-40B4-BE49-F238E27FC236}">
                <a16:creationId xmlns:a16="http://schemas.microsoft.com/office/drawing/2014/main" id="{BE6C8012-42CA-04E1-FD9E-04792691BD02}"/>
              </a:ext>
            </a:extLst>
          </p:cNvPr>
          <p:cNvSpPr>
            <a:spLocks noGrp="1"/>
          </p:cNvSpPr>
          <p:nvPr>
            <p:ph idx="1"/>
          </p:nvPr>
        </p:nvSpPr>
        <p:spPr>
          <a:xfrm>
            <a:off x="943167" y="1737360"/>
            <a:ext cx="11036499" cy="4375764"/>
          </a:xfrm>
        </p:spPr>
        <p:txBody>
          <a:bodyPr numCol="2" spcCol="360000">
            <a:noAutofit/>
          </a:bodyPr>
          <a:lstStyle/>
          <a:p>
            <a:pPr>
              <a:buFont typeface="Arial" panose="020B0604020202020204" pitchFamily="34" charset="0"/>
              <a:buChar char="•"/>
            </a:pPr>
            <a:r>
              <a:rPr lang="en-US" sz="1600" b="1" dirty="0">
                <a:solidFill>
                  <a:srgbClr val="000000"/>
                </a:solidFill>
                <a:latin typeface="Times" panose="02020603050405020304" pitchFamily="18" charset="0"/>
                <a:cs typeface="Times" panose="02020603050405020304" pitchFamily="18" charset="0"/>
              </a:rPr>
              <a:t>Data Collection and Preprocessing</a:t>
            </a:r>
            <a:r>
              <a:rPr lang="en-US" sz="1600" dirty="0">
                <a:solidFill>
                  <a:srgbClr val="000000"/>
                </a:solidFill>
                <a:latin typeface="Times" panose="02020603050405020304" pitchFamily="18" charset="0"/>
                <a:cs typeface="Times" panose="02020603050405020304" pitchFamily="18" charset="0"/>
              </a:rPr>
              <a:t>:</a:t>
            </a:r>
          </a:p>
          <a:p>
            <a:pPr marL="0" indent="0">
              <a:buNone/>
            </a:pPr>
            <a:r>
              <a:rPr lang="en-US" sz="1600" dirty="0">
                <a:solidFill>
                  <a:srgbClr val="000000"/>
                </a:solidFill>
                <a:latin typeface="Times" panose="02020603050405020304" pitchFamily="18" charset="0"/>
                <a:cs typeface="Times" panose="02020603050405020304" pitchFamily="18" charset="0"/>
              </a:rPr>
              <a:t>   Extracted data set from Kaggle consisting 20000 records</a:t>
            </a:r>
          </a:p>
          <a:p>
            <a:pPr algn="just">
              <a:buFont typeface="Arial" panose="020B0604020202020204" pitchFamily="34" charset="0"/>
              <a:buChar char="•"/>
            </a:pPr>
            <a:r>
              <a:rPr lang="en-US" sz="1600" b="1" dirty="0">
                <a:solidFill>
                  <a:srgbClr val="000000"/>
                </a:solidFill>
                <a:latin typeface="Times" panose="02020603050405020304" pitchFamily="18" charset="0"/>
                <a:cs typeface="Times" panose="02020603050405020304" pitchFamily="18" charset="0"/>
              </a:rPr>
              <a:t>Data Splitting</a:t>
            </a:r>
          </a:p>
          <a:p>
            <a:pPr marL="0" indent="0">
              <a:buNone/>
            </a:pPr>
            <a:r>
              <a:rPr lang="en-US" sz="1600" dirty="0">
                <a:solidFill>
                  <a:srgbClr val="000000"/>
                </a:solidFill>
                <a:latin typeface="Times" panose="02020603050405020304" pitchFamily="18" charset="0"/>
                <a:cs typeface="Times" panose="02020603050405020304" pitchFamily="18" charset="0"/>
              </a:rPr>
              <a:t>	Train</a:t>
            </a:r>
          </a:p>
          <a:p>
            <a:pPr marL="0" indent="0">
              <a:buNone/>
            </a:pPr>
            <a:r>
              <a:rPr lang="en-US" sz="1600" dirty="0">
                <a:solidFill>
                  <a:srgbClr val="000000"/>
                </a:solidFill>
                <a:latin typeface="Times" panose="02020603050405020304" pitchFamily="18" charset="0"/>
                <a:cs typeface="Times" panose="02020603050405020304" pitchFamily="18" charset="0"/>
              </a:rPr>
              <a:t>	Text</a:t>
            </a:r>
          </a:p>
          <a:p>
            <a:pPr marL="0" indent="0">
              <a:buNone/>
            </a:pPr>
            <a:r>
              <a:rPr lang="en-US" sz="1600" dirty="0">
                <a:solidFill>
                  <a:srgbClr val="000000"/>
                </a:solidFill>
                <a:latin typeface="Times" panose="02020603050405020304" pitchFamily="18" charset="0"/>
                <a:cs typeface="Times" panose="02020603050405020304" pitchFamily="18" charset="0"/>
              </a:rPr>
              <a:t>	Val</a:t>
            </a:r>
          </a:p>
          <a:p>
            <a:pPr>
              <a:buFont typeface="Arial" panose="020B0604020202020204" pitchFamily="34" charset="0"/>
              <a:buChar char="•"/>
            </a:pPr>
            <a:r>
              <a:rPr lang="en-US" sz="1600" b="1" dirty="0">
                <a:solidFill>
                  <a:srgbClr val="000000"/>
                </a:solidFill>
                <a:latin typeface="Times" panose="02020603050405020304" pitchFamily="18" charset="0"/>
                <a:cs typeface="Times" panose="02020603050405020304" pitchFamily="18" charset="0"/>
              </a:rPr>
              <a:t>Model Architecture</a:t>
            </a:r>
            <a:r>
              <a:rPr lang="en-US" sz="1600" dirty="0">
                <a:solidFill>
                  <a:srgbClr val="000000"/>
                </a:solidFill>
                <a:latin typeface="Times" panose="02020603050405020304" pitchFamily="18" charset="0"/>
                <a:cs typeface="Times" panose="02020603050405020304" pitchFamily="18" charset="0"/>
              </a:rPr>
              <a:t>:</a:t>
            </a:r>
          </a:p>
          <a:p>
            <a:pPr marL="0" indent="0">
              <a:buNone/>
            </a:pPr>
            <a:r>
              <a:rPr lang="en-US" sz="1600" dirty="0">
                <a:solidFill>
                  <a:srgbClr val="000000"/>
                </a:solidFill>
                <a:latin typeface="Times" panose="02020603050405020304" pitchFamily="18" charset="0"/>
                <a:cs typeface="Times" panose="02020603050405020304" pitchFamily="18" charset="0"/>
              </a:rPr>
              <a:t>	Embedding, Dropout, 1D conv, 1D </a:t>
            </a:r>
            <a:r>
              <a:rPr lang="en-US" sz="1600" dirty="0" err="1">
                <a:solidFill>
                  <a:srgbClr val="000000"/>
                </a:solidFill>
                <a:latin typeface="Times" panose="02020603050405020304" pitchFamily="18" charset="0"/>
                <a:cs typeface="Times" panose="02020603050405020304" pitchFamily="18" charset="0"/>
              </a:rPr>
              <a:t>MaxPooling</a:t>
            </a:r>
            <a:endParaRPr lang="en-US" sz="1600" dirty="0">
              <a:solidFill>
                <a:srgbClr val="000000"/>
              </a:solidFill>
              <a:latin typeface="Times" panose="02020603050405020304" pitchFamily="18" charset="0"/>
              <a:cs typeface="Times" panose="02020603050405020304" pitchFamily="18" charset="0"/>
            </a:endParaRPr>
          </a:p>
          <a:p>
            <a:pPr marL="0" indent="0">
              <a:buNone/>
            </a:pPr>
            <a:r>
              <a:rPr lang="en-US" sz="1600" dirty="0">
                <a:solidFill>
                  <a:srgbClr val="000000"/>
                </a:solidFill>
                <a:latin typeface="Times" panose="02020603050405020304" pitchFamily="18" charset="0"/>
                <a:cs typeface="Times" panose="02020603050405020304" pitchFamily="18" charset="0"/>
              </a:rPr>
              <a:t>	LSTM, Dense, SoftMax</a:t>
            </a:r>
          </a:p>
          <a:p>
            <a:pPr>
              <a:buFont typeface="Arial" panose="020B0604020202020204" pitchFamily="34" charset="0"/>
              <a:buChar char="•"/>
            </a:pPr>
            <a:r>
              <a:rPr lang="en-US" sz="1600" b="1" dirty="0">
                <a:solidFill>
                  <a:srgbClr val="000000"/>
                </a:solidFill>
                <a:latin typeface="Times" panose="02020603050405020304" pitchFamily="18" charset="0"/>
                <a:cs typeface="Times" panose="02020603050405020304" pitchFamily="18" charset="0"/>
              </a:rPr>
              <a:t>Training Configuration</a:t>
            </a:r>
            <a:r>
              <a:rPr lang="en-US" sz="1600" dirty="0">
                <a:solidFill>
                  <a:srgbClr val="000000"/>
                </a:solidFill>
                <a:latin typeface="Times" panose="02020603050405020304" pitchFamily="18" charset="0"/>
                <a:cs typeface="Times" panose="02020603050405020304" pitchFamily="18" charset="0"/>
              </a:rPr>
              <a:t>:</a:t>
            </a:r>
          </a:p>
          <a:p>
            <a:pPr marL="0" indent="0">
              <a:buNone/>
            </a:pPr>
            <a:r>
              <a:rPr lang="en-US" sz="1600" dirty="0">
                <a:solidFill>
                  <a:srgbClr val="000000"/>
                </a:solidFill>
                <a:latin typeface="Times" panose="02020603050405020304" pitchFamily="18" charset="0"/>
                <a:cs typeface="Times" panose="02020603050405020304" pitchFamily="18" charset="0"/>
              </a:rPr>
              <a:t>	Vocab Size: 14980</a:t>
            </a:r>
          </a:p>
          <a:p>
            <a:pPr marL="0" indent="0">
              <a:buNone/>
            </a:pPr>
            <a:r>
              <a:rPr lang="en-US" sz="1600" dirty="0">
                <a:solidFill>
                  <a:srgbClr val="000000"/>
                </a:solidFill>
                <a:latin typeface="Times" panose="02020603050405020304" pitchFamily="18" charset="0"/>
                <a:cs typeface="Times" panose="02020603050405020304" pitchFamily="18" charset="0"/>
              </a:rPr>
              <a:t>	Embedding Size: 200 Length vectors</a:t>
            </a:r>
          </a:p>
          <a:p>
            <a:pPr marL="0" indent="0">
              <a:buNone/>
            </a:pPr>
            <a:r>
              <a:rPr lang="en-US" sz="1600" dirty="0">
                <a:solidFill>
                  <a:srgbClr val="000000"/>
                </a:solidFill>
                <a:latin typeface="Times" panose="02020603050405020304" pitchFamily="18" charset="0"/>
                <a:cs typeface="Times" panose="02020603050405020304" pitchFamily="18" charset="0"/>
              </a:rPr>
              <a:t>	Batch Size: 256</a:t>
            </a:r>
          </a:p>
          <a:p>
            <a:pPr marL="0" indent="0">
              <a:buNone/>
            </a:pPr>
            <a:r>
              <a:rPr lang="en-US" sz="1600" dirty="0">
                <a:solidFill>
                  <a:srgbClr val="000000"/>
                </a:solidFill>
                <a:latin typeface="Times" panose="02020603050405020304" pitchFamily="18" charset="0"/>
                <a:cs typeface="Times" panose="02020603050405020304" pitchFamily="18" charset="0"/>
              </a:rPr>
              <a:t>	Epochs: 30</a:t>
            </a:r>
          </a:p>
          <a:p>
            <a:pPr>
              <a:buFont typeface="Arial" panose="020B0604020202020204" pitchFamily="34" charset="0"/>
              <a:buChar char="•"/>
            </a:pPr>
            <a:r>
              <a:rPr lang="en-US" sz="1600" b="1" dirty="0">
                <a:solidFill>
                  <a:srgbClr val="000000"/>
                </a:solidFill>
                <a:latin typeface="Times" panose="02020603050405020304" pitchFamily="18" charset="0"/>
                <a:cs typeface="Times" panose="02020603050405020304" pitchFamily="18" charset="0"/>
              </a:rPr>
              <a:t>Model Training</a:t>
            </a:r>
            <a:r>
              <a:rPr lang="en-US" sz="1600" dirty="0">
                <a:solidFill>
                  <a:srgbClr val="000000"/>
                </a:solidFill>
                <a:latin typeface="Times" panose="02020603050405020304" pitchFamily="18" charset="0"/>
                <a:cs typeface="Times" panose="02020603050405020304" pitchFamily="18" charset="0"/>
              </a:rPr>
              <a:t>:</a:t>
            </a:r>
          </a:p>
          <a:p>
            <a:pPr marL="0" indent="0">
              <a:buNone/>
            </a:pPr>
            <a:r>
              <a:rPr lang="en-US" sz="1600" dirty="0">
                <a:solidFill>
                  <a:srgbClr val="000000"/>
                </a:solidFill>
                <a:latin typeface="Times" panose="02020603050405020304" pitchFamily="18" charset="0"/>
                <a:cs typeface="Times" panose="02020603050405020304" pitchFamily="18" charset="0"/>
              </a:rPr>
              <a:t>	Early Stopping: Patience=3,Monitor=</a:t>
            </a:r>
            <a:r>
              <a:rPr lang="en-US" sz="1600" dirty="0" err="1">
                <a:solidFill>
                  <a:srgbClr val="000000"/>
                </a:solidFill>
                <a:latin typeface="Times" panose="02020603050405020304" pitchFamily="18" charset="0"/>
                <a:cs typeface="Times" panose="02020603050405020304" pitchFamily="18" charset="0"/>
              </a:rPr>
              <a:t>Val_Loss</a:t>
            </a:r>
            <a:endParaRPr lang="en-US" sz="1600" dirty="0">
              <a:solidFill>
                <a:srgbClr val="000000"/>
              </a:solidFill>
              <a:latin typeface="Times" panose="02020603050405020304" pitchFamily="18" charset="0"/>
              <a:cs typeface="Times" panose="02020603050405020304" pitchFamily="18" charset="0"/>
            </a:endParaRPr>
          </a:p>
          <a:p>
            <a:pPr marL="457200" indent="-457200">
              <a:buFont typeface="+mj-lt"/>
              <a:buAutoNum type="arabicPeriod"/>
            </a:pPr>
            <a:endParaRPr lang="en-US" sz="1600" dirty="0">
              <a:solidFill>
                <a:srgbClr val="000000"/>
              </a:solidFill>
              <a:latin typeface="Times" panose="02020603050405020304" pitchFamily="18" charset="0"/>
              <a:cs typeface="Times" panose="02020603050405020304" pitchFamily="18" charset="0"/>
            </a:endParaRPr>
          </a:p>
          <a:p>
            <a:pPr>
              <a:buFont typeface="Arial" panose="020B0604020202020204" pitchFamily="34" charset="0"/>
              <a:buChar char="•"/>
            </a:pPr>
            <a:r>
              <a:rPr lang="en-US" sz="1600" b="1" dirty="0">
                <a:solidFill>
                  <a:srgbClr val="000000"/>
                </a:solidFill>
                <a:latin typeface="Times" panose="02020603050405020304" pitchFamily="18" charset="0"/>
                <a:cs typeface="Times" panose="02020603050405020304" pitchFamily="18" charset="0"/>
              </a:rPr>
              <a:t>Codes and Tools</a:t>
            </a:r>
            <a:r>
              <a:rPr lang="en-US" sz="1600" dirty="0">
                <a:solidFill>
                  <a:srgbClr val="000000"/>
                </a:solidFill>
                <a:latin typeface="Times" panose="02020603050405020304" pitchFamily="18" charset="0"/>
                <a:cs typeface="Times" panose="02020603050405020304" pitchFamily="18" charset="0"/>
              </a:rPr>
              <a:t>:</a:t>
            </a:r>
          </a:p>
          <a:p>
            <a:pPr marL="0" indent="0">
              <a:buNone/>
            </a:pPr>
            <a:r>
              <a:rPr lang="en-US" sz="1600">
                <a:solidFill>
                  <a:srgbClr val="000000"/>
                </a:solidFill>
                <a:latin typeface="Times" panose="02020603050405020304" pitchFamily="18" charset="0"/>
                <a:cs typeface="Times" panose="02020603050405020304" pitchFamily="18" charset="0"/>
              </a:rPr>
              <a:t>	NumPy</a:t>
            </a:r>
            <a:r>
              <a:rPr lang="en-US" sz="1600" dirty="0">
                <a:solidFill>
                  <a:srgbClr val="000000"/>
                </a:solidFill>
                <a:latin typeface="Times" panose="02020603050405020304" pitchFamily="18" charset="0"/>
                <a:cs typeface="Times" panose="02020603050405020304" pitchFamily="18" charset="0"/>
              </a:rPr>
              <a:t>, Matplotlib, TensorFlow</a:t>
            </a:r>
          </a:p>
          <a:p>
            <a:pPr marL="457200" indent="-457200" algn="just">
              <a:buFont typeface="+mj-lt"/>
              <a:buAutoNum type="arabicPeriod"/>
            </a:pPr>
            <a:endParaRPr lang="en-US" sz="1600" dirty="0">
              <a:solidFill>
                <a:srgbClr val="000000"/>
              </a:solidFill>
              <a:latin typeface="Times" panose="02020603050405020304" pitchFamily="18" charset="0"/>
              <a:cs typeface="Times" panose="02020603050405020304" pitchFamily="18" charset="0"/>
            </a:endParaRPr>
          </a:p>
          <a:p>
            <a:endParaRPr lang="en-IN" sz="1600" dirty="0"/>
          </a:p>
        </p:txBody>
      </p:sp>
      <p:sp>
        <p:nvSpPr>
          <p:cNvPr id="4" name="Footer Placeholder 3">
            <a:extLst>
              <a:ext uri="{FF2B5EF4-FFF2-40B4-BE49-F238E27FC236}">
                <a16:creationId xmlns:a16="http://schemas.microsoft.com/office/drawing/2014/main" id="{CB7F8E6C-7A74-DAED-4EF7-1C24B69C45BB}"/>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CBB0B386-5C59-5686-EB46-6E37236E1AE2}"/>
              </a:ext>
            </a:extLst>
          </p:cNvPr>
          <p:cNvSpPr>
            <a:spLocks noGrp="1"/>
          </p:cNvSpPr>
          <p:nvPr>
            <p:ph type="sldNum" sz="quarter" idx="12"/>
          </p:nvPr>
        </p:nvSpPr>
        <p:spPr/>
        <p:txBody>
          <a:bodyPr/>
          <a:lstStyle/>
          <a:p>
            <a:fld id="{DE92F7A9-2FFD-42DC-A3E3-57A511687FBE}" type="slidenum">
              <a:rPr lang="en-IN" smtClean="0"/>
              <a:t>18</a:t>
            </a:fld>
            <a:endParaRPr lang="en-IN"/>
          </a:p>
        </p:txBody>
      </p:sp>
    </p:spTree>
    <p:extLst>
      <p:ext uri="{BB962C8B-B14F-4D97-AF65-F5344CB8AC3E}">
        <p14:creationId xmlns:p14="http://schemas.microsoft.com/office/powerpoint/2010/main" val="101961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F7F4-5D5F-36A9-C891-D1D9F6E24388}"/>
              </a:ext>
            </a:extLst>
          </p:cNvPr>
          <p:cNvSpPr>
            <a:spLocks noGrp="1"/>
          </p:cNvSpPr>
          <p:nvPr>
            <p:ph type="title"/>
          </p:nvPr>
        </p:nvSpPr>
        <p:spPr/>
        <p:txBody>
          <a:bodyPr/>
          <a:lstStyle/>
          <a:p>
            <a:pPr algn="ctr"/>
            <a:r>
              <a:rPr lang="en-IN" dirty="0"/>
              <a:t>Performance Metrics</a:t>
            </a:r>
          </a:p>
        </p:txBody>
      </p:sp>
      <p:graphicFrame>
        <p:nvGraphicFramePr>
          <p:cNvPr id="6" name="Content Placeholder 5">
            <a:extLst>
              <a:ext uri="{FF2B5EF4-FFF2-40B4-BE49-F238E27FC236}">
                <a16:creationId xmlns:a16="http://schemas.microsoft.com/office/drawing/2014/main" id="{D84895ED-D713-A6A7-677D-ED422B00BA0E}"/>
              </a:ext>
            </a:extLst>
          </p:cNvPr>
          <p:cNvGraphicFramePr>
            <a:graphicFrameLocks noGrp="1"/>
          </p:cNvGraphicFramePr>
          <p:nvPr>
            <p:ph idx="1"/>
            <p:extLst>
              <p:ext uri="{D42A27DB-BD31-4B8C-83A1-F6EECF244321}">
                <p14:modId xmlns:p14="http://schemas.microsoft.com/office/powerpoint/2010/main" val="3448718992"/>
              </p:ext>
            </p:extLst>
          </p:nvPr>
        </p:nvGraphicFramePr>
        <p:xfrm>
          <a:off x="3301466" y="1931018"/>
          <a:ext cx="6004911" cy="1583105"/>
        </p:xfrm>
        <a:graphic>
          <a:graphicData uri="http://schemas.openxmlformats.org/drawingml/2006/table">
            <a:tbl>
              <a:tblPr firstRow="1" firstCol="1" bandRow="1">
                <a:tableStyleId>{5C22544A-7EE6-4342-B048-85BDC9FD1C3A}</a:tableStyleId>
              </a:tblPr>
              <a:tblGrid>
                <a:gridCol w="1376412">
                  <a:extLst>
                    <a:ext uri="{9D8B030D-6E8A-4147-A177-3AD203B41FA5}">
                      <a16:colId xmlns:a16="http://schemas.microsoft.com/office/drawing/2014/main" val="2774450230"/>
                    </a:ext>
                  </a:extLst>
                </a:gridCol>
                <a:gridCol w="1106905">
                  <a:extLst>
                    <a:ext uri="{9D8B030D-6E8A-4147-A177-3AD203B41FA5}">
                      <a16:colId xmlns:a16="http://schemas.microsoft.com/office/drawing/2014/main" val="1242513897"/>
                    </a:ext>
                  </a:extLst>
                </a:gridCol>
                <a:gridCol w="1119230">
                  <a:extLst>
                    <a:ext uri="{9D8B030D-6E8A-4147-A177-3AD203B41FA5}">
                      <a16:colId xmlns:a16="http://schemas.microsoft.com/office/drawing/2014/main" val="2756673590"/>
                    </a:ext>
                  </a:extLst>
                </a:gridCol>
                <a:gridCol w="1200849">
                  <a:extLst>
                    <a:ext uri="{9D8B030D-6E8A-4147-A177-3AD203B41FA5}">
                      <a16:colId xmlns:a16="http://schemas.microsoft.com/office/drawing/2014/main" val="3189535678"/>
                    </a:ext>
                  </a:extLst>
                </a:gridCol>
                <a:gridCol w="1201515">
                  <a:extLst>
                    <a:ext uri="{9D8B030D-6E8A-4147-A177-3AD203B41FA5}">
                      <a16:colId xmlns:a16="http://schemas.microsoft.com/office/drawing/2014/main" val="836741026"/>
                    </a:ext>
                  </a:extLst>
                </a:gridCol>
              </a:tblGrid>
              <a:tr h="446422">
                <a:tc>
                  <a:txBody>
                    <a:bodyPr/>
                    <a:lstStyle/>
                    <a:p>
                      <a:pPr indent="144145" algn="ctr"/>
                      <a:r>
                        <a:rPr lang="en-US" sz="1600" kern="100" dirty="0">
                          <a:effectLst/>
                        </a:rPr>
                        <a:t>Class Label</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dirty="0">
                          <a:effectLst/>
                        </a:rPr>
                        <a:t>Precision</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dirty="0">
                          <a:effectLst/>
                        </a:rPr>
                        <a:t>Recall</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dirty="0">
                          <a:effectLst/>
                        </a:rPr>
                        <a:t>F1-score</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dirty="0">
                          <a:effectLst/>
                        </a:rPr>
                        <a:t>Support</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1712595"/>
                  </a:ext>
                </a:extLst>
              </a:tr>
              <a:tr h="272265">
                <a:tc>
                  <a:txBody>
                    <a:bodyPr/>
                    <a:lstStyle/>
                    <a:p>
                      <a:pPr indent="144145" algn="just"/>
                      <a:r>
                        <a:rPr lang="en-US" sz="1600" kern="100" dirty="0">
                          <a:effectLst/>
                        </a:rPr>
                        <a:t>Anger</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0.90</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0.92</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0.91</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275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995599"/>
                  </a:ext>
                </a:extLst>
              </a:tr>
              <a:tr h="272265">
                <a:tc>
                  <a:txBody>
                    <a:bodyPr/>
                    <a:lstStyle/>
                    <a:p>
                      <a:pPr indent="144145" algn="just"/>
                      <a:r>
                        <a:rPr lang="en-US" sz="1600" kern="100">
                          <a:effectLst/>
                        </a:rPr>
                        <a:t>Fear</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0.96</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0.88</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0.92</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224</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1775087"/>
                  </a:ext>
                </a:extLst>
              </a:tr>
              <a:tr h="319888">
                <a:tc>
                  <a:txBody>
                    <a:bodyPr/>
                    <a:lstStyle/>
                    <a:p>
                      <a:pPr indent="144145" algn="just"/>
                      <a:r>
                        <a:rPr lang="en-US" sz="1600" kern="100">
                          <a:effectLst/>
                        </a:rPr>
                        <a:t>Joy</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0.96</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0.99</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0.97</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695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45648"/>
                  </a:ext>
                </a:extLst>
              </a:tr>
              <a:tr h="272265">
                <a:tc>
                  <a:txBody>
                    <a:bodyPr/>
                    <a:lstStyle/>
                    <a:p>
                      <a:pPr indent="144145" algn="just"/>
                      <a:r>
                        <a:rPr lang="en-US" sz="1600" kern="100" dirty="0">
                          <a:effectLst/>
                        </a:rPr>
                        <a:t>Sadness</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0.95</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0.94</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581</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8767802"/>
                  </a:ext>
                </a:extLst>
              </a:tr>
            </a:tbl>
          </a:graphicData>
        </a:graphic>
      </p:graphicFrame>
      <p:sp>
        <p:nvSpPr>
          <p:cNvPr id="4" name="Footer Placeholder 3">
            <a:extLst>
              <a:ext uri="{FF2B5EF4-FFF2-40B4-BE49-F238E27FC236}">
                <a16:creationId xmlns:a16="http://schemas.microsoft.com/office/drawing/2014/main" id="{2B23A686-38DE-53ED-F9B9-9766463F5A9A}"/>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009EC60D-AB66-820D-59BD-F1041F5EA95B}"/>
              </a:ext>
            </a:extLst>
          </p:cNvPr>
          <p:cNvSpPr>
            <a:spLocks noGrp="1"/>
          </p:cNvSpPr>
          <p:nvPr>
            <p:ph type="sldNum" sz="quarter" idx="12"/>
          </p:nvPr>
        </p:nvSpPr>
        <p:spPr/>
        <p:txBody>
          <a:bodyPr/>
          <a:lstStyle/>
          <a:p>
            <a:fld id="{DE92F7A9-2FFD-42DC-A3E3-57A511687FBE}" type="slidenum">
              <a:rPr lang="en-IN" smtClean="0"/>
              <a:t>19</a:t>
            </a:fld>
            <a:endParaRPr lang="en-IN"/>
          </a:p>
        </p:txBody>
      </p:sp>
      <p:graphicFrame>
        <p:nvGraphicFramePr>
          <p:cNvPr id="7" name="Table 6">
            <a:extLst>
              <a:ext uri="{FF2B5EF4-FFF2-40B4-BE49-F238E27FC236}">
                <a16:creationId xmlns:a16="http://schemas.microsoft.com/office/drawing/2014/main" id="{93818BBF-6BFC-23DF-8749-996BEB0BB128}"/>
              </a:ext>
            </a:extLst>
          </p:cNvPr>
          <p:cNvGraphicFramePr>
            <a:graphicFrameLocks noGrp="1"/>
          </p:cNvGraphicFramePr>
          <p:nvPr>
            <p:extLst>
              <p:ext uri="{D42A27DB-BD31-4B8C-83A1-F6EECF244321}">
                <p14:modId xmlns:p14="http://schemas.microsoft.com/office/powerpoint/2010/main" val="1197082898"/>
              </p:ext>
            </p:extLst>
          </p:nvPr>
        </p:nvGraphicFramePr>
        <p:xfrm>
          <a:off x="3301467" y="4098056"/>
          <a:ext cx="6062662" cy="1636798"/>
        </p:xfrm>
        <a:graphic>
          <a:graphicData uri="http://schemas.openxmlformats.org/drawingml/2006/table">
            <a:tbl>
              <a:tblPr firstRow="1" firstCol="1" bandRow="1">
                <a:tableStyleId>{5C22544A-7EE6-4342-B048-85BDC9FD1C3A}</a:tableStyleId>
              </a:tblPr>
              <a:tblGrid>
                <a:gridCol w="1376411">
                  <a:extLst>
                    <a:ext uri="{9D8B030D-6E8A-4147-A177-3AD203B41FA5}">
                      <a16:colId xmlns:a16="http://schemas.microsoft.com/office/drawing/2014/main" val="553514350"/>
                    </a:ext>
                  </a:extLst>
                </a:gridCol>
                <a:gridCol w="1078029">
                  <a:extLst>
                    <a:ext uri="{9D8B030D-6E8A-4147-A177-3AD203B41FA5}">
                      <a16:colId xmlns:a16="http://schemas.microsoft.com/office/drawing/2014/main" val="3248104338"/>
                    </a:ext>
                  </a:extLst>
                </a:gridCol>
                <a:gridCol w="1191282">
                  <a:extLst>
                    <a:ext uri="{9D8B030D-6E8A-4147-A177-3AD203B41FA5}">
                      <a16:colId xmlns:a16="http://schemas.microsoft.com/office/drawing/2014/main" val="3588759168"/>
                    </a:ext>
                  </a:extLst>
                </a:gridCol>
                <a:gridCol w="1198135">
                  <a:extLst>
                    <a:ext uri="{9D8B030D-6E8A-4147-A177-3AD203B41FA5}">
                      <a16:colId xmlns:a16="http://schemas.microsoft.com/office/drawing/2014/main" val="3474680208"/>
                    </a:ext>
                  </a:extLst>
                </a:gridCol>
                <a:gridCol w="1218805">
                  <a:extLst>
                    <a:ext uri="{9D8B030D-6E8A-4147-A177-3AD203B41FA5}">
                      <a16:colId xmlns:a16="http://schemas.microsoft.com/office/drawing/2014/main" val="2350602296"/>
                    </a:ext>
                  </a:extLst>
                </a:gridCol>
              </a:tblGrid>
              <a:tr h="368066">
                <a:tc>
                  <a:txBody>
                    <a:bodyPr/>
                    <a:lstStyle/>
                    <a:p>
                      <a:pPr indent="144145" algn="just"/>
                      <a:r>
                        <a:rPr lang="en-US" sz="1600" kern="100" dirty="0">
                          <a:effectLst/>
                        </a:rPr>
                        <a:t>Class Label</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a:effectLst/>
                        </a:rPr>
                        <a:t>Precision</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a:effectLst/>
                        </a:rPr>
                        <a:t>Recall</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a:effectLst/>
                        </a:rPr>
                        <a:t>F1-score</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600" kern="100" dirty="0">
                          <a:effectLst/>
                        </a:rPr>
                        <a:t>Support</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732968"/>
                  </a:ext>
                </a:extLst>
              </a:tr>
              <a:tr h="317183">
                <a:tc>
                  <a:txBody>
                    <a:bodyPr/>
                    <a:lstStyle/>
                    <a:p>
                      <a:pPr indent="144145" algn="just"/>
                      <a:r>
                        <a:rPr lang="en-US" sz="1600" kern="100">
                          <a:effectLst/>
                        </a:rPr>
                        <a:t>Anger</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0.91</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0.94</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0.92</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275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6769445"/>
                  </a:ext>
                </a:extLst>
              </a:tr>
              <a:tr h="317183">
                <a:tc>
                  <a:txBody>
                    <a:bodyPr/>
                    <a:lstStyle/>
                    <a:p>
                      <a:pPr indent="144145" algn="just"/>
                      <a:r>
                        <a:rPr lang="en-US" sz="1600" kern="100">
                          <a:effectLst/>
                        </a:rPr>
                        <a:t>Fear</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0.93</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0.94</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224</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3544891"/>
                  </a:ext>
                </a:extLst>
              </a:tr>
              <a:tr h="317183">
                <a:tc>
                  <a:txBody>
                    <a:bodyPr/>
                    <a:lstStyle/>
                    <a:p>
                      <a:pPr indent="144145" algn="just"/>
                      <a:r>
                        <a:rPr lang="en-US" sz="1600" kern="100">
                          <a:effectLst/>
                        </a:rPr>
                        <a:t>Joy</a:t>
                      </a:r>
                      <a:endParaRPr lang="en-IN" sz="16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0.99</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0.98</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0.99</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695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2957525"/>
                  </a:ext>
                </a:extLst>
              </a:tr>
              <a:tr h="317183">
                <a:tc>
                  <a:txBody>
                    <a:bodyPr/>
                    <a:lstStyle/>
                    <a:p>
                      <a:pPr indent="144145" algn="just"/>
                      <a:r>
                        <a:rPr lang="en-US" sz="1600" kern="100" dirty="0">
                          <a:effectLst/>
                        </a:rPr>
                        <a:t>Sadness</a:t>
                      </a:r>
                      <a:endParaRPr lang="en-IN" sz="16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a:effectLst/>
                        </a:rPr>
                        <a:t>0.95</a:t>
                      </a:r>
                      <a:endParaRPr lang="en-IN" sz="1400" kern="1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kern="100" dirty="0">
                          <a:effectLst/>
                        </a:rPr>
                        <a:t>581</a:t>
                      </a:r>
                      <a:endParaRPr lang="en-IN" sz="1400" kern="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9038948"/>
                  </a:ext>
                </a:extLst>
              </a:tr>
            </a:tbl>
          </a:graphicData>
        </a:graphic>
      </p:graphicFrame>
      <p:sp>
        <p:nvSpPr>
          <p:cNvPr id="8" name="TextBox 7">
            <a:extLst>
              <a:ext uri="{FF2B5EF4-FFF2-40B4-BE49-F238E27FC236}">
                <a16:creationId xmlns:a16="http://schemas.microsoft.com/office/drawing/2014/main" id="{378450BB-5CA8-5BB7-D79E-FDE2C09A1F5F}"/>
              </a:ext>
            </a:extLst>
          </p:cNvPr>
          <p:cNvSpPr txBox="1"/>
          <p:nvPr/>
        </p:nvSpPr>
        <p:spPr>
          <a:xfrm>
            <a:off x="4679256" y="5871412"/>
            <a:ext cx="2894447" cy="369332"/>
          </a:xfrm>
          <a:prstGeom prst="rect">
            <a:avLst/>
          </a:prstGeom>
          <a:noFill/>
        </p:spPr>
        <p:txBody>
          <a:bodyPr wrap="none" rtlCol="0">
            <a:spAutoFit/>
          </a:bodyPr>
          <a:lstStyle/>
          <a:p>
            <a:r>
              <a:rPr lang="en-IN" dirty="0"/>
              <a:t>Evaluation Metric of BI-LSTM</a:t>
            </a:r>
          </a:p>
        </p:txBody>
      </p:sp>
      <p:sp>
        <p:nvSpPr>
          <p:cNvPr id="9" name="TextBox 8">
            <a:extLst>
              <a:ext uri="{FF2B5EF4-FFF2-40B4-BE49-F238E27FC236}">
                <a16:creationId xmlns:a16="http://schemas.microsoft.com/office/drawing/2014/main" id="{23C49879-632B-E990-5E76-40700B2C093D}"/>
              </a:ext>
            </a:extLst>
          </p:cNvPr>
          <p:cNvSpPr txBox="1"/>
          <p:nvPr/>
        </p:nvSpPr>
        <p:spPr>
          <a:xfrm>
            <a:off x="4679256" y="3564608"/>
            <a:ext cx="2641172" cy="369332"/>
          </a:xfrm>
          <a:prstGeom prst="rect">
            <a:avLst/>
          </a:prstGeom>
          <a:noFill/>
        </p:spPr>
        <p:txBody>
          <a:bodyPr wrap="none" rtlCol="0">
            <a:spAutoFit/>
          </a:bodyPr>
          <a:lstStyle/>
          <a:p>
            <a:r>
              <a:rPr lang="en-IN" dirty="0"/>
              <a:t>Evaluation Metric of LSTM</a:t>
            </a:r>
          </a:p>
        </p:txBody>
      </p:sp>
    </p:spTree>
    <p:extLst>
      <p:ext uri="{BB962C8B-B14F-4D97-AF65-F5344CB8AC3E}">
        <p14:creationId xmlns:p14="http://schemas.microsoft.com/office/powerpoint/2010/main" val="59295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IN"/>
              <a:t>Outline/Agenda</a:t>
            </a:r>
            <a:endParaRPr/>
          </a:p>
        </p:txBody>
      </p:sp>
      <p:sp>
        <p:nvSpPr>
          <p:cNvPr id="114" name="Google Shape;114;p2"/>
          <p:cNvSpPr txBox="1">
            <a:spLocks noGrp="1"/>
          </p:cNvSpPr>
          <p:nvPr>
            <p:ph type="body" idx="1"/>
          </p:nvPr>
        </p:nvSpPr>
        <p:spPr>
          <a:xfrm>
            <a:off x="1755330" y="2086909"/>
            <a:ext cx="10058400" cy="4023300"/>
          </a:xfrm>
          <a:prstGeom prst="rect">
            <a:avLst/>
          </a:prstGeom>
          <a:noFill/>
          <a:ln>
            <a:noFill/>
          </a:ln>
        </p:spPr>
        <p:txBody>
          <a:bodyPr spcFirstLastPara="1" wrap="square" lIns="0" tIns="45700" rIns="0" bIns="45700" anchor="t" anchorCtr="0">
            <a:noAutofit/>
          </a:bodyPr>
          <a:lstStyle/>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Title</a:t>
            </a:r>
            <a:endParaRPr sz="1900" dirty="0">
              <a:solidFill>
                <a:schemeClr val="dk1"/>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Introduction</a:t>
            </a:r>
            <a:endParaRPr sz="1900" dirty="0">
              <a:solidFill>
                <a:schemeClr val="dk1"/>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Motivation</a:t>
            </a:r>
            <a:endParaRPr sz="1900" dirty="0">
              <a:solidFill>
                <a:schemeClr val="dk1"/>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Literature Survey</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Outcome of Literature Survey/Drawbacks</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Objectives</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Proposed Method</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Architecture/Block Diagram</a:t>
            </a:r>
            <a:endParaRPr sz="1900" dirty="0">
              <a:solidFill>
                <a:srgbClr val="0D0D0D"/>
              </a:solidFill>
              <a:latin typeface="Times New Roman"/>
              <a:ea typeface="Times New Roman"/>
              <a:cs typeface="Times New Roman"/>
              <a:sym typeface="Times New Roman"/>
            </a:endParaRPr>
          </a:p>
          <a:p>
            <a:pPr marL="91440" lvl="0" indent="0" algn="l" rtl="0">
              <a:lnSpc>
                <a:spcPct val="70000"/>
              </a:lnSpc>
              <a:spcBef>
                <a:spcPts val="0"/>
              </a:spcBef>
              <a:spcAft>
                <a:spcPts val="0"/>
              </a:spcAft>
              <a:buSzPts val="2000"/>
              <a:buNone/>
            </a:pPr>
            <a:endParaRPr sz="2500" dirty="0">
              <a:latin typeface="Times New Roman"/>
              <a:ea typeface="Times New Roman"/>
              <a:cs typeface="Times New Roman"/>
              <a:sym typeface="Times New Roman"/>
            </a:endParaRPr>
          </a:p>
        </p:txBody>
      </p:sp>
      <p:sp>
        <p:nvSpPr>
          <p:cNvPr id="115" name="Google Shape;115;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dirty="0"/>
          </a:p>
        </p:txBody>
      </p:sp>
      <p:sp>
        <p:nvSpPr>
          <p:cNvPr id="116" name="Google Shape;11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17" name="Google Shape;117;p2"/>
          <p:cNvSpPr txBox="1"/>
          <p:nvPr/>
        </p:nvSpPr>
        <p:spPr>
          <a:xfrm>
            <a:off x="843275" y="4755175"/>
            <a:ext cx="6522600" cy="461700"/>
          </a:xfrm>
          <a:prstGeom prst="rect">
            <a:avLst/>
          </a:prstGeom>
          <a:noFill/>
          <a:ln>
            <a:noFill/>
          </a:ln>
        </p:spPr>
        <p:txBody>
          <a:bodyPr spcFirstLastPara="1" wrap="square" lIns="91425" tIns="91425" rIns="91425" bIns="91425" anchor="t" anchorCtr="0">
            <a:spAutoFit/>
          </a:bodyPr>
          <a:lstStyle/>
          <a:p>
            <a:pPr marL="457200" lvl="0" indent="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18" name="Google Shape;118;p2"/>
          <p:cNvSpPr txBox="1"/>
          <p:nvPr/>
        </p:nvSpPr>
        <p:spPr>
          <a:xfrm>
            <a:off x="7031175" y="2146500"/>
            <a:ext cx="4237200" cy="2565000"/>
          </a:xfrm>
          <a:prstGeom prst="rect">
            <a:avLst/>
          </a:prstGeom>
          <a:noFill/>
          <a:ln>
            <a:noFill/>
          </a:ln>
        </p:spPr>
        <p:txBody>
          <a:bodyPr spcFirstLastPara="1" wrap="square" lIns="91425" tIns="91425" rIns="91425" bIns="91425" anchor="t" anchorCtr="0">
            <a:noAutofit/>
          </a:bodyPr>
          <a:lstStyle/>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Algorithm/Flowchart </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Dataset</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Experimental Setup</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Performance Metrics</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Results</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Conclusion</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Future Work</a:t>
            </a:r>
            <a:endParaRPr sz="1900" dirty="0">
              <a:solidFill>
                <a:srgbClr val="0D0D0D"/>
              </a:solidFill>
              <a:latin typeface="Times New Roman"/>
              <a:ea typeface="Times New Roman"/>
              <a:cs typeface="Times New Roman"/>
              <a:sym typeface="Times New Roman"/>
            </a:endParaRPr>
          </a:p>
          <a:p>
            <a:pPr marL="0" lvl="0" indent="-120650" algn="just" rtl="0">
              <a:lnSpc>
                <a:spcPct val="130000"/>
              </a:lnSpc>
              <a:spcBef>
                <a:spcPts val="0"/>
              </a:spcBef>
              <a:spcAft>
                <a:spcPts val="0"/>
              </a:spcAft>
              <a:buClr>
                <a:srgbClr val="0D0D0D"/>
              </a:buClr>
              <a:buSzPts val="1900"/>
              <a:buFont typeface="Times New Roman"/>
              <a:buChar char="❖"/>
            </a:pPr>
            <a:r>
              <a:rPr lang="en-IN" sz="1900" dirty="0">
                <a:solidFill>
                  <a:srgbClr val="0D0D0D"/>
                </a:solidFill>
                <a:latin typeface="Times New Roman"/>
                <a:ea typeface="Times New Roman"/>
                <a:cs typeface="Times New Roman"/>
                <a:sym typeface="Times New Roman"/>
              </a:rPr>
              <a:t>References</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rgbClr val="3F3F3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623F-1EF0-55A2-A374-56D58BDD8DF7}"/>
              </a:ext>
            </a:extLst>
          </p:cNvPr>
          <p:cNvSpPr>
            <a:spLocks noGrp="1"/>
          </p:cNvSpPr>
          <p:nvPr>
            <p:ph type="title"/>
          </p:nvPr>
        </p:nvSpPr>
        <p:spPr/>
        <p:txBody>
          <a:bodyPr/>
          <a:lstStyle/>
          <a:p>
            <a:pPr algn="ctr"/>
            <a:r>
              <a:rPr lang="en-IN" dirty="0"/>
              <a:t>Results</a:t>
            </a:r>
          </a:p>
        </p:txBody>
      </p:sp>
      <p:sp>
        <p:nvSpPr>
          <p:cNvPr id="4" name="Footer Placeholder 3">
            <a:extLst>
              <a:ext uri="{FF2B5EF4-FFF2-40B4-BE49-F238E27FC236}">
                <a16:creationId xmlns:a16="http://schemas.microsoft.com/office/drawing/2014/main" id="{D1342897-8139-F9BD-DF18-13B3F0E5716B}"/>
              </a:ext>
            </a:extLst>
          </p:cNvPr>
          <p:cNvSpPr>
            <a:spLocks noGrp="1"/>
          </p:cNvSpPr>
          <p:nvPr>
            <p:ph type="ftr" sz="quarter" idx="11"/>
          </p:nvPr>
        </p:nvSpPr>
        <p:spPr>
          <a:xfrm>
            <a:off x="3715078" y="6492875"/>
            <a:ext cx="4822804" cy="365125"/>
          </a:xfrm>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FEEE999B-3FB0-D3F1-C3D1-F411E8F22063}"/>
              </a:ext>
            </a:extLst>
          </p:cNvPr>
          <p:cNvSpPr>
            <a:spLocks noGrp="1"/>
          </p:cNvSpPr>
          <p:nvPr>
            <p:ph type="sldNum" sz="quarter" idx="12"/>
          </p:nvPr>
        </p:nvSpPr>
        <p:spPr/>
        <p:txBody>
          <a:bodyPr/>
          <a:lstStyle/>
          <a:p>
            <a:fld id="{DE92F7A9-2FFD-42DC-A3E3-57A511687FBE}" type="slidenum">
              <a:rPr lang="en-IN" smtClean="0"/>
              <a:t>20</a:t>
            </a:fld>
            <a:endParaRPr lang="en-IN"/>
          </a:p>
        </p:txBody>
      </p:sp>
      <p:pic>
        <p:nvPicPr>
          <p:cNvPr id="6" name="Picture 5">
            <a:extLst>
              <a:ext uri="{FF2B5EF4-FFF2-40B4-BE49-F238E27FC236}">
                <a16:creationId xmlns:a16="http://schemas.microsoft.com/office/drawing/2014/main" id="{1022D26B-51EC-2024-A626-7B4C8D391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2" y="1737361"/>
            <a:ext cx="5975468" cy="4143676"/>
          </a:xfrm>
          <a:prstGeom prst="rect">
            <a:avLst/>
          </a:prstGeom>
        </p:spPr>
      </p:pic>
      <p:pic>
        <p:nvPicPr>
          <p:cNvPr id="7" name="Picture 6">
            <a:extLst>
              <a:ext uri="{FF2B5EF4-FFF2-40B4-BE49-F238E27FC236}">
                <a16:creationId xmlns:a16="http://schemas.microsoft.com/office/drawing/2014/main" id="{3F8545A4-E010-1E1E-A804-4F89BCFF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512" y="1572991"/>
            <a:ext cx="5870476" cy="4308046"/>
          </a:xfrm>
          <a:prstGeom prst="rect">
            <a:avLst/>
          </a:prstGeom>
        </p:spPr>
      </p:pic>
      <p:sp>
        <p:nvSpPr>
          <p:cNvPr id="10" name="TextBox 9">
            <a:extLst>
              <a:ext uri="{FF2B5EF4-FFF2-40B4-BE49-F238E27FC236}">
                <a16:creationId xmlns:a16="http://schemas.microsoft.com/office/drawing/2014/main" id="{FD9F7DED-06E0-9D53-4F78-F32FDD981883}"/>
              </a:ext>
            </a:extLst>
          </p:cNvPr>
          <p:cNvSpPr txBox="1"/>
          <p:nvPr/>
        </p:nvSpPr>
        <p:spPr>
          <a:xfrm>
            <a:off x="1511166" y="5817624"/>
            <a:ext cx="3039678" cy="369332"/>
          </a:xfrm>
          <a:prstGeom prst="rect">
            <a:avLst/>
          </a:prstGeom>
          <a:noFill/>
        </p:spPr>
        <p:txBody>
          <a:bodyPr wrap="none" rtlCol="0">
            <a:spAutoFit/>
          </a:bodyPr>
          <a:lstStyle/>
          <a:p>
            <a:r>
              <a:rPr lang="en-IN" dirty="0"/>
              <a:t>Model Accuracy in each Epoch</a:t>
            </a:r>
          </a:p>
        </p:txBody>
      </p:sp>
      <p:sp>
        <p:nvSpPr>
          <p:cNvPr id="11" name="TextBox 10">
            <a:extLst>
              <a:ext uri="{FF2B5EF4-FFF2-40B4-BE49-F238E27FC236}">
                <a16:creationId xmlns:a16="http://schemas.microsoft.com/office/drawing/2014/main" id="{23374F3B-571A-7AA6-0050-78DF942AE77F}"/>
              </a:ext>
            </a:extLst>
          </p:cNvPr>
          <p:cNvSpPr txBox="1"/>
          <p:nvPr/>
        </p:nvSpPr>
        <p:spPr>
          <a:xfrm>
            <a:off x="7198092" y="5801079"/>
            <a:ext cx="2600392" cy="369332"/>
          </a:xfrm>
          <a:prstGeom prst="rect">
            <a:avLst/>
          </a:prstGeom>
          <a:noFill/>
        </p:spPr>
        <p:txBody>
          <a:bodyPr wrap="none" rtlCol="0">
            <a:spAutoFit/>
          </a:bodyPr>
          <a:lstStyle/>
          <a:p>
            <a:r>
              <a:rPr lang="en-IN" dirty="0"/>
              <a:t>Model Loss in each Epoch</a:t>
            </a:r>
          </a:p>
        </p:txBody>
      </p:sp>
    </p:spTree>
    <p:extLst>
      <p:ext uri="{BB962C8B-B14F-4D97-AF65-F5344CB8AC3E}">
        <p14:creationId xmlns:p14="http://schemas.microsoft.com/office/powerpoint/2010/main" val="3234220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18CF-87C3-4598-559F-2AF7E2FDB38E}"/>
              </a:ext>
            </a:extLst>
          </p:cNvPr>
          <p:cNvSpPr>
            <a:spLocks noGrp="1"/>
          </p:cNvSpPr>
          <p:nvPr>
            <p:ph type="title"/>
          </p:nvPr>
        </p:nvSpPr>
        <p:spPr/>
        <p:txBody>
          <a:bodyPr/>
          <a:lstStyle/>
          <a:p>
            <a:pPr algn="ctr"/>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BD32BB5C-C3A6-7BA6-DA53-3F8D7B6B86CA}"/>
              </a:ext>
            </a:extLst>
          </p:cNvPr>
          <p:cNvSpPr>
            <a:spLocks noGrp="1"/>
          </p:cNvSpPr>
          <p:nvPr>
            <p:ph idx="1"/>
          </p:nvPr>
        </p:nvSpPr>
        <p:spPr/>
        <p:txBody>
          <a:bodyPr/>
          <a:lstStyle/>
          <a:p>
            <a:pPr algn="just"/>
            <a:r>
              <a:rPr lang="en-US" dirty="0">
                <a:effectLst/>
                <a:latin typeface="Times" panose="02020603050405020304" pitchFamily="18" charset="0"/>
                <a:ea typeface="Times New Roman" panose="02020603050405020304" pitchFamily="18" charset="0"/>
                <a:cs typeface="Times New Roman" panose="02020603050405020304" pitchFamily="18" charset="0"/>
              </a:rPr>
              <a:t>The significance of social network analysis is explored throughout this study. This research asserts that exploratory data analysis provides a gateway to the undiscovered world of WhatsApp Chats and successfully was able to use the necessary tools to develop an analysis of a WhatsApp group chat and visually depict the top 15 people in the chat group, analyze the emojis and most active day/month/year, and so on. Ultimately, the analysis produced the desired results and was able to demonstrate the level of engagement of all participants in the exported WhatsApp chat. Emotion Detection using LSTM model needed several intermediate layers for passing memory to get the desired output. In this project, seven intermediate layers are used to make the sequential model and to predict the emotion in four different categories ['sadness', 'anger', 'joy', 'fear']. A dataset of 16,000 records has been used, but most of the records have either 'joy' or 'sadness'. In this sequential model, a word embedding layer needs to be employed to understand how the model works and responds to the reviews or textual data. The unsupervised word embedding learning algorithm is used.</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66D36946-E0D0-9BB7-B8F2-9949FFB05A78}"/>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235813EC-3434-64C2-385D-24361B51B4AC}"/>
              </a:ext>
            </a:extLst>
          </p:cNvPr>
          <p:cNvSpPr>
            <a:spLocks noGrp="1"/>
          </p:cNvSpPr>
          <p:nvPr>
            <p:ph type="sldNum" sz="quarter" idx="12"/>
          </p:nvPr>
        </p:nvSpPr>
        <p:spPr/>
        <p:txBody>
          <a:bodyPr/>
          <a:lstStyle/>
          <a:p>
            <a:fld id="{DE92F7A9-2FFD-42DC-A3E3-57A511687FBE}" type="slidenum">
              <a:rPr lang="en-IN" smtClean="0"/>
              <a:t>21</a:t>
            </a:fld>
            <a:endParaRPr lang="en-IN"/>
          </a:p>
        </p:txBody>
      </p:sp>
    </p:spTree>
    <p:extLst>
      <p:ext uri="{BB962C8B-B14F-4D97-AF65-F5344CB8AC3E}">
        <p14:creationId xmlns:p14="http://schemas.microsoft.com/office/powerpoint/2010/main" val="171560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E43F-0892-595A-1D28-2BE7A528FFB7}"/>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D63E9BE2-80DD-07E9-9DC4-9E6C918C0092}"/>
              </a:ext>
            </a:extLst>
          </p:cNvPr>
          <p:cNvSpPr>
            <a:spLocks noGrp="1"/>
          </p:cNvSpPr>
          <p:nvPr>
            <p:ph idx="1"/>
          </p:nvPr>
        </p:nvSpPr>
        <p:spPr/>
        <p:txBody>
          <a:bodyPr/>
          <a:lstStyle/>
          <a:p>
            <a:pPr algn="just"/>
            <a:r>
              <a:rPr lang="en-US" dirty="0">
                <a:effectLst/>
                <a:latin typeface="Times" panose="02020603050405020304" pitchFamily="18" charset="0"/>
                <a:ea typeface="Times New Roman" panose="02020603050405020304" pitchFamily="18" charset="0"/>
                <a:cs typeface="Times New Roman" panose="02020603050405020304" pitchFamily="18" charset="0"/>
              </a:rPr>
              <a:t>Although we observed a lot of insights in exploratory data analysis, such as day-by-day messages, most active time in the group, most used terms during the conversation, and so on, in addition, we noticed a spike in hate speech, cyberbullying, heckling, and greater impudence on social media.  This study lacks in features like time-wise topic modeling (which will indicate the conversations about topics between two periods), code recognition (in case programming language code is provided in chat), and product feature extraction (to collect specifics if the user discusses purchasing any product). Majority records in Emotion detection relate to either joy or sadness; consequently, additional records need to be included for more accurate and diverse output. Furthermore, it now predicts emotions in four separate categories; it must be improved to categorize at least 15 emotions. In addition, the use of some Google API for emotion detection in any language can be implemented. Deep learning models' performance can be enhanced by varying word embedding algorithms and hyperparameters. It can produce the most accurate results by applying pre-trained NLP called Bi-directional Encoder Representation from Transformer (BERT).</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FB1C442-3BAD-CF84-C602-71C854A3C970}"/>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40FB49D1-16A4-FE74-8502-5E8F6729319F}"/>
              </a:ext>
            </a:extLst>
          </p:cNvPr>
          <p:cNvSpPr>
            <a:spLocks noGrp="1"/>
          </p:cNvSpPr>
          <p:nvPr>
            <p:ph type="sldNum" sz="quarter" idx="12"/>
          </p:nvPr>
        </p:nvSpPr>
        <p:spPr/>
        <p:txBody>
          <a:bodyPr/>
          <a:lstStyle/>
          <a:p>
            <a:fld id="{DE92F7A9-2FFD-42DC-A3E3-57A511687FBE}" type="slidenum">
              <a:rPr lang="en-IN" smtClean="0"/>
              <a:t>22</a:t>
            </a:fld>
            <a:endParaRPr lang="en-IN"/>
          </a:p>
        </p:txBody>
      </p:sp>
    </p:spTree>
    <p:extLst>
      <p:ext uri="{BB962C8B-B14F-4D97-AF65-F5344CB8AC3E}">
        <p14:creationId xmlns:p14="http://schemas.microsoft.com/office/powerpoint/2010/main" val="424860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133-D44C-35C3-B3EF-83008AB8411E}"/>
              </a:ext>
            </a:extLst>
          </p:cNvPr>
          <p:cNvSpPr>
            <a:spLocks noGrp="1"/>
          </p:cNvSpPr>
          <p:nvPr>
            <p:ph type="title"/>
          </p:nvPr>
        </p:nvSpPr>
        <p:spPr>
          <a:xfrm>
            <a:off x="861717" y="110092"/>
            <a:ext cx="10058400" cy="1450757"/>
          </a:xfrm>
        </p:spPr>
        <p:txBody>
          <a:bodyPr/>
          <a:lstStyle/>
          <a:p>
            <a:pPr algn="ctr"/>
            <a:r>
              <a:rPr lang="en-IN" dirty="0"/>
              <a:t>References</a:t>
            </a:r>
          </a:p>
        </p:txBody>
      </p:sp>
      <p:sp>
        <p:nvSpPr>
          <p:cNvPr id="3" name="Content Placeholder 2">
            <a:extLst>
              <a:ext uri="{FF2B5EF4-FFF2-40B4-BE49-F238E27FC236}">
                <a16:creationId xmlns:a16="http://schemas.microsoft.com/office/drawing/2014/main" id="{B315627C-3341-D94E-FD73-CED518F666BF}"/>
              </a:ext>
            </a:extLst>
          </p:cNvPr>
          <p:cNvSpPr>
            <a:spLocks noGrp="1"/>
          </p:cNvSpPr>
          <p:nvPr>
            <p:ph idx="1"/>
          </p:nvPr>
        </p:nvSpPr>
        <p:spPr>
          <a:xfrm>
            <a:off x="288758" y="1751800"/>
            <a:ext cx="11614484" cy="3657600"/>
          </a:xfrm>
        </p:spPr>
        <p:txBody>
          <a:bodyPr numCol="2" spcCol="360000">
            <a:noAutofit/>
          </a:bodyPr>
          <a:lstStyle/>
          <a:p>
            <a:pPr marL="342900" indent="-342900" algn="just">
              <a:buClr>
                <a:srgbClr val="BD582C"/>
              </a:buClr>
              <a:buSzPct val="92000"/>
              <a:buFont typeface="+mj-lt"/>
              <a:buAutoNum type="arabicPeriod"/>
            </a:pPr>
            <a:r>
              <a:rPr lang="en-IN" sz="1500" dirty="0" err="1">
                <a:solidFill>
                  <a:srgbClr val="000000"/>
                </a:solidFill>
                <a:effectLst/>
                <a:latin typeface="Times" panose="02020603050405020304" pitchFamily="18" charset="0"/>
                <a:ea typeface="NimbusRomNo9L-Regu"/>
                <a:cs typeface="Times" panose="02020603050405020304" pitchFamily="18" charset="0"/>
              </a:rPr>
              <a:t>A.Vijayaraj</a:t>
            </a:r>
            <a:r>
              <a:rPr lang="en-IN" sz="1500" dirty="0">
                <a:solidFill>
                  <a:srgbClr val="000000"/>
                </a:solidFill>
                <a:effectLst/>
                <a:latin typeface="Times" panose="02020603050405020304" pitchFamily="18" charset="0"/>
                <a:ea typeface="NimbusRomNo9L-Regu"/>
                <a:cs typeface="Times" panose="02020603050405020304" pitchFamily="18" charset="0"/>
              </a:rPr>
              <a:t>, </a:t>
            </a:r>
            <a:r>
              <a:rPr lang="en-IN" sz="1500" dirty="0" err="1">
                <a:solidFill>
                  <a:srgbClr val="000000"/>
                </a:solidFill>
                <a:effectLst/>
                <a:latin typeface="Times" panose="02020603050405020304" pitchFamily="18" charset="0"/>
                <a:ea typeface="NimbusRomNo9L-Regu"/>
                <a:cs typeface="Times" panose="02020603050405020304" pitchFamily="18" charset="0"/>
              </a:rPr>
              <a:t>K.Bhavana</a:t>
            </a:r>
            <a:r>
              <a:rPr lang="en-IN" sz="1500" dirty="0">
                <a:solidFill>
                  <a:srgbClr val="000000"/>
                </a:solidFill>
                <a:effectLst/>
                <a:latin typeface="Times" panose="02020603050405020304" pitchFamily="18" charset="0"/>
                <a:ea typeface="NimbusRomNo9L-Regu"/>
                <a:cs typeface="Times" panose="02020603050405020304" pitchFamily="18" charset="0"/>
              </a:rPr>
              <a:t>, </a:t>
            </a:r>
            <a:r>
              <a:rPr lang="en-IN" sz="1500" dirty="0" err="1">
                <a:solidFill>
                  <a:srgbClr val="000000"/>
                </a:solidFill>
                <a:effectLst/>
                <a:latin typeface="Times" panose="02020603050405020304" pitchFamily="18" charset="0"/>
                <a:ea typeface="NimbusRomNo9L-Regu"/>
                <a:cs typeface="Times" panose="02020603050405020304" pitchFamily="18" charset="0"/>
              </a:rPr>
              <a:t>S.SreeDurga</a:t>
            </a:r>
            <a:r>
              <a:rPr lang="en-IN" sz="1500" dirty="0">
                <a:solidFill>
                  <a:srgbClr val="000000"/>
                </a:solidFill>
                <a:effectLst/>
                <a:latin typeface="Times" panose="02020603050405020304" pitchFamily="18" charset="0"/>
                <a:ea typeface="NimbusRomNo9L-Regu"/>
                <a:cs typeface="Times" panose="02020603050405020304" pitchFamily="18" charset="0"/>
              </a:rPr>
              <a:t>, and S. Lokesh. Naik, “Twitter based Sentimental Analysis of Covid-19 Observations,” Materials Today: Proceedings, May 2022</a:t>
            </a:r>
          </a:p>
          <a:p>
            <a:pPr marL="342900" lvl="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NimbusRomNo9L-Regu"/>
                <a:cs typeface="Times" panose="02020603050405020304" pitchFamily="18" charset="0"/>
              </a:rPr>
              <a:t>D. Kanojia and A. Joshi, “Chapter 3 - Applications and challenges of SA in real-life scenarios,” ScienceDirect, Jan. 01, 2023. (accessed Nov. 05, 2023).x</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NimbusRomNo9L-Regu"/>
                <a:cs typeface="Times" panose="02020603050405020304" pitchFamily="18" charset="0"/>
              </a:rPr>
              <a:t>G. Rao, W. Huang, Z. Feng, and Q. Cong, “LSTM with sentence representations for document-level sentiment</a:t>
            </a:r>
            <a:r>
              <a:rPr lang="en-IN" sz="1500" dirty="0">
                <a:latin typeface="Times" panose="02020603050405020304" pitchFamily="18" charset="0"/>
                <a:ea typeface="NimbusRomNo9L-Regu"/>
                <a:cs typeface="Times New Roman" panose="02020603050405020304" pitchFamily="18" charset="0"/>
              </a:rPr>
              <a:t> </a:t>
            </a:r>
            <a:r>
              <a:rPr lang="en-IN" sz="1500" dirty="0">
                <a:solidFill>
                  <a:srgbClr val="000000"/>
                </a:solidFill>
                <a:effectLst/>
                <a:latin typeface="Times" panose="02020603050405020304" pitchFamily="18" charset="0"/>
                <a:ea typeface="NimbusRomNo9L-Regu"/>
                <a:cs typeface="Times" panose="02020603050405020304" pitchFamily="18" charset="0"/>
              </a:rPr>
              <a:t>classification,” Neurocomputing, vol. 308, pp. 49–57, Sep.2018</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SzPct val="92000"/>
              <a:buFont typeface="+mj-lt"/>
              <a:buAutoNum type="arabicPeriod"/>
            </a:pPr>
            <a:r>
              <a:rPr lang="en-US"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Huang Zou, Xin </a:t>
            </a:r>
            <a:r>
              <a:rPr lang="en-US" sz="15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hua</a:t>
            </a:r>
            <a:r>
              <a:rPr lang="en-US"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Tang, Bin Xie and Bing Liu, ”Sentiment classification using machine learning techniques with syntax features”, pages 175–179, 2015.</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NimbusRomNo9L-Regu"/>
                <a:cs typeface="Times" panose="02020603050405020304" pitchFamily="18" charset="0"/>
              </a:rPr>
              <a:t>I. N. </a:t>
            </a:r>
            <a:r>
              <a:rPr lang="en-IN" sz="1500" dirty="0" err="1">
                <a:solidFill>
                  <a:srgbClr val="000000"/>
                </a:solidFill>
                <a:effectLst/>
                <a:latin typeface="Times" panose="02020603050405020304" pitchFamily="18" charset="0"/>
                <a:ea typeface="NimbusRomNo9L-Regu"/>
                <a:cs typeface="Times" panose="02020603050405020304" pitchFamily="18" charset="0"/>
              </a:rPr>
              <a:t>Khasanah</a:t>
            </a:r>
            <a:r>
              <a:rPr lang="en-IN" sz="1500" dirty="0">
                <a:solidFill>
                  <a:srgbClr val="000000"/>
                </a:solidFill>
                <a:effectLst/>
                <a:latin typeface="Times" panose="02020603050405020304" pitchFamily="18" charset="0"/>
                <a:ea typeface="NimbusRomNo9L-Regu"/>
                <a:cs typeface="Times" panose="02020603050405020304" pitchFamily="18" charset="0"/>
              </a:rPr>
              <a:t>, “Sentiment Classification Using </a:t>
            </a:r>
            <a:r>
              <a:rPr lang="en-IN" sz="1500" dirty="0" err="1">
                <a:solidFill>
                  <a:srgbClr val="000000"/>
                </a:solidFill>
                <a:effectLst/>
                <a:latin typeface="Times" panose="02020603050405020304" pitchFamily="18" charset="0"/>
                <a:ea typeface="NimbusRomNo9L-Regu"/>
                <a:cs typeface="Times" panose="02020603050405020304" pitchFamily="18" charset="0"/>
              </a:rPr>
              <a:t>fastText</a:t>
            </a:r>
            <a:r>
              <a:rPr lang="en-IN" sz="1500" dirty="0">
                <a:solidFill>
                  <a:srgbClr val="000000"/>
                </a:solidFill>
                <a:effectLst/>
                <a:latin typeface="Times" panose="02020603050405020304" pitchFamily="18" charset="0"/>
                <a:ea typeface="NimbusRomNo9L-Regu"/>
                <a:cs typeface="Times" panose="02020603050405020304" pitchFamily="18" charset="0"/>
              </a:rPr>
              <a:t> Embedding and Deep Learning Model,” Procedia Computer Science, vol. 189, pp. 343–350, 2021</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NimbusRomNo9L-Regu"/>
                <a:cs typeface="Times" panose="02020603050405020304" pitchFamily="18" charset="0"/>
              </a:rPr>
              <a:t>IS </a:t>
            </a:r>
            <a:r>
              <a:rPr lang="en-IN" sz="1500" dirty="0" err="1">
                <a:solidFill>
                  <a:srgbClr val="000000"/>
                </a:solidFill>
                <a:effectLst/>
                <a:latin typeface="Times" panose="02020603050405020304" pitchFamily="18" charset="0"/>
                <a:ea typeface="NimbusRomNo9L-Regu"/>
                <a:cs typeface="Times" panose="02020603050405020304" pitchFamily="18" charset="0"/>
              </a:rPr>
              <a:t>Srajan</a:t>
            </a:r>
            <a:r>
              <a:rPr lang="en-IN" sz="1500" dirty="0">
                <a:solidFill>
                  <a:srgbClr val="000000"/>
                </a:solidFill>
                <a:effectLst/>
                <a:latin typeface="Times" panose="02020603050405020304" pitchFamily="18" charset="0"/>
                <a:ea typeface="NimbusRomNo9L-Regu"/>
                <a:cs typeface="Times" panose="02020603050405020304" pitchFamily="18" charset="0"/>
              </a:rPr>
              <a:t>, K </a:t>
            </a:r>
            <a:r>
              <a:rPr lang="en-IN" sz="1500" dirty="0" err="1">
                <a:solidFill>
                  <a:srgbClr val="000000"/>
                </a:solidFill>
                <a:effectLst/>
                <a:latin typeface="Times" panose="02020603050405020304" pitchFamily="18" charset="0"/>
                <a:ea typeface="NimbusRomNo9L-Regu"/>
                <a:cs typeface="Times" panose="02020603050405020304" pitchFamily="18" charset="0"/>
              </a:rPr>
              <a:t>Ravishankara</a:t>
            </a:r>
            <a:r>
              <a:rPr lang="en-IN" sz="1500" dirty="0">
                <a:solidFill>
                  <a:srgbClr val="000000"/>
                </a:solidFill>
                <a:effectLst/>
                <a:latin typeface="Times" panose="02020603050405020304" pitchFamily="18" charset="0"/>
                <a:ea typeface="NimbusRomNo9L-Regu"/>
                <a:cs typeface="Times" panose="02020603050405020304" pitchFamily="18" charset="0"/>
              </a:rPr>
              <a:t>, and </a:t>
            </a:r>
            <a:r>
              <a:rPr lang="en-IN" sz="1500" dirty="0" err="1">
                <a:solidFill>
                  <a:srgbClr val="000000"/>
                </a:solidFill>
                <a:effectLst/>
                <a:latin typeface="Times" panose="02020603050405020304" pitchFamily="18" charset="0"/>
                <a:ea typeface="NimbusRomNo9L-Regu"/>
                <a:cs typeface="Times" panose="02020603050405020304" pitchFamily="18" charset="0"/>
              </a:rPr>
              <a:t>Vaisakh</a:t>
            </a:r>
            <a:r>
              <a:rPr lang="en-IN" sz="1500" dirty="0">
                <a:solidFill>
                  <a:srgbClr val="000000"/>
                </a:solidFill>
                <a:effectLst/>
                <a:latin typeface="Times" panose="02020603050405020304" pitchFamily="18" charset="0"/>
                <a:ea typeface="NimbusRomNo9L-Regu"/>
                <a:cs typeface="Times" panose="02020603050405020304" pitchFamily="18" charset="0"/>
              </a:rPr>
              <a:t> Dhanush, ”</a:t>
            </a:r>
            <a:r>
              <a:rPr lang="en-IN" sz="1500" dirty="0" err="1">
                <a:solidFill>
                  <a:srgbClr val="000000"/>
                </a:solidFill>
                <a:effectLst/>
                <a:latin typeface="Times" panose="02020603050405020304" pitchFamily="18" charset="0"/>
                <a:ea typeface="NimbusRomNo9L-Regu"/>
                <a:cs typeface="Times" panose="02020603050405020304" pitchFamily="18" charset="0"/>
              </a:rPr>
              <a:t>Whatsapp</a:t>
            </a:r>
            <a:r>
              <a:rPr lang="en-IN" sz="1500" dirty="0">
                <a:solidFill>
                  <a:srgbClr val="000000"/>
                </a:solidFill>
                <a:effectLst/>
                <a:latin typeface="Times" panose="02020603050405020304" pitchFamily="18" charset="0"/>
                <a:ea typeface="NimbusRomNo9L-Regu"/>
                <a:cs typeface="Times" panose="02020603050405020304" pitchFamily="18" charset="0"/>
              </a:rPr>
              <a:t> chat </a:t>
            </a:r>
            <a:r>
              <a:rPr lang="en-IN" sz="1500" dirty="0" err="1">
                <a:solidFill>
                  <a:srgbClr val="000000"/>
                </a:solidFill>
                <a:effectLst/>
                <a:latin typeface="Times" panose="02020603050405020304" pitchFamily="18" charset="0"/>
                <a:ea typeface="NimbusRomNo9L-Regu"/>
                <a:cs typeface="Times" panose="02020603050405020304" pitchFamily="18" charset="0"/>
              </a:rPr>
              <a:t>analyzer</a:t>
            </a:r>
            <a:r>
              <a:rPr lang="en-IN" sz="1500" dirty="0">
                <a:solidFill>
                  <a:srgbClr val="000000"/>
                </a:solidFill>
                <a:effectLst/>
                <a:latin typeface="Times" panose="02020603050405020304" pitchFamily="18" charset="0"/>
                <a:ea typeface="NimbusRomNo9L-Regu"/>
                <a:cs typeface="Times" panose="02020603050405020304" pitchFamily="18" charset="0"/>
              </a:rPr>
              <a:t>”, International Journal of Engineering Research &amp; Technology, 9(5):897–900, 2020.</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SzPct val="92000"/>
              <a:buFont typeface="+mj-lt"/>
              <a:buAutoNum type="arabicPeriod"/>
            </a:pPr>
            <a:r>
              <a:rPr lang="en-IN" sz="1500" dirty="0" err="1">
                <a:solidFill>
                  <a:srgbClr val="000000"/>
                </a:solidFill>
                <a:effectLst/>
                <a:latin typeface="Times" panose="02020603050405020304" pitchFamily="18" charset="0"/>
                <a:ea typeface="NimbusRomNo9L-Regu"/>
                <a:cs typeface="Times" panose="02020603050405020304" pitchFamily="18" charset="0"/>
              </a:rPr>
              <a:t>J.Samuel</a:t>
            </a:r>
            <a:r>
              <a:rPr lang="en-IN" sz="1500" dirty="0">
                <a:solidFill>
                  <a:srgbClr val="000000"/>
                </a:solidFill>
                <a:effectLst/>
                <a:latin typeface="Times" panose="02020603050405020304" pitchFamily="18" charset="0"/>
                <a:ea typeface="NimbusRomNo9L-Regu"/>
                <a:cs typeface="Times" panose="02020603050405020304" pitchFamily="18" charset="0"/>
              </a:rPr>
              <a:t>, G.G. Ali, M. Rahman, E. </a:t>
            </a:r>
            <a:r>
              <a:rPr lang="en-IN" sz="1500" dirty="0" err="1">
                <a:solidFill>
                  <a:srgbClr val="000000"/>
                </a:solidFill>
                <a:effectLst/>
                <a:latin typeface="Times" panose="02020603050405020304" pitchFamily="18" charset="0"/>
                <a:ea typeface="NimbusRomNo9L-Regu"/>
                <a:cs typeface="Times" panose="02020603050405020304" pitchFamily="18" charset="0"/>
              </a:rPr>
              <a:t>Esawi</a:t>
            </a:r>
            <a:r>
              <a:rPr lang="en-IN" sz="1500" dirty="0">
                <a:solidFill>
                  <a:srgbClr val="000000"/>
                </a:solidFill>
                <a:effectLst/>
                <a:latin typeface="Times" panose="02020603050405020304" pitchFamily="18" charset="0"/>
                <a:ea typeface="NimbusRomNo9L-Regu"/>
                <a:cs typeface="Times" panose="02020603050405020304" pitchFamily="18" charset="0"/>
              </a:rPr>
              <a:t>, Y. Samuel, ”Covid-19 public sentiment insights and machine learning for tweets classification”, Information, 11 (6) (2020) 314.</a:t>
            </a:r>
          </a:p>
          <a:p>
            <a:pPr marL="34290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K. </a:t>
            </a:r>
            <a:r>
              <a:rPr lang="en-IN" sz="15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Rakshitha</a:t>
            </a: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R. H M, M. Pavithra, A. H D, and M. Hegde, “Sentimental analysis of Indian regional languages on social media,” </a:t>
            </a:r>
            <a:r>
              <a:rPr lang="en-IN" sz="1500" i="1"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Global Transitions Proceedings</a:t>
            </a: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vol. 2, no. 2, pp. 414–420, Nov. 2022</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NimbusRomNo9L-Regu"/>
                <a:cs typeface="Times" panose="02020603050405020304" pitchFamily="18" charset="0"/>
              </a:rPr>
              <a:t>M. Arbane, R. </a:t>
            </a:r>
            <a:r>
              <a:rPr lang="en-IN" sz="1500" dirty="0" err="1">
                <a:solidFill>
                  <a:srgbClr val="000000"/>
                </a:solidFill>
                <a:effectLst/>
                <a:latin typeface="Times" panose="02020603050405020304" pitchFamily="18" charset="0"/>
                <a:ea typeface="NimbusRomNo9L-Regu"/>
                <a:cs typeface="Times" panose="02020603050405020304" pitchFamily="18" charset="0"/>
              </a:rPr>
              <a:t>Benlamri</a:t>
            </a:r>
            <a:r>
              <a:rPr lang="en-IN" sz="1500" dirty="0">
                <a:solidFill>
                  <a:srgbClr val="000000"/>
                </a:solidFill>
                <a:effectLst/>
                <a:latin typeface="Times" panose="02020603050405020304" pitchFamily="18" charset="0"/>
                <a:ea typeface="NimbusRomNo9L-Regu"/>
                <a:cs typeface="Times" panose="02020603050405020304" pitchFamily="18" charset="0"/>
              </a:rPr>
              <a:t>, Y. Brik, and A. D. </a:t>
            </a:r>
            <a:r>
              <a:rPr lang="en-IN" sz="1500" dirty="0" err="1">
                <a:solidFill>
                  <a:srgbClr val="000000"/>
                </a:solidFill>
                <a:effectLst/>
                <a:latin typeface="Times" panose="02020603050405020304" pitchFamily="18" charset="0"/>
                <a:ea typeface="NimbusRomNo9L-Regu"/>
                <a:cs typeface="Times" panose="02020603050405020304" pitchFamily="18" charset="0"/>
              </a:rPr>
              <a:t>Alahmar</a:t>
            </a:r>
            <a:r>
              <a:rPr lang="en-IN" sz="1500" dirty="0">
                <a:solidFill>
                  <a:srgbClr val="000000"/>
                </a:solidFill>
                <a:effectLst/>
                <a:latin typeface="Times" panose="02020603050405020304" pitchFamily="18" charset="0"/>
                <a:ea typeface="NimbusRomNo9L-Regu"/>
                <a:cs typeface="Times" panose="02020603050405020304" pitchFamily="18" charset="0"/>
              </a:rPr>
              <a:t>, “Social media-based COVID-19 sentiment classification model using Bi-LSTM,” Expert Systems with Applications, vol. 212, p. 118710, Feb. 2023</a:t>
            </a:r>
          </a:p>
          <a:p>
            <a:pPr marL="342900" indent="-342900" algn="just">
              <a:buClr>
                <a:srgbClr val="BD582C"/>
              </a:buClr>
              <a:buSzPct val="92000"/>
              <a:buFont typeface="+mj-lt"/>
              <a:buAutoNum type="arabicPeriod"/>
            </a:pPr>
            <a:r>
              <a:rPr lang="en-IN" sz="1500" dirty="0">
                <a:solidFill>
                  <a:srgbClr val="000000"/>
                </a:solidFill>
                <a:effectLst/>
                <a:latin typeface="Times" panose="02020603050405020304" pitchFamily="18" charset="0"/>
                <a:ea typeface="NimbusRomNo9L-Regu"/>
                <a:cs typeface="Times" panose="02020603050405020304" pitchFamily="18" charset="0"/>
              </a:rPr>
              <a:t>S. </a:t>
            </a:r>
            <a:r>
              <a:rPr lang="en-IN" sz="1500" dirty="0" err="1">
                <a:solidFill>
                  <a:srgbClr val="000000"/>
                </a:solidFill>
                <a:effectLst/>
                <a:latin typeface="Times" panose="02020603050405020304" pitchFamily="18" charset="0"/>
                <a:ea typeface="NimbusRomNo9L-Regu"/>
                <a:cs typeface="Times" panose="02020603050405020304" pitchFamily="18" charset="0"/>
              </a:rPr>
              <a:t>Tabinda</a:t>
            </a:r>
            <a:r>
              <a:rPr lang="en-IN" sz="1500" dirty="0">
                <a:solidFill>
                  <a:srgbClr val="000000"/>
                </a:solidFill>
                <a:effectLst/>
                <a:latin typeface="Times" panose="02020603050405020304" pitchFamily="18" charset="0"/>
                <a:ea typeface="NimbusRomNo9L-Regu"/>
                <a:cs typeface="Times" panose="02020603050405020304" pitchFamily="18" charset="0"/>
              </a:rPr>
              <a:t> </a:t>
            </a:r>
            <a:r>
              <a:rPr lang="en-IN" sz="1500" dirty="0" err="1">
                <a:solidFill>
                  <a:srgbClr val="000000"/>
                </a:solidFill>
                <a:effectLst/>
                <a:latin typeface="Times" panose="02020603050405020304" pitchFamily="18" charset="0"/>
                <a:ea typeface="NimbusRomNo9L-Regu"/>
                <a:cs typeface="Times" panose="02020603050405020304" pitchFamily="18" charset="0"/>
              </a:rPr>
              <a:t>Kokab</a:t>
            </a:r>
            <a:r>
              <a:rPr lang="en-IN" sz="1500" dirty="0">
                <a:solidFill>
                  <a:srgbClr val="000000"/>
                </a:solidFill>
                <a:effectLst/>
                <a:latin typeface="Times" panose="02020603050405020304" pitchFamily="18" charset="0"/>
                <a:ea typeface="NimbusRomNo9L-Regu"/>
                <a:cs typeface="Times" panose="02020603050405020304" pitchFamily="18" charset="0"/>
              </a:rPr>
              <a:t>, S. Asghar, and S. Naz, “Transformer-based deep learning models for the sentiment analysis of social media data,” Array, p. 100157, Apr. 2022</a:t>
            </a:r>
            <a:r>
              <a:rPr lang="en-IN" sz="1500" dirty="0">
                <a:effectLst/>
                <a:latin typeface="Times" panose="02020603050405020304" pitchFamily="18" charset="0"/>
                <a:ea typeface="Times New Roman" panose="02020603050405020304" pitchFamily="18" charset="0"/>
                <a:cs typeface="Times New Roman" panose="02020603050405020304" pitchFamily="18" charset="0"/>
              </a:rPr>
              <a:t> </a:t>
            </a:r>
            <a:r>
              <a:rPr lang="en-IN" sz="1500" dirty="0">
                <a:solidFill>
                  <a:srgbClr val="000000"/>
                </a:solidFill>
                <a:effectLst/>
                <a:latin typeface="Times" panose="02020603050405020304" pitchFamily="18" charset="0"/>
                <a:ea typeface="NimbusRomNo9L-Regu"/>
                <a:cs typeface="Times" panose="02020603050405020304" pitchFamily="18" charset="0"/>
              </a:rPr>
              <a:t>S. </a:t>
            </a:r>
            <a:r>
              <a:rPr lang="en-IN" sz="1500" dirty="0" err="1">
                <a:solidFill>
                  <a:srgbClr val="000000"/>
                </a:solidFill>
                <a:effectLst/>
                <a:latin typeface="Times" panose="02020603050405020304" pitchFamily="18" charset="0"/>
                <a:ea typeface="NimbusRomNo9L-Regu"/>
                <a:cs typeface="Times" panose="02020603050405020304" pitchFamily="18" charset="0"/>
              </a:rPr>
              <a:t>Tabinda</a:t>
            </a:r>
            <a:r>
              <a:rPr lang="en-IN" sz="1500" dirty="0">
                <a:solidFill>
                  <a:srgbClr val="000000"/>
                </a:solidFill>
                <a:effectLst/>
                <a:latin typeface="Times" panose="02020603050405020304" pitchFamily="18" charset="0"/>
                <a:ea typeface="NimbusRomNo9L-Regu"/>
                <a:cs typeface="Times" panose="02020603050405020304" pitchFamily="18" charset="0"/>
              </a:rPr>
              <a:t> </a:t>
            </a:r>
            <a:r>
              <a:rPr lang="en-IN" sz="1500" dirty="0" err="1">
                <a:solidFill>
                  <a:srgbClr val="000000"/>
                </a:solidFill>
                <a:effectLst/>
                <a:latin typeface="Times" panose="02020603050405020304" pitchFamily="18" charset="0"/>
                <a:ea typeface="NimbusRomNo9L-Regu"/>
                <a:cs typeface="Times" panose="02020603050405020304" pitchFamily="18" charset="0"/>
              </a:rPr>
              <a:t>Kokab</a:t>
            </a:r>
            <a:r>
              <a:rPr lang="en-IN" sz="1500" dirty="0">
                <a:solidFill>
                  <a:srgbClr val="000000"/>
                </a:solidFill>
                <a:effectLst/>
                <a:latin typeface="Times" panose="02020603050405020304" pitchFamily="18" charset="0"/>
                <a:ea typeface="NimbusRomNo9L-Regu"/>
                <a:cs typeface="Times" panose="02020603050405020304" pitchFamily="18" charset="0"/>
              </a:rPr>
              <a:t>, S. Asghar, and S. Naz, “Transformer-based deep learning models for the sentiment analysis of social media data,” Array, p. 100157, Apr. 2022</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1951460" lvl="8" indent="-342900" algn="just">
              <a:buClrTx/>
              <a:buFont typeface="+mj-lt"/>
              <a:buAutoNum type="arabicPeriod"/>
            </a:pPr>
            <a:endParaRPr lang="en-IN" sz="12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5EFFD5C-C1A1-C24E-AE35-906A5785846B}"/>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 </a:t>
            </a:r>
            <a:r>
              <a:rPr lang="en-IN" dirty="0">
                <a:solidFill>
                  <a:srgbClr val="BD582C"/>
                </a:solidFill>
              </a:rPr>
              <a:t>Title</a:t>
            </a:r>
          </a:p>
        </p:txBody>
      </p:sp>
      <p:sp>
        <p:nvSpPr>
          <p:cNvPr id="5" name="Slide Number Placeholder 4">
            <a:extLst>
              <a:ext uri="{FF2B5EF4-FFF2-40B4-BE49-F238E27FC236}">
                <a16:creationId xmlns:a16="http://schemas.microsoft.com/office/drawing/2014/main" id="{6E75F59F-FC0D-19AC-DEC1-A2ADF9DC0A57}"/>
              </a:ext>
            </a:extLst>
          </p:cNvPr>
          <p:cNvSpPr>
            <a:spLocks noGrp="1"/>
          </p:cNvSpPr>
          <p:nvPr>
            <p:ph type="sldNum" sz="quarter" idx="12"/>
          </p:nvPr>
        </p:nvSpPr>
        <p:spPr/>
        <p:txBody>
          <a:bodyPr/>
          <a:lstStyle/>
          <a:p>
            <a:fld id="{DE92F7A9-2FFD-42DC-A3E3-57A511687FBE}" type="slidenum">
              <a:rPr lang="en-IN" smtClean="0"/>
              <a:t>23</a:t>
            </a:fld>
            <a:endParaRPr lang="en-IN"/>
          </a:p>
        </p:txBody>
      </p:sp>
    </p:spTree>
    <p:extLst>
      <p:ext uri="{BB962C8B-B14F-4D97-AF65-F5344CB8AC3E}">
        <p14:creationId xmlns:p14="http://schemas.microsoft.com/office/powerpoint/2010/main" val="254863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133-D44C-35C3-B3EF-83008AB8411E}"/>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B315627C-3341-D94E-FD73-CED518F666BF}"/>
              </a:ext>
            </a:extLst>
          </p:cNvPr>
          <p:cNvSpPr>
            <a:spLocks noGrp="1"/>
          </p:cNvSpPr>
          <p:nvPr>
            <p:ph idx="1"/>
          </p:nvPr>
        </p:nvSpPr>
        <p:spPr>
          <a:xfrm>
            <a:off x="192505" y="1809548"/>
            <a:ext cx="11896826" cy="4504625"/>
          </a:xfrm>
        </p:spPr>
        <p:txBody>
          <a:bodyPr numCol="2" spcCol="360000">
            <a:noAutofit/>
          </a:bodyPr>
          <a:lstStyle/>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S. Sadiq, A. Mehmood, S. Ullah, M. Ahmad, G. S. Choi, and B.-W. On, “Aggression detection through deep neural model on Twitter,” Future Generation Computer Systems, vol. 114, pp. 120–129, Jan. 2021</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S. Zeng, C. Ma, J. Liu, M. Li, and H. Gui, “</a:t>
            </a:r>
            <a:r>
              <a:rPr lang="en-IN" sz="1500" dirty="0" err="1">
                <a:solidFill>
                  <a:srgbClr val="000000"/>
                </a:solidFill>
                <a:effectLst/>
                <a:latin typeface="Times" panose="02020603050405020304" pitchFamily="18" charset="0"/>
                <a:ea typeface="NimbusRomNo9L-Regu"/>
                <a:cs typeface="Times" panose="02020603050405020304" pitchFamily="18" charset="0"/>
              </a:rPr>
              <a:t>Sequenceto</a:t>
            </a:r>
            <a:r>
              <a:rPr lang="en-IN" sz="1500" dirty="0">
                <a:solidFill>
                  <a:srgbClr val="000000"/>
                </a:solidFill>
                <a:effectLst/>
                <a:latin typeface="Times" panose="02020603050405020304" pitchFamily="18" charset="0"/>
                <a:ea typeface="NimbusRomNo9L-Regu"/>
                <a:cs typeface="Times" panose="02020603050405020304" pitchFamily="18" charset="0"/>
              </a:rPr>
              <a:t>- sequence based LSTM network modelling and its application in thermal error control framework,” Applied Soft Computing, vol. 138, p. 110221, May 2023</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Font typeface="+mj-lt"/>
              <a:buAutoNum type="arabicPeriod" startAt="11"/>
            </a:pPr>
            <a:r>
              <a:rPr lang="en-IN" sz="1500" dirty="0">
                <a:effectLst/>
                <a:latin typeface="Times" panose="02020603050405020304" pitchFamily="18" charset="0"/>
                <a:ea typeface="NimbusRomNo9L-Regu"/>
                <a:cs typeface="Times" panose="02020603050405020304" pitchFamily="18" charset="0"/>
              </a:rPr>
              <a:t>Sunil Joshi, ”Sentiment analysis on </a:t>
            </a:r>
            <a:r>
              <a:rPr lang="en-IN" sz="1500" dirty="0" err="1">
                <a:effectLst/>
                <a:latin typeface="Times" panose="02020603050405020304" pitchFamily="18" charset="0"/>
                <a:ea typeface="NimbusRomNo9L-Regu"/>
                <a:cs typeface="Times" panose="02020603050405020304" pitchFamily="18" charset="0"/>
              </a:rPr>
              <a:t>whatsapp</a:t>
            </a:r>
            <a:r>
              <a:rPr lang="en-IN" sz="1500" dirty="0">
                <a:effectLst/>
                <a:latin typeface="Times" panose="02020603050405020304" pitchFamily="18" charset="0"/>
                <a:ea typeface="NimbusRomNo9L-Regu"/>
                <a:cs typeface="Times" panose="02020603050405020304" pitchFamily="18" charset="0"/>
              </a:rPr>
              <a:t> group chat using r”, Data, Engineering &amp; Applications, pages47–55,2019</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U. B. </a:t>
            </a:r>
            <a:r>
              <a:rPr lang="en-IN" sz="1500" dirty="0" err="1">
                <a:solidFill>
                  <a:srgbClr val="000000"/>
                </a:solidFill>
                <a:effectLst/>
                <a:latin typeface="Times" panose="02020603050405020304" pitchFamily="18" charset="0"/>
                <a:ea typeface="NimbusRomNo9L-Regu"/>
                <a:cs typeface="Times" panose="02020603050405020304" pitchFamily="18" charset="0"/>
              </a:rPr>
              <a:t>Mahadevaswamy</a:t>
            </a:r>
            <a:r>
              <a:rPr lang="en-IN" sz="1500" dirty="0">
                <a:solidFill>
                  <a:srgbClr val="000000"/>
                </a:solidFill>
                <a:effectLst/>
                <a:latin typeface="Times" panose="02020603050405020304" pitchFamily="18" charset="0"/>
                <a:ea typeface="NimbusRomNo9L-Regu"/>
                <a:cs typeface="Times" panose="02020603050405020304" pitchFamily="18" charset="0"/>
              </a:rPr>
              <a:t> and P. Swathi, “Sentiment Analysis using Bidirectional LSTM Network,” Procedia Computer Science, vol. 218, pp. 45–56, 2023</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W. Zhang, L. Li, Y. Zhu, P. Yu, and J. Wen, “CNNLSTM neural network model for fine-grained negative emotion computing in emergencies,” Alexandria Engineering Journal, vol. 61, no. 9, pp. 6755–6767, Sep. 2022</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Z. Ahmed and J. Wang, “A fine-grained deep learning model using embedded-CNN with Bi-LSTM for exploiting product sentiments,” Alexandria Engineering Journal, vol. 65, pp. 731–747, Feb. 2023</a:t>
            </a:r>
          </a:p>
          <a:p>
            <a:pPr marL="34290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P. </a:t>
            </a:r>
            <a:r>
              <a:rPr lang="en-IN" sz="15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Vijayaragavan</a:t>
            </a: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R. </a:t>
            </a:r>
            <a:r>
              <a:rPr lang="en-IN" sz="15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Ponnusamy</a:t>
            </a: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and M. </a:t>
            </a:r>
            <a:r>
              <a:rPr lang="en-IN" sz="15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Aramudhan</a:t>
            </a:r>
            <a:r>
              <a:rPr lang="en-IN"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“An optimal support vector machine based classification model for sentimental analysis of online product reviews,” Future Generation Computer Systems, vol. 111, pp. 234–240, Oct. 2020</a:t>
            </a: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R. K. Behera, M. Jena, S. K. Rath, and S. Misra, “Co-LSTM: Convolutional LSTM model for sentiment analysis in social big data,” Information Processing &amp; Management, vol. 58, no. 1, p. 102435, Jan. 2021</a:t>
            </a:r>
          </a:p>
          <a:p>
            <a:pPr marL="342900" lvl="0" indent="-342900" algn="just">
              <a:buClr>
                <a:srgbClr val="BD582C"/>
              </a:buClr>
              <a:buFont typeface="+mj-lt"/>
              <a:buAutoNum type="arabicPeriod" startAt="11"/>
            </a:pPr>
            <a:r>
              <a:rPr lang="en-IN" sz="1500" dirty="0">
                <a:solidFill>
                  <a:srgbClr val="000000"/>
                </a:solidFill>
                <a:effectLst/>
                <a:latin typeface="Times" panose="02020603050405020304" pitchFamily="18" charset="0"/>
                <a:ea typeface="NimbusRomNo9L-Regu"/>
                <a:cs typeface="Times" panose="02020603050405020304" pitchFamily="18" charset="0"/>
              </a:rPr>
              <a:t>S. Aslan, “A deep learning-based sentiment analysis approach (MF-CNN-BILSTM) and topic modelling of tweets related to the Ukraine-Russia conflict,” Applied Soft Computing, vol. 143, pp. 110404–110404, Aug. 2023</a:t>
            </a:r>
          </a:p>
          <a:p>
            <a:pPr marL="342900" lvl="0" indent="-342900" algn="just">
              <a:buClr>
                <a:srgbClr val="BD582C"/>
              </a:buClr>
              <a:buFont typeface="+mj-lt"/>
              <a:buAutoNum type="arabicPeriod" startAt="11"/>
            </a:pPr>
            <a:endParaRPr lang="en-IN" sz="1500" dirty="0">
              <a:effectLst/>
              <a:latin typeface="Times" panose="02020603050405020304" pitchFamily="18" charset="0"/>
              <a:ea typeface="Times New Roman" panose="02020603050405020304" pitchFamily="18" charset="0"/>
              <a:cs typeface="Times New Roman" panose="02020603050405020304" pitchFamily="18" charset="0"/>
            </a:endParaRPr>
          </a:p>
          <a:p>
            <a:pPr marL="0" lvl="0" indent="0" algn="just">
              <a:buClrTx/>
              <a:buNone/>
            </a:pPr>
            <a:endParaRPr lang="en-IN" sz="1500" dirty="0"/>
          </a:p>
        </p:txBody>
      </p:sp>
      <p:sp>
        <p:nvSpPr>
          <p:cNvPr id="4" name="Footer Placeholder 3">
            <a:extLst>
              <a:ext uri="{FF2B5EF4-FFF2-40B4-BE49-F238E27FC236}">
                <a16:creationId xmlns:a16="http://schemas.microsoft.com/office/drawing/2014/main" id="{85EFFD5C-C1A1-C24E-AE35-906A5785846B}"/>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6E75F59F-FC0D-19AC-DEC1-A2ADF9DC0A57}"/>
              </a:ext>
            </a:extLst>
          </p:cNvPr>
          <p:cNvSpPr>
            <a:spLocks noGrp="1"/>
          </p:cNvSpPr>
          <p:nvPr>
            <p:ph type="sldNum" sz="quarter" idx="12"/>
          </p:nvPr>
        </p:nvSpPr>
        <p:spPr/>
        <p:txBody>
          <a:bodyPr/>
          <a:lstStyle/>
          <a:p>
            <a:fld id="{DE92F7A9-2FFD-42DC-A3E3-57A511687FBE}" type="slidenum">
              <a:rPr lang="en-IN" smtClean="0"/>
              <a:t>24</a:t>
            </a:fld>
            <a:endParaRPr lang="en-IN"/>
          </a:p>
        </p:txBody>
      </p:sp>
    </p:spTree>
    <p:extLst>
      <p:ext uri="{BB962C8B-B14F-4D97-AF65-F5344CB8AC3E}">
        <p14:creationId xmlns:p14="http://schemas.microsoft.com/office/powerpoint/2010/main" val="2685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071-3162-92A5-A592-341E0A16A982}"/>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789DDFF-FD9A-3871-2995-EEA03D2360E2}"/>
              </a:ext>
            </a:extLst>
          </p:cNvPr>
          <p:cNvSpPr>
            <a:spLocks noGrp="1"/>
          </p:cNvSpPr>
          <p:nvPr>
            <p:ph idx="1"/>
          </p:nvPr>
        </p:nvSpPr>
        <p:spPr/>
        <p:txBody>
          <a:bodyPr/>
          <a:lstStyle/>
          <a:p>
            <a:pPr algn="just"/>
            <a:r>
              <a:rPr lang="en-US" sz="2400" dirty="0">
                <a:effectLst/>
                <a:latin typeface="Times" panose="02020603050405020304" pitchFamily="18" charset="0"/>
                <a:ea typeface="Times New Roman" panose="02020603050405020304" pitchFamily="18" charset="0"/>
                <a:cs typeface="Times New Roman" panose="02020603050405020304" pitchFamily="18" charset="0"/>
              </a:rPr>
              <a:t>Curiosity serves as a powerful motivator that has driven many individuals to accomplish remarkable feats. People are naturally curious about how they are perceived by others based on their conversations, whether one-on-one or in group settings. To enhance the efficiency of our model, we require a substantial amount of data. For this purpose, we</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have turned to one of Meta's data-rich assets – WhatsApp. WhatsApp boasts an impressive statistic of nearly 85 billion messages exchanged daily, with the average user dedicating over four hours a week to the platform and participating in numerous group chats.</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The solution presented by this study involves applying exploratory data analysis and sentiment analysis to messages extracted from WhatsApp chats</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4" name="Footer Placeholder 3">
            <a:extLst>
              <a:ext uri="{FF2B5EF4-FFF2-40B4-BE49-F238E27FC236}">
                <a16:creationId xmlns:a16="http://schemas.microsoft.com/office/drawing/2014/main" id="{7D3F929B-A6CE-1631-F5BA-0DFCF9958401}"/>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D96EFE8C-3563-E55E-1A49-E5C36777E028}"/>
              </a:ext>
            </a:extLst>
          </p:cNvPr>
          <p:cNvSpPr>
            <a:spLocks noGrp="1"/>
          </p:cNvSpPr>
          <p:nvPr>
            <p:ph type="sldNum" sz="quarter" idx="12"/>
          </p:nvPr>
        </p:nvSpPr>
        <p:spPr/>
        <p:txBody>
          <a:bodyPr/>
          <a:lstStyle/>
          <a:p>
            <a:fld id="{DE92F7A9-2FFD-42DC-A3E3-57A511687FBE}" type="slidenum">
              <a:rPr lang="en-IN" smtClean="0"/>
              <a:t>3</a:t>
            </a:fld>
            <a:endParaRPr lang="en-IN"/>
          </a:p>
        </p:txBody>
      </p:sp>
    </p:spTree>
    <p:extLst>
      <p:ext uri="{BB962C8B-B14F-4D97-AF65-F5344CB8AC3E}">
        <p14:creationId xmlns:p14="http://schemas.microsoft.com/office/powerpoint/2010/main" val="206886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0D45-A378-273B-B5DD-F20CF0D2C96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250E3629-C115-9CD0-31EF-E715FEE7FDE9}"/>
              </a:ext>
            </a:extLst>
          </p:cNvPr>
          <p:cNvSpPr>
            <a:spLocks noGrp="1"/>
          </p:cNvSpPr>
          <p:nvPr>
            <p:ph idx="1"/>
          </p:nvPr>
        </p:nvSpPr>
        <p:spPr/>
        <p:txBody>
          <a:bodyPr>
            <a:normAutofit/>
          </a:bodyPr>
          <a:lstStyle/>
          <a:p>
            <a:pPr algn="just"/>
            <a:r>
              <a:rPr lang="en-US" sz="2400" dirty="0">
                <a:effectLst/>
                <a:latin typeface="Times" panose="02020603050405020304" pitchFamily="18" charset="0"/>
                <a:ea typeface="Times New Roman" panose="02020603050405020304" pitchFamily="18" charset="0"/>
                <a:cs typeface="Times New Roman" panose="02020603050405020304" pitchFamily="18" charset="0"/>
              </a:rPr>
              <a:t>These messages are obtained through WhatsApp's built-in export feature and require preprocessing to optimize computation. Emotion detection, or sentiment analysis, refers to the techniques, methods, and tools used for identifying and extracting subjective information, including attitudes and opinions, from text. Historically, the main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focus of sentiment analysis has been to</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classify text into</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positive, negative, or neutral. However, these three classifications might not adequately convey the complex implications of the underlying sentiment in the given text.</a:t>
            </a:r>
            <a:endParaRPr lang="en-IN" sz="24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n-IN" sz="2400" dirty="0"/>
          </a:p>
        </p:txBody>
      </p:sp>
      <p:sp>
        <p:nvSpPr>
          <p:cNvPr id="4" name="Footer Placeholder 3">
            <a:extLst>
              <a:ext uri="{FF2B5EF4-FFF2-40B4-BE49-F238E27FC236}">
                <a16:creationId xmlns:a16="http://schemas.microsoft.com/office/drawing/2014/main" id="{17B34E4C-DE58-9078-DCF1-DCD4C06BC2DE}"/>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006533B8-FE27-4705-F710-B11D0E646B8A}"/>
              </a:ext>
            </a:extLst>
          </p:cNvPr>
          <p:cNvSpPr>
            <a:spLocks noGrp="1"/>
          </p:cNvSpPr>
          <p:nvPr>
            <p:ph type="sldNum" sz="quarter" idx="12"/>
          </p:nvPr>
        </p:nvSpPr>
        <p:spPr/>
        <p:txBody>
          <a:bodyPr/>
          <a:lstStyle/>
          <a:p>
            <a:fld id="{DE92F7A9-2FFD-42DC-A3E3-57A511687FBE}" type="slidenum">
              <a:rPr lang="en-IN" smtClean="0"/>
              <a:t>4</a:t>
            </a:fld>
            <a:endParaRPr lang="en-IN"/>
          </a:p>
        </p:txBody>
      </p:sp>
    </p:spTree>
    <p:extLst>
      <p:ext uri="{BB962C8B-B14F-4D97-AF65-F5344CB8AC3E}">
        <p14:creationId xmlns:p14="http://schemas.microsoft.com/office/powerpoint/2010/main" val="135609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0F1B-AEA5-7E61-34CF-020938A037D5}"/>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0FB597C0-51C4-1A04-89B1-15CE17899E88}"/>
              </a:ext>
            </a:extLst>
          </p:cNvPr>
          <p:cNvSpPr>
            <a:spLocks noGrp="1"/>
          </p:cNvSpPr>
          <p:nvPr>
            <p:ph idx="1"/>
          </p:nvPr>
        </p:nvSpPr>
        <p:spPr/>
        <p:txBody>
          <a:bodyPr>
            <a:normAutofit/>
          </a:bodyPr>
          <a:lstStyle/>
          <a:p>
            <a:r>
              <a:rPr lang="en-US" sz="2400" dirty="0"/>
              <a:t>On a personal level, it enables users to gain insights into the emotional dynamics of their conversations, potentially aiding in mental health and relationship management. In a professional context, it offers businesses valuable tools for customer feedback analysis, brand reputation management, market research, and customer support automation. Sentiment analysis in WhatsApp chats can also facilitate productivity enhancement, language learning, parental control, security threat detection, HR insights, educational assessments, and personal growth tracking. In summary, such an application serves a multitude of purposes, from enhancing personal well-being to improving business operations and insights.</a:t>
            </a:r>
            <a:endParaRPr lang="en-IN" sz="2400" dirty="0"/>
          </a:p>
        </p:txBody>
      </p:sp>
      <p:sp>
        <p:nvSpPr>
          <p:cNvPr id="4" name="Footer Placeholder 3">
            <a:extLst>
              <a:ext uri="{FF2B5EF4-FFF2-40B4-BE49-F238E27FC236}">
                <a16:creationId xmlns:a16="http://schemas.microsoft.com/office/drawing/2014/main" id="{E32255DC-D3A9-98AD-D4B7-50913CF5F14C}"/>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FA8B6171-F20F-E650-5407-1EBEB9453CAD}"/>
              </a:ext>
            </a:extLst>
          </p:cNvPr>
          <p:cNvSpPr>
            <a:spLocks noGrp="1"/>
          </p:cNvSpPr>
          <p:nvPr>
            <p:ph type="sldNum" sz="quarter" idx="12"/>
          </p:nvPr>
        </p:nvSpPr>
        <p:spPr/>
        <p:txBody>
          <a:bodyPr/>
          <a:lstStyle/>
          <a:p>
            <a:fld id="{DE92F7A9-2FFD-42DC-A3E3-57A511687FBE}" type="slidenum">
              <a:rPr lang="en-IN" smtClean="0"/>
              <a:t>5</a:t>
            </a:fld>
            <a:endParaRPr lang="en-IN"/>
          </a:p>
        </p:txBody>
      </p:sp>
    </p:spTree>
    <p:extLst>
      <p:ext uri="{BB962C8B-B14F-4D97-AF65-F5344CB8AC3E}">
        <p14:creationId xmlns:p14="http://schemas.microsoft.com/office/powerpoint/2010/main" val="161631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A2FB-4836-1DBA-D6BC-C2C2C1742987}"/>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8B11BC8D-4C9F-2F7A-6390-907785395A3E}"/>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553465B7-8C40-8FBC-5167-10916BC9A5F3}"/>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B89DFD56-B052-C036-2511-BA4809F5A9B4}"/>
              </a:ext>
            </a:extLst>
          </p:cNvPr>
          <p:cNvSpPr>
            <a:spLocks noGrp="1"/>
          </p:cNvSpPr>
          <p:nvPr>
            <p:ph type="sldNum" sz="quarter" idx="12"/>
          </p:nvPr>
        </p:nvSpPr>
        <p:spPr/>
        <p:txBody>
          <a:bodyPr/>
          <a:lstStyle/>
          <a:p>
            <a:fld id="{DE92F7A9-2FFD-42DC-A3E3-57A511687FBE}" type="slidenum">
              <a:rPr lang="en-IN" smtClean="0"/>
              <a:t>6</a:t>
            </a:fld>
            <a:endParaRPr lang="en-IN"/>
          </a:p>
        </p:txBody>
      </p:sp>
      <p:graphicFrame>
        <p:nvGraphicFramePr>
          <p:cNvPr id="6" name="Table 2">
            <a:extLst>
              <a:ext uri="{FF2B5EF4-FFF2-40B4-BE49-F238E27FC236}">
                <a16:creationId xmlns:a16="http://schemas.microsoft.com/office/drawing/2014/main" id="{F6EC2B2A-8971-8247-C0E2-D5C730C0A969}"/>
              </a:ext>
            </a:extLst>
          </p:cNvPr>
          <p:cNvGraphicFramePr>
            <a:graphicFrameLocks noGrp="1"/>
          </p:cNvGraphicFramePr>
          <p:nvPr>
            <p:extLst>
              <p:ext uri="{D42A27DB-BD31-4B8C-83A1-F6EECF244321}">
                <p14:modId xmlns:p14="http://schemas.microsoft.com/office/powerpoint/2010/main" val="1960610378"/>
              </p:ext>
            </p:extLst>
          </p:nvPr>
        </p:nvGraphicFramePr>
        <p:xfrm>
          <a:off x="298382" y="1737360"/>
          <a:ext cx="11656196" cy="4326556"/>
        </p:xfrm>
        <a:graphic>
          <a:graphicData uri="http://schemas.openxmlformats.org/drawingml/2006/table">
            <a:tbl>
              <a:tblPr firstRow="1" bandRow="1">
                <a:tableStyleId>{5940675A-B579-460E-94D1-54222C63F5DA}</a:tableStyleId>
              </a:tblPr>
              <a:tblGrid>
                <a:gridCol w="2964664">
                  <a:extLst>
                    <a:ext uri="{9D8B030D-6E8A-4147-A177-3AD203B41FA5}">
                      <a16:colId xmlns:a16="http://schemas.microsoft.com/office/drawing/2014/main" val="3011935576"/>
                    </a:ext>
                  </a:extLst>
                </a:gridCol>
                <a:gridCol w="1720954">
                  <a:extLst>
                    <a:ext uri="{9D8B030D-6E8A-4147-A177-3AD203B41FA5}">
                      <a16:colId xmlns:a16="http://schemas.microsoft.com/office/drawing/2014/main" val="2794991869"/>
                    </a:ext>
                  </a:extLst>
                </a:gridCol>
                <a:gridCol w="2342810">
                  <a:extLst>
                    <a:ext uri="{9D8B030D-6E8A-4147-A177-3AD203B41FA5}">
                      <a16:colId xmlns:a16="http://schemas.microsoft.com/office/drawing/2014/main" val="2105416148"/>
                    </a:ext>
                  </a:extLst>
                </a:gridCol>
                <a:gridCol w="2342810">
                  <a:extLst>
                    <a:ext uri="{9D8B030D-6E8A-4147-A177-3AD203B41FA5}">
                      <a16:colId xmlns:a16="http://schemas.microsoft.com/office/drawing/2014/main" val="1910964446"/>
                    </a:ext>
                  </a:extLst>
                </a:gridCol>
                <a:gridCol w="2284958">
                  <a:extLst>
                    <a:ext uri="{9D8B030D-6E8A-4147-A177-3AD203B41FA5}">
                      <a16:colId xmlns:a16="http://schemas.microsoft.com/office/drawing/2014/main" val="2539472411"/>
                    </a:ext>
                  </a:extLst>
                </a:gridCol>
              </a:tblGrid>
              <a:tr h="546382">
                <a:tc>
                  <a:txBody>
                    <a:bodyPr/>
                    <a:lstStyle/>
                    <a:p>
                      <a:pPr algn="ctr"/>
                      <a:r>
                        <a:rPr lang="en-IN" sz="1400" b="1" dirty="0">
                          <a:latin typeface="Arial Black" panose="020B0A04020102020204" pitchFamily="34" charset="0"/>
                        </a:rPr>
                        <a:t>Article</a:t>
                      </a:r>
                    </a:p>
                  </a:txBody>
                  <a:tcPr/>
                </a:tc>
                <a:tc>
                  <a:txBody>
                    <a:bodyPr/>
                    <a:lstStyle/>
                    <a:p>
                      <a:pPr algn="ctr"/>
                      <a:r>
                        <a:rPr lang="en-IN" sz="1400" b="1" dirty="0">
                          <a:latin typeface="Arial Black" panose="020B0A04020102020204" pitchFamily="34" charset="0"/>
                        </a:rPr>
                        <a:t>Approach/ Method</a:t>
                      </a:r>
                    </a:p>
                  </a:txBody>
                  <a:tcPr/>
                </a:tc>
                <a:tc>
                  <a:txBody>
                    <a:bodyPr/>
                    <a:lstStyle/>
                    <a:p>
                      <a:pPr algn="ctr"/>
                      <a:r>
                        <a:rPr lang="en-IN" sz="1400" b="1" dirty="0">
                          <a:latin typeface="Arial Black" panose="020B0A04020102020204" pitchFamily="34" charset="0"/>
                        </a:rPr>
                        <a:t>Dataset</a:t>
                      </a:r>
                    </a:p>
                  </a:txBody>
                  <a:tcPr/>
                </a:tc>
                <a:tc>
                  <a:txBody>
                    <a:bodyPr/>
                    <a:lstStyle/>
                    <a:p>
                      <a:pPr algn="ctr"/>
                      <a:r>
                        <a:rPr lang="en-IN" sz="1400" b="1" dirty="0">
                          <a:latin typeface="Arial Black" panose="020B0A04020102020204" pitchFamily="34" charset="0"/>
                        </a:rPr>
                        <a:t>Pros</a:t>
                      </a:r>
                    </a:p>
                  </a:txBody>
                  <a:tcPr/>
                </a:tc>
                <a:tc>
                  <a:txBody>
                    <a:bodyPr/>
                    <a:lstStyle/>
                    <a:p>
                      <a:pPr algn="ctr"/>
                      <a:r>
                        <a:rPr lang="en-IN" sz="1400" b="1" dirty="0">
                          <a:latin typeface="Arial Black" panose="020B0A04020102020204" pitchFamily="34" charset="0"/>
                        </a:rPr>
                        <a:t>Cons</a:t>
                      </a:r>
                    </a:p>
                  </a:txBody>
                  <a:tcPr/>
                </a:tc>
                <a:extLst>
                  <a:ext uri="{0D108BD9-81ED-4DB2-BD59-A6C34878D82A}">
                    <a16:rowId xmlns:a16="http://schemas.microsoft.com/office/drawing/2014/main" val="3692355171"/>
                  </a:ext>
                </a:extLst>
              </a:tr>
              <a:tr h="1985271">
                <a:tc>
                  <a:txBody>
                    <a:bodyPr/>
                    <a:lstStyle/>
                    <a:p>
                      <a:pPr algn="l"/>
                      <a:r>
                        <a:rPr lang="en-IN" sz="1400" dirty="0"/>
                        <a:t>Twitter based sentimental analysis of Covid-19 observations</a:t>
                      </a:r>
                    </a:p>
                  </a:txBody>
                  <a:tcPr/>
                </a:tc>
                <a:tc>
                  <a:txBody>
                    <a:bodyPr/>
                    <a:lstStyle/>
                    <a:p>
                      <a:pPr algn="l"/>
                      <a:r>
                        <a:rPr lang="en-IN" sz="1400" dirty="0"/>
                        <a:t>Based on sentiment polarity.</a:t>
                      </a:r>
                    </a:p>
                  </a:txBody>
                  <a:tcPr/>
                </a:tc>
                <a:tc>
                  <a:txBody>
                    <a:bodyPr/>
                    <a:lstStyle/>
                    <a:p>
                      <a:pPr marL="171450" indent="-171450" algn="l">
                        <a:buFont typeface="Arial" panose="020B0604020202020204" pitchFamily="34" charset="0"/>
                        <a:buChar char="•"/>
                      </a:pPr>
                      <a:r>
                        <a:rPr lang="en-IN" sz="1400" dirty="0"/>
                        <a:t>Twitter Web App</a:t>
                      </a:r>
                    </a:p>
                    <a:p>
                      <a:pPr marL="171450" indent="-171450" algn="l">
                        <a:buFont typeface="Arial" panose="020B0604020202020204" pitchFamily="34" charset="0"/>
                        <a:buChar char="•"/>
                      </a:pPr>
                      <a:r>
                        <a:rPr lang="en-IN" sz="1400" dirty="0"/>
                        <a:t>Twitter for Android</a:t>
                      </a:r>
                    </a:p>
                    <a:p>
                      <a:pPr marL="171450" indent="-171450" algn="l">
                        <a:buFont typeface="Arial" panose="020B0604020202020204" pitchFamily="34" charset="0"/>
                        <a:buChar char="•"/>
                      </a:pPr>
                      <a:r>
                        <a:rPr lang="en-IN" sz="1400" dirty="0"/>
                        <a:t>Twitter for iPhone</a:t>
                      </a:r>
                    </a:p>
                  </a:txBody>
                  <a:tcPr/>
                </a:tc>
                <a:tc>
                  <a:txBody>
                    <a:bodyPr/>
                    <a:lstStyle/>
                    <a:p>
                      <a:pPr algn="l"/>
                      <a:r>
                        <a:rPr lang="en-US" sz="1400" b="0" i="0" u="none" strike="noStrike" cap="none" spc="0" baseline="0" dirty="0">
                          <a:ln>
                            <a:noFill/>
                          </a:ln>
                          <a:solidFill>
                            <a:schemeClr val="tx1"/>
                          </a:solidFill>
                          <a:effectLst/>
                          <a:uFillTx/>
                          <a:latin typeface="+mn-lt"/>
                          <a:ea typeface="+mn-ea"/>
                          <a:cs typeface="+mn-cs"/>
                          <a:sym typeface="Calibri"/>
                        </a:rPr>
                        <a:t>Content on the Internet is inspected at three astonishing granularity levels: documentation level, sentence level, and feature level with the documentation level being the most detailed.</a:t>
                      </a:r>
                      <a:endParaRPr lang="en-IN" sz="1400" dirty="0"/>
                    </a:p>
                  </a:txBody>
                  <a:tcPr/>
                </a:tc>
                <a:tc>
                  <a:txBody>
                    <a:bodyPr/>
                    <a:lstStyle/>
                    <a:p>
                      <a:pPr marL="171450" indent="-171450" algn="l">
                        <a:buFont typeface="Arial" panose="020B0604020202020204" pitchFamily="34" charset="0"/>
                        <a:buChar char="•"/>
                      </a:pPr>
                      <a:r>
                        <a:rPr lang="en-US" sz="1400" b="0" i="0" u="none" strike="noStrike" cap="none" spc="0" baseline="0" dirty="0">
                          <a:ln>
                            <a:noFill/>
                          </a:ln>
                          <a:solidFill>
                            <a:schemeClr val="tx1"/>
                          </a:solidFill>
                          <a:effectLst/>
                          <a:uFillTx/>
                          <a:latin typeface="+mn-lt"/>
                          <a:ea typeface="+mn-ea"/>
                          <a:cs typeface="+mn-cs"/>
                          <a:sym typeface="Calibri"/>
                        </a:rPr>
                        <a:t>Sentiment analysis models might struggle to accurately detect sarcasm, irony, or other forms of figurative language, leading to misinterpretation of sentiment.</a:t>
                      </a:r>
                      <a:endParaRPr lang="en-IN" sz="1400" dirty="0"/>
                    </a:p>
                  </a:txBody>
                  <a:tcPr/>
                </a:tc>
                <a:extLst>
                  <a:ext uri="{0D108BD9-81ED-4DB2-BD59-A6C34878D82A}">
                    <a16:rowId xmlns:a16="http://schemas.microsoft.com/office/drawing/2014/main" val="4020101632"/>
                  </a:ext>
                </a:extLst>
              </a:tr>
              <a:tr h="1794903">
                <a:tc>
                  <a:txBody>
                    <a:bodyPr/>
                    <a:lstStyle/>
                    <a:p>
                      <a:pPr algn="l"/>
                      <a:r>
                        <a:rPr lang="en-IN" sz="1400" dirty="0"/>
                        <a:t>Sentiment analysis of Indian regional languages on social media</a:t>
                      </a:r>
                    </a:p>
                  </a:txBody>
                  <a:tcPr/>
                </a:tc>
                <a:tc>
                  <a:txBody>
                    <a:bodyPr/>
                    <a:lstStyle/>
                    <a:p>
                      <a:pPr marL="0" indent="0" algn="l">
                        <a:buFont typeface="Arial" panose="020B0604020202020204" pitchFamily="34" charset="0"/>
                        <a:buNone/>
                      </a:pPr>
                      <a:r>
                        <a:rPr lang="en-US" sz="1400" dirty="0"/>
                        <a:t>The model is tested with a different set of classifiers which included a support vector machine (SVM) algorithm.</a:t>
                      </a:r>
                      <a:endParaRPr lang="en-IN" sz="1400" dirty="0"/>
                    </a:p>
                  </a:txBody>
                  <a:tcPr/>
                </a:tc>
                <a:tc>
                  <a:txBody>
                    <a:bodyPr/>
                    <a:lstStyle/>
                    <a:p>
                      <a:pPr marL="171450" indent="-171450" algn="l">
                        <a:buFont typeface="Arial" panose="020B0604020202020204" pitchFamily="34" charset="0"/>
                        <a:buChar char="•"/>
                      </a:pPr>
                      <a:r>
                        <a:rPr lang="en-US" sz="1400" dirty="0"/>
                        <a:t> Focused on Twitter data collection</a:t>
                      </a:r>
                    </a:p>
                    <a:p>
                      <a:pPr marL="171450" indent="-171450" algn="l">
                        <a:buFont typeface="Arial" panose="020B0604020202020204" pitchFamily="34" charset="0"/>
                        <a:buChar char="•"/>
                      </a:pPr>
                      <a:r>
                        <a:rPr lang="en-US" sz="1400" dirty="0"/>
                        <a:t>Amazon reviews</a:t>
                      </a:r>
                    </a:p>
                    <a:p>
                      <a:pPr marL="171450" indent="-171450" algn="l">
                        <a:buFont typeface="Arial" panose="020B0604020202020204" pitchFamily="34" charset="0"/>
                        <a:buChar char="•"/>
                      </a:pPr>
                      <a:r>
                        <a:rPr lang="en-US" sz="1400" dirty="0"/>
                        <a:t>Medical documents </a:t>
                      </a:r>
                    </a:p>
                    <a:p>
                      <a:pPr marL="171450" indent="-171450" algn="l">
                        <a:buFont typeface="Arial" panose="020B0604020202020204" pitchFamily="34" charset="0"/>
                        <a:buChar char="•"/>
                      </a:pPr>
                      <a:r>
                        <a:rPr lang="en-US" sz="1400" dirty="0"/>
                        <a:t>Social media tweets  </a:t>
                      </a:r>
                      <a:endParaRPr lang="en-IN" sz="1400" dirty="0"/>
                    </a:p>
                  </a:txBody>
                  <a:tcPr/>
                </a:tc>
                <a:tc>
                  <a:txBody>
                    <a:bodyPr/>
                    <a:lstStyle/>
                    <a:p>
                      <a:pPr marL="171450" indent="-171450" algn="l">
                        <a:buFont typeface="Arial" panose="020B0604020202020204" pitchFamily="34" charset="0"/>
                        <a:buChar char="•"/>
                      </a:pPr>
                      <a:r>
                        <a:rPr lang="en-US" sz="1400" dirty="0"/>
                        <a:t> Model deals with different Indian regional languages (i.e., English, Kannada, Malayalam, Tamil, Telugu, and Hindi) simultaneously.</a:t>
                      </a:r>
                      <a:endParaRPr lang="en-IN" sz="1400" dirty="0"/>
                    </a:p>
                  </a:txBody>
                  <a:tcPr/>
                </a:tc>
                <a:tc>
                  <a:txBody>
                    <a:bodyPr/>
                    <a:lstStyle/>
                    <a:p>
                      <a:pPr marL="171450" indent="-171450" algn="l">
                        <a:buFont typeface="Arial" panose="020B0604020202020204" pitchFamily="34" charset="0"/>
                        <a:buChar char="•"/>
                      </a:pPr>
                      <a:r>
                        <a:rPr lang="en-US" sz="1400" dirty="0"/>
                        <a:t>Due to the low resource of data these languages are mostly unnoticed.</a:t>
                      </a:r>
                    </a:p>
                    <a:p>
                      <a:pPr marL="171450" indent="-171450" algn="l">
                        <a:buFont typeface="Arial" panose="020B0604020202020204" pitchFamily="34" charset="0"/>
                        <a:buChar char="•"/>
                      </a:pPr>
                      <a:r>
                        <a:rPr lang="en-US" sz="1400" dirty="0"/>
                        <a:t>additional information like emojis and pictures are not considered for this dataset</a:t>
                      </a:r>
                      <a:endParaRPr lang="en-IN" sz="1400" dirty="0"/>
                    </a:p>
                  </a:txBody>
                  <a:tcPr/>
                </a:tc>
                <a:extLst>
                  <a:ext uri="{0D108BD9-81ED-4DB2-BD59-A6C34878D82A}">
                    <a16:rowId xmlns:a16="http://schemas.microsoft.com/office/drawing/2014/main" val="1708633130"/>
                  </a:ext>
                </a:extLst>
              </a:tr>
            </a:tbl>
          </a:graphicData>
        </a:graphic>
      </p:graphicFrame>
    </p:spTree>
    <p:extLst>
      <p:ext uri="{BB962C8B-B14F-4D97-AF65-F5344CB8AC3E}">
        <p14:creationId xmlns:p14="http://schemas.microsoft.com/office/powerpoint/2010/main" val="186904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B806-FE21-774A-135F-7F667CBB8B7B}"/>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72616111-8666-215A-BCBC-ABC70369910A}"/>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501A2D2F-7BC2-E727-5B01-12AE06643EF9}"/>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8009DF9D-2E79-A701-49B4-F468D45AA902}"/>
              </a:ext>
            </a:extLst>
          </p:cNvPr>
          <p:cNvSpPr>
            <a:spLocks noGrp="1"/>
          </p:cNvSpPr>
          <p:nvPr>
            <p:ph type="sldNum" sz="quarter" idx="12"/>
          </p:nvPr>
        </p:nvSpPr>
        <p:spPr/>
        <p:txBody>
          <a:bodyPr/>
          <a:lstStyle/>
          <a:p>
            <a:fld id="{DE92F7A9-2FFD-42DC-A3E3-57A511687FBE}" type="slidenum">
              <a:rPr lang="en-IN" smtClean="0"/>
              <a:t>7</a:t>
            </a:fld>
            <a:endParaRPr lang="en-IN"/>
          </a:p>
        </p:txBody>
      </p:sp>
      <p:graphicFrame>
        <p:nvGraphicFramePr>
          <p:cNvPr id="6" name="Table 2">
            <a:extLst>
              <a:ext uri="{FF2B5EF4-FFF2-40B4-BE49-F238E27FC236}">
                <a16:creationId xmlns:a16="http://schemas.microsoft.com/office/drawing/2014/main" id="{1DDD4B4C-5974-385E-FFE6-6F62B70B72FC}"/>
              </a:ext>
            </a:extLst>
          </p:cNvPr>
          <p:cNvGraphicFramePr>
            <a:graphicFrameLocks noGrp="1"/>
          </p:cNvGraphicFramePr>
          <p:nvPr>
            <p:extLst>
              <p:ext uri="{D42A27DB-BD31-4B8C-83A1-F6EECF244321}">
                <p14:modId xmlns:p14="http://schemas.microsoft.com/office/powerpoint/2010/main" val="2452546138"/>
              </p:ext>
            </p:extLst>
          </p:nvPr>
        </p:nvGraphicFramePr>
        <p:xfrm>
          <a:off x="231007" y="1737360"/>
          <a:ext cx="11829447" cy="4166728"/>
        </p:xfrm>
        <a:graphic>
          <a:graphicData uri="http://schemas.openxmlformats.org/drawingml/2006/table">
            <a:tbl>
              <a:tblPr firstRow="1" bandRow="1">
                <a:tableStyleId>{5940675A-B579-460E-94D1-54222C63F5DA}</a:tableStyleId>
              </a:tblPr>
              <a:tblGrid>
                <a:gridCol w="2849077">
                  <a:extLst>
                    <a:ext uri="{9D8B030D-6E8A-4147-A177-3AD203B41FA5}">
                      <a16:colId xmlns:a16="http://schemas.microsoft.com/office/drawing/2014/main" val="3011935576"/>
                    </a:ext>
                  </a:extLst>
                </a:gridCol>
                <a:gridCol w="1694047">
                  <a:extLst>
                    <a:ext uri="{9D8B030D-6E8A-4147-A177-3AD203B41FA5}">
                      <a16:colId xmlns:a16="http://schemas.microsoft.com/office/drawing/2014/main" val="2794991869"/>
                    </a:ext>
                  </a:extLst>
                </a:gridCol>
                <a:gridCol w="2242686">
                  <a:extLst>
                    <a:ext uri="{9D8B030D-6E8A-4147-A177-3AD203B41FA5}">
                      <a16:colId xmlns:a16="http://schemas.microsoft.com/office/drawing/2014/main" val="2105416148"/>
                    </a:ext>
                  </a:extLst>
                </a:gridCol>
                <a:gridCol w="2550695">
                  <a:extLst>
                    <a:ext uri="{9D8B030D-6E8A-4147-A177-3AD203B41FA5}">
                      <a16:colId xmlns:a16="http://schemas.microsoft.com/office/drawing/2014/main" val="1910964446"/>
                    </a:ext>
                  </a:extLst>
                </a:gridCol>
                <a:gridCol w="2492942">
                  <a:extLst>
                    <a:ext uri="{9D8B030D-6E8A-4147-A177-3AD203B41FA5}">
                      <a16:colId xmlns:a16="http://schemas.microsoft.com/office/drawing/2014/main" val="2539472411"/>
                    </a:ext>
                  </a:extLst>
                </a:gridCol>
              </a:tblGrid>
              <a:tr h="483166">
                <a:tc>
                  <a:txBody>
                    <a:bodyPr/>
                    <a:lstStyle/>
                    <a:p>
                      <a:pPr algn="ctr"/>
                      <a:r>
                        <a:rPr lang="en-IN" sz="1400" b="1" dirty="0">
                          <a:latin typeface="Arial Black" panose="020B0A04020102020204" pitchFamily="34" charset="0"/>
                        </a:rPr>
                        <a:t>Article</a:t>
                      </a:r>
                    </a:p>
                  </a:txBody>
                  <a:tcPr/>
                </a:tc>
                <a:tc>
                  <a:txBody>
                    <a:bodyPr/>
                    <a:lstStyle/>
                    <a:p>
                      <a:pPr algn="ctr"/>
                      <a:r>
                        <a:rPr lang="en-IN" sz="1400" b="1" dirty="0">
                          <a:latin typeface="Arial Black" panose="020B0A04020102020204" pitchFamily="34" charset="0"/>
                        </a:rPr>
                        <a:t>Approach/ Method</a:t>
                      </a:r>
                    </a:p>
                  </a:txBody>
                  <a:tcPr/>
                </a:tc>
                <a:tc>
                  <a:txBody>
                    <a:bodyPr/>
                    <a:lstStyle/>
                    <a:p>
                      <a:pPr algn="ctr"/>
                      <a:r>
                        <a:rPr lang="en-IN" sz="1400" b="1" dirty="0">
                          <a:latin typeface="Arial Black" panose="020B0A04020102020204" pitchFamily="34" charset="0"/>
                        </a:rPr>
                        <a:t>Dataset</a:t>
                      </a:r>
                    </a:p>
                  </a:txBody>
                  <a:tcPr/>
                </a:tc>
                <a:tc>
                  <a:txBody>
                    <a:bodyPr/>
                    <a:lstStyle/>
                    <a:p>
                      <a:pPr algn="ctr"/>
                      <a:r>
                        <a:rPr lang="en-IN" sz="1400" b="1" dirty="0">
                          <a:latin typeface="Arial Black" panose="020B0A04020102020204" pitchFamily="34" charset="0"/>
                        </a:rPr>
                        <a:t>Pros</a:t>
                      </a:r>
                    </a:p>
                  </a:txBody>
                  <a:tcPr/>
                </a:tc>
                <a:tc>
                  <a:txBody>
                    <a:bodyPr/>
                    <a:lstStyle/>
                    <a:p>
                      <a:pPr algn="ctr"/>
                      <a:r>
                        <a:rPr lang="en-IN" sz="1400" b="1" dirty="0">
                          <a:latin typeface="Arial Black" panose="020B0A04020102020204" pitchFamily="34" charset="0"/>
                        </a:rPr>
                        <a:t>Cons</a:t>
                      </a:r>
                    </a:p>
                  </a:txBody>
                  <a:tcPr/>
                </a:tc>
                <a:extLst>
                  <a:ext uri="{0D108BD9-81ED-4DB2-BD59-A6C34878D82A}">
                    <a16:rowId xmlns:a16="http://schemas.microsoft.com/office/drawing/2014/main" val="3692355171"/>
                  </a:ext>
                </a:extLst>
              </a:tr>
              <a:tr h="1917626">
                <a:tc>
                  <a:txBody>
                    <a:bodyPr/>
                    <a:lstStyle/>
                    <a:p>
                      <a:pPr algn="l"/>
                      <a:r>
                        <a:rPr lang="en-US" sz="1400" dirty="0"/>
                        <a:t>An optimal support vector machine based classification model for sentimental analysis of online product reviews</a:t>
                      </a:r>
                      <a:endParaRPr lang="en-IN" sz="1400" dirty="0"/>
                    </a:p>
                  </a:txBody>
                  <a:tcPr/>
                </a:tc>
                <a:tc>
                  <a:txBody>
                    <a:bodyPr/>
                    <a:lstStyle/>
                    <a:p>
                      <a:pPr marL="285750" indent="-285750" algn="l">
                        <a:buFont typeface="Arial" panose="020B0604020202020204" pitchFamily="34" charset="0"/>
                        <a:buChar char="•"/>
                      </a:pPr>
                      <a:r>
                        <a:rPr lang="en-IN" sz="1400" dirty="0"/>
                        <a:t>Support Vector Machine (SVM) based Classification</a:t>
                      </a:r>
                    </a:p>
                  </a:txBody>
                  <a:tcPr/>
                </a:tc>
                <a:tc>
                  <a:txBody>
                    <a:bodyPr/>
                    <a:lstStyle/>
                    <a:p>
                      <a:pPr marL="171450" indent="-171450" algn="l">
                        <a:buFont typeface="Arial" panose="020B0604020202020204" pitchFamily="34" charset="0"/>
                        <a:buChar char="•"/>
                      </a:pPr>
                      <a:r>
                        <a:rPr lang="en-IN" sz="1400" dirty="0"/>
                        <a:t>iPod dataset</a:t>
                      </a:r>
                    </a:p>
                  </a:txBody>
                  <a:tcPr/>
                </a:tc>
                <a:tc>
                  <a:txBody>
                    <a:bodyPr/>
                    <a:lstStyle/>
                    <a:p>
                      <a:pPr marL="285750" indent="-285750" algn="l">
                        <a:buFont typeface="Arial" panose="020B0604020202020204" pitchFamily="34" charset="0"/>
                        <a:buChar char="•"/>
                      </a:pPr>
                      <a:r>
                        <a:rPr lang="en-US" sz="1400" dirty="0"/>
                        <a:t>The major benefits of SVM are which if the data point is linearly separable, it has a unique value and the values are very less</a:t>
                      </a:r>
                      <a:endParaRPr lang="en-IN" sz="1400" dirty="0"/>
                    </a:p>
                  </a:txBody>
                  <a:tcPr/>
                </a:tc>
                <a:tc>
                  <a:txBody>
                    <a:bodyPr/>
                    <a:lstStyle/>
                    <a:p>
                      <a:pPr marL="171450" indent="-171450" algn="l">
                        <a:buFont typeface="Arial" panose="020B0604020202020204" pitchFamily="34" charset="0"/>
                        <a:buChar char="•"/>
                      </a:pPr>
                      <a:r>
                        <a:rPr lang="en-IN" sz="1400" dirty="0"/>
                        <a:t>Its inability to effectively process OOV words, which can limit its comprehension and response accuracy</a:t>
                      </a:r>
                    </a:p>
                    <a:p>
                      <a:pPr marL="171450" indent="-171450" algn="l">
                        <a:buFont typeface="Arial" panose="020B0604020202020204" pitchFamily="34" charset="0"/>
                        <a:buChar char="•"/>
                      </a:pPr>
                      <a:r>
                        <a:rPr lang="en-IN" sz="1400" dirty="0"/>
                        <a:t>This model does not do well for resource-poor languages</a:t>
                      </a:r>
                    </a:p>
                  </a:txBody>
                  <a:tcPr/>
                </a:tc>
                <a:extLst>
                  <a:ext uri="{0D108BD9-81ED-4DB2-BD59-A6C34878D82A}">
                    <a16:rowId xmlns:a16="http://schemas.microsoft.com/office/drawing/2014/main" val="4020101632"/>
                  </a:ext>
                </a:extLst>
              </a:tr>
              <a:tr h="1730942">
                <a:tc>
                  <a:txBody>
                    <a:bodyPr/>
                    <a:lstStyle/>
                    <a:p>
                      <a:pPr algn="l"/>
                      <a:r>
                        <a:rPr lang="en-IN" sz="1400" dirty="0"/>
                        <a:t>Transformer-based deep learning models for the sentiment analysis of social media data</a:t>
                      </a:r>
                    </a:p>
                  </a:txBody>
                  <a:tcPr/>
                </a:tc>
                <a:tc>
                  <a:txBody>
                    <a:bodyPr/>
                    <a:lstStyle/>
                    <a:p>
                      <a:pPr marL="285750" indent="-285750" algn="l">
                        <a:buFont typeface="Arial" panose="020B0604020202020204" pitchFamily="34" charset="0"/>
                        <a:buChar char="•"/>
                      </a:pPr>
                      <a:r>
                        <a:rPr lang="en-IN" sz="1400" dirty="0"/>
                        <a:t>An BERT based Convolution Bi-directional Recurrent Neural Network</a:t>
                      </a:r>
                    </a:p>
                  </a:txBody>
                  <a:tcPr/>
                </a:tc>
                <a:tc>
                  <a:txBody>
                    <a:bodyPr/>
                    <a:lstStyle/>
                    <a:p>
                      <a:pPr marL="171450" indent="-171450" algn="l">
                        <a:buFont typeface="Arial" panose="020B0604020202020204" pitchFamily="34" charset="0"/>
                        <a:buChar char="•"/>
                      </a:pPr>
                      <a:r>
                        <a:rPr lang="en-US" sz="1400" dirty="0"/>
                        <a:t>Airline reviews: Us-airline dataset. </a:t>
                      </a:r>
                    </a:p>
                    <a:p>
                      <a:pPr marL="171450" indent="-171450" algn="l">
                        <a:buFont typeface="Arial" panose="020B0604020202020204" pitchFamily="34" charset="0"/>
                        <a:buChar char="•"/>
                      </a:pPr>
                      <a:r>
                        <a:rPr lang="en-US" sz="1400" dirty="0"/>
                        <a:t>Self-driving car reviews</a:t>
                      </a:r>
                    </a:p>
                    <a:p>
                      <a:pPr marL="171450" indent="-171450" algn="l">
                        <a:buFont typeface="Arial" panose="020B0604020202020204" pitchFamily="34" charset="0"/>
                        <a:buChar char="•"/>
                      </a:pPr>
                      <a:r>
                        <a:rPr lang="en-US" sz="1400" dirty="0"/>
                        <a:t>US presidential election reviews</a:t>
                      </a:r>
                    </a:p>
                    <a:p>
                      <a:pPr marL="171450" indent="-171450" algn="l">
                        <a:buFont typeface="Arial" panose="020B0604020202020204" pitchFamily="34" charset="0"/>
                        <a:buChar char="•"/>
                      </a:pPr>
                      <a:r>
                        <a:rPr lang="en-US" sz="1400" dirty="0"/>
                        <a:t>IMDB movie review dataset</a:t>
                      </a:r>
                      <a:endParaRPr lang="en-IN" sz="1400" dirty="0"/>
                    </a:p>
                  </a:txBody>
                  <a:tcPr/>
                </a:tc>
                <a:tc>
                  <a:txBody>
                    <a:bodyPr/>
                    <a:lstStyle/>
                    <a:p>
                      <a:pPr marL="171450" indent="-171450" algn="l">
                        <a:buFont typeface="Arial" panose="020B0604020202020204" pitchFamily="34" charset="0"/>
                        <a:buChar char="•"/>
                      </a:pPr>
                      <a:r>
                        <a:rPr lang="en-IN" sz="1400" dirty="0"/>
                        <a:t>Bi-LSTM model is used to take advantage of learning long-term dependencies in both directions between word sequences in along text</a:t>
                      </a:r>
                    </a:p>
                  </a:txBody>
                  <a:tcPr/>
                </a:tc>
                <a:tc>
                  <a:txBody>
                    <a:bodyPr/>
                    <a:lstStyle/>
                    <a:p>
                      <a:pPr marL="171450" indent="-171450" algn="l">
                        <a:buFont typeface="Arial" panose="020B0604020202020204" pitchFamily="34" charset="0"/>
                        <a:buChar char="•"/>
                      </a:pPr>
                      <a:r>
                        <a:rPr lang="en-IN" sz="1400" dirty="0"/>
                        <a:t>It fails to recognize and interpret emoticons during sentiment analysis which may lead to inaccurate results</a:t>
                      </a:r>
                    </a:p>
                  </a:txBody>
                  <a:tcPr/>
                </a:tc>
                <a:extLst>
                  <a:ext uri="{0D108BD9-81ED-4DB2-BD59-A6C34878D82A}">
                    <a16:rowId xmlns:a16="http://schemas.microsoft.com/office/drawing/2014/main" val="1708633130"/>
                  </a:ext>
                </a:extLst>
              </a:tr>
            </a:tbl>
          </a:graphicData>
        </a:graphic>
      </p:graphicFrame>
    </p:spTree>
    <p:extLst>
      <p:ext uri="{BB962C8B-B14F-4D97-AF65-F5344CB8AC3E}">
        <p14:creationId xmlns:p14="http://schemas.microsoft.com/office/powerpoint/2010/main" val="267959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CAD9-0481-6F0C-A031-7E5228093569}"/>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25E7D008-0657-E096-53C4-5413975DA958}"/>
              </a:ext>
            </a:extLst>
          </p:cNvPr>
          <p:cNvSpPr>
            <a:spLocks noGrp="1"/>
          </p:cNvSpPr>
          <p:nvPr>
            <p:ph idx="1"/>
          </p:nvPr>
        </p:nvSpPr>
        <p:spPr>
          <a:xfrm>
            <a:off x="914400" y="1845734"/>
            <a:ext cx="10241280" cy="4372186"/>
          </a:xfrm>
        </p:spPr>
        <p:txBody>
          <a:bodyPr/>
          <a:lstStyle/>
          <a:p>
            <a:endParaRPr lang="en-IN" dirty="0"/>
          </a:p>
        </p:txBody>
      </p:sp>
      <p:sp>
        <p:nvSpPr>
          <p:cNvPr id="4" name="Footer Placeholder 3">
            <a:extLst>
              <a:ext uri="{FF2B5EF4-FFF2-40B4-BE49-F238E27FC236}">
                <a16:creationId xmlns:a16="http://schemas.microsoft.com/office/drawing/2014/main" id="{74E58487-0879-ADF8-316C-6FF99A927E56}"/>
              </a:ext>
            </a:extLst>
          </p:cNvPr>
          <p:cNvSpPr>
            <a:spLocks noGrp="1"/>
          </p:cNvSpPr>
          <p:nvPr>
            <p:ph type="ftr" sz="quarter" idx="11"/>
          </p:nvPr>
        </p:nvSpPr>
        <p:spPr/>
        <p:txBody>
          <a:bodyPr/>
          <a:lstStyle/>
          <a:p>
            <a:r>
              <a:rPr lang="en-US" sz="900" b="1" dirty="0">
                <a:effectLst/>
                <a:latin typeface="Times" panose="02020603050405020304" pitchFamily="18" charset="0"/>
                <a:ea typeface="Times New Roman" panose="02020603050405020304" pitchFamily="18" charset="0"/>
                <a:cs typeface="Times New Roman" panose="02020603050405020304" pitchFamily="18" charset="0"/>
              </a:rPr>
              <a:t>WENSA: WhatsApp Emotion and Sentiment Analyzer Using LSTM and BI-LSTM</a:t>
            </a:r>
            <a:endParaRPr lang="en-IN" dirty="0"/>
          </a:p>
        </p:txBody>
      </p:sp>
      <p:sp>
        <p:nvSpPr>
          <p:cNvPr id="5" name="Slide Number Placeholder 4">
            <a:extLst>
              <a:ext uri="{FF2B5EF4-FFF2-40B4-BE49-F238E27FC236}">
                <a16:creationId xmlns:a16="http://schemas.microsoft.com/office/drawing/2014/main" id="{47DCF6E1-3089-08B6-28F8-8CB4C5948D5E}"/>
              </a:ext>
            </a:extLst>
          </p:cNvPr>
          <p:cNvSpPr>
            <a:spLocks noGrp="1"/>
          </p:cNvSpPr>
          <p:nvPr>
            <p:ph type="sldNum" sz="quarter" idx="12"/>
          </p:nvPr>
        </p:nvSpPr>
        <p:spPr/>
        <p:txBody>
          <a:bodyPr/>
          <a:lstStyle/>
          <a:p>
            <a:fld id="{DE92F7A9-2FFD-42DC-A3E3-57A511687FBE}" type="slidenum">
              <a:rPr lang="en-IN" smtClean="0"/>
              <a:t>8</a:t>
            </a:fld>
            <a:endParaRPr lang="en-IN"/>
          </a:p>
        </p:txBody>
      </p:sp>
      <p:sp>
        <p:nvSpPr>
          <p:cNvPr id="7" name="TextBox 6">
            <a:extLst>
              <a:ext uri="{FF2B5EF4-FFF2-40B4-BE49-F238E27FC236}">
                <a16:creationId xmlns:a16="http://schemas.microsoft.com/office/drawing/2014/main" id="{718C1C9D-3AD3-4BCA-7151-BAD64EBAEB8B}"/>
              </a:ext>
            </a:extLst>
          </p:cNvPr>
          <p:cNvSpPr txBox="1"/>
          <p:nvPr/>
        </p:nvSpPr>
        <p:spPr>
          <a:xfrm>
            <a:off x="1097280" y="2138745"/>
            <a:ext cx="9875520" cy="3046988"/>
          </a:xfrm>
          <a:prstGeom prst="rect">
            <a:avLst/>
          </a:prstGeom>
          <a:noFill/>
        </p:spPr>
        <p:txBody>
          <a:bodyPr wrap="square">
            <a:spAutoFit/>
          </a:bodyPr>
          <a:lstStyle/>
          <a:p>
            <a:r>
              <a:rPr lang="en-US" sz="2400" b="0" i="0" u="none" strike="noStrike" baseline="0" dirty="0">
                <a:solidFill>
                  <a:srgbClr val="000000"/>
                </a:solidFill>
                <a:latin typeface="Times" panose="02020603050405020304" pitchFamily="18" charset="0"/>
                <a:cs typeface="Times" panose="02020603050405020304" pitchFamily="18" charset="0"/>
              </a:rPr>
              <a:t>The objective of the proposed exploratory data analysis tool and emotion detection model is as follows :</a:t>
            </a:r>
          </a:p>
          <a:p>
            <a:r>
              <a:rPr lang="en-US" sz="2400" b="0" i="0" u="none" strike="noStrike" baseline="0" dirty="0">
                <a:solidFill>
                  <a:srgbClr val="000000"/>
                </a:solidFill>
                <a:latin typeface="Times" panose="02020603050405020304" pitchFamily="18" charset="0"/>
                <a:cs typeface="Times" panose="02020603050405020304" pitchFamily="18" charset="0"/>
              </a:rPr>
              <a:t> • To visualize and explore WhatsApp chats to obtain insights by applying text mining techniques.</a:t>
            </a:r>
          </a:p>
          <a:p>
            <a:r>
              <a:rPr lang="en-US" sz="2400" b="0" i="0" u="none" strike="noStrike" baseline="0" dirty="0">
                <a:solidFill>
                  <a:srgbClr val="000000"/>
                </a:solidFill>
                <a:latin typeface="Times" panose="02020603050405020304" pitchFamily="18" charset="0"/>
                <a:cs typeface="Times" panose="02020603050405020304" pitchFamily="18" charset="0"/>
              </a:rPr>
              <a:t> • To understand how the proposed LSTM and BI-LSTM model acts and respond to word embedding techniques such as </a:t>
            </a:r>
            <a:r>
              <a:rPr lang="en-US" sz="2400" b="0" i="0" u="none" strike="noStrike" baseline="0" dirty="0" err="1">
                <a:solidFill>
                  <a:srgbClr val="000000"/>
                </a:solidFill>
                <a:latin typeface="Times" panose="02020603050405020304" pitchFamily="18" charset="0"/>
                <a:cs typeface="Times" panose="02020603050405020304" pitchFamily="18" charset="0"/>
              </a:rPr>
              <a:t>FastText</a:t>
            </a:r>
            <a:r>
              <a:rPr lang="en-US" sz="2400" b="0" i="0" u="none" strike="noStrike" baseline="0" dirty="0">
                <a:solidFill>
                  <a:srgbClr val="000000"/>
                </a:solidFill>
                <a:latin typeface="Times" panose="02020603050405020304" pitchFamily="18" charset="0"/>
                <a:cs typeface="Times" panose="02020603050405020304" pitchFamily="18" charset="0"/>
              </a:rPr>
              <a:t> word embedding. </a:t>
            </a:r>
          </a:p>
          <a:p>
            <a:r>
              <a:rPr lang="en-US" sz="2400" b="0" i="0" u="none" strike="noStrike" baseline="0" dirty="0">
                <a:solidFill>
                  <a:srgbClr val="000000"/>
                </a:solidFill>
                <a:latin typeface="Times" panose="02020603050405020304" pitchFamily="18" charset="0"/>
                <a:cs typeface="Times" panose="02020603050405020304" pitchFamily="18" charset="0"/>
              </a:rPr>
              <a:t>• To detect emotion of the given text data in terms of joy, sadness, anger and fear. </a:t>
            </a:r>
          </a:p>
        </p:txBody>
      </p:sp>
    </p:spTree>
    <p:extLst>
      <p:ext uri="{BB962C8B-B14F-4D97-AF65-F5344CB8AC3E}">
        <p14:creationId xmlns:p14="http://schemas.microsoft.com/office/powerpoint/2010/main" val="80211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roposed System:…"/>
          <p:cNvSpPr txBox="1"/>
          <p:nvPr/>
        </p:nvSpPr>
        <p:spPr>
          <a:xfrm>
            <a:off x="672164" y="1708043"/>
            <a:ext cx="10847672" cy="563231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numCol="2" spcCol="1080000">
            <a:spAutoFit/>
          </a:bodyPr>
          <a:lstStyle/>
          <a:p>
            <a:pPr algn="just"/>
            <a:r>
              <a:rPr lang="en-IN" sz="2000" b="1" dirty="0">
                <a:latin typeface="Times New Roman" panose="02020603050405020304" pitchFamily="18" charset="0"/>
                <a:cs typeface="Times New Roman" panose="02020603050405020304" pitchFamily="18" charset="0"/>
              </a:rPr>
              <a:t>Modules:									</a:t>
            </a:r>
          </a:p>
          <a:p>
            <a:pPr algn="just"/>
            <a:r>
              <a:rPr lang="en-US" sz="2000" b="1" dirty="0">
                <a:latin typeface="Times New Roman" panose="02020603050405020304" pitchFamily="18" charset="0"/>
                <a:cs typeface="Times New Roman" panose="02020603050405020304" pitchFamily="18" charset="0"/>
              </a:rPr>
              <a:t>a) Data Collection Module</a:t>
            </a:r>
          </a:p>
          <a:p>
            <a:pPr algn="just"/>
            <a:r>
              <a:rPr lang="en-US" sz="2000" dirty="0">
                <a:latin typeface="Times New Roman" panose="02020603050405020304" pitchFamily="18" charset="0"/>
                <a:cs typeface="Times New Roman" panose="02020603050405020304" pitchFamily="18" charset="0"/>
              </a:rPr>
              <a:t>	1)Via Mobile</a:t>
            </a:r>
          </a:p>
          <a:p>
            <a:pPr algn="just"/>
            <a:r>
              <a:rPr lang="en-US" sz="2000" dirty="0">
                <a:latin typeface="Times New Roman" panose="02020603050405020304" pitchFamily="18" charset="0"/>
                <a:cs typeface="Times New Roman" panose="02020603050405020304" pitchFamily="18" charset="0"/>
              </a:rPr>
              <a:t>	2)Via </a:t>
            </a:r>
            <a:r>
              <a:rPr lang="en-US" sz="2000" dirty="0" err="1">
                <a:latin typeface="Times New Roman" panose="02020603050405020304" pitchFamily="18" charset="0"/>
                <a:cs typeface="Times New Roman" panose="02020603050405020304" pitchFamily="18" charset="0"/>
              </a:rPr>
              <a:t>PushBullet</a:t>
            </a:r>
            <a:r>
              <a:rPr lang="en-US" sz="2000" dirty="0">
                <a:latin typeface="Times New Roman" panose="02020603050405020304" pitchFamily="18" charset="0"/>
                <a:cs typeface="Times New Roman" panose="02020603050405020304" pitchFamily="18" charset="0"/>
              </a:rPr>
              <a:t> API</a:t>
            </a:r>
          </a:p>
          <a:p>
            <a:pPr algn="just"/>
            <a:r>
              <a:rPr lang="en-US" sz="2000" b="1" dirty="0">
                <a:latin typeface="Times New Roman" panose="02020603050405020304" pitchFamily="18" charset="0"/>
                <a:cs typeface="Times New Roman" panose="02020603050405020304" pitchFamily="18" charset="0"/>
              </a:rPr>
              <a:t>b) Preprocessing Module</a:t>
            </a:r>
          </a:p>
          <a:p>
            <a:pPr algn="just"/>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1)Time-Stamp separation(Splitting Fields)</a:t>
            </a:r>
          </a:p>
          <a:p>
            <a:pPr algn="just"/>
            <a:r>
              <a:rPr lang="en-IN" sz="2000" dirty="0">
                <a:latin typeface="Times New Roman" panose="02020603050405020304" pitchFamily="18" charset="0"/>
                <a:cs typeface="Times New Roman" panose="02020603050405020304" pitchFamily="18" charset="0"/>
              </a:rPr>
              <a:t>	2)Data Frame Creation </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3)Date and Time Format conversation</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4)Using Regular Expression patter 		 	    splitting message user</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5)Feature extraction</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6)Final Data Frame</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 Exploratory Data Analysis Module</a:t>
            </a:r>
          </a:p>
          <a:p>
            <a:pPr algn="just"/>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1)</a:t>
            </a:r>
            <a:r>
              <a:rPr lang="en-IN" sz="2000" dirty="0" err="1">
                <a:latin typeface="Times New Roman" panose="02020603050405020304" pitchFamily="18" charset="0"/>
                <a:ea typeface="Calibri" panose="020F0502020204030204" pitchFamily="34" charset="0"/>
                <a:cs typeface="Times New Roman" panose="02020603050405020304" pitchFamily="18" charset="0"/>
              </a:rPr>
              <a:t>Fetch_stats</a:t>
            </a:r>
            <a:r>
              <a:rPr lang="en-IN" sz="2000" dirty="0">
                <a:latin typeface="Times New Roman" panose="02020603050405020304" pitchFamily="18" charset="0"/>
                <a:ea typeface="Calibri" panose="020F0502020204030204" pitchFamily="34" charset="0"/>
                <a:cs typeface="Times New Roman" panose="02020603050405020304" pitchFamily="18" charset="0"/>
              </a:rPr>
              <a:t> sub-module</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2)Timeline sub-module</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3)Total message and average word length 	    sub-module</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4)Activity Map</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5)Weekly and Monthly Activity </a:t>
            </a:r>
          </a:p>
          <a:p>
            <a:pPr algn="just"/>
            <a:r>
              <a:rPr lang="en-IN" sz="2000" dirty="0">
                <a:latin typeface="Times New Roman" panose="02020603050405020304" pitchFamily="18" charset="0"/>
                <a:ea typeface="Calibri" panose="020F0502020204030204" pitchFamily="34" charset="0"/>
                <a:cs typeface="Times New Roman" panose="02020603050405020304" pitchFamily="18" charset="0"/>
              </a:rPr>
              <a:t>	6)Stop Words &amp; Word Cloud</a:t>
            </a: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 ) LSTM Module</a:t>
            </a:r>
          </a:p>
          <a:p>
            <a:pPr algn="just"/>
            <a:endParaRPr lang="en-US" sz="2000" b="1" dirty="0">
              <a:latin typeface="Times New Roman" panose="02020603050405020304" pitchFamily="18" charset="0"/>
              <a:cs typeface="Times New Roman" panose="02020603050405020304" pitchFamily="18" charset="0"/>
            </a:endParaRPr>
          </a:p>
          <a:p>
            <a:pPr algn="just">
              <a:spcBef>
                <a:spcPts val="400"/>
              </a:spcBef>
              <a:defRPr sz="2000" b="1"/>
            </a:pPr>
            <a:endParaRPr lang="en-IN" sz="2000" dirty="0"/>
          </a:p>
          <a:p>
            <a:pPr algn="just">
              <a:spcBef>
                <a:spcPts val="400"/>
              </a:spcBef>
              <a:defRPr sz="2000" b="1"/>
            </a:pPr>
            <a:r>
              <a:rPr lang="en-IN" sz="2000" dirty="0"/>
              <a:t>	</a:t>
            </a:r>
          </a:p>
          <a:p>
            <a:pPr algn="just">
              <a:spcBef>
                <a:spcPts val="400"/>
              </a:spcBef>
              <a:defRPr sz="2000" b="1"/>
            </a:pPr>
            <a:endParaRPr sz="2000" dirty="0"/>
          </a:p>
        </p:txBody>
      </p:sp>
      <p:sp>
        <p:nvSpPr>
          <p:cNvPr id="4" name="TextBox 3">
            <a:extLst>
              <a:ext uri="{FF2B5EF4-FFF2-40B4-BE49-F238E27FC236}">
                <a16:creationId xmlns:a16="http://schemas.microsoft.com/office/drawing/2014/main" id="{E731C0A4-5129-C91C-7598-5D5EB10A7E9B}"/>
              </a:ext>
            </a:extLst>
          </p:cNvPr>
          <p:cNvSpPr txBox="1"/>
          <p:nvPr/>
        </p:nvSpPr>
        <p:spPr>
          <a:xfrm>
            <a:off x="3775621" y="606392"/>
            <a:ext cx="4640758" cy="830997"/>
          </a:xfrm>
          <a:prstGeom prst="rect">
            <a:avLst/>
          </a:prstGeom>
          <a:noFill/>
        </p:spPr>
        <p:txBody>
          <a:bodyPr wrap="none" rtlCol="0">
            <a:spAutoFit/>
          </a:bodyPr>
          <a:lstStyle/>
          <a:p>
            <a:r>
              <a:rPr lang="en-IN" sz="4800" dirty="0">
                <a:latin typeface="+mj-lt"/>
              </a:rPr>
              <a:t>Proposed Method</a:t>
            </a:r>
          </a:p>
        </p:txBody>
      </p:sp>
    </p:spTree>
    <p:extLst>
      <p:ext uri="{BB962C8B-B14F-4D97-AF65-F5344CB8AC3E}">
        <p14:creationId xmlns:p14="http://schemas.microsoft.com/office/powerpoint/2010/main" val="1431628749"/>
      </p:ext>
    </p:extLst>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10625</TotalTime>
  <Words>3467</Words>
  <Application>Microsoft Office PowerPoint</Application>
  <PresentationFormat>Widescreen</PresentationFormat>
  <Paragraphs>397</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Calibri Light</vt:lpstr>
      <vt:lpstr>Candara</vt:lpstr>
      <vt:lpstr>Times</vt:lpstr>
      <vt:lpstr>Times New Roman</vt:lpstr>
      <vt:lpstr>Retrospect</vt:lpstr>
      <vt:lpstr>WENSA: WhatsApp Emotion and Sentiment Analyzer Using LSTM and BI-LSTM  Paper ID/ Batch No.   </vt:lpstr>
      <vt:lpstr>Outline/Agenda</vt:lpstr>
      <vt:lpstr>Introduction</vt:lpstr>
      <vt:lpstr>Introduction</vt:lpstr>
      <vt:lpstr>Motivation</vt:lpstr>
      <vt:lpstr>Literature Survey</vt:lpstr>
      <vt:lpstr>Literature Survey</vt:lpstr>
      <vt:lpstr>Objectives</vt:lpstr>
      <vt:lpstr>PowerPoint Presentation</vt:lpstr>
      <vt:lpstr>Architecture/Block Diagram</vt:lpstr>
      <vt:lpstr>PowerPoint Presentation</vt:lpstr>
      <vt:lpstr>Algorithm(s)/ Flowchart</vt:lpstr>
      <vt:lpstr>Algorithm(s)/ Flowchart</vt:lpstr>
      <vt:lpstr>Algorithm(s)/ Flowchart</vt:lpstr>
      <vt:lpstr>PowerPoint Presentation</vt:lpstr>
      <vt:lpstr>Algorithm(s)/ Flowchart</vt:lpstr>
      <vt:lpstr>DataSet</vt:lpstr>
      <vt:lpstr>Experimental Setup</vt:lpstr>
      <vt:lpstr>Performance Metrics</vt:lpstr>
      <vt:lpstr>Results</vt:lpstr>
      <vt:lpstr>Conclusion </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CS206-Unit1</dc:title>
  <dc:creator>Sanjay Bankapur</dc:creator>
  <cp:lastModifiedBy>sanjay RV</cp:lastModifiedBy>
  <cp:revision>459</cp:revision>
  <dcterms:created xsi:type="dcterms:W3CDTF">2021-12-30T06:02:42Z</dcterms:created>
  <dcterms:modified xsi:type="dcterms:W3CDTF">2023-11-09T10:52:13Z</dcterms:modified>
</cp:coreProperties>
</file>