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3" r:id="rId5"/>
    <p:sldId id="258" r:id="rId6"/>
    <p:sldId id="260"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4EA99B-4162-44A6-BF51-CF77ACDE4DED}" type="datetimeFigureOut">
              <a:rPr lang="en-IN" smtClean="0"/>
              <a:t>03-12-2023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3BA50C-A2E1-4381-A7FC-BED703BFB0E2}" type="slidenum">
              <a:rPr lang="en-IN" smtClean="0"/>
              <a:t>‹#›</a:t>
            </a:fld>
            <a:endParaRPr lang="en-IN"/>
          </a:p>
        </p:txBody>
      </p:sp>
    </p:spTree>
    <p:extLst>
      <p:ext uri="{BB962C8B-B14F-4D97-AF65-F5344CB8AC3E}">
        <p14:creationId xmlns:p14="http://schemas.microsoft.com/office/powerpoint/2010/main" val="184186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4EA99B-4162-44A6-BF51-CF77ACDE4DED}" type="datetimeFigureOut">
              <a:rPr lang="en-IN" smtClean="0"/>
              <a:t>03-12-2023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3BA50C-A2E1-4381-A7FC-BED703BFB0E2}" type="slidenum">
              <a:rPr lang="en-IN" smtClean="0"/>
              <a:t>‹#›</a:t>
            </a:fld>
            <a:endParaRPr lang="en-IN"/>
          </a:p>
        </p:txBody>
      </p:sp>
    </p:spTree>
    <p:extLst>
      <p:ext uri="{BB962C8B-B14F-4D97-AF65-F5344CB8AC3E}">
        <p14:creationId xmlns:p14="http://schemas.microsoft.com/office/powerpoint/2010/main" val="1705652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4EA99B-4162-44A6-BF51-CF77ACDE4DED}" type="datetimeFigureOut">
              <a:rPr lang="en-IN" smtClean="0"/>
              <a:t>03-12-2023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3BA50C-A2E1-4381-A7FC-BED703BFB0E2}" type="slidenum">
              <a:rPr lang="en-IN" smtClean="0"/>
              <a:t>‹#›</a:t>
            </a:fld>
            <a:endParaRPr lang="en-IN"/>
          </a:p>
        </p:txBody>
      </p:sp>
    </p:spTree>
    <p:extLst>
      <p:ext uri="{BB962C8B-B14F-4D97-AF65-F5344CB8AC3E}">
        <p14:creationId xmlns:p14="http://schemas.microsoft.com/office/powerpoint/2010/main" val="31786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4EA99B-4162-44A6-BF51-CF77ACDE4DED}" type="datetimeFigureOut">
              <a:rPr lang="en-IN" smtClean="0"/>
              <a:t>03-12-2023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3BA50C-A2E1-4381-A7FC-BED703BFB0E2}" type="slidenum">
              <a:rPr lang="en-IN" smtClean="0"/>
              <a:t>‹#›</a:t>
            </a:fld>
            <a:endParaRPr lang="en-IN"/>
          </a:p>
        </p:txBody>
      </p:sp>
    </p:spTree>
    <p:extLst>
      <p:ext uri="{BB962C8B-B14F-4D97-AF65-F5344CB8AC3E}">
        <p14:creationId xmlns:p14="http://schemas.microsoft.com/office/powerpoint/2010/main" val="201727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4EA99B-4162-44A6-BF51-CF77ACDE4DED}" type="datetimeFigureOut">
              <a:rPr lang="en-IN" smtClean="0"/>
              <a:t>03-12-2023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3BA50C-A2E1-4381-A7FC-BED703BFB0E2}" type="slidenum">
              <a:rPr lang="en-IN" smtClean="0"/>
              <a:t>‹#›</a:t>
            </a:fld>
            <a:endParaRPr lang="en-IN"/>
          </a:p>
        </p:txBody>
      </p:sp>
    </p:spTree>
    <p:extLst>
      <p:ext uri="{BB962C8B-B14F-4D97-AF65-F5344CB8AC3E}">
        <p14:creationId xmlns:p14="http://schemas.microsoft.com/office/powerpoint/2010/main" val="1788278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D4EA99B-4162-44A6-BF51-CF77ACDE4DED}" type="datetimeFigureOut">
              <a:rPr lang="en-IN" smtClean="0"/>
              <a:t>03-12-2023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83BA50C-A2E1-4381-A7FC-BED703BFB0E2}" type="slidenum">
              <a:rPr lang="en-IN" smtClean="0"/>
              <a:t>‹#›</a:t>
            </a:fld>
            <a:endParaRPr lang="en-IN"/>
          </a:p>
        </p:txBody>
      </p:sp>
    </p:spTree>
    <p:extLst>
      <p:ext uri="{BB962C8B-B14F-4D97-AF65-F5344CB8AC3E}">
        <p14:creationId xmlns:p14="http://schemas.microsoft.com/office/powerpoint/2010/main" val="1947424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D4EA99B-4162-44A6-BF51-CF77ACDE4DED}" type="datetimeFigureOut">
              <a:rPr lang="en-IN" smtClean="0"/>
              <a:t>03-12-2023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083BA50C-A2E1-4381-A7FC-BED703BFB0E2}" type="slidenum">
              <a:rPr lang="en-IN" smtClean="0"/>
              <a:t>‹#›</a:t>
            </a:fld>
            <a:endParaRPr lang="en-IN"/>
          </a:p>
        </p:txBody>
      </p:sp>
    </p:spTree>
    <p:extLst>
      <p:ext uri="{BB962C8B-B14F-4D97-AF65-F5344CB8AC3E}">
        <p14:creationId xmlns:p14="http://schemas.microsoft.com/office/powerpoint/2010/main" val="1996090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D4EA99B-4162-44A6-BF51-CF77ACDE4DED}" type="datetimeFigureOut">
              <a:rPr lang="en-IN" smtClean="0"/>
              <a:t>03-12-2023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083BA50C-A2E1-4381-A7FC-BED703BFB0E2}" type="slidenum">
              <a:rPr lang="en-IN" smtClean="0"/>
              <a:t>‹#›</a:t>
            </a:fld>
            <a:endParaRPr lang="en-IN"/>
          </a:p>
        </p:txBody>
      </p:sp>
    </p:spTree>
    <p:extLst>
      <p:ext uri="{BB962C8B-B14F-4D97-AF65-F5344CB8AC3E}">
        <p14:creationId xmlns:p14="http://schemas.microsoft.com/office/powerpoint/2010/main" val="332587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D4EA99B-4162-44A6-BF51-CF77ACDE4DED}" type="datetimeFigureOut">
              <a:rPr lang="en-IN" smtClean="0"/>
              <a:t>03-12-2023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3BA50C-A2E1-4381-A7FC-BED703BFB0E2}" type="slidenum">
              <a:rPr lang="en-IN" smtClean="0"/>
              <a:t>‹#›</a:t>
            </a:fld>
            <a:endParaRPr lang="en-IN"/>
          </a:p>
        </p:txBody>
      </p:sp>
    </p:spTree>
    <p:extLst>
      <p:ext uri="{BB962C8B-B14F-4D97-AF65-F5344CB8AC3E}">
        <p14:creationId xmlns:p14="http://schemas.microsoft.com/office/powerpoint/2010/main" val="2461307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D4EA99B-4162-44A6-BF51-CF77ACDE4DED}" type="datetimeFigureOut">
              <a:rPr lang="en-IN" smtClean="0"/>
              <a:t>03-12-2023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83BA50C-A2E1-4381-A7FC-BED703BFB0E2}" type="slidenum">
              <a:rPr lang="en-IN" smtClean="0"/>
              <a:t>‹#›</a:t>
            </a:fld>
            <a:endParaRPr lang="en-IN"/>
          </a:p>
        </p:txBody>
      </p:sp>
    </p:spTree>
    <p:extLst>
      <p:ext uri="{BB962C8B-B14F-4D97-AF65-F5344CB8AC3E}">
        <p14:creationId xmlns:p14="http://schemas.microsoft.com/office/powerpoint/2010/main" val="66055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D4EA99B-4162-44A6-BF51-CF77ACDE4DED}" type="datetimeFigureOut">
              <a:rPr lang="en-IN" smtClean="0"/>
              <a:t>03-12-2023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083BA50C-A2E1-4381-A7FC-BED703BFB0E2}" type="slidenum">
              <a:rPr lang="en-IN" smtClean="0"/>
              <a:t>‹#›</a:t>
            </a:fld>
            <a:endParaRPr lang="en-IN"/>
          </a:p>
        </p:txBody>
      </p:sp>
    </p:spTree>
    <p:extLst>
      <p:ext uri="{BB962C8B-B14F-4D97-AF65-F5344CB8AC3E}">
        <p14:creationId xmlns:p14="http://schemas.microsoft.com/office/powerpoint/2010/main" val="80283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D4EA99B-4162-44A6-BF51-CF77ACDE4DED}" type="datetimeFigureOut">
              <a:rPr lang="en-IN" smtClean="0"/>
              <a:t>03-12-2023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83BA50C-A2E1-4381-A7FC-BED703BFB0E2}" type="slidenum">
              <a:rPr lang="en-IN" smtClean="0"/>
              <a:t>‹#›</a:t>
            </a:fld>
            <a:endParaRPr lang="en-IN"/>
          </a:p>
        </p:txBody>
      </p:sp>
    </p:spTree>
    <p:extLst>
      <p:ext uri="{BB962C8B-B14F-4D97-AF65-F5344CB8AC3E}">
        <p14:creationId xmlns:p14="http://schemas.microsoft.com/office/powerpoint/2010/main" val="41945198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405D-F129-AA99-BE0D-2BB2A2B3ED84}"/>
              </a:ext>
            </a:extLst>
          </p:cNvPr>
          <p:cNvSpPr>
            <a:spLocks noGrp="1"/>
          </p:cNvSpPr>
          <p:nvPr>
            <p:ph type="ctrTitle"/>
          </p:nvPr>
        </p:nvSpPr>
        <p:spPr/>
        <p:txBody>
          <a:bodyPr/>
          <a:lstStyle/>
          <a:p>
            <a:r>
              <a:rPr lang="en-IN" dirty="0"/>
              <a:t>Revolutionize Transportation with Shared Mobility</a:t>
            </a:r>
          </a:p>
        </p:txBody>
      </p:sp>
      <p:sp>
        <p:nvSpPr>
          <p:cNvPr id="3" name="Subtitle 2">
            <a:extLst>
              <a:ext uri="{FF2B5EF4-FFF2-40B4-BE49-F238E27FC236}">
                <a16:creationId xmlns:a16="http://schemas.microsoft.com/office/drawing/2014/main" id="{FC212789-EDB4-E17B-22EA-F3326D05F271}"/>
              </a:ext>
            </a:extLst>
          </p:cNvPr>
          <p:cNvSpPr>
            <a:spLocks noGrp="1"/>
          </p:cNvSpPr>
          <p:nvPr>
            <p:ph type="subTitle" idx="1"/>
          </p:nvPr>
        </p:nvSpPr>
        <p:spPr/>
        <p:txBody>
          <a:bodyPr/>
          <a:lstStyle/>
          <a:p>
            <a:r>
              <a:rPr lang="en-IN" dirty="0"/>
              <a:t>Challenge: High number of single occupancy vehicles and Inefficient transportation resource use.</a:t>
            </a:r>
          </a:p>
        </p:txBody>
      </p:sp>
      <p:pic>
        <p:nvPicPr>
          <p:cNvPr id="2050" name="Picture 2" descr="Soon, private vehicles to provide carpooling service">
            <a:extLst>
              <a:ext uri="{FF2B5EF4-FFF2-40B4-BE49-F238E27FC236}">
                <a16:creationId xmlns:a16="http://schemas.microsoft.com/office/drawing/2014/main" id="{42FB40A5-ECF9-A4FB-1787-4ECF880BB2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1867" y="1508760"/>
            <a:ext cx="2530928" cy="14173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ab Booking App Development For Native iOS &amp; Android - RavStack">
            <a:extLst>
              <a:ext uri="{FF2B5EF4-FFF2-40B4-BE49-F238E27FC236}">
                <a16:creationId xmlns:a16="http://schemas.microsoft.com/office/drawing/2014/main" id="{EEB3DA7D-6EA1-5197-23C6-4594EABD7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1687" y="359868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40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F37406-2237-24D7-E259-8025D829DBA4}"/>
              </a:ext>
            </a:extLst>
          </p:cNvPr>
          <p:cNvSpPr txBox="1"/>
          <p:nvPr/>
        </p:nvSpPr>
        <p:spPr>
          <a:xfrm>
            <a:off x="2831782" y="2459504"/>
            <a:ext cx="6528435" cy="1938992"/>
          </a:xfrm>
          <a:prstGeom prst="rect">
            <a:avLst/>
          </a:prstGeom>
          <a:noFill/>
        </p:spPr>
        <p:txBody>
          <a:bodyPr wrap="square" rtlCol="0">
            <a:spAutoFit/>
          </a:bodyPr>
          <a:lstStyle/>
          <a:p>
            <a:r>
              <a:rPr lang="en-IN" sz="12000" dirty="0">
                <a:latin typeface="Aptos Display" panose="020B0004020202020204" pitchFamily="34" charset="0"/>
              </a:rPr>
              <a:t>Thank You</a:t>
            </a:r>
          </a:p>
        </p:txBody>
      </p:sp>
    </p:spTree>
    <p:extLst>
      <p:ext uri="{BB962C8B-B14F-4D97-AF65-F5344CB8AC3E}">
        <p14:creationId xmlns:p14="http://schemas.microsoft.com/office/powerpoint/2010/main" val="2708377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9CE2C-62E0-16E3-0D18-51D94A15EB54}"/>
              </a:ext>
            </a:extLst>
          </p:cNvPr>
          <p:cNvSpPr>
            <a:spLocks noGrp="1"/>
          </p:cNvSpPr>
          <p:nvPr>
            <p:ph type="title"/>
          </p:nvPr>
        </p:nvSpPr>
        <p:spPr/>
        <p:txBody>
          <a:bodyPr>
            <a:normAutofit/>
          </a:bodyPr>
          <a:lstStyle/>
          <a:p>
            <a:r>
              <a:rPr lang="en-IN" sz="6000" dirty="0"/>
              <a:t>Team details</a:t>
            </a:r>
          </a:p>
        </p:txBody>
      </p:sp>
      <p:sp>
        <p:nvSpPr>
          <p:cNvPr id="3" name="Content Placeholder 2">
            <a:extLst>
              <a:ext uri="{FF2B5EF4-FFF2-40B4-BE49-F238E27FC236}">
                <a16:creationId xmlns:a16="http://schemas.microsoft.com/office/drawing/2014/main" id="{B14696A0-473B-EDBF-5394-378F29C47146}"/>
              </a:ext>
            </a:extLst>
          </p:cNvPr>
          <p:cNvSpPr>
            <a:spLocks noGrp="1"/>
          </p:cNvSpPr>
          <p:nvPr>
            <p:ph idx="1"/>
          </p:nvPr>
        </p:nvSpPr>
        <p:spPr/>
        <p:txBody>
          <a:bodyPr>
            <a:normAutofit/>
          </a:bodyPr>
          <a:lstStyle/>
          <a:p>
            <a:r>
              <a:rPr lang="en-IN" sz="2800" dirty="0"/>
              <a:t>Team number : MA-21</a:t>
            </a:r>
          </a:p>
          <a:p>
            <a:r>
              <a:rPr lang="en-IN" sz="2800" dirty="0"/>
              <a:t>Team Mentor: Mr. Shravan Kumar sir</a:t>
            </a:r>
          </a:p>
          <a:p>
            <a:r>
              <a:rPr lang="en-IN" sz="2800" dirty="0"/>
              <a:t>Member details:</a:t>
            </a:r>
          </a:p>
          <a:p>
            <a:r>
              <a:rPr lang="en-IN" sz="2800" dirty="0"/>
              <a:t>1. J. Abhinav Sai – 22071A1227</a:t>
            </a:r>
          </a:p>
          <a:p>
            <a:r>
              <a:rPr lang="en-IN" sz="2800" dirty="0"/>
              <a:t>2. J. Rakesh – 22071A1226</a:t>
            </a:r>
          </a:p>
          <a:p>
            <a:r>
              <a:rPr lang="en-IN" sz="2800" dirty="0"/>
              <a:t>3. I.  Abhilesh – 22071A1225</a:t>
            </a:r>
          </a:p>
          <a:p>
            <a:r>
              <a:rPr lang="en-IN" sz="2800" dirty="0"/>
              <a:t>4. P. Sai Vardhan – 22071A0443</a:t>
            </a:r>
          </a:p>
          <a:p>
            <a:r>
              <a:rPr lang="en-IN" sz="2800" dirty="0"/>
              <a:t>5. P. Nithin Teja – 22071A0444</a:t>
            </a:r>
          </a:p>
          <a:p>
            <a:r>
              <a:rPr lang="en-IN" sz="2800" dirty="0"/>
              <a:t>6. M Venkateswara Rao – 23075A0406</a:t>
            </a:r>
          </a:p>
        </p:txBody>
      </p:sp>
    </p:spTree>
    <p:extLst>
      <p:ext uri="{BB962C8B-B14F-4D97-AF65-F5344CB8AC3E}">
        <p14:creationId xmlns:p14="http://schemas.microsoft.com/office/powerpoint/2010/main" val="773312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00D6-B882-9C5C-6552-E721FF89D526}"/>
              </a:ext>
            </a:extLst>
          </p:cNvPr>
          <p:cNvSpPr>
            <a:spLocks noGrp="1"/>
          </p:cNvSpPr>
          <p:nvPr>
            <p:ph type="title"/>
          </p:nvPr>
        </p:nvSpPr>
        <p:spPr/>
        <p:txBody>
          <a:bodyPr>
            <a:normAutofit/>
          </a:bodyPr>
          <a:lstStyle/>
          <a:p>
            <a:r>
              <a:rPr lang="en-IN" sz="4800" dirty="0"/>
              <a:t>Motivation behind the idea</a:t>
            </a:r>
          </a:p>
        </p:txBody>
      </p:sp>
      <p:sp>
        <p:nvSpPr>
          <p:cNvPr id="3" name="Content Placeholder 2">
            <a:extLst>
              <a:ext uri="{FF2B5EF4-FFF2-40B4-BE49-F238E27FC236}">
                <a16:creationId xmlns:a16="http://schemas.microsoft.com/office/drawing/2014/main" id="{E9CFDFFB-2339-E685-D2EB-F1ECF6C71DA2}"/>
              </a:ext>
            </a:extLst>
          </p:cNvPr>
          <p:cNvSpPr>
            <a:spLocks noGrp="1"/>
          </p:cNvSpPr>
          <p:nvPr>
            <p:ph idx="1"/>
          </p:nvPr>
        </p:nvSpPr>
        <p:spPr/>
        <p:txBody>
          <a:bodyPr/>
          <a:lstStyle/>
          <a:p>
            <a:r>
              <a:rPr lang="en-IN" dirty="0"/>
              <a:t>We have seen a lot of people, especially employees having trouble with transportation.</a:t>
            </a:r>
          </a:p>
          <a:p>
            <a:r>
              <a:rPr lang="en-IN" dirty="0"/>
              <a:t>There are many people in the beginning of there working phase, who cannot afford an individual vehicle. Also the excessive use of single occupancy vehicles has many problems.</a:t>
            </a:r>
          </a:p>
          <a:p>
            <a:r>
              <a:rPr lang="en-IN" dirty="0"/>
              <a:t>It could lead to increased traffic congestion, air pollution and infrastructural strain.</a:t>
            </a:r>
          </a:p>
          <a:p>
            <a:r>
              <a:rPr lang="en-IN" dirty="0"/>
              <a:t>Also the usage of public transport is a very tricky part. They are very crowded during the morning and evening hours when all the employees use them. And also they are not readily available whenever needed.</a:t>
            </a:r>
          </a:p>
          <a:p>
            <a:r>
              <a:rPr lang="en-IN" dirty="0"/>
              <a:t>Aside from public transport, the other means which include car pooling, bike sharing are unreliable whereas taking a cab individually is expensive.</a:t>
            </a:r>
          </a:p>
        </p:txBody>
      </p:sp>
    </p:spTree>
    <p:extLst>
      <p:ext uri="{BB962C8B-B14F-4D97-AF65-F5344CB8AC3E}">
        <p14:creationId xmlns:p14="http://schemas.microsoft.com/office/powerpoint/2010/main" val="177548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D635-14AD-958A-30F1-CB48A8D63B61}"/>
              </a:ext>
            </a:extLst>
          </p:cNvPr>
          <p:cNvSpPr>
            <a:spLocks noGrp="1"/>
          </p:cNvSpPr>
          <p:nvPr>
            <p:ph type="title"/>
          </p:nvPr>
        </p:nvSpPr>
        <p:spPr/>
        <p:txBody>
          <a:bodyPr/>
          <a:lstStyle/>
          <a:p>
            <a:r>
              <a:rPr lang="en-IN" dirty="0"/>
              <a:t>The solution</a:t>
            </a:r>
          </a:p>
        </p:txBody>
      </p:sp>
      <p:sp>
        <p:nvSpPr>
          <p:cNvPr id="3" name="Content Placeholder 2">
            <a:extLst>
              <a:ext uri="{FF2B5EF4-FFF2-40B4-BE49-F238E27FC236}">
                <a16:creationId xmlns:a16="http://schemas.microsoft.com/office/drawing/2014/main" id="{8307A939-3197-0EDA-94A4-DC36EFB70C6B}"/>
              </a:ext>
            </a:extLst>
          </p:cNvPr>
          <p:cNvSpPr>
            <a:spLocks noGrp="1"/>
          </p:cNvSpPr>
          <p:nvPr>
            <p:ph idx="1"/>
          </p:nvPr>
        </p:nvSpPr>
        <p:spPr/>
        <p:txBody>
          <a:bodyPr>
            <a:noAutofit/>
          </a:bodyPr>
          <a:lstStyle/>
          <a:p>
            <a:r>
              <a:rPr lang="en-IN" sz="2400" dirty="0"/>
              <a:t>The solution to all the above problems, is through the development of a shared mobility platform.</a:t>
            </a:r>
          </a:p>
          <a:p>
            <a:r>
              <a:rPr lang="en-IN" sz="2400" dirty="0"/>
              <a:t>Unlike a traditional shared mobility platform which provides a single type of transportation i.e., either cab booking, car pooling, bike sharing etc., the idea is to create a platform that is capable of providing all the above mentioned services.</a:t>
            </a:r>
          </a:p>
          <a:p>
            <a:r>
              <a:rPr lang="en-IN" sz="2400" dirty="0"/>
              <a:t>This could provide the user with multiple options to choose from and give them flexibility over their transportation needs.</a:t>
            </a:r>
          </a:p>
          <a:p>
            <a:r>
              <a:rPr lang="en-IN" sz="2400" dirty="0"/>
              <a:t>Apart from providing the above mentioned transportation facilities, the app could also integrate public transportation such as bus or metro since they are very affordable and highly reliable.</a:t>
            </a:r>
          </a:p>
        </p:txBody>
      </p:sp>
    </p:spTree>
    <p:extLst>
      <p:ext uri="{BB962C8B-B14F-4D97-AF65-F5344CB8AC3E}">
        <p14:creationId xmlns:p14="http://schemas.microsoft.com/office/powerpoint/2010/main" val="1192637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F61B-7EA7-92E8-3428-5CCC1C048671}"/>
              </a:ext>
            </a:extLst>
          </p:cNvPr>
          <p:cNvSpPr>
            <a:spLocks noGrp="1"/>
          </p:cNvSpPr>
          <p:nvPr>
            <p:ph type="title"/>
          </p:nvPr>
        </p:nvSpPr>
        <p:spPr/>
        <p:txBody>
          <a:bodyPr>
            <a:normAutofit/>
          </a:bodyPr>
          <a:lstStyle/>
          <a:p>
            <a:r>
              <a:rPr lang="en-IN" sz="2600" dirty="0"/>
              <a:t>What – Why – How (Empathy tool used)</a:t>
            </a:r>
          </a:p>
        </p:txBody>
      </p:sp>
      <p:sp>
        <p:nvSpPr>
          <p:cNvPr id="3" name="Content Placeholder 2">
            <a:extLst>
              <a:ext uri="{FF2B5EF4-FFF2-40B4-BE49-F238E27FC236}">
                <a16:creationId xmlns:a16="http://schemas.microsoft.com/office/drawing/2014/main" id="{722F678D-962B-F4BC-E4EF-EDBEED24915E}"/>
              </a:ext>
            </a:extLst>
          </p:cNvPr>
          <p:cNvSpPr>
            <a:spLocks noGrp="1"/>
          </p:cNvSpPr>
          <p:nvPr>
            <p:ph idx="1"/>
          </p:nvPr>
        </p:nvSpPr>
        <p:spPr/>
        <p:txBody>
          <a:bodyPr>
            <a:normAutofit/>
          </a:bodyPr>
          <a:lstStyle/>
          <a:p>
            <a:r>
              <a:rPr lang="en-IN" sz="2400" dirty="0">
                <a:solidFill>
                  <a:schemeClr val="tx1"/>
                </a:solidFill>
              </a:rPr>
              <a:t>It </a:t>
            </a:r>
            <a:r>
              <a:rPr lang="en-US" sz="2400" b="0" i="0" dirty="0">
                <a:solidFill>
                  <a:schemeClr val="tx1"/>
                </a:solidFill>
                <a:effectLst/>
              </a:rPr>
              <a:t>is a framework that can be applied to understand the perspective of users by exploring their needs, motivations, and challenges.</a:t>
            </a:r>
          </a:p>
          <a:p>
            <a:r>
              <a:rPr lang="en-US" sz="2400" dirty="0">
                <a:solidFill>
                  <a:schemeClr val="tx1"/>
                </a:solidFill>
              </a:rPr>
              <a:t>What? : </a:t>
            </a:r>
            <a:r>
              <a:rPr lang="en-US" sz="2400" b="0" i="0" dirty="0">
                <a:solidFill>
                  <a:schemeClr val="tx1"/>
                </a:solidFill>
                <a:effectLst/>
              </a:rPr>
              <a:t>Define the specific challenges faced by users of the shared mobility platform.</a:t>
            </a:r>
            <a:endParaRPr lang="en-US" sz="2400" dirty="0">
              <a:solidFill>
                <a:schemeClr val="tx1"/>
              </a:solidFill>
            </a:endParaRPr>
          </a:p>
          <a:p>
            <a:r>
              <a:rPr lang="en-US" sz="2400" dirty="0">
                <a:solidFill>
                  <a:schemeClr val="tx1"/>
                </a:solidFill>
              </a:rPr>
              <a:t>Why? : </a:t>
            </a:r>
            <a:r>
              <a:rPr lang="en-US" sz="2400" b="0" i="0" dirty="0">
                <a:solidFill>
                  <a:schemeClr val="tx1"/>
                </a:solidFill>
                <a:effectLst/>
              </a:rPr>
              <a:t>Dive into the emotions, motivations, and experiences of the users to understand the "why" behind their behavior.</a:t>
            </a:r>
          </a:p>
          <a:p>
            <a:r>
              <a:rPr lang="en-US" sz="2400" dirty="0">
                <a:solidFill>
                  <a:schemeClr val="tx1"/>
                </a:solidFill>
              </a:rPr>
              <a:t>How? : </a:t>
            </a:r>
            <a:r>
              <a:rPr lang="en-US" sz="2400" b="0" i="0" dirty="0">
                <a:solidFill>
                  <a:schemeClr val="tx1"/>
                </a:solidFill>
                <a:effectLst/>
              </a:rPr>
              <a:t>Generate ideas and strategies based on the insights gained, aiming to address users' needs and enhance their experience.</a:t>
            </a:r>
            <a:endParaRPr lang="en-IN" sz="2400" dirty="0">
              <a:solidFill>
                <a:schemeClr val="tx1"/>
              </a:solidFill>
            </a:endParaRPr>
          </a:p>
        </p:txBody>
      </p:sp>
      <p:pic>
        <p:nvPicPr>
          <p:cNvPr id="1026" name="Picture 2" descr="Webinar: Implementing a Data Management Framework: What? Why? How? - Data  Crossroads">
            <a:extLst>
              <a:ext uri="{FF2B5EF4-FFF2-40B4-BE49-F238E27FC236}">
                <a16:creationId xmlns:a16="http://schemas.microsoft.com/office/drawing/2014/main" id="{A522E6C6-7622-9065-A445-A3325A2718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19" y="4310064"/>
            <a:ext cx="2947482" cy="1131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875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859C-5B8A-AF96-9EB0-FAC279540E0B}"/>
              </a:ext>
            </a:extLst>
          </p:cNvPr>
          <p:cNvSpPr>
            <a:spLocks noGrp="1"/>
          </p:cNvSpPr>
          <p:nvPr>
            <p:ph type="title"/>
          </p:nvPr>
        </p:nvSpPr>
        <p:spPr/>
        <p:txBody>
          <a:bodyPr/>
          <a:lstStyle/>
          <a:p>
            <a:r>
              <a:rPr lang="en-IN" dirty="0"/>
              <a:t>Primary Needs</a:t>
            </a:r>
          </a:p>
        </p:txBody>
      </p:sp>
      <p:sp>
        <p:nvSpPr>
          <p:cNvPr id="3" name="Content Placeholder 2">
            <a:extLst>
              <a:ext uri="{FF2B5EF4-FFF2-40B4-BE49-F238E27FC236}">
                <a16:creationId xmlns:a16="http://schemas.microsoft.com/office/drawing/2014/main" id="{F5EF6579-166E-28AB-5C4C-27BC00A4C855}"/>
              </a:ext>
            </a:extLst>
          </p:cNvPr>
          <p:cNvSpPr>
            <a:spLocks noGrp="1"/>
          </p:cNvSpPr>
          <p:nvPr>
            <p:ph idx="1"/>
          </p:nvPr>
        </p:nvSpPr>
        <p:spPr/>
        <p:txBody>
          <a:bodyPr/>
          <a:lstStyle/>
          <a:p>
            <a:pPr algn="l">
              <a:buFont typeface="Arial" panose="020B0604020202020204" pitchFamily="34" charset="0"/>
              <a:buChar char="•"/>
            </a:pPr>
            <a:r>
              <a:rPr lang="en-US" sz="2400" b="1" i="0" dirty="0">
                <a:solidFill>
                  <a:schemeClr val="tx1"/>
                </a:solidFill>
                <a:effectLst/>
                <a:latin typeface="Söhne"/>
              </a:rPr>
              <a:t>Convenience:</a:t>
            </a:r>
            <a:r>
              <a:rPr lang="en-US" sz="2400" b="0" i="0" dirty="0">
                <a:solidFill>
                  <a:schemeClr val="tx1"/>
                </a:solidFill>
                <a:effectLst/>
                <a:latin typeface="Söhne"/>
              </a:rPr>
              <a:t> Users seek the convenience of accessing transportation services quickly and easily, reducing the hassle associated with traditional transportation modes.</a:t>
            </a:r>
          </a:p>
          <a:p>
            <a:pPr algn="l">
              <a:buFont typeface="Arial" panose="020B0604020202020204" pitchFamily="34" charset="0"/>
              <a:buChar char="•"/>
            </a:pPr>
            <a:r>
              <a:rPr lang="en-US" sz="2400" b="1" i="0" dirty="0">
                <a:solidFill>
                  <a:schemeClr val="tx1"/>
                </a:solidFill>
                <a:effectLst/>
                <a:latin typeface="Söhne"/>
              </a:rPr>
              <a:t>Cost-Effective Transportation:</a:t>
            </a:r>
            <a:r>
              <a:rPr lang="en-US" sz="2400" b="0" i="0" dirty="0">
                <a:solidFill>
                  <a:schemeClr val="tx1"/>
                </a:solidFill>
                <a:effectLst/>
                <a:latin typeface="Söhne"/>
              </a:rPr>
              <a:t> Affordability is a primary concern, and shared mobility platforms often offer a more economical alternative compared to owning a personal vehicle or using traditional transportation services.</a:t>
            </a:r>
          </a:p>
          <a:p>
            <a:pPr algn="l">
              <a:buFont typeface="Arial" panose="020B0604020202020204" pitchFamily="34" charset="0"/>
              <a:buChar char="•"/>
            </a:pPr>
            <a:r>
              <a:rPr lang="en-US" sz="2400" b="1" i="0" dirty="0">
                <a:solidFill>
                  <a:schemeClr val="tx1"/>
                </a:solidFill>
                <a:effectLst/>
                <a:latin typeface="Söhne"/>
              </a:rPr>
              <a:t>Accessibility:</a:t>
            </a:r>
            <a:r>
              <a:rPr lang="en-US" sz="2400" b="0" i="0" dirty="0">
                <a:solidFill>
                  <a:schemeClr val="tx1"/>
                </a:solidFill>
                <a:effectLst/>
                <a:latin typeface="Söhne"/>
              </a:rPr>
              <a:t> The platform should provide widespread access, ensuring that users can find and utilize the service easily in different locations.</a:t>
            </a:r>
          </a:p>
        </p:txBody>
      </p:sp>
    </p:spTree>
    <p:extLst>
      <p:ext uri="{BB962C8B-B14F-4D97-AF65-F5344CB8AC3E}">
        <p14:creationId xmlns:p14="http://schemas.microsoft.com/office/powerpoint/2010/main" val="179398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BC283-2568-A08C-7A5F-4555A694CD99}"/>
              </a:ext>
            </a:extLst>
          </p:cNvPr>
          <p:cNvSpPr>
            <a:spLocks noGrp="1"/>
          </p:cNvSpPr>
          <p:nvPr>
            <p:ph type="title"/>
          </p:nvPr>
        </p:nvSpPr>
        <p:spPr/>
        <p:txBody>
          <a:bodyPr/>
          <a:lstStyle/>
          <a:p>
            <a:r>
              <a:rPr lang="en-IN" dirty="0"/>
              <a:t>Secondary needs </a:t>
            </a:r>
          </a:p>
        </p:txBody>
      </p:sp>
      <p:sp>
        <p:nvSpPr>
          <p:cNvPr id="3" name="Content Placeholder 2">
            <a:extLst>
              <a:ext uri="{FF2B5EF4-FFF2-40B4-BE49-F238E27FC236}">
                <a16:creationId xmlns:a16="http://schemas.microsoft.com/office/drawing/2014/main" id="{76A258CD-A0D5-69D5-BECC-F14EC29C6B2A}"/>
              </a:ext>
            </a:extLst>
          </p:cNvPr>
          <p:cNvSpPr>
            <a:spLocks noGrp="1"/>
          </p:cNvSpPr>
          <p:nvPr>
            <p:ph idx="1"/>
          </p:nvPr>
        </p:nvSpPr>
        <p:spPr/>
        <p:txBody>
          <a:bodyPr>
            <a:normAutofit/>
          </a:bodyPr>
          <a:lstStyle/>
          <a:p>
            <a:pPr algn="l">
              <a:buFont typeface="Arial" panose="020B0604020202020204" pitchFamily="34" charset="0"/>
              <a:buChar char="•"/>
            </a:pPr>
            <a:r>
              <a:rPr lang="en-US" sz="2400" b="1" i="0" dirty="0">
                <a:solidFill>
                  <a:schemeClr val="tx1"/>
                </a:solidFill>
                <a:effectLst/>
                <a:latin typeface="Söhne"/>
              </a:rPr>
              <a:t>Environmental Sustainability:</a:t>
            </a:r>
            <a:r>
              <a:rPr lang="en-US" sz="2400" b="0" i="0" dirty="0">
                <a:solidFill>
                  <a:schemeClr val="tx1"/>
                </a:solidFill>
                <a:effectLst/>
                <a:latin typeface="Söhne"/>
              </a:rPr>
              <a:t> Users are increasingly concerned about the environmental impact of transportation. Shared mobility platforms can address this need by promoting more efficient use of resources and reducing overall vehicle emissions.</a:t>
            </a:r>
          </a:p>
          <a:p>
            <a:pPr algn="l">
              <a:buFont typeface="Arial" panose="020B0604020202020204" pitchFamily="34" charset="0"/>
              <a:buChar char="•"/>
            </a:pPr>
            <a:r>
              <a:rPr lang="en-US" sz="2400" b="1" i="0" dirty="0">
                <a:solidFill>
                  <a:schemeClr val="tx1"/>
                </a:solidFill>
                <a:effectLst/>
                <a:latin typeface="Söhne"/>
              </a:rPr>
              <a:t>Flexibility:</a:t>
            </a:r>
            <a:r>
              <a:rPr lang="en-US" sz="2400" b="0" i="0" dirty="0">
                <a:solidFill>
                  <a:schemeClr val="tx1"/>
                </a:solidFill>
                <a:effectLst/>
                <a:latin typeface="Söhne"/>
              </a:rPr>
              <a:t> Users appreciate flexible transportation options, including various vehicle types and payment plans, accommodating different preferences and needs.</a:t>
            </a:r>
          </a:p>
          <a:p>
            <a:pPr algn="l">
              <a:buFont typeface="Arial" panose="020B0604020202020204" pitchFamily="34" charset="0"/>
              <a:buChar char="•"/>
            </a:pPr>
            <a:r>
              <a:rPr lang="en-US" sz="2400" b="1" i="0" dirty="0">
                <a:solidFill>
                  <a:schemeClr val="tx1"/>
                </a:solidFill>
                <a:effectLst/>
                <a:latin typeface="Söhne"/>
              </a:rPr>
              <a:t>Integration with Public Transit:</a:t>
            </a:r>
            <a:r>
              <a:rPr lang="en-US" sz="2400" b="0" i="0" dirty="0">
                <a:solidFill>
                  <a:schemeClr val="tx1"/>
                </a:solidFill>
                <a:effectLst/>
                <a:latin typeface="Söhne"/>
              </a:rPr>
              <a:t> Seamless integration with existing public transportation systems enhances the overall user experience, making it easier for individuals to plan and complete their journeys.</a:t>
            </a:r>
          </a:p>
        </p:txBody>
      </p:sp>
    </p:spTree>
    <p:extLst>
      <p:ext uri="{BB962C8B-B14F-4D97-AF65-F5344CB8AC3E}">
        <p14:creationId xmlns:p14="http://schemas.microsoft.com/office/powerpoint/2010/main" val="314187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DDD35-82F8-4626-C65C-E379F60672D5}"/>
              </a:ext>
            </a:extLst>
          </p:cNvPr>
          <p:cNvSpPr>
            <a:spLocks noGrp="1"/>
          </p:cNvSpPr>
          <p:nvPr>
            <p:ph type="title"/>
          </p:nvPr>
        </p:nvSpPr>
        <p:spPr/>
        <p:txBody>
          <a:bodyPr/>
          <a:lstStyle/>
          <a:p>
            <a:r>
              <a:rPr lang="en-IN" dirty="0"/>
              <a:t>Latent needs</a:t>
            </a:r>
          </a:p>
        </p:txBody>
      </p:sp>
      <p:sp>
        <p:nvSpPr>
          <p:cNvPr id="3" name="Content Placeholder 2">
            <a:extLst>
              <a:ext uri="{FF2B5EF4-FFF2-40B4-BE49-F238E27FC236}">
                <a16:creationId xmlns:a16="http://schemas.microsoft.com/office/drawing/2014/main" id="{1F5DACDF-6FB4-BF55-3BA7-383B572B7662}"/>
              </a:ext>
            </a:extLst>
          </p:cNvPr>
          <p:cNvSpPr>
            <a:spLocks noGrp="1"/>
          </p:cNvSpPr>
          <p:nvPr>
            <p:ph idx="1"/>
          </p:nvPr>
        </p:nvSpPr>
        <p:spPr/>
        <p:txBody>
          <a:bodyPr>
            <a:normAutofit/>
          </a:bodyPr>
          <a:lstStyle/>
          <a:p>
            <a:pPr algn="l">
              <a:buFont typeface="Arial" panose="020B0604020202020204" pitchFamily="34" charset="0"/>
              <a:buChar char="•"/>
            </a:pPr>
            <a:r>
              <a:rPr lang="en-US" sz="2400" b="1" i="0" dirty="0">
                <a:solidFill>
                  <a:schemeClr val="tx1"/>
                </a:solidFill>
                <a:effectLst/>
                <a:latin typeface="Söhne"/>
              </a:rPr>
              <a:t>Community and Social Interaction:</a:t>
            </a:r>
            <a:r>
              <a:rPr lang="en-US" sz="2400" b="0" i="0" dirty="0">
                <a:solidFill>
                  <a:schemeClr val="tx1"/>
                </a:solidFill>
                <a:effectLst/>
                <a:latin typeface="Söhne"/>
              </a:rPr>
              <a:t> Shared mobility can fulfill latent needs related to social connections. For example, users might value opportunities for shared rides with friends or acquaintances, fostering a sense of community.</a:t>
            </a:r>
          </a:p>
          <a:p>
            <a:pPr algn="l">
              <a:buFont typeface="Arial" panose="020B0604020202020204" pitchFamily="34" charset="0"/>
              <a:buChar char="•"/>
            </a:pPr>
            <a:r>
              <a:rPr lang="en-US" sz="2400" b="1" i="0" dirty="0">
                <a:solidFill>
                  <a:schemeClr val="tx1"/>
                </a:solidFill>
                <a:effectLst/>
                <a:latin typeface="Söhne"/>
              </a:rPr>
              <a:t>Data Security and Privacy:</a:t>
            </a:r>
            <a:r>
              <a:rPr lang="en-US" sz="2400" b="0" i="0" dirty="0">
                <a:solidFill>
                  <a:schemeClr val="tx1"/>
                </a:solidFill>
                <a:effectLst/>
                <a:latin typeface="Söhne"/>
              </a:rPr>
              <a:t> As users entrust personal information to the platform, latent needs may include a desire for robust data security and privacy measures to protect their sensitive information.</a:t>
            </a:r>
          </a:p>
          <a:p>
            <a:pPr algn="l">
              <a:buFont typeface="Arial" panose="020B0604020202020204" pitchFamily="34" charset="0"/>
              <a:buChar char="•"/>
            </a:pPr>
            <a:r>
              <a:rPr lang="en-US" sz="2400" b="1" i="0" dirty="0">
                <a:solidFill>
                  <a:schemeClr val="tx1"/>
                </a:solidFill>
                <a:effectLst/>
                <a:latin typeface="Söhne"/>
              </a:rPr>
              <a:t>Innovation and Technological Advancements:</a:t>
            </a:r>
            <a:r>
              <a:rPr lang="en-US" sz="2400" b="0" i="0" dirty="0">
                <a:solidFill>
                  <a:schemeClr val="tx1"/>
                </a:solidFill>
                <a:effectLst/>
                <a:latin typeface="Söhne"/>
              </a:rPr>
              <a:t> Users may have latent needs for ongoing innovation in the shared mobility space, such as the integration of new technologies like autonomous vehicles or enhanced connectivity features.</a:t>
            </a:r>
          </a:p>
        </p:txBody>
      </p:sp>
    </p:spTree>
    <p:extLst>
      <p:ext uri="{BB962C8B-B14F-4D97-AF65-F5344CB8AC3E}">
        <p14:creationId xmlns:p14="http://schemas.microsoft.com/office/powerpoint/2010/main" val="414565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39C2-6D72-ED98-2EF9-0E5191B974C0}"/>
              </a:ext>
            </a:extLst>
          </p:cNvPr>
          <p:cNvSpPr>
            <a:spLocks noGrp="1"/>
          </p:cNvSpPr>
          <p:nvPr>
            <p:ph type="title"/>
          </p:nvPr>
        </p:nvSpPr>
        <p:spPr/>
        <p:txBody>
          <a:bodyPr>
            <a:normAutofit/>
          </a:bodyPr>
          <a:lstStyle/>
          <a:p>
            <a:r>
              <a:rPr lang="en-IN" sz="3400" dirty="0"/>
              <a:t>Benefits of a Shared mobility platform</a:t>
            </a:r>
          </a:p>
        </p:txBody>
      </p:sp>
      <p:sp>
        <p:nvSpPr>
          <p:cNvPr id="3" name="Content Placeholder 2">
            <a:extLst>
              <a:ext uri="{FF2B5EF4-FFF2-40B4-BE49-F238E27FC236}">
                <a16:creationId xmlns:a16="http://schemas.microsoft.com/office/drawing/2014/main" id="{6045159C-B582-7A8B-588A-6211F940769A}"/>
              </a:ext>
            </a:extLst>
          </p:cNvPr>
          <p:cNvSpPr>
            <a:spLocks noGrp="1"/>
          </p:cNvSpPr>
          <p:nvPr>
            <p:ph idx="1"/>
          </p:nvPr>
        </p:nvSpPr>
        <p:spPr/>
        <p:txBody>
          <a:bodyPr>
            <a:normAutofit fontScale="92500" lnSpcReduction="10000"/>
          </a:bodyPr>
          <a:lstStyle/>
          <a:p>
            <a:pPr algn="l">
              <a:buFont typeface="+mj-lt"/>
              <a:buAutoNum type="arabicPeriod"/>
            </a:pPr>
            <a:r>
              <a:rPr lang="en-US" b="1" i="0" dirty="0">
                <a:solidFill>
                  <a:schemeClr val="tx1"/>
                </a:solidFill>
                <a:effectLst/>
                <a:latin typeface="Söhne"/>
              </a:rPr>
              <a:t>Cost Savings: </a:t>
            </a:r>
            <a:r>
              <a:rPr lang="en-US" i="0" dirty="0">
                <a:solidFill>
                  <a:schemeClr val="tx1"/>
                </a:solidFill>
                <a:effectLst/>
                <a:latin typeface="Söhne"/>
              </a:rPr>
              <a:t>It</a:t>
            </a:r>
            <a:r>
              <a:rPr lang="en-US" b="1" i="0" dirty="0">
                <a:solidFill>
                  <a:schemeClr val="tx1"/>
                </a:solidFill>
                <a:effectLst/>
                <a:latin typeface="Söhne"/>
              </a:rPr>
              <a:t> </a:t>
            </a:r>
            <a:r>
              <a:rPr lang="en-US" b="0" i="0" dirty="0">
                <a:solidFill>
                  <a:schemeClr val="tx1"/>
                </a:solidFill>
                <a:effectLst/>
                <a:latin typeface="Söhne"/>
              </a:rPr>
              <a:t>is often more cost-effective than owning a personal vehicle. Users can save money on car maintenance, insurance, parking fees, and fuel.</a:t>
            </a:r>
          </a:p>
          <a:p>
            <a:pPr algn="l">
              <a:buFont typeface="+mj-lt"/>
              <a:buAutoNum type="arabicPeriod"/>
            </a:pPr>
            <a:r>
              <a:rPr lang="en-US" b="1" i="0" dirty="0">
                <a:solidFill>
                  <a:schemeClr val="tx1"/>
                </a:solidFill>
                <a:effectLst/>
                <a:latin typeface="Söhne"/>
              </a:rPr>
              <a:t>Environmental Impact: </a:t>
            </a:r>
            <a:r>
              <a:rPr lang="en-US" i="0" dirty="0">
                <a:solidFill>
                  <a:schemeClr val="tx1"/>
                </a:solidFill>
                <a:effectLst/>
                <a:latin typeface="Söhne"/>
              </a:rPr>
              <a:t>It</a:t>
            </a:r>
            <a:r>
              <a:rPr lang="en-US" b="1" i="0" dirty="0">
                <a:solidFill>
                  <a:schemeClr val="tx1"/>
                </a:solidFill>
                <a:effectLst/>
                <a:latin typeface="Söhne"/>
              </a:rPr>
              <a:t> </a:t>
            </a:r>
            <a:r>
              <a:rPr lang="en-US" b="0" i="0" dirty="0">
                <a:solidFill>
                  <a:schemeClr val="tx1"/>
                </a:solidFill>
                <a:effectLst/>
                <a:latin typeface="Söhne"/>
              </a:rPr>
              <a:t>can contribute to environmental sustainability by reducing the number of individual vehicles on the road. This leads to lower carbon emissions, decreased traffic congestion, and overall positive impacts on air quality.</a:t>
            </a:r>
          </a:p>
          <a:p>
            <a:pPr algn="l">
              <a:buFont typeface="+mj-lt"/>
              <a:buAutoNum type="arabicPeriod"/>
            </a:pPr>
            <a:r>
              <a:rPr lang="en-US" b="1" i="0" dirty="0">
                <a:solidFill>
                  <a:schemeClr val="tx1"/>
                </a:solidFill>
                <a:effectLst/>
                <a:latin typeface="Söhne"/>
              </a:rPr>
              <a:t>Reduced Traffic Congestion: </a:t>
            </a:r>
            <a:r>
              <a:rPr lang="en-US" b="0" i="0" dirty="0">
                <a:solidFill>
                  <a:schemeClr val="tx1"/>
                </a:solidFill>
                <a:effectLst/>
                <a:latin typeface="Söhne"/>
              </a:rPr>
              <a:t>By promoting shared rides and efficient transportation routes, shared mobility platforms have the potential to decrease traffic congestion in urban areas.</a:t>
            </a:r>
          </a:p>
          <a:p>
            <a:pPr algn="l">
              <a:buFont typeface="+mj-lt"/>
              <a:buAutoNum type="arabicPeriod"/>
            </a:pPr>
            <a:r>
              <a:rPr lang="en-US" b="1" i="0" dirty="0">
                <a:solidFill>
                  <a:schemeClr val="tx1"/>
                </a:solidFill>
                <a:effectLst/>
                <a:latin typeface="Söhne"/>
              </a:rPr>
              <a:t>Convenience and Accessibility: </a:t>
            </a:r>
            <a:r>
              <a:rPr lang="en-US" b="0" i="0" dirty="0">
                <a:solidFill>
                  <a:schemeClr val="tx1"/>
                </a:solidFill>
                <a:effectLst/>
                <a:latin typeface="Söhne"/>
              </a:rPr>
              <a:t>Users can access transportation services conveniently through mobile apps, often with features such as real-time tracking and cashless payments. </a:t>
            </a:r>
          </a:p>
          <a:p>
            <a:pPr algn="l">
              <a:buFont typeface="+mj-lt"/>
              <a:buAutoNum type="arabicPeriod"/>
            </a:pPr>
            <a:r>
              <a:rPr lang="en-US" b="1" i="0" dirty="0">
                <a:solidFill>
                  <a:schemeClr val="tx1"/>
                </a:solidFill>
                <a:effectLst/>
                <a:latin typeface="Söhne"/>
              </a:rPr>
              <a:t>Flexibility and Options:</a:t>
            </a:r>
            <a:r>
              <a:rPr lang="en-US" dirty="0">
                <a:solidFill>
                  <a:schemeClr val="tx1"/>
                </a:solidFill>
                <a:latin typeface="Söhne"/>
              </a:rPr>
              <a:t> </a:t>
            </a:r>
            <a:r>
              <a:rPr lang="en-US" b="0" i="0" dirty="0">
                <a:solidFill>
                  <a:schemeClr val="tx1"/>
                </a:solidFill>
                <a:effectLst/>
                <a:latin typeface="Söhne"/>
              </a:rPr>
              <a:t>Shared mobility platforms provide users with a variety of transportation options, including car-sharing, ride-sharing, bike-sharing, and more. This flexibility allows users to choose the mode of transportation that best suits their needs for a particular journey.</a:t>
            </a:r>
          </a:p>
        </p:txBody>
      </p:sp>
    </p:spTree>
    <p:extLst>
      <p:ext uri="{BB962C8B-B14F-4D97-AF65-F5344CB8AC3E}">
        <p14:creationId xmlns:p14="http://schemas.microsoft.com/office/powerpoint/2010/main" val="225345084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95</TotalTime>
  <Words>872</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 Display</vt:lpstr>
      <vt:lpstr>Arial</vt:lpstr>
      <vt:lpstr>Corbel</vt:lpstr>
      <vt:lpstr>Söhne</vt:lpstr>
      <vt:lpstr>Wingdings 2</vt:lpstr>
      <vt:lpstr>Frame</vt:lpstr>
      <vt:lpstr>Revolutionize Transportation with Shared Mobility</vt:lpstr>
      <vt:lpstr>Team details</vt:lpstr>
      <vt:lpstr>Motivation behind the idea</vt:lpstr>
      <vt:lpstr>The solution</vt:lpstr>
      <vt:lpstr>What – Why – How (Empathy tool used)</vt:lpstr>
      <vt:lpstr>Primary Needs</vt:lpstr>
      <vt:lpstr>Secondary needs </vt:lpstr>
      <vt:lpstr>Latent needs</vt:lpstr>
      <vt:lpstr>Benefits of a Shared mobility platform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Revolutionize Transportation with Shared Mobility</dc:title>
  <dc:creator>Abhinav Sai</dc:creator>
  <cp:lastModifiedBy>Abhinav Sai</cp:lastModifiedBy>
  <cp:revision>1</cp:revision>
  <dcterms:created xsi:type="dcterms:W3CDTF">2023-12-03T16:50:36Z</dcterms:created>
  <dcterms:modified xsi:type="dcterms:W3CDTF">2023-12-03T18:26:02Z</dcterms:modified>
</cp:coreProperties>
</file>