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Cooper Hewitt Bold" charset="1" panose="00000000000000000000"/>
      <p:regular r:id="rId26"/>
    </p:embeddedFont>
    <p:embeddedFont>
      <p:font typeface="Open Sauce" charset="1" panose="00000500000000000000"/>
      <p:regular r:id="rId27"/>
    </p:embeddedFont>
    <p:embeddedFont>
      <p:font typeface="Canva Sans Bold" charset="1" panose="020B0803030501040103"/>
      <p:regular r:id="rId28"/>
    </p:embeddedFont>
    <p:embeddedFont>
      <p:font typeface="Josefin Sans Semi-Bold" charset="1" panose="000007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97525" cy="10287000"/>
            <a:chOff x="0" y="0"/>
            <a:chExt cx="24396700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043385" cy="13716000"/>
              <a:chOff x="0" y="0"/>
              <a:chExt cx="206101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06101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206101">
                    <a:moveTo>
                      <a:pt x="0" y="0"/>
                    </a:moveTo>
                    <a:lnTo>
                      <a:pt x="206101" y="0"/>
                    </a:lnTo>
                    <a:lnTo>
                      <a:pt x="206101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76200"/>
                <a:ext cx="206101" cy="27855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2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3353315" y="0"/>
              <a:ext cx="1043385" cy="13716000"/>
              <a:chOff x="0" y="0"/>
              <a:chExt cx="206101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06101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206101">
                    <a:moveTo>
                      <a:pt x="0" y="0"/>
                    </a:moveTo>
                    <a:lnTo>
                      <a:pt x="206101" y="0"/>
                    </a:lnTo>
                    <a:lnTo>
                      <a:pt x="206101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76200"/>
                <a:ext cx="206101" cy="27855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2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-5400000">
              <a:off x="11670307" y="-11670307"/>
              <a:ext cx="1043385" cy="24384000"/>
              <a:chOff x="0" y="0"/>
              <a:chExt cx="206101" cy="481659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06101" cy="4816592"/>
              </a:xfrm>
              <a:custGeom>
                <a:avLst/>
                <a:gdLst/>
                <a:ahLst/>
                <a:cxnLst/>
                <a:rect r="r" b="b" t="t" l="l"/>
                <a:pathLst>
                  <a:path h="4816592" w="206101">
                    <a:moveTo>
                      <a:pt x="0" y="0"/>
                    </a:moveTo>
                    <a:lnTo>
                      <a:pt x="206101" y="0"/>
                    </a:lnTo>
                    <a:lnTo>
                      <a:pt x="206101" y="4816592"/>
                    </a:lnTo>
                    <a:lnTo>
                      <a:pt x="0" y="481659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76200"/>
                <a:ext cx="206101" cy="489279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24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-5400000">
              <a:off x="11670307" y="1002307"/>
              <a:ext cx="1043385" cy="24384000"/>
              <a:chOff x="0" y="0"/>
              <a:chExt cx="206101" cy="4816593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06101" cy="4816592"/>
              </a:xfrm>
              <a:custGeom>
                <a:avLst/>
                <a:gdLst/>
                <a:ahLst/>
                <a:cxnLst/>
                <a:rect r="r" b="b" t="t" l="l"/>
                <a:pathLst>
                  <a:path h="4816592" w="206101">
                    <a:moveTo>
                      <a:pt x="0" y="0"/>
                    </a:moveTo>
                    <a:lnTo>
                      <a:pt x="206101" y="0"/>
                    </a:lnTo>
                    <a:lnTo>
                      <a:pt x="206101" y="4816592"/>
                    </a:lnTo>
                    <a:lnTo>
                      <a:pt x="0" y="481659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76200"/>
                <a:ext cx="206101" cy="489279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24"/>
                  </a:lnSpc>
                </a:pPr>
              </a:p>
            </p:txBody>
          </p:sp>
        </p:grpSp>
      </p:grpSp>
      <p:sp>
        <p:nvSpPr>
          <p:cNvPr name="TextBox 15" id="15"/>
          <p:cNvSpPr txBox="true"/>
          <p:nvPr/>
        </p:nvSpPr>
        <p:spPr>
          <a:xfrm rot="0">
            <a:off x="2049333" y="2759075"/>
            <a:ext cx="9079930" cy="4616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99"/>
              </a:lnSpc>
            </a:pPr>
            <a:r>
              <a:rPr lang="en-US" sz="15999" b="true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SUDOKU</a:t>
            </a:r>
          </a:p>
          <a:p>
            <a:pPr algn="l">
              <a:lnSpc>
                <a:spcPts val="15999"/>
              </a:lnSpc>
            </a:pPr>
            <a:r>
              <a:rPr lang="en-US" b="true" sz="15999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SOLVER</a:t>
            </a:r>
          </a:p>
        </p:txBody>
      </p:sp>
      <p:sp>
        <p:nvSpPr>
          <p:cNvPr name="AutoShape 16" id="16"/>
          <p:cNvSpPr/>
          <p:nvPr/>
        </p:nvSpPr>
        <p:spPr>
          <a:xfrm flipV="true">
            <a:off x="11957442" y="1897380"/>
            <a:ext cx="0" cy="649224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7" id="17"/>
          <p:cNvSpPr txBox="true"/>
          <p:nvPr/>
        </p:nvSpPr>
        <p:spPr>
          <a:xfrm rot="0">
            <a:off x="12449978" y="1925955"/>
            <a:ext cx="2880017" cy="888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November 21</a:t>
            </a: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, 2024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257192" y="5709193"/>
            <a:ext cx="2640211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Project by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036242" y="6456339"/>
            <a:ext cx="3228859" cy="2285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2791" b="true">
                <a:solidFill>
                  <a:srgbClr val="000000"/>
                </a:solidFill>
                <a:latin typeface="Josefin Sans Semi-Bold"/>
                <a:ea typeface="Josefin Sans Semi-Bold"/>
                <a:cs typeface="Josefin Sans Semi-Bold"/>
                <a:sym typeface="Josefin Sans Semi-Bold"/>
              </a:rPr>
              <a:t>Abhinav Bitragunta</a:t>
            </a:r>
          </a:p>
          <a:p>
            <a:pPr algn="l">
              <a:lnSpc>
                <a:spcPts val="4550"/>
              </a:lnSpc>
            </a:pPr>
            <a:r>
              <a:rPr lang="en-US" sz="2791" b="true">
                <a:solidFill>
                  <a:srgbClr val="000000"/>
                </a:solidFill>
                <a:latin typeface="Josefin Sans Semi-Bold"/>
                <a:ea typeface="Josefin Sans Semi-Bold"/>
                <a:cs typeface="Josefin Sans Semi-Bold"/>
                <a:sym typeface="Josefin Sans Semi-Bold"/>
              </a:rPr>
              <a:t>Aman Gupta</a:t>
            </a:r>
          </a:p>
          <a:p>
            <a:pPr algn="ctr">
              <a:lnSpc>
                <a:spcPts val="4550"/>
              </a:lnSpc>
            </a:pPr>
            <a:r>
              <a:rPr lang="en-US" sz="2791" b="true">
                <a:solidFill>
                  <a:srgbClr val="000000"/>
                </a:solidFill>
                <a:latin typeface="Josefin Sans Semi-Bold"/>
                <a:ea typeface="Josefin Sans Semi-Bold"/>
                <a:cs typeface="Josefin Sans Semi-Bold"/>
                <a:sym typeface="Josefin Sans Semi-Bold"/>
              </a:rPr>
              <a:t>Srinidhi Sai Boorgu</a:t>
            </a:r>
          </a:p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b="true" sz="2791">
                <a:solidFill>
                  <a:srgbClr val="000000"/>
                </a:solidFill>
                <a:latin typeface="Josefin Sans Semi-Bold"/>
                <a:ea typeface="Josefin Sans Semi-Bold"/>
                <a:cs typeface="Josefin Sans Semi-Bold"/>
                <a:sym typeface="Josefin Sans Semi-Bold"/>
              </a:rPr>
              <a:t>Ansh Jain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55162" y="2786127"/>
            <a:ext cx="9804138" cy="5389837"/>
          </a:xfrm>
          <a:custGeom>
            <a:avLst/>
            <a:gdLst/>
            <a:ahLst/>
            <a:cxnLst/>
            <a:rect r="r" b="b" t="t" l="l"/>
            <a:pathLst>
              <a:path h="5389837" w="9804138">
                <a:moveTo>
                  <a:pt x="0" y="0"/>
                </a:moveTo>
                <a:lnTo>
                  <a:pt x="9804138" y="0"/>
                </a:lnTo>
                <a:lnTo>
                  <a:pt x="9804138" y="5389837"/>
                </a:lnTo>
                <a:lnTo>
                  <a:pt x="0" y="53898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2799" y="3514801"/>
            <a:ext cx="5671611" cy="3932490"/>
          </a:xfrm>
          <a:custGeom>
            <a:avLst/>
            <a:gdLst/>
            <a:ahLst/>
            <a:cxnLst/>
            <a:rect r="r" b="b" t="t" l="l"/>
            <a:pathLst>
              <a:path h="3932490" w="5671611">
                <a:moveTo>
                  <a:pt x="0" y="0"/>
                </a:moveTo>
                <a:lnTo>
                  <a:pt x="5671611" y="0"/>
                </a:lnTo>
                <a:lnTo>
                  <a:pt x="5671611" y="3932490"/>
                </a:lnTo>
                <a:lnTo>
                  <a:pt x="0" y="39324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7441" y="491334"/>
            <a:ext cx="17990559" cy="1298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BINARY MATRIX REPRESENTATION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944767" y="1922791"/>
            <a:ext cx="2222687" cy="1334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95"/>
              </a:lnSpc>
            </a:pPr>
            <a:r>
              <a:rPr lang="en-US" sz="785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*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266379"/>
            <a:ext cx="12205714" cy="6710107"/>
          </a:xfrm>
          <a:custGeom>
            <a:avLst/>
            <a:gdLst/>
            <a:ahLst/>
            <a:cxnLst/>
            <a:rect r="r" b="b" t="t" l="l"/>
            <a:pathLst>
              <a:path h="6710107" w="12205714">
                <a:moveTo>
                  <a:pt x="0" y="0"/>
                </a:moveTo>
                <a:lnTo>
                  <a:pt x="12205714" y="0"/>
                </a:lnTo>
                <a:lnTo>
                  <a:pt x="12205714" y="6710107"/>
                </a:lnTo>
                <a:lnTo>
                  <a:pt x="0" y="67101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7441" y="491334"/>
            <a:ext cx="17990559" cy="1298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ALGORITHM X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878144" y="1408435"/>
            <a:ext cx="2222687" cy="1334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95"/>
              </a:lnSpc>
            </a:pPr>
            <a:r>
              <a:rPr lang="en-US" sz="785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*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2296" y="1938757"/>
            <a:ext cx="15867004" cy="7735165"/>
          </a:xfrm>
          <a:custGeom>
            <a:avLst/>
            <a:gdLst/>
            <a:ahLst/>
            <a:cxnLst/>
            <a:rect r="r" b="b" t="t" l="l"/>
            <a:pathLst>
              <a:path h="7735165" w="15867004">
                <a:moveTo>
                  <a:pt x="0" y="0"/>
                </a:moveTo>
                <a:lnTo>
                  <a:pt x="15867004" y="0"/>
                </a:lnTo>
                <a:lnTo>
                  <a:pt x="15867004" y="7735165"/>
                </a:lnTo>
                <a:lnTo>
                  <a:pt x="0" y="77351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7441" y="491334"/>
            <a:ext cx="17990559" cy="1298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TOROIDAL LINKED LIST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960840" y="1051056"/>
            <a:ext cx="2222687" cy="1334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95"/>
              </a:lnSpc>
            </a:pPr>
            <a:r>
              <a:rPr lang="en-US" sz="785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*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55782" y="815551"/>
            <a:ext cx="14176437" cy="2308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CONVERTING BETWEEN</a:t>
            </a:r>
          </a:p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THE TWO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391583" y="4520202"/>
            <a:ext cx="4990747" cy="2164968"/>
            <a:chOff x="0" y="0"/>
            <a:chExt cx="1314435" cy="5701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14435" cy="570197"/>
            </a:xfrm>
            <a:custGeom>
              <a:avLst/>
              <a:gdLst/>
              <a:ahLst/>
              <a:cxnLst/>
              <a:rect r="r" b="b" t="t" l="l"/>
              <a:pathLst>
                <a:path h="570197" w="1314435">
                  <a:moveTo>
                    <a:pt x="31025" y="0"/>
                  </a:moveTo>
                  <a:lnTo>
                    <a:pt x="1283410" y="0"/>
                  </a:lnTo>
                  <a:cubicBezTo>
                    <a:pt x="1300545" y="0"/>
                    <a:pt x="1314435" y="13890"/>
                    <a:pt x="1314435" y="31025"/>
                  </a:cubicBezTo>
                  <a:lnTo>
                    <a:pt x="1314435" y="539172"/>
                  </a:lnTo>
                  <a:cubicBezTo>
                    <a:pt x="1314435" y="556307"/>
                    <a:pt x="1300545" y="570197"/>
                    <a:pt x="1283410" y="570197"/>
                  </a:cubicBezTo>
                  <a:lnTo>
                    <a:pt x="31025" y="570197"/>
                  </a:lnTo>
                  <a:cubicBezTo>
                    <a:pt x="13890" y="570197"/>
                    <a:pt x="0" y="556307"/>
                    <a:pt x="0" y="539172"/>
                  </a:cubicBezTo>
                  <a:lnTo>
                    <a:pt x="0" y="31025"/>
                  </a:lnTo>
                  <a:cubicBezTo>
                    <a:pt x="0" y="13890"/>
                    <a:pt x="13890" y="0"/>
                    <a:pt x="310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1314435" cy="646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995603" y="3937277"/>
            <a:ext cx="3782707" cy="1165850"/>
            <a:chOff x="0" y="0"/>
            <a:chExt cx="996269" cy="30705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96269" cy="307055"/>
            </a:xfrm>
            <a:custGeom>
              <a:avLst/>
              <a:gdLst/>
              <a:ahLst/>
              <a:cxnLst/>
              <a:rect r="r" b="b" t="t" l="l"/>
              <a:pathLst>
                <a:path h="307055" w="996269">
                  <a:moveTo>
                    <a:pt x="153528" y="0"/>
                  </a:moveTo>
                  <a:lnTo>
                    <a:pt x="842741" y="0"/>
                  </a:lnTo>
                  <a:cubicBezTo>
                    <a:pt x="883459" y="0"/>
                    <a:pt x="922509" y="16175"/>
                    <a:pt x="951301" y="44967"/>
                  </a:cubicBezTo>
                  <a:cubicBezTo>
                    <a:pt x="980093" y="73759"/>
                    <a:pt x="996269" y="112810"/>
                    <a:pt x="996269" y="153528"/>
                  </a:cubicBezTo>
                  <a:lnTo>
                    <a:pt x="996269" y="153528"/>
                  </a:lnTo>
                  <a:cubicBezTo>
                    <a:pt x="996269" y="238318"/>
                    <a:pt x="927532" y="307055"/>
                    <a:pt x="842741" y="307055"/>
                  </a:cubicBezTo>
                  <a:lnTo>
                    <a:pt x="153528" y="307055"/>
                  </a:lnTo>
                  <a:cubicBezTo>
                    <a:pt x="112810" y="307055"/>
                    <a:pt x="73759" y="290880"/>
                    <a:pt x="44967" y="262088"/>
                  </a:cubicBezTo>
                  <a:cubicBezTo>
                    <a:pt x="16175" y="233296"/>
                    <a:pt x="0" y="194246"/>
                    <a:pt x="0" y="153528"/>
                  </a:cubicBezTo>
                  <a:lnTo>
                    <a:pt x="0" y="153528"/>
                  </a:lnTo>
                  <a:cubicBezTo>
                    <a:pt x="0" y="112810"/>
                    <a:pt x="16175" y="73759"/>
                    <a:pt x="44967" y="44967"/>
                  </a:cubicBezTo>
                  <a:cubicBezTo>
                    <a:pt x="73759" y="16175"/>
                    <a:pt x="112810" y="0"/>
                    <a:pt x="153528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996269" cy="3832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449596" y="4224927"/>
            <a:ext cx="287472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Convert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20589" y="5312677"/>
            <a:ext cx="3932734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Convert Sudoku into the exact cover problem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6583288" y="4520202"/>
            <a:ext cx="4990747" cy="2164968"/>
            <a:chOff x="0" y="0"/>
            <a:chExt cx="1314435" cy="57019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14435" cy="570197"/>
            </a:xfrm>
            <a:custGeom>
              <a:avLst/>
              <a:gdLst/>
              <a:ahLst/>
              <a:cxnLst/>
              <a:rect r="r" b="b" t="t" l="l"/>
              <a:pathLst>
                <a:path h="570197" w="1314435">
                  <a:moveTo>
                    <a:pt x="31025" y="0"/>
                  </a:moveTo>
                  <a:lnTo>
                    <a:pt x="1283410" y="0"/>
                  </a:lnTo>
                  <a:cubicBezTo>
                    <a:pt x="1300545" y="0"/>
                    <a:pt x="1314435" y="13890"/>
                    <a:pt x="1314435" y="31025"/>
                  </a:cubicBezTo>
                  <a:lnTo>
                    <a:pt x="1314435" y="539172"/>
                  </a:lnTo>
                  <a:cubicBezTo>
                    <a:pt x="1314435" y="556307"/>
                    <a:pt x="1300545" y="570197"/>
                    <a:pt x="1283410" y="570197"/>
                  </a:cubicBezTo>
                  <a:lnTo>
                    <a:pt x="31025" y="570197"/>
                  </a:lnTo>
                  <a:cubicBezTo>
                    <a:pt x="13890" y="570197"/>
                    <a:pt x="0" y="556307"/>
                    <a:pt x="0" y="539172"/>
                  </a:cubicBezTo>
                  <a:lnTo>
                    <a:pt x="0" y="31025"/>
                  </a:lnTo>
                  <a:cubicBezTo>
                    <a:pt x="0" y="13890"/>
                    <a:pt x="13890" y="0"/>
                    <a:pt x="310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1314435" cy="646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187308" y="3937277"/>
            <a:ext cx="3782707" cy="1165850"/>
            <a:chOff x="0" y="0"/>
            <a:chExt cx="996269" cy="30705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96269" cy="307055"/>
            </a:xfrm>
            <a:custGeom>
              <a:avLst/>
              <a:gdLst/>
              <a:ahLst/>
              <a:cxnLst/>
              <a:rect r="r" b="b" t="t" l="l"/>
              <a:pathLst>
                <a:path h="307055" w="996269">
                  <a:moveTo>
                    <a:pt x="153528" y="0"/>
                  </a:moveTo>
                  <a:lnTo>
                    <a:pt x="842741" y="0"/>
                  </a:lnTo>
                  <a:cubicBezTo>
                    <a:pt x="883459" y="0"/>
                    <a:pt x="922509" y="16175"/>
                    <a:pt x="951301" y="44967"/>
                  </a:cubicBezTo>
                  <a:cubicBezTo>
                    <a:pt x="980093" y="73759"/>
                    <a:pt x="996269" y="112810"/>
                    <a:pt x="996269" y="153528"/>
                  </a:cubicBezTo>
                  <a:lnTo>
                    <a:pt x="996269" y="153528"/>
                  </a:lnTo>
                  <a:cubicBezTo>
                    <a:pt x="996269" y="238318"/>
                    <a:pt x="927532" y="307055"/>
                    <a:pt x="842741" y="307055"/>
                  </a:cubicBezTo>
                  <a:lnTo>
                    <a:pt x="153528" y="307055"/>
                  </a:lnTo>
                  <a:cubicBezTo>
                    <a:pt x="112810" y="307055"/>
                    <a:pt x="73759" y="290880"/>
                    <a:pt x="44967" y="262088"/>
                  </a:cubicBezTo>
                  <a:cubicBezTo>
                    <a:pt x="16175" y="233296"/>
                    <a:pt x="0" y="194246"/>
                    <a:pt x="0" y="153528"/>
                  </a:cubicBezTo>
                  <a:lnTo>
                    <a:pt x="0" y="153528"/>
                  </a:lnTo>
                  <a:cubicBezTo>
                    <a:pt x="0" y="112810"/>
                    <a:pt x="16175" y="73759"/>
                    <a:pt x="44967" y="44967"/>
                  </a:cubicBezTo>
                  <a:cubicBezTo>
                    <a:pt x="73759" y="16175"/>
                    <a:pt x="112810" y="0"/>
                    <a:pt x="153528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996269" cy="3832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7639630" y="4283530"/>
            <a:ext cx="2874722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Solve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112295" y="5436502"/>
            <a:ext cx="3932734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Identify constraints and solve using Knuth’s DLX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1787534" y="4521655"/>
            <a:ext cx="4990747" cy="2164968"/>
            <a:chOff x="0" y="0"/>
            <a:chExt cx="1314435" cy="57019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314435" cy="570197"/>
            </a:xfrm>
            <a:custGeom>
              <a:avLst/>
              <a:gdLst/>
              <a:ahLst/>
              <a:cxnLst/>
              <a:rect r="r" b="b" t="t" l="l"/>
              <a:pathLst>
                <a:path h="570197" w="1314435">
                  <a:moveTo>
                    <a:pt x="31025" y="0"/>
                  </a:moveTo>
                  <a:lnTo>
                    <a:pt x="1283410" y="0"/>
                  </a:lnTo>
                  <a:cubicBezTo>
                    <a:pt x="1300545" y="0"/>
                    <a:pt x="1314435" y="13890"/>
                    <a:pt x="1314435" y="31025"/>
                  </a:cubicBezTo>
                  <a:lnTo>
                    <a:pt x="1314435" y="539172"/>
                  </a:lnTo>
                  <a:cubicBezTo>
                    <a:pt x="1314435" y="556307"/>
                    <a:pt x="1300545" y="570197"/>
                    <a:pt x="1283410" y="570197"/>
                  </a:cubicBezTo>
                  <a:lnTo>
                    <a:pt x="31025" y="570197"/>
                  </a:lnTo>
                  <a:cubicBezTo>
                    <a:pt x="13890" y="570197"/>
                    <a:pt x="0" y="556307"/>
                    <a:pt x="0" y="539172"/>
                  </a:cubicBezTo>
                  <a:lnTo>
                    <a:pt x="0" y="31025"/>
                  </a:lnTo>
                  <a:cubicBezTo>
                    <a:pt x="0" y="13890"/>
                    <a:pt x="13890" y="0"/>
                    <a:pt x="310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76200"/>
              <a:ext cx="1314435" cy="646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2391553" y="3938730"/>
            <a:ext cx="3782707" cy="1165850"/>
            <a:chOff x="0" y="0"/>
            <a:chExt cx="996269" cy="30705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96269" cy="307055"/>
            </a:xfrm>
            <a:custGeom>
              <a:avLst/>
              <a:gdLst/>
              <a:ahLst/>
              <a:cxnLst/>
              <a:rect r="r" b="b" t="t" l="l"/>
              <a:pathLst>
                <a:path h="307055" w="996269">
                  <a:moveTo>
                    <a:pt x="153528" y="0"/>
                  </a:moveTo>
                  <a:lnTo>
                    <a:pt x="842741" y="0"/>
                  </a:lnTo>
                  <a:cubicBezTo>
                    <a:pt x="883459" y="0"/>
                    <a:pt x="922509" y="16175"/>
                    <a:pt x="951301" y="44967"/>
                  </a:cubicBezTo>
                  <a:cubicBezTo>
                    <a:pt x="980093" y="73759"/>
                    <a:pt x="996269" y="112810"/>
                    <a:pt x="996269" y="153528"/>
                  </a:cubicBezTo>
                  <a:lnTo>
                    <a:pt x="996269" y="153528"/>
                  </a:lnTo>
                  <a:cubicBezTo>
                    <a:pt x="996269" y="238318"/>
                    <a:pt x="927532" y="307055"/>
                    <a:pt x="842741" y="307055"/>
                  </a:cubicBezTo>
                  <a:lnTo>
                    <a:pt x="153528" y="307055"/>
                  </a:lnTo>
                  <a:cubicBezTo>
                    <a:pt x="112810" y="307055"/>
                    <a:pt x="73759" y="290880"/>
                    <a:pt x="44967" y="262088"/>
                  </a:cubicBezTo>
                  <a:cubicBezTo>
                    <a:pt x="16175" y="233296"/>
                    <a:pt x="0" y="194246"/>
                    <a:pt x="0" y="153528"/>
                  </a:cubicBezTo>
                  <a:lnTo>
                    <a:pt x="0" y="153528"/>
                  </a:lnTo>
                  <a:cubicBezTo>
                    <a:pt x="0" y="112810"/>
                    <a:pt x="16175" y="73759"/>
                    <a:pt x="44967" y="44967"/>
                  </a:cubicBezTo>
                  <a:cubicBezTo>
                    <a:pt x="73759" y="16175"/>
                    <a:pt x="112810" y="0"/>
                    <a:pt x="153528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76200"/>
              <a:ext cx="996269" cy="3832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2845546" y="4283530"/>
            <a:ext cx="2874722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Convert back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16540" y="5314130"/>
            <a:ext cx="3932734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Convert solution into solved Sudoku format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0" y="0"/>
            <a:ext cx="1028700" cy="10287000"/>
            <a:chOff x="0" y="0"/>
            <a:chExt cx="270933" cy="270933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7093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76200"/>
              <a:ext cx="270933" cy="2785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7259300" y="0"/>
            <a:ext cx="1028700" cy="10287000"/>
            <a:chOff x="0" y="0"/>
            <a:chExt cx="270933" cy="2709333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7093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76200"/>
              <a:ext cx="270933" cy="2785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0390" y="141893"/>
            <a:ext cx="13941763" cy="10003215"/>
          </a:xfrm>
          <a:custGeom>
            <a:avLst/>
            <a:gdLst/>
            <a:ahLst/>
            <a:cxnLst/>
            <a:rect r="r" b="b" t="t" l="l"/>
            <a:pathLst>
              <a:path h="10003215" w="13941763">
                <a:moveTo>
                  <a:pt x="0" y="0"/>
                </a:moveTo>
                <a:lnTo>
                  <a:pt x="13941762" y="0"/>
                </a:lnTo>
                <a:lnTo>
                  <a:pt x="13941762" y="10003214"/>
                </a:lnTo>
                <a:lnTo>
                  <a:pt x="0" y="100032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5521" y="3333750"/>
            <a:ext cx="15736958" cy="3619500"/>
          </a:xfrm>
          <a:custGeom>
            <a:avLst/>
            <a:gdLst/>
            <a:ahLst/>
            <a:cxnLst/>
            <a:rect r="r" b="b" t="t" l="l"/>
            <a:pathLst>
              <a:path h="3619500" w="15736958">
                <a:moveTo>
                  <a:pt x="0" y="0"/>
                </a:moveTo>
                <a:lnTo>
                  <a:pt x="15736958" y="0"/>
                </a:lnTo>
                <a:lnTo>
                  <a:pt x="15736958" y="3619500"/>
                </a:lnTo>
                <a:lnTo>
                  <a:pt x="0" y="3619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7092" y="3149234"/>
            <a:ext cx="16793816" cy="3988531"/>
          </a:xfrm>
          <a:custGeom>
            <a:avLst/>
            <a:gdLst/>
            <a:ahLst/>
            <a:cxnLst/>
            <a:rect r="r" b="b" t="t" l="l"/>
            <a:pathLst>
              <a:path h="3988531" w="16793816">
                <a:moveTo>
                  <a:pt x="0" y="0"/>
                </a:moveTo>
                <a:lnTo>
                  <a:pt x="16793816" y="0"/>
                </a:lnTo>
                <a:lnTo>
                  <a:pt x="16793816" y="3988532"/>
                </a:lnTo>
                <a:lnTo>
                  <a:pt x="0" y="39885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8834" y="3237222"/>
            <a:ext cx="16525301" cy="3036524"/>
          </a:xfrm>
          <a:custGeom>
            <a:avLst/>
            <a:gdLst/>
            <a:ahLst/>
            <a:cxnLst/>
            <a:rect r="r" b="b" t="t" l="l"/>
            <a:pathLst>
              <a:path h="3036524" w="16525301">
                <a:moveTo>
                  <a:pt x="0" y="0"/>
                </a:moveTo>
                <a:lnTo>
                  <a:pt x="16525301" y="0"/>
                </a:lnTo>
                <a:lnTo>
                  <a:pt x="16525301" y="3036524"/>
                </a:lnTo>
                <a:lnTo>
                  <a:pt x="0" y="30365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8834" y="6626171"/>
            <a:ext cx="16525301" cy="2504504"/>
          </a:xfrm>
          <a:custGeom>
            <a:avLst/>
            <a:gdLst/>
            <a:ahLst/>
            <a:cxnLst/>
            <a:rect r="r" b="b" t="t" l="l"/>
            <a:pathLst>
              <a:path h="2504504" w="16525301">
                <a:moveTo>
                  <a:pt x="0" y="0"/>
                </a:moveTo>
                <a:lnTo>
                  <a:pt x="16525301" y="0"/>
                </a:lnTo>
                <a:lnTo>
                  <a:pt x="16525301" y="2504504"/>
                </a:lnTo>
                <a:lnTo>
                  <a:pt x="0" y="25045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11" r="0" b="-311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58214" y="2206198"/>
            <a:ext cx="1557157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Represent a choice as [Row index][Column index][Value - 1]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7441" y="491334"/>
            <a:ext cx="17990559" cy="1298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CONVERSION TO EXACT COVER</a:t>
            </a:r>
          </a:p>
        </p:txBody>
      </p:sp>
      <p:sp>
        <p:nvSpPr>
          <p:cNvPr name="AutoShape 6" id="6"/>
          <p:cNvSpPr/>
          <p:nvPr/>
        </p:nvSpPr>
        <p:spPr>
          <a:xfrm>
            <a:off x="2778851" y="3237222"/>
            <a:ext cx="0" cy="303652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5960840" y="2441148"/>
            <a:ext cx="2222687" cy="1334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95"/>
              </a:lnSpc>
            </a:pPr>
            <a:r>
              <a:rPr lang="en-US" sz="785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*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0768" y="4025699"/>
            <a:ext cx="17363905" cy="2235603"/>
          </a:xfrm>
          <a:custGeom>
            <a:avLst/>
            <a:gdLst/>
            <a:ahLst/>
            <a:cxnLst/>
            <a:rect r="r" b="b" t="t" l="l"/>
            <a:pathLst>
              <a:path h="2235603" w="17363905">
                <a:moveTo>
                  <a:pt x="0" y="0"/>
                </a:moveTo>
                <a:lnTo>
                  <a:pt x="17363905" y="0"/>
                </a:lnTo>
                <a:lnTo>
                  <a:pt x="17363905" y="2235602"/>
                </a:lnTo>
                <a:lnTo>
                  <a:pt x="0" y="22356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7441" y="491334"/>
            <a:ext cx="17990559" cy="1298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CONVERTING BACK TO SUDOKU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34029" y="0"/>
            <a:ext cx="15044973" cy="10287000"/>
          </a:xfrm>
          <a:custGeom>
            <a:avLst/>
            <a:gdLst/>
            <a:ahLst/>
            <a:cxnLst/>
            <a:rect r="r" b="b" t="t" l="l"/>
            <a:pathLst>
              <a:path h="10287000" w="15044973">
                <a:moveTo>
                  <a:pt x="0" y="0"/>
                </a:moveTo>
                <a:lnTo>
                  <a:pt x="15044973" y="0"/>
                </a:lnTo>
                <a:lnTo>
                  <a:pt x="1504497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46150" y="491334"/>
            <a:ext cx="10717173" cy="1298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IMAGE CREDITS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24459" y="4304330"/>
            <a:ext cx="15505326" cy="2794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6"/>
              </a:lnSpc>
            </a:pPr>
            <a:r>
              <a:rPr lang="en-US" sz="398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All images with a ‘*’ on the top right were taken from </a:t>
            </a:r>
          </a:p>
          <a:p>
            <a:pPr algn="ctr">
              <a:lnSpc>
                <a:spcPts val="5576"/>
              </a:lnSpc>
            </a:pPr>
            <a:r>
              <a:rPr lang="en-US" sz="398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reference 2 mentioned on our GitHub repository.</a:t>
            </a:r>
          </a:p>
          <a:p>
            <a:pPr algn="ctr">
              <a:lnSpc>
                <a:spcPts val="5576"/>
              </a:lnSpc>
            </a:pPr>
          </a:p>
          <a:p>
            <a:pPr algn="ctr">
              <a:lnSpc>
                <a:spcPts val="5576"/>
              </a:lnSpc>
            </a:pPr>
            <a:r>
              <a:rPr lang="en-US" sz="398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rest were made by us.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85414" y="3343275"/>
            <a:ext cx="10717173" cy="347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b="true" sz="1200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THANK </a:t>
            </a:r>
          </a:p>
          <a:p>
            <a:pPr algn="ctr">
              <a:lnSpc>
                <a:spcPts val="12000"/>
              </a:lnSpc>
            </a:pPr>
            <a:r>
              <a:rPr lang="en-US" b="true" sz="1200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73258" y="6264997"/>
            <a:ext cx="9941485" cy="1165850"/>
            <a:chOff x="0" y="0"/>
            <a:chExt cx="2618333" cy="3070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18333" cy="307055"/>
            </a:xfrm>
            <a:custGeom>
              <a:avLst/>
              <a:gdLst/>
              <a:ahLst/>
              <a:cxnLst/>
              <a:rect r="r" b="b" t="t" l="l"/>
              <a:pathLst>
                <a:path h="307055" w="2618333">
                  <a:moveTo>
                    <a:pt x="77875" y="0"/>
                  </a:moveTo>
                  <a:lnTo>
                    <a:pt x="2540458" y="0"/>
                  </a:lnTo>
                  <a:cubicBezTo>
                    <a:pt x="2561112" y="0"/>
                    <a:pt x="2580920" y="8205"/>
                    <a:pt x="2595524" y="22809"/>
                  </a:cubicBezTo>
                  <a:cubicBezTo>
                    <a:pt x="2610129" y="37413"/>
                    <a:pt x="2618333" y="57221"/>
                    <a:pt x="2618333" y="77875"/>
                  </a:cubicBezTo>
                  <a:lnTo>
                    <a:pt x="2618333" y="229180"/>
                  </a:lnTo>
                  <a:cubicBezTo>
                    <a:pt x="2618333" y="272189"/>
                    <a:pt x="2583468" y="307055"/>
                    <a:pt x="2540458" y="307055"/>
                  </a:cubicBezTo>
                  <a:lnTo>
                    <a:pt x="77875" y="307055"/>
                  </a:lnTo>
                  <a:cubicBezTo>
                    <a:pt x="57221" y="307055"/>
                    <a:pt x="37413" y="298850"/>
                    <a:pt x="22809" y="284246"/>
                  </a:cubicBezTo>
                  <a:cubicBezTo>
                    <a:pt x="8205" y="269642"/>
                    <a:pt x="0" y="249834"/>
                    <a:pt x="0" y="229180"/>
                  </a:cubicBezTo>
                  <a:lnTo>
                    <a:pt x="0" y="77875"/>
                  </a:lnTo>
                  <a:cubicBezTo>
                    <a:pt x="0" y="34866"/>
                    <a:pt x="34866" y="0"/>
                    <a:pt x="77875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2618333" cy="3832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173258" y="7611822"/>
            <a:ext cx="9941485" cy="1165850"/>
            <a:chOff x="0" y="0"/>
            <a:chExt cx="2618333" cy="30705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18333" cy="307055"/>
            </a:xfrm>
            <a:custGeom>
              <a:avLst/>
              <a:gdLst/>
              <a:ahLst/>
              <a:cxnLst/>
              <a:rect r="r" b="b" t="t" l="l"/>
              <a:pathLst>
                <a:path h="307055" w="2618333">
                  <a:moveTo>
                    <a:pt x="77875" y="0"/>
                  </a:moveTo>
                  <a:lnTo>
                    <a:pt x="2540458" y="0"/>
                  </a:lnTo>
                  <a:cubicBezTo>
                    <a:pt x="2561112" y="0"/>
                    <a:pt x="2580920" y="8205"/>
                    <a:pt x="2595524" y="22809"/>
                  </a:cubicBezTo>
                  <a:cubicBezTo>
                    <a:pt x="2610129" y="37413"/>
                    <a:pt x="2618333" y="57221"/>
                    <a:pt x="2618333" y="77875"/>
                  </a:cubicBezTo>
                  <a:lnTo>
                    <a:pt x="2618333" y="229180"/>
                  </a:lnTo>
                  <a:cubicBezTo>
                    <a:pt x="2618333" y="272189"/>
                    <a:pt x="2583468" y="307055"/>
                    <a:pt x="2540458" y="307055"/>
                  </a:cubicBezTo>
                  <a:lnTo>
                    <a:pt x="77875" y="307055"/>
                  </a:lnTo>
                  <a:cubicBezTo>
                    <a:pt x="57221" y="307055"/>
                    <a:pt x="37413" y="298850"/>
                    <a:pt x="22809" y="284246"/>
                  </a:cubicBezTo>
                  <a:cubicBezTo>
                    <a:pt x="8205" y="269642"/>
                    <a:pt x="0" y="249834"/>
                    <a:pt x="0" y="229180"/>
                  </a:cubicBezTo>
                  <a:lnTo>
                    <a:pt x="0" y="77875"/>
                  </a:lnTo>
                  <a:cubicBezTo>
                    <a:pt x="0" y="34866"/>
                    <a:pt x="34866" y="0"/>
                    <a:pt x="77875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2618333" cy="3832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1028700" cy="10287000"/>
            <a:chOff x="0" y="0"/>
            <a:chExt cx="270933" cy="27093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093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270933" cy="2785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785414" y="1423603"/>
            <a:ext cx="10717173" cy="1298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INITIAL STEPS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865580" y="6621227"/>
            <a:ext cx="8556840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Regular backtracking, hashing with bits.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65580" y="7968052"/>
            <a:ext cx="8556840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Looking for faster algorithms...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7259300" y="0"/>
            <a:ext cx="1028700" cy="10287000"/>
            <a:chOff x="0" y="0"/>
            <a:chExt cx="270933" cy="270933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7093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270933" cy="2785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173258" y="3380848"/>
            <a:ext cx="9941485" cy="1165850"/>
            <a:chOff x="0" y="0"/>
            <a:chExt cx="2618333" cy="30705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618333" cy="307055"/>
            </a:xfrm>
            <a:custGeom>
              <a:avLst/>
              <a:gdLst/>
              <a:ahLst/>
              <a:cxnLst/>
              <a:rect r="r" b="b" t="t" l="l"/>
              <a:pathLst>
                <a:path h="307055" w="2618333">
                  <a:moveTo>
                    <a:pt x="77875" y="0"/>
                  </a:moveTo>
                  <a:lnTo>
                    <a:pt x="2540458" y="0"/>
                  </a:lnTo>
                  <a:cubicBezTo>
                    <a:pt x="2561112" y="0"/>
                    <a:pt x="2580920" y="8205"/>
                    <a:pt x="2595524" y="22809"/>
                  </a:cubicBezTo>
                  <a:cubicBezTo>
                    <a:pt x="2610129" y="37413"/>
                    <a:pt x="2618333" y="57221"/>
                    <a:pt x="2618333" y="77875"/>
                  </a:cubicBezTo>
                  <a:lnTo>
                    <a:pt x="2618333" y="229180"/>
                  </a:lnTo>
                  <a:cubicBezTo>
                    <a:pt x="2618333" y="272189"/>
                    <a:pt x="2583468" y="307055"/>
                    <a:pt x="2540458" y="307055"/>
                  </a:cubicBezTo>
                  <a:lnTo>
                    <a:pt x="77875" y="307055"/>
                  </a:lnTo>
                  <a:cubicBezTo>
                    <a:pt x="57221" y="307055"/>
                    <a:pt x="37413" y="298850"/>
                    <a:pt x="22809" y="284246"/>
                  </a:cubicBezTo>
                  <a:cubicBezTo>
                    <a:pt x="8205" y="269642"/>
                    <a:pt x="0" y="249834"/>
                    <a:pt x="0" y="229180"/>
                  </a:cubicBezTo>
                  <a:lnTo>
                    <a:pt x="0" y="77875"/>
                  </a:lnTo>
                  <a:cubicBezTo>
                    <a:pt x="0" y="34866"/>
                    <a:pt x="34866" y="0"/>
                    <a:pt x="77875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2618333" cy="3832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4865580" y="3731358"/>
            <a:ext cx="8556840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Regular backtracking, O(n) search time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4173258" y="4822923"/>
            <a:ext cx="9941485" cy="1165850"/>
            <a:chOff x="0" y="0"/>
            <a:chExt cx="2618333" cy="30705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618333" cy="307055"/>
            </a:xfrm>
            <a:custGeom>
              <a:avLst/>
              <a:gdLst/>
              <a:ahLst/>
              <a:cxnLst/>
              <a:rect r="r" b="b" t="t" l="l"/>
              <a:pathLst>
                <a:path h="307055" w="2618333">
                  <a:moveTo>
                    <a:pt x="77875" y="0"/>
                  </a:moveTo>
                  <a:lnTo>
                    <a:pt x="2540458" y="0"/>
                  </a:lnTo>
                  <a:cubicBezTo>
                    <a:pt x="2561112" y="0"/>
                    <a:pt x="2580920" y="8205"/>
                    <a:pt x="2595524" y="22809"/>
                  </a:cubicBezTo>
                  <a:cubicBezTo>
                    <a:pt x="2610129" y="37413"/>
                    <a:pt x="2618333" y="57221"/>
                    <a:pt x="2618333" y="77875"/>
                  </a:cubicBezTo>
                  <a:lnTo>
                    <a:pt x="2618333" y="229180"/>
                  </a:lnTo>
                  <a:cubicBezTo>
                    <a:pt x="2618333" y="272189"/>
                    <a:pt x="2583468" y="307055"/>
                    <a:pt x="2540458" y="307055"/>
                  </a:cubicBezTo>
                  <a:lnTo>
                    <a:pt x="77875" y="307055"/>
                  </a:lnTo>
                  <a:cubicBezTo>
                    <a:pt x="57221" y="307055"/>
                    <a:pt x="37413" y="298850"/>
                    <a:pt x="22809" y="284246"/>
                  </a:cubicBezTo>
                  <a:cubicBezTo>
                    <a:pt x="8205" y="269642"/>
                    <a:pt x="0" y="249834"/>
                    <a:pt x="0" y="229180"/>
                  </a:cubicBezTo>
                  <a:lnTo>
                    <a:pt x="0" y="77875"/>
                  </a:lnTo>
                  <a:cubicBezTo>
                    <a:pt x="0" y="34866"/>
                    <a:pt x="34866" y="0"/>
                    <a:pt x="77875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76200"/>
              <a:ext cx="2618333" cy="3832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4865580" y="5179153"/>
            <a:ext cx="8556840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Regular backtracking using hash arrays, O(1) search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30548" y="594713"/>
            <a:ext cx="10199547" cy="8878011"/>
          </a:xfrm>
          <a:custGeom>
            <a:avLst/>
            <a:gdLst/>
            <a:ahLst/>
            <a:cxnLst/>
            <a:rect r="r" b="b" t="t" l="l"/>
            <a:pathLst>
              <a:path h="8878011" w="10199547">
                <a:moveTo>
                  <a:pt x="0" y="0"/>
                </a:moveTo>
                <a:lnTo>
                  <a:pt x="10199547" y="0"/>
                </a:lnTo>
                <a:lnTo>
                  <a:pt x="10199547" y="8878011"/>
                </a:lnTo>
                <a:lnTo>
                  <a:pt x="0" y="8878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6861" y="2358801"/>
            <a:ext cx="16974277" cy="6662404"/>
          </a:xfrm>
          <a:custGeom>
            <a:avLst/>
            <a:gdLst/>
            <a:ahLst/>
            <a:cxnLst/>
            <a:rect r="r" b="b" t="t" l="l"/>
            <a:pathLst>
              <a:path h="6662404" w="16974277">
                <a:moveTo>
                  <a:pt x="0" y="0"/>
                </a:moveTo>
                <a:lnTo>
                  <a:pt x="16974278" y="0"/>
                </a:lnTo>
                <a:lnTo>
                  <a:pt x="16974278" y="6662404"/>
                </a:lnTo>
                <a:lnTo>
                  <a:pt x="0" y="66624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46150" y="491334"/>
            <a:ext cx="10717173" cy="1298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ARRAY HASHING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40726" y="1789909"/>
            <a:ext cx="13406549" cy="7608216"/>
          </a:xfrm>
          <a:custGeom>
            <a:avLst/>
            <a:gdLst/>
            <a:ahLst/>
            <a:cxnLst/>
            <a:rect r="r" b="b" t="t" l="l"/>
            <a:pathLst>
              <a:path h="7608216" w="13406549">
                <a:moveTo>
                  <a:pt x="0" y="0"/>
                </a:moveTo>
                <a:lnTo>
                  <a:pt x="13406548" y="0"/>
                </a:lnTo>
                <a:lnTo>
                  <a:pt x="13406548" y="7608217"/>
                </a:lnTo>
                <a:lnTo>
                  <a:pt x="0" y="76082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935588" y="7730968"/>
            <a:ext cx="1988490" cy="679167"/>
          </a:xfrm>
          <a:custGeom>
            <a:avLst/>
            <a:gdLst/>
            <a:ahLst/>
            <a:cxnLst/>
            <a:rect r="r" b="b" t="t" l="l"/>
            <a:pathLst>
              <a:path h="679167" w="1988490">
                <a:moveTo>
                  <a:pt x="0" y="0"/>
                </a:moveTo>
                <a:lnTo>
                  <a:pt x="1988490" y="0"/>
                </a:lnTo>
                <a:lnTo>
                  <a:pt x="1988490" y="679168"/>
                </a:lnTo>
                <a:lnTo>
                  <a:pt x="0" y="6791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46150" y="491334"/>
            <a:ext cx="10717173" cy="1298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BIT HASHING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46150" y="491334"/>
            <a:ext cx="10717173" cy="1298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FASTER ALGORITHMS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58214" y="3240826"/>
            <a:ext cx="15571571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Sudoku, being NP-complete, can be converted into other </a:t>
            </a:r>
          </a:p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NP-complete problems. Efficient algorithms that reduce the search space for these problems exist.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58214" y="5854907"/>
            <a:ext cx="15571571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exact cover problem is one such problem, and Donald Knuth’s ‘Algorithm X’ implemented using ‘Dancing Links’ is </a:t>
            </a:r>
          </a:p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known efficient algorithm used to solve it.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58214" y="4295767"/>
            <a:ext cx="15571571" cy="279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Given a set S and another set where each element is a subset to S, is it possible to select a set of subsets such that every element in S exist in exactly one of the selected sets?</a:t>
            </a:r>
          </a:p>
          <a:p>
            <a:pPr algn="l">
              <a:lnSpc>
                <a:spcPts val="559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946150" y="491334"/>
            <a:ext cx="10717173" cy="2308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THE EXACT COVER PROBLEM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4476" y="1576519"/>
            <a:ext cx="17039049" cy="1916893"/>
          </a:xfrm>
          <a:custGeom>
            <a:avLst/>
            <a:gdLst/>
            <a:ahLst/>
            <a:cxnLst/>
            <a:rect r="r" b="b" t="t" l="l"/>
            <a:pathLst>
              <a:path h="1916893" w="17039049">
                <a:moveTo>
                  <a:pt x="0" y="0"/>
                </a:moveTo>
                <a:lnTo>
                  <a:pt x="17039048" y="0"/>
                </a:lnTo>
                <a:lnTo>
                  <a:pt x="17039048" y="1916893"/>
                </a:lnTo>
                <a:lnTo>
                  <a:pt x="0" y="19168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08195" y="4896948"/>
            <a:ext cx="5671611" cy="3932490"/>
          </a:xfrm>
          <a:custGeom>
            <a:avLst/>
            <a:gdLst/>
            <a:ahLst/>
            <a:cxnLst/>
            <a:rect r="r" b="b" t="t" l="l"/>
            <a:pathLst>
              <a:path h="3932490" w="5671611">
                <a:moveTo>
                  <a:pt x="0" y="0"/>
                </a:moveTo>
                <a:lnTo>
                  <a:pt x="5671610" y="0"/>
                </a:lnTo>
                <a:lnTo>
                  <a:pt x="5671610" y="3932490"/>
                </a:lnTo>
                <a:lnTo>
                  <a:pt x="0" y="39324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DAGXAGVtVuQ</dc:identifier>
  <dcterms:modified xsi:type="dcterms:W3CDTF">2011-08-01T06:04:30Z</dcterms:modified>
  <cp:revision>1</cp:revision>
  <dc:title>Black Modern Simple Group Project Presentation</dc:title>
</cp:coreProperties>
</file>