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56" r:id="rId2"/>
    <p:sldId id="299" r:id="rId3"/>
    <p:sldId id="300" r:id="rId4"/>
    <p:sldId id="303" r:id="rId5"/>
    <p:sldId id="285" r:id="rId6"/>
    <p:sldId id="283" r:id="rId7"/>
    <p:sldId id="286" r:id="rId8"/>
    <p:sldId id="297" r:id="rId9"/>
    <p:sldId id="288" r:id="rId10"/>
    <p:sldId id="301" r:id="rId11"/>
    <p:sldId id="294" r:id="rId12"/>
    <p:sldId id="295" r:id="rId13"/>
    <p:sldId id="296" r:id="rId14"/>
    <p:sldId id="289" r:id="rId15"/>
    <p:sldId id="290" r:id="rId16"/>
    <p:sldId id="29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6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A9122-B33E-18DA-987F-BB3A9DB14D35}" v="1" dt="2023-08-04T20:28:42.171"/>
    <p1510:client id="{10824104-E2C1-EDB2-A6DB-32EEB56DC2C7}" v="56" dt="2023-08-04T19:28:40.914"/>
    <p1510:client id="{1DF06391-7EC8-9CF1-AAEC-759CF15422AC}" v="76" dt="2023-08-05T17:08:10.434"/>
    <p1510:client id="{25904E96-08D6-FE02-28FE-72ACA6423D8F}" v="575" dt="2023-08-04T20:11:59.577"/>
    <p1510:client id="{2DA2CE31-E75C-480A-8E19-827652243E4C}" v="567" dt="2023-08-05T17:08:00.301"/>
    <p1510:client id="{36F52499-AF4C-E209-B5E0-C619E9C1B005}" v="8" dt="2023-08-05T15:54:45.804"/>
    <p1510:client id="{45B4E7F1-3334-EB47-AD8E-88EC44B3D7F7}" v="255" dt="2023-08-04T19:17:47.574"/>
    <p1510:client id="{616ECFEB-F16B-0B60-0BFF-DB5D0A6A22DD}" v="1" dt="2023-08-05T17:04:54.961"/>
    <p1510:client id="{8C4D2815-3C88-98E0-9D21-3FC4981E663C}" v="61" dt="2023-08-05T17:03:00.132"/>
    <p1510:client id="{C3685069-68D5-420F-D82B-6213DC84196F}" v="50" dt="2023-08-04T18:06:23.152"/>
    <p1510:client id="{DB07077E-A25F-E07E-2AEA-24E36423FA5F}" v="403" dt="2023-08-04T20:23:47.960"/>
    <p1510:client id="{EF62A782-B750-0791-0901-8F211854D826}" v="26" dt="2023-08-04T18:14:18.181"/>
    <p1510:client id="{FBCBF599-95CB-4502-E253-6C97A87159DB}" v="675" dt="2023-08-05T17:09:28.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5EF23-2135-41DD-B15D-89F792F6B392}"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45541-B37C-40FA-BBD2-F0B4D17A3DD1}" type="slidenum">
              <a:rPr lang="en-US" smtClean="0"/>
              <a:t>‹#›</a:t>
            </a:fld>
            <a:endParaRPr lang="en-US"/>
          </a:p>
        </p:txBody>
      </p:sp>
    </p:spTree>
    <p:extLst>
      <p:ext uri="{BB962C8B-B14F-4D97-AF65-F5344CB8AC3E}">
        <p14:creationId xmlns:p14="http://schemas.microsoft.com/office/powerpoint/2010/main" val="2742665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3045541-B37C-40FA-BBD2-F0B4D17A3DD1}" type="slidenum">
              <a:rPr lang="en-US" smtClean="0"/>
              <a:t>11</a:t>
            </a:fld>
            <a:endParaRPr lang="en-US"/>
          </a:p>
        </p:txBody>
      </p:sp>
    </p:spTree>
    <p:extLst>
      <p:ext uri="{BB962C8B-B14F-4D97-AF65-F5344CB8AC3E}">
        <p14:creationId xmlns:p14="http://schemas.microsoft.com/office/powerpoint/2010/main" val="1833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63045541-B37C-40FA-BBD2-F0B4D17A3DD1}" type="slidenum">
              <a:rPr lang="en-US" smtClean="0"/>
              <a:t>12</a:t>
            </a:fld>
            <a:endParaRPr lang="en-US"/>
          </a:p>
        </p:txBody>
      </p:sp>
    </p:spTree>
    <p:extLst>
      <p:ext uri="{BB962C8B-B14F-4D97-AF65-F5344CB8AC3E}">
        <p14:creationId xmlns:p14="http://schemas.microsoft.com/office/powerpoint/2010/main" val="30222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a:p>
        </p:txBody>
      </p:sp>
      <p:sp>
        <p:nvSpPr>
          <p:cNvPr id="4" name="Slide Number Placeholder 3"/>
          <p:cNvSpPr>
            <a:spLocks noGrp="1"/>
          </p:cNvSpPr>
          <p:nvPr>
            <p:ph type="sldNum" sz="quarter" idx="5"/>
          </p:nvPr>
        </p:nvSpPr>
        <p:spPr/>
        <p:txBody>
          <a:bodyPr/>
          <a:lstStyle/>
          <a:p>
            <a:fld id="{63045541-B37C-40FA-BBD2-F0B4D17A3DD1}" type="slidenum">
              <a:rPr lang="en-US" smtClean="0"/>
              <a:t>13</a:t>
            </a:fld>
            <a:endParaRPr lang="en-US"/>
          </a:p>
        </p:txBody>
      </p:sp>
    </p:spTree>
    <p:extLst>
      <p:ext uri="{BB962C8B-B14F-4D97-AF65-F5344CB8AC3E}">
        <p14:creationId xmlns:p14="http://schemas.microsoft.com/office/powerpoint/2010/main" val="73654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9B15-4851-4BC4-B420-7483CF60D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FF6988-96E9-4A7B-8D32-35B3D9786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FF7525-9AF0-4A96-99B5-D28463780743}"/>
              </a:ext>
            </a:extLst>
          </p:cNvPr>
          <p:cNvSpPr>
            <a:spLocks noGrp="1"/>
          </p:cNvSpPr>
          <p:nvPr>
            <p:ph type="dt" sz="half" idx="10"/>
          </p:nvPr>
        </p:nvSpPr>
        <p:spPr/>
        <p:txBody>
          <a:bodyPr/>
          <a:lstStyle/>
          <a:p>
            <a:fld id="{BDF955A5-DDC2-403F-BA4C-E6FB0518BB01}" type="datetime1">
              <a:rPr lang="en-US" smtClean="0"/>
              <a:t>9/6/2023</a:t>
            </a:fld>
            <a:endParaRPr lang="en-US"/>
          </a:p>
        </p:txBody>
      </p:sp>
      <p:sp>
        <p:nvSpPr>
          <p:cNvPr id="5" name="Footer Placeholder 4">
            <a:extLst>
              <a:ext uri="{FF2B5EF4-FFF2-40B4-BE49-F238E27FC236}">
                <a16:creationId xmlns:a16="http://schemas.microsoft.com/office/drawing/2014/main" id="{74FA8080-7B52-4770-A567-25979B451936}"/>
              </a:ext>
            </a:extLst>
          </p:cNvPr>
          <p:cNvSpPr>
            <a:spLocks noGrp="1"/>
          </p:cNvSpPr>
          <p:nvPr>
            <p:ph type="ftr" sz="quarter" idx="11"/>
          </p:nvPr>
        </p:nvSpPr>
        <p:spPr/>
        <p:txBody>
          <a:bodyPr/>
          <a:lstStyle/>
          <a:p>
            <a:r>
              <a:rPr lang="en-US"/>
              <a:t>INFO 6210 - Data Management and Database Design</a:t>
            </a:r>
          </a:p>
        </p:txBody>
      </p:sp>
      <p:sp>
        <p:nvSpPr>
          <p:cNvPr id="6" name="Slide Number Placeholder 5">
            <a:extLst>
              <a:ext uri="{FF2B5EF4-FFF2-40B4-BE49-F238E27FC236}">
                <a16:creationId xmlns:a16="http://schemas.microsoft.com/office/drawing/2014/main" id="{AD61CC16-F802-48FF-93BB-B50F2E8EF062}"/>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646784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CE6E-FB0C-4EBF-B55A-CC3F7E1E89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B77B4E-4D29-4FC9-83C0-42372B7C12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EB3FB-AF69-4BC9-9858-FEA5EE16B2DA}"/>
              </a:ext>
            </a:extLst>
          </p:cNvPr>
          <p:cNvSpPr>
            <a:spLocks noGrp="1"/>
          </p:cNvSpPr>
          <p:nvPr>
            <p:ph type="dt" sz="half" idx="10"/>
          </p:nvPr>
        </p:nvSpPr>
        <p:spPr/>
        <p:txBody>
          <a:bodyPr/>
          <a:lstStyle/>
          <a:p>
            <a:fld id="{A9F94E13-3E78-4DA2-BBB1-0A2E0BC65E44}" type="datetime1">
              <a:rPr lang="en-US" smtClean="0"/>
              <a:t>9/6/2023</a:t>
            </a:fld>
            <a:endParaRPr lang="en-US"/>
          </a:p>
        </p:txBody>
      </p:sp>
      <p:sp>
        <p:nvSpPr>
          <p:cNvPr id="5" name="Footer Placeholder 4">
            <a:extLst>
              <a:ext uri="{FF2B5EF4-FFF2-40B4-BE49-F238E27FC236}">
                <a16:creationId xmlns:a16="http://schemas.microsoft.com/office/drawing/2014/main" id="{44429BE0-E084-46BD-A93D-7768D328D8BD}"/>
              </a:ext>
            </a:extLst>
          </p:cNvPr>
          <p:cNvSpPr>
            <a:spLocks noGrp="1"/>
          </p:cNvSpPr>
          <p:nvPr>
            <p:ph type="ftr" sz="quarter" idx="11"/>
          </p:nvPr>
        </p:nvSpPr>
        <p:spPr/>
        <p:txBody>
          <a:bodyPr/>
          <a:lstStyle/>
          <a:p>
            <a:r>
              <a:rPr lang="en-US"/>
              <a:t>INFO 6210 - Data Management and Database Design</a:t>
            </a:r>
          </a:p>
        </p:txBody>
      </p:sp>
      <p:sp>
        <p:nvSpPr>
          <p:cNvPr id="6" name="Slide Number Placeholder 5">
            <a:extLst>
              <a:ext uri="{FF2B5EF4-FFF2-40B4-BE49-F238E27FC236}">
                <a16:creationId xmlns:a16="http://schemas.microsoft.com/office/drawing/2014/main" id="{D0D85BC2-8428-4C86-9E0F-2879CC8FA218}"/>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206670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DBAEC-AEC0-41CA-BCCF-6C95920B22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0E15A-7820-43F5-B3FA-600D393B0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087D7C-A210-446C-AD8F-E150ACF60E80}"/>
              </a:ext>
            </a:extLst>
          </p:cNvPr>
          <p:cNvSpPr>
            <a:spLocks noGrp="1"/>
          </p:cNvSpPr>
          <p:nvPr>
            <p:ph type="dt" sz="half" idx="10"/>
          </p:nvPr>
        </p:nvSpPr>
        <p:spPr/>
        <p:txBody>
          <a:bodyPr/>
          <a:lstStyle/>
          <a:p>
            <a:fld id="{2A0899F6-B018-485D-BDF4-840B77D19BDC}" type="datetime1">
              <a:rPr lang="en-US" smtClean="0"/>
              <a:t>9/6/2023</a:t>
            </a:fld>
            <a:endParaRPr lang="en-US"/>
          </a:p>
        </p:txBody>
      </p:sp>
      <p:sp>
        <p:nvSpPr>
          <p:cNvPr id="5" name="Footer Placeholder 4">
            <a:extLst>
              <a:ext uri="{FF2B5EF4-FFF2-40B4-BE49-F238E27FC236}">
                <a16:creationId xmlns:a16="http://schemas.microsoft.com/office/drawing/2014/main" id="{B4459AC1-7E72-4B6B-863A-77330104051A}"/>
              </a:ext>
            </a:extLst>
          </p:cNvPr>
          <p:cNvSpPr>
            <a:spLocks noGrp="1"/>
          </p:cNvSpPr>
          <p:nvPr>
            <p:ph type="ftr" sz="quarter" idx="11"/>
          </p:nvPr>
        </p:nvSpPr>
        <p:spPr/>
        <p:txBody>
          <a:bodyPr/>
          <a:lstStyle/>
          <a:p>
            <a:r>
              <a:rPr lang="en-US"/>
              <a:t>INFO 6210 - Data Management and Database Design</a:t>
            </a:r>
          </a:p>
        </p:txBody>
      </p:sp>
      <p:sp>
        <p:nvSpPr>
          <p:cNvPr id="6" name="Slide Number Placeholder 5">
            <a:extLst>
              <a:ext uri="{FF2B5EF4-FFF2-40B4-BE49-F238E27FC236}">
                <a16:creationId xmlns:a16="http://schemas.microsoft.com/office/drawing/2014/main" id="{C51BE944-28FC-43DE-864F-32137BB7EE40}"/>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388644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F39B0-3200-4682-90B3-697A714A9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F5A2F-1335-410A-8C40-42394B5B11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A420F-2C7C-4365-992A-8BFE604FAECC}"/>
              </a:ext>
            </a:extLst>
          </p:cNvPr>
          <p:cNvSpPr>
            <a:spLocks noGrp="1"/>
          </p:cNvSpPr>
          <p:nvPr>
            <p:ph type="dt" sz="half" idx="10"/>
          </p:nvPr>
        </p:nvSpPr>
        <p:spPr/>
        <p:txBody>
          <a:bodyPr/>
          <a:lstStyle/>
          <a:p>
            <a:fld id="{E0200A22-C3AD-4C3B-A141-280FCDC944B9}" type="datetime1">
              <a:rPr lang="en-US" smtClean="0"/>
              <a:t>9/6/2023</a:t>
            </a:fld>
            <a:endParaRPr lang="en-US"/>
          </a:p>
        </p:txBody>
      </p:sp>
      <p:sp>
        <p:nvSpPr>
          <p:cNvPr id="5" name="Footer Placeholder 4">
            <a:extLst>
              <a:ext uri="{FF2B5EF4-FFF2-40B4-BE49-F238E27FC236}">
                <a16:creationId xmlns:a16="http://schemas.microsoft.com/office/drawing/2014/main" id="{B0A0E264-BE19-4EBC-90BB-2BB91E7AE4CC}"/>
              </a:ext>
            </a:extLst>
          </p:cNvPr>
          <p:cNvSpPr>
            <a:spLocks noGrp="1"/>
          </p:cNvSpPr>
          <p:nvPr>
            <p:ph type="ftr" sz="quarter" idx="11"/>
          </p:nvPr>
        </p:nvSpPr>
        <p:spPr/>
        <p:txBody>
          <a:bodyPr/>
          <a:lstStyle/>
          <a:p>
            <a:r>
              <a:rPr lang="en-US"/>
              <a:t>INFO 6210 - Data Management and Database Design</a:t>
            </a:r>
          </a:p>
        </p:txBody>
      </p:sp>
      <p:sp>
        <p:nvSpPr>
          <p:cNvPr id="6" name="Slide Number Placeholder 5">
            <a:extLst>
              <a:ext uri="{FF2B5EF4-FFF2-40B4-BE49-F238E27FC236}">
                <a16:creationId xmlns:a16="http://schemas.microsoft.com/office/drawing/2014/main" id="{0C95FB00-64CC-4A30-9942-9D9FDE92A407}"/>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179063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4B10-806A-412D-AB91-1AFD0E5F0E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F2075-1DC6-4BC4-8EF8-489521FD7A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DDD67B-C9D5-4D1E-9ECA-5A209139258A}"/>
              </a:ext>
            </a:extLst>
          </p:cNvPr>
          <p:cNvSpPr>
            <a:spLocks noGrp="1"/>
          </p:cNvSpPr>
          <p:nvPr>
            <p:ph type="dt" sz="half" idx="10"/>
          </p:nvPr>
        </p:nvSpPr>
        <p:spPr/>
        <p:txBody>
          <a:bodyPr/>
          <a:lstStyle/>
          <a:p>
            <a:fld id="{6C78FFD5-A454-49DE-8DC8-8F1EE8BC9889}" type="datetime1">
              <a:rPr lang="en-US" smtClean="0"/>
              <a:t>9/6/2023</a:t>
            </a:fld>
            <a:endParaRPr lang="en-US"/>
          </a:p>
        </p:txBody>
      </p:sp>
      <p:sp>
        <p:nvSpPr>
          <p:cNvPr id="5" name="Footer Placeholder 4">
            <a:extLst>
              <a:ext uri="{FF2B5EF4-FFF2-40B4-BE49-F238E27FC236}">
                <a16:creationId xmlns:a16="http://schemas.microsoft.com/office/drawing/2014/main" id="{434B5974-2FB3-478A-B0B0-62341AE50D60}"/>
              </a:ext>
            </a:extLst>
          </p:cNvPr>
          <p:cNvSpPr>
            <a:spLocks noGrp="1"/>
          </p:cNvSpPr>
          <p:nvPr>
            <p:ph type="ftr" sz="quarter" idx="11"/>
          </p:nvPr>
        </p:nvSpPr>
        <p:spPr/>
        <p:txBody>
          <a:bodyPr/>
          <a:lstStyle/>
          <a:p>
            <a:r>
              <a:rPr lang="en-US"/>
              <a:t>INFO 6210 - Data Management and Database Design</a:t>
            </a:r>
          </a:p>
        </p:txBody>
      </p:sp>
      <p:sp>
        <p:nvSpPr>
          <p:cNvPr id="6" name="Slide Number Placeholder 5">
            <a:extLst>
              <a:ext uri="{FF2B5EF4-FFF2-40B4-BE49-F238E27FC236}">
                <a16:creationId xmlns:a16="http://schemas.microsoft.com/office/drawing/2014/main" id="{5F95F91A-77D7-43F0-8166-58BACA3BD3A2}"/>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3725448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6BD8D-BCFD-423E-995E-F3DE96E73D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C9A875-3794-46EE-8899-DDAD53F57C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597A14-F5C4-4B22-ADB0-AB77CBB937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CD61D6-26F5-4C2B-A8DC-2CC2C0FEF26C}"/>
              </a:ext>
            </a:extLst>
          </p:cNvPr>
          <p:cNvSpPr>
            <a:spLocks noGrp="1"/>
          </p:cNvSpPr>
          <p:nvPr>
            <p:ph type="dt" sz="half" idx="10"/>
          </p:nvPr>
        </p:nvSpPr>
        <p:spPr/>
        <p:txBody>
          <a:bodyPr/>
          <a:lstStyle/>
          <a:p>
            <a:fld id="{18F7C48E-85F2-485A-9F1A-13691846EE26}" type="datetime1">
              <a:rPr lang="en-US" smtClean="0"/>
              <a:t>9/6/2023</a:t>
            </a:fld>
            <a:endParaRPr lang="en-US"/>
          </a:p>
        </p:txBody>
      </p:sp>
      <p:sp>
        <p:nvSpPr>
          <p:cNvPr id="6" name="Footer Placeholder 5">
            <a:extLst>
              <a:ext uri="{FF2B5EF4-FFF2-40B4-BE49-F238E27FC236}">
                <a16:creationId xmlns:a16="http://schemas.microsoft.com/office/drawing/2014/main" id="{2EB37CA2-E065-41C4-BB02-944C2C70B685}"/>
              </a:ext>
            </a:extLst>
          </p:cNvPr>
          <p:cNvSpPr>
            <a:spLocks noGrp="1"/>
          </p:cNvSpPr>
          <p:nvPr>
            <p:ph type="ftr" sz="quarter" idx="11"/>
          </p:nvPr>
        </p:nvSpPr>
        <p:spPr/>
        <p:txBody>
          <a:bodyPr/>
          <a:lstStyle/>
          <a:p>
            <a:r>
              <a:rPr lang="en-US"/>
              <a:t>INFO 6210 - Data Management and Database Design</a:t>
            </a:r>
          </a:p>
        </p:txBody>
      </p:sp>
      <p:sp>
        <p:nvSpPr>
          <p:cNvPr id="7" name="Slide Number Placeholder 6">
            <a:extLst>
              <a:ext uri="{FF2B5EF4-FFF2-40B4-BE49-F238E27FC236}">
                <a16:creationId xmlns:a16="http://schemas.microsoft.com/office/drawing/2014/main" id="{79A8520E-36FD-4C29-8FA6-0D1BE2D8621A}"/>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97348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A462-7F2A-48BE-8370-DB9EC7C581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2501C-B237-4301-920D-703683EAF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93B1BE-633D-437B-AFA7-49CD0B34EB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E0A5E4-77BF-4E14-B3B0-0306DE1F10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BEB06-58CF-4D88-89CA-2D0617316E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CFBC76-A7AF-49BD-9F1B-48B5CF84E9AD}"/>
              </a:ext>
            </a:extLst>
          </p:cNvPr>
          <p:cNvSpPr>
            <a:spLocks noGrp="1"/>
          </p:cNvSpPr>
          <p:nvPr>
            <p:ph type="dt" sz="half" idx="10"/>
          </p:nvPr>
        </p:nvSpPr>
        <p:spPr/>
        <p:txBody>
          <a:bodyPr/>
          <a:lstStyle/>
          <a:p>
            <a:fld id="{62B0841B-2EAA-44D0-9CDC-B8EA698D6460}" type="datetime1">
              <a:rPr lang="en-US" smtClean="0"/>
              <a:t>9/6/2023</a:t>
            </a:fld>
            <a:endParaRPr lang="en-US"/>
          </a:p>
        </p:txBody>
      </p:sp>
      <p:sp>
        <p:nvSpPr>
          <p:cNvPr id="8" name="Footer Placeholder 7">
            <a:extLst>
              <a:ext uri="{FF2B5EF4-FFF2-40B4-BE49-F238E27FC236}">
                <a16:creationId xmlns:a16="http://schemas.microsoft.com/office/drawing/2014/main" id="{75262D11-8955-4BB8-8512-3ECFB4B5A257}"/>
              </a:ext>
            </a:extLst>
          </p:cNvPr>
          <p:cNvSpPr>
            <a:spLocks noGrp="1"/>
          </p:cNvSpPr>
          <p:nvPr>
            <p:ph type="ftr" sz="quarter" idx="11"/>
          </p:nvPr>
        </p:nvSpPr>
        <p:spPr/>
        <p:txBody>
          <a:bodyPr/>
          <a:lstStyle/>
          <a:p>
            <a:r>
              <a:rPr lang="en-US"/>
              <a:t>INFO 6210 - Data Management and Database Design</a:t>
            </a:r>
          </a:p>
        </p:txBody>
      </p:sp>
      <p:sp>
        <p:nvSpPr>
          <p:cNvPr id="9" name="Slide Number Placeholder 8">
            <a:extLst>
              <a:ext uri="{FF2B5EF4-FFF2-40B4-BE49-F238E27FC236}">
                <a16:creationId xmlns:a16="http://schemas.microsoft.com/office/drawing/2014/main" id="{57B59264-C2D3-4FFA-A26E-506902157006}"/>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123777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DCDB-5EDE-4E05-8458-79A7714E0C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472E5D-E326-4F07-8F80-D73C3CB6C030}"/>
              </a:ext>
            </a:extLst>
          </p:cNvPr>
          <p:cNvSpPr>
            <a:spLocks noGrp="1"/>
          </p:cNvSpPr>
          <p:nvPr>
            <p:ph type="dt" sz="half" idx="10"/>
          </p:nvPr>
        </p:nvSpPr>
        <p:spPr/>
        <p:txBody>
          <a:bodyPr/>
          <a:lstStyle/>
          <a:p>
            <a:fld id="{99D80EA3-838A-4068-85B7-34E159BC2EA5}" type="datetime1">
              <a:rPr lang="en-US" smtClean="0"/>
              <a:t>9/6/2023</a:t>
            </a:fld>
            <a:endParaRPr lang="en-US"/>
          </a:p>
        </p:txBody>
      </p:sp>
      <p:sp>
        <p:nvSpPr>
          <p:cNvPr id="4" name="Footer Placeholder 3">
            <a:extLst>
              <a:ext uri="{FF2B5EF4-FFF2-40B4-BE49-F238E27FC236}">
                <a16:creationId xmlns:a16="http://schemas.microsoft.com/office/drawing/2014/main" id="{846C80F2-88C5-48F8-93BD-9CA5395536AE}"/>
              </a:ext>
            </a:extLst>
          </p:cNvPr>
          <p:cNvSpPr>
            <a:spLocks noGrp="1"/>
          </p:cNvSpPr>
          <p:nvPr>
            <p:ph type="ftr" sz="quarter" idx="11"/>
          </p:nvPr>
        </p:nvSpPr>
        <p:spPr/>
        <p:txBody>
          <a:bodyPr/>
          <a:lstStyle/>
          <a:p>
            <a:r>
              <a:rPr lang="en-US"/>
              <a:t>INFO 6210 - Data Management and Database Design</a:t>
            </a:r>
          </a:p>
        </p:txBody>
      </p:sp>
      <p:sp>
        <p:nvSpPr>
          <p:cNvPr id="5" name="Slide Number Placeholder 4">
            <a:extLst>
              <a:ext uri="{FF2B5EF4-FFF2-40B4-BE49-F238E27FC236}">
                <a16:creationId xmlns:a16="http://schemas.microsoft.com/office/drawing/2014/main" id="{D98CCD1C-F812-47FE-8F4D-D071552CABE6}"/>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346818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BDEE3-01F7-46D9-8BEF-D1268BB30695}"/>
              </a:ext>
            </a:extLst>
          </p:cNvPr>
          <p:cNvSpPr>
            <a:spLocks noGrp="1"/>
          </p:cNvSpPr>
          <p:nvPr>
            <p:ph type="dt" sz="half" idx="10"/>
          </p:nvPr>
        </p:nvSpPr>
        <p:spPr/>
        <p:txBody>
          <a:bodyPr/>
          <a:lstStyle/>
          <a:p>
            <a:fld id="{E8010F0B-D14A-4301-8F20-6E5ED3B6B4B5}" type="datetime1">
              <a:rPr lang="en-US" smtClean="0"/>
              <a:t>9/6/2023</a:t>
            </a:fld>
            <a:endParaRPr lang="en-US"/>
          </a:p>
        </p:txBody>
      </p:sp>
      <p:sp>
        <p:nvSpPr>
          <p:cNvPr id="3" name="Footer Placeholder 2">
            <a:extLst>
              <a:ext uri="{FF2B5EF4-FFF2-40B4-BE49-F238E27FC236}">
                <a16:creationId xmlns:a16="http://schemas.microsoft.com/office/drawing/2014/main" id="{4471C6B4-B1C8-4910-B3F1-C32B7FD4B2E6}"/>
              </a:ext>
            </a:extLst>
          </p:cNvPr>
          <p:cNvSpPr>
            <a:spLocks noGrp="1"/>
          </p:cNvSpPr>
          <p:nvPr>
            <p:ph type="ftr" sz="quarter" idx="11"/>
          </p:nvPr>
        </p:nvSpPr>
        <p:spPr/>
        <p:txBody>
          <a:bodyPr/>
          <a:lstStyle/>
          <a:p>
            <a:r>
              <a:rPr lang="en-US"/>
              <a:t>INFO 6210 - Data Management and Database Design</a:t>
            </a:r>
          </a:p>
        </p:txBody>
      </p:sp>
      <p:sp>
        <p:nvSpPr>
          <p:cNvPr id="4" name="Slide Number Placeholder 3">
            <a:extLst>
              <a:ext uri="{FF2B5EF4-FFF2-40B4-BE49-F238E27FC236}">
                <a16:creationId xmlns:a16="http://schemas.microsoft.com/office/drawing/2014/main" id="{533F99D5-A7A5-4AA9-8AEC-A868597B8345}"/>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258655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0E21-D0FC-4BA4-99F5-59108FBBF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2A0797-9D8C-4DCA-9D7E-61114AB3C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50A4CB-8352-450C-9C89-531D44BCD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13106-EC7B-4FFE-8FB4-0D97A98673FB}"/>
              </a:ext>
            </a:extLst>
          </p:cNvPr>
          <p:cNvSpPr>
            <a:spLocks noGrp="1"/>
          </p:cNvSpPr>
          <p:nvPr>
            <p:ph type="dt" sz="half" idx="10"/>
          </p:nvPr>
        </p:nvSpPr>
        <p:spPr/>
        <p:txBody>
          <a:bodyPr/>
          <a:lstStyle/>
          <a:p>
            <a:fld id="{9BC5F2C8-13EA-48CA-B41E-9FAAA2FF62BB}" type="datetime1">
              <a:rPr lang="en-US" smtClean="0"/>
              <a:t>9/6/2023</a:t>
            </a:fld>
            <a:endParaRPr lang="en-US"/>
          </a:p>
        </p:txBody>
      </p:sp>
      <p:sp>
        <p:nvSpPr>
          <p:cNvPr id="6" name="Footer Placeholder 5">
            <a:extLst>
              <a:ext uri="{FF2B5EF4-FFF2-40B4-BE49-F238E27FC236}">
                <a16:creationId xmlns:a16="http://schemas.microsoft.com/office/drawing/2014/main" id="{8575B8A2-157E-4737-95BA-456C0ED1A9F5}"/>
              </a:ext>
            </a:extLst>
          </p:cNvPr>
          <p:cNvSpPr>
            <a:spLocks noGrp="1"/>
          </p:cNvSpPr>
          <p:nvPr>
            <p:ph type="ftr" sz="quarter" idx="11"/>
          </p:nvPr>
        </p:nvSpPr>
        <p:spPr/>
        <p:txBody>
          <a:bodyPr/>
          <a:lstStyle/>
          <a:p>
            <a:r>
              <a:rPr lang="en-US"/>
              <a:t>INFO 6210 - Data Management and Database Design</a:t>
            </a:r>
          </a:p>
        </p:txBody>
      </p:sp>
      <p:sp>
        <p:nvSpPr>
          <p:cNvPr id="7" name="Slide Number Placeholder 6">
            <a:extLst>
              <a:ext uri="{FF2B5EF4-FFF2-40B4-BE49-F238E27FC236}">
                <a16:creationId xmlns:a16="http://schemas.microsoft.com/office/drawing/2014/main" id="{E10DD7CE-F4ED-4C86-B924-D4F7C6B7F69D}"/>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140568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D844C-967C-481C-8A2E-67EA6B5F72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8B8F69-DA54-49EE-B072-7D1F0FAFF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8BB575-7180-4C3A-AEB8-528F8177E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DB4A3-A1A2-4E99-BC6D-D7573372D717}"/>
              </a:ext>
            </a:extLst>
          </p:cNvPr>
          <p:cNvSpPr>
            <a:spLocks noGrp="1"/>
          </p:cNvSpPr>
          <p:nvPr>
            <p:ph type="dt" sz="half" idx="10"/>
          </p:nvPr>
        </p:nvSpPr>
        <p:spPr/>
        <p:txBody>
          <a:bodyPr/>
          <a:lstStyle/>
          <a:p>
            <a:fld id="{96959821-60BC-4BEA-A368-49E616E17DB6}" type="datetime1">
              <a:rPr lang="en-US" smtClean="0"/>
              <a:t>9/6/2023</a:t>
            </a:fld>
            <a:endParaRPr lang="en-US"/>
          </a:p>
        </p:txBody>
      </p:sp>
      <p:sp>
        <p:nvSpPr>
          <p:cNvPr id="6" name="Footer Placeholder 5">
            <a:extLst>
              <a:ext uri="{FF2B5EF4-FFF2-40B4-BE49-F238E27FC236}">
                <a16:creationId xmlns:a16="http://schemas.microsoft.com/office/drawing/2014/main" id="{9F72A06F-976B-46C2-A427-513642AC9293}"/>
              </a:ext>
            </a:extLst>
          </p:cNvPr>
          <p:cNvSpPr>
            <a:spLocks noGrp="1"/>
          </p:cNvSpPr>
          <p:nvPr>
            <p:ph type="ftr" sz="quarter" idx="11"/>
          </p:nvPr>
        </p:nvSpPr>
        <p:spPr/>
        <p:txBody>
          <a:bodyPr/>
          <a:lstStyle/>
          <a:p>
            <a:r>
              <a:rPr lang="en-US"/>
              <a:t>INFO 6210 - Data Management and Database Design</a:t>
            </a:r>
          </a:p>
        </p:txBody>
      </p:sp>
      <p:sp>
        <p:nvSpPr>
          <p:cNvPr id="7" name="Slide Number Placeholder 6">
            <a:extLst>
              <a:ext uri="{FF2B5EF4-FFF2-40B4-BE49-F238E27FC236}">
                <a16:creationId xmlns:a16="http://schemas.microsoft.com/office/drawing/2014/main" id="{341142AE-EC91-4A9F-93BF-0DEBEAF3A3A8}"/>
              </a:ext>
            </a:extLst>
          </p:cNvPr>
          <p:cNvSpPr>
            <a:spLocks noGrp="1"/>
          </p:cNvSpPr>
          <p:nvPr>
            <p:ph type="sldNum" sz="quarter" idx="12"/>
          </p:nvPr>
        </p:nvSpPr>
        <p:spPr/>
        <p:txBody>
          <a:bodyPr/>
          <a:lstStyle/>
          <a:p>
            <a:fld id="{28C9954B-FE70-4D2A-A756-8B0E04C347AF}" type="slidenum">
              <a:rPr lang="en-US" smtClean="0"/>
              <a:t>‹#›</a:t>
            </a:fld>
            <a:endParaRPr lang="en-US"/>
          </a:p>
        </p:txBody>
      </p:sp>
    </p:spTree>
    <p:extLst>
      <p:ext uri="{BB962C8B-B14F-4D97-AF65-F5344CB8AC3E}">
        <p14:creationId xmlns:p14="http://schemas.microsoft.com/office/powerpoint/2010/main" val="3874388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0A618-6457-43CD-9373-03B38A1620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29F659-E389-4F4E-A866-11CEA3C004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C2325-5ECE-4B00-AA32-9438C0097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A17BD-41A9-4F52-9642-6AD34557B900}" type="datetime1">
              <a:rPr lang="en-US" smtClean="0"/>
              <a:t>9/6/2023</a:t>
            </a:fld>
            <a:endParaRPr lang="en-US"/>
          </a:p>
        </p:txBody>
      </p:sp>
      <p:sp>
        <p:nvSpPr>
          <p:cNvPr id="5" name="Footer Placeholder 4">
            <a:extLst>
              <a:ext uri="{FF2B5EF4-FFF2-40B4-BE49-F238E27FC236}">
                <a16:creationId xmlns:a16="http://schemas.microsoft.com/office/drawing/2014/main" id="{91230903-31FB-480F-AAC8-D3978A029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INFO 6210 - Data Management and Database Design</a:t>
            </a:r>
          </a:p>
        </p:txBody>
      </p:sp>
      <p:sp>
        <p:nvSpPr>
          <p:cNvPr id="6" name="Slide Number Placeholder 5">
            <a:extLst>
              <a:ext uri="{FF2B5EF4-FFF2-40B4-BE49-F238E27FC236}">
                <a16:creationId xmlns:a16="http://schemas.microsoft.com/office/drawing/2014/main" id="{77B8DFD8-37F5-42D1-966F-CCF0861745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9954B-FE70-4D2A-A756-8B0E04C347AF}" type="slidenum">
              <a:rPr lang="en-US" smtClean="0"/>
              <a:t>‹#›</a:t>
            </a:fld>
            <a:endParaRPr lang="en-US"/>
          </a:p>
        </p:txBody>
      </p:sp>
    </p:spTree>
    <p:extLst>
      <p:ext uri="{BB962C8B-B14F-4D97-AF65-F5344CB8AC3E}">
        <p14:creationId xmlns:p14="http://schemas.microsoft.com/office/powerpoint/2010/main" val="2135730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0">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2">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BA5F4D29-C955-4642-939A-BA598173FDCC}"/>
              </a:ext>
            </a:extLst>
          </p:cNvPr>
          <p:cNvSpPr>
            <a:spLocks noGrp="1"/>
          </p:cNvSpPr>
          <p:nvPr>
            <p:ph type="ctrTitle"/>
          </p:nvPr>
        </p:nvSpPr>
        <p:spPr>
          <a:xfrm>
            <a:off x="804176" y="910562"/>
            <a:ext cx="4805996" cy="1297115"/>
          </a:xfrm>
        </p:spPr>
        <p:txBody>
          <a:bodyPr anchor="t">
            <a:normAutofit fontScale="90000"/>
          </a:bodyPr>
          <a:lstStyle/>
          <a:p>
            <a:pPr algn="l"/>
            <a:r>
              <a:rPr lang="en-US" sz="4100">
                <a:solidFill>
                  <a:srgbClr val="000000"/>
                </a:solidFill>
                <a:latin typeface="Georgia" panose="02040502050405020303" pitchFamily="18" charset="0"/>
              </a:rPr>
              <a:t>Data Management and Database Design</a:t>
            </a:r>
          </a:p>
        </p:txBody>
      </p:sp>
      <p:sp>
        <p:nvSpPr>
          <p:cNvPr id="3" name="Subtitle 2">
            <a:extLst>
              <a:ext uri="{FF2B5EF4-FFF2-40B4-BE49-F238E27FC236}">
                <a16:creationId xmlns:a16="http://schemas.microsoft.com/office/drawing/2014/main" id="{4FC193E0-9542-4B4A-8B6D-F6E548E5C194}"/>
              </a:ext>
            </a:extLst>
          </p:cNvPr>
          <p:cNvSpPr>
            <a:spLocks noGrp="1"/>
          </p:cNvSpPr>
          <p:nvPr>
            <p:ph type="subTitle" idx="1"/>
          </p:nvPr>
        </p:nvSpPr>
        <p:spPr>
          <a:xfrm>
            <a:off x="806483" y="2120497"/>
            <a:ext cx="5833672" cy="1103063"/>
          </a:xfrm>
        </p:spPr>
        <p:txBody>
          <a:bodyPr anchor="b">
            <a:noAutofit/>
          </a:bodyPr>
          <a:lstStyle/>
          <a:p>
            <a:pPr algn="l"/>
            <a:endParaRPr lang="en-US">
              <a:solidFill>
                <a:srgbClr val="000000"/>
              </a:solidFill>
              <a:latin typeface="+mj-lt"/>
              <a:ea typeface="+mj-ea"/>
              <a:cs typeface="+mj-cs"/>
            </a:endParaRPr>
          </a:p>
          <a:p>
            <a:pPr algn="l"/>
            <a:r>
              <a:rPr lang="en-US" sz="2800">
                <a:solidFill>
                  <a:srgbClr val="000000"/>
                </a:solidFill>
                <a:latin typeface="Georgia"/>
                <a:ea typeface="+mj-ea"/>
                <a:cs typeface="Calibri Light"/>
              </a:rPr>
              <a:t>Logistics Management System</a:t>
            </a:r>
            <a:endParaRPr lang="en-US" sz="2800">
              <a:solidFill>
                <a:srgbClr val="000000"/>
              </a:solidFill>
              <a:latin typeface="Georgia"/>
              <a:ea typeface="+mj-ea"/>
              <a:cs typeface="+mj-cs"/>
            </a:endParaRPr>
          </a:p>
          <a:p>
            <a:pPr algn="l"/>
            <a:r>
              <a:rPr lang="en-US" sz="2800">
                <a:solidFill>
                  <a:srgbClr val="000000"/>
                </a:solidFill>
                <a:latin typeface="Georgia"/>
                <a:ea typeface="+mj-ea"/>
                <a:cs typeface="+mj-cs"/>
              </a:rPr>
              <a:t>Group 4</a:t>
            </a:r>
            <a:endParaRPr lang="en-US" sz="2800">
              <a:solidFill>
                <a:srgbClr val="000000"/>
              </a:solidFill>
              <a:latin typeface="Georgia"/>
              <a:ea typeface="+mj-ea"/>
              <a:cs typeface="Calibri Light"/>
            </a:endParaRPr>
          </a:p>
        </p:txBody>
      </p:sp>
      <p:sp>
        <p:nvSpPr>
          <p:cNvPr id="35"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Subtitle 2">
            <a:extLst>
              <a:ext uri="{FF2B5EF4-FFF2-40B4-BE49-F238E27FC236}">
                <a16:creationId xmlns:a16="http://schemas.microsoft.com/office/drawing/2014/main" id="{35809A45-88C4-4BAA-ADEA-D9C2BFB7D7E1}"/>
              </a:ext>
            </a:extLst>
          </p:cNvPr>
          <p:cNvSpPr txBox="1">
            <a:spLocks/>
          </p:cNvSpPr>
          <p:nvPr/>
        </p:nvSpPr>
        <p:spPr>
          <a:xfrm>
            <a:off x="804175" y="3967720"/>
            <a:ext cx="4805691" cy="273162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a:solidFill>
                  <a:srgbClr val="000000"/>
                </a:solidFill>
                <a:latin typeface="Georgia"/>
                <a:ea typeface="+mj-ea"/>
                <a:cs typeface="+mj-cs"/>
              </a:rPr>
              <a:t>Presented by:</a:t>
            </a:r>
            <a:endParaRPr lang="en-US" sz="2000">
              <a:solidFill>
                <a:srgbClr val="000000"/>
              </a:solidFill>
              <a:latin typeface="Georgia"/>
              <a:ea typeface="+mj-ea"/>
              <a:cs typeface="Calibri Light"/>
            </a:endParaRPr>
          </a:p>
          <a:p>
            <a:pPr algn="l"/>
            <a:r>
              <a:rPr lang="en-US" sz="2000">
                <a:latin typeface="Georgia"/>
                <a:ea typeface="+mn-lt"/>
                <a:cs typeface="Calibri Light"/>
              </a:rPr>
              <a:t>Sachin Pawar</a:t>
            </a:r>
            <a:endParaRPr lang="en-US" sz="2000">
              <a:latin typeface="Georgia"/>
              <a:ea typeface="+mj-ea"/>
              <a:cs typeface="Calibri"/>
            </a:endParaRPr>
          </a:p>
          <a:p>
            <a:pPr algn="l"/>
            <a:r>
              <a:rPr lang="en-US" sz="2000">
                <a:latin typeface="Georgia"/>
                <a:ea typeface="+mj-ea"/>
                <a:cs typeface="Calibri Light"/>
              </a:rPr>
              <a:t>Abhinav Choudhary</a:t>
            </a:r>
          </a:p>
          <a:p>
            <a:pPr algn="l"/>
            <a:r>
              <a:rPr lang="en-US" sz="2000" err="1">
                <a:latin typeface="Georgia"/>
                <a:ea typeface="+mj-ea"/>
                <a:cs typeface="Calibri Light"/>
              </a:rPr>
              <a:t>Anutej</a:t>
            </a:r>
            <a:r>
              <a:rPr lang="en-US" sz="2000">
                <a:latin typeface="Georgia"/>
                <a:ea typeface="+mj-ea"/>
                <a:cs typeface="Calibri Light"/>
              </a:rPr>
              <a:t> </a:t>
            </a:r>
            <a:r>
              <a:rPr lang="en-US" sz="2000" err="1">
                <a:latin typeface="Georgia"/>
                <a:ea typeface="+mj-ea"/>
                <a:cs typeface="Calibri Light"/>
              </a:rPr>
              <a:t>Poddaturi</a:t>
            </a:r>
            <a:endParaRPr lang="en-US" sz="2000">
              <a:latin typeface="Georgia"/>
              <a:ea typeface="+mj-ea"/>
              <a:cs typeface="Calibri Light"/>
            </a:endParaRPr>
          </a:p>
          <a:p>
            <a:pPr algn="l"/>
            <a:r>
              <a:rPr lang="en-US" sz="2000">
                <a:latin typeface="Georgia"/>
                <a:ea typeface="+mj-ea"/>
                <a:cs typeface="Calibri Light"/>
              </a:rPr>
              <a:t>Rohan Teja </a:t>
            </a:r>
            <a:r>
              <a:rPr lang="en-US" sz="2000" err="1">
                <a:latin typeface="Georgia"/>
                <a:ea typeface="+mj-ea"/>
                <a:cs typeface="Calibri Light"/>
              </a:rPr>
              <a:t>Veeramachaneni</a:t>
            </a:r>
            <a:endParaRPr lang="en-US" sz="2000">
              <a:latin typeface="Georgia"/>
              <a:ea typeface="+mj-ea"/>
              <a:cs typeface="Calibri Light"/>
            </a:endParaRPr>
          </a:p>
          <a:p>
            <a:pPr algn="l"/>
            <a:r>
              <a:rPr lang="en-US" sz="2000" err="1">
                <a:latin typeface="Georgia"/>
                <a:ea typeface="+mj-ea"/>
                <a:cs typeface="Calibri Light"/>
              </a:rPr>
              <a:t>Jeel</a:t>
            </a:r>
            <a:r>
              <a:rPr lang="en-US" sz="2000">
                <a:latin typeface="Georgia"/>
                <a:ea typeface="+mj-ea"/>
                <a:cs typeface="Calibri Light"/>
              </a:rPr>
              <a:t> </a:t>
            </a:r>
            <a:r>
              <a:rPr lang="en-US" sz="2000" err="1">
                <a:latin typeface="Georgia"/>
                <a:ea typeface="+mj-ea"/>
                <a:cs typeface="Calibri Light"/>
              </a:rPr>
              <a:t>Kanzaria</a:t>
            </a:r>
            <a:endParaRPr lang="en-US" sz="2000">
              <a:latin typeface="Georgia"/>
              <a:ea typeface="+mj-ea"/>
              <a:cs typeface="Calibri Light"/>
            </a:endParaRPr>
          </a:p>
          <a:p>
            <a:pPr algn="l"/>
            <a:br>
              <a:rPr lang="en-US">
                <a:latin typeface="+mj-lt"/>
                <a:ea typeface="+mj-ea"/>
                <a:cs typeface="Calibri Light"/>
              </a:rPr>
            </a:br>
            <a:endParaRPr lang="en-US">
              <a:solidFill>
                <a:srgbClr val="000000"/>
              </a:solidFill>
              <a:latin typeface="+mj-lt"/>
              <a:ea typeface="+mj-ea"/>
              <a:cs typeface="Calibri Light"/>
            </a:endParaRPr>
          </a:p>
        </p:txBody>
      </p:sp>
      <p:pic>
        <p:nvPicPr>
          <p:cNvPr id="1026" name="Picture 2" descr="Logistics' wild ride to continue | CSCMP's Supply Chain Quarterly">
            <a:extLst>
              <a:ext uri="{FF2B5EF4-FFF2-40B4-BE49-F238E27FC236}">
                <a16:creationId xmlns:a16="http://schemas.microsoft.com/office/drawing/2014/main" id="{CFE49171-F170-B92D-BD6B-ECFD0E10D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605" y="1973943"/>
            <a:ext cx="5464880" cy="3643253"/>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557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370519" y="1009539"/>
            <a:ext cx="3360966" cy="2069762"/>
          </a:xfrm>
        </p:spPr>
        <p:txBody>
          <a:bodyPr vert="horz" lIns="91440" tIns="45720" rIns="91440" bIns="45720" rtlCol="0" anchor="t">
            <a:normAutofit/>
          </a:bodyPr>
          <a:lstStyle/>
          <a:p>
            <a:r>
              <a:rPr lang="en-US" sz="3100">
                <a:solidFill>
                  <a:srgbClr val="FFFFFF"/>
                </a:solidFill>
                <a:latin typeface="Georgia" panose="02040502050405020303" pitchFamily="18" charset="0"/>
                <a:cs typeface="Calibri Light"/>
              </a:rPr>
              <a:t>Encryption</a:t>
            </a: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10</a:t>
            </a:fld>
            <a:endParaRPr lang="en-US" sz="1100">
              <a:solidFill>
                <a:schemeClr val="tx1">
                  <a:lumMod val="50000"/>
                  <a:lumOff val="50000"/>
                </a:schemeClr>
              </a:solidFill>
            </a:endParaRPr>
          </a:p>
        </p:txBody>
      </p:sp>
      <p:pic>
        <p:nvPicPr>
          <p:cNvPr id="6" name="Picture 7" descr="A screenshot of a computer program&#10;&#10;Description automatically generated">
            <a:extLst>
              <a:ext uri="{FF2B5EF4-FFF2-40B4-BE49-F238E27FC236}">
                <a16:creationId xmlns:a16="http://schemas.microsoft.com/office/drawing/2014/main" id="{DCF7D5DD-BDBF-3A12-E07C-C2210A7CE749}"/>
              </a:ext>
            </a:extLst>
          </p:cNvPr>
          <p:cNvPicPr>
            <a:picLocks noChangeAspect="1"/>
          </p:cNvPicPr>
          <p:nvPr/>
        </p:nvPicPr>
        <p:blipFill rotWithShape="1">
          <a:blip r:embed="rId2"/>
          <a:srcRect l="4678" t="89" r="-176" b="-493"/>
          <a:stretch/>
        </p:blipFill>
        <p:spPr>
          <a:xfrm>
            <a:off x="3254807" y="-2877"/>
            <a:ext cx="4032884" cy="3237850"/>
          </a:xfrm>
          <a:prstGeom prst="rect">
            <a:avLst/>
          </a:prstGeom>
        </p:spPr>
      </p:pic>
      <p:pic>
        <p:nvPicPr>
          <p:cNvPr id="8" name="Picture 9" descr="A computer code with text&#10;&#10;Description automatically generated">
            <a:extLst>
              <a:ext uri="{FF2B5EF4-FFF2-40B4-BE49-F238E27FC236}">
                <a16:creationId xmlns:a16="http://schemas.microsoft.com/office/drawing/2014/main" id="{F48D1C74-037C-9A0C-CB16-FE1190A9E474}"/>
              </a:ext>
            </a:extLst>
          </p:cNvPr>
          <p:cNvPicPr>
            <a:picLocks noChangeAspect="1"/>
          </p:cNvPicPr>
          <p:nvPr/>
        </p:nvPicPr>
        <p:blipFill>
          <a:blip r:embed="rId3"/>
          <a:stretch>
            <a:fillRect/>
          </a:stretch>
        </p:blipFill>
        <p:spPr>
          <a:xfrm>
            <a:off x="8160589" y="65901"/>
            <a:ext cx="3864633" cy="3009649"/>
          </a:xfrm>
          <a:prstGeom prst="rect">
            <a:avLst/>
          </a:prstGeom>
        </p:spPr>
      </p:pic>
      <p:pic>
        <p:nvPicPr>
          <p:cNvPr id="10" name="Picture 10" descr="A screenshot of a computer code&#10;&#10;Description automatically generated">
            <a:extLst>
              <a:ext uri="{FF2B5EF4-FFF2-40B4-BE49-F238E27FC236}">
                <a16:creationId xmlns:a16="http://schemas.microsoft.com/office/drawing/2014/main" id="{DB416673-AF8B-026F-1B23-1440B911205F}"/>
              </a:ext>
            </a:extLst>
          </p:cNvPr>
          <p:cNvPicPr>
            <a:picLocks noChangeAspect="1"/>
          </p:cNvPicPr>
          <p:nvPr/>
        </p:nvPicPr>
        <p:blipFill>
          <a:blip r:embed="rId4"/>
          <a:stretch>
            <a:fillRect/>
          </a:stretch>
        </p:blipFill>
        <p:spPr>
          <a:xfrm>
            <a:off x="3257909" y="3224862"/>
            <a:ext cx="5014823" cy="3556920"/>
          </a:xfrm>
          <a:prstGeom prst="rect">
            <a:avLst/>
          </a:prstGeom>
        </p:spPr>
      </p:pic>
      <p:pic>
        <p:nvPicPr>
          <p:cNvPr id="12" name="Picture 12" descr="A screenshot of a computer program&#10;&#10;Description automatically generated">
            <a:extLst>
              <a:ext uri="{FF2B5EF4-FFF2-40B4-BE49-F238E27FC236}">
                <a16:creationId xmlns:a16="http://schemas.microsoft.com/office/drawing/2014/main" id="{80EBC2FB-BE41-9EBC-3737-B7AA1C55D9D6}"/>
              </a:ext>
            </a:extLst>
          </p:cNvPr>
          <p:cNvPicPr>
            <a:picLocks noChangeAspect="1"/>
          </p:cNvPicPr>
          <p:nvPr/>
        </p:nvPicPr>
        <p:blipFill rotWithShape="1">
          <a:blip r:embed="rId5"/>
          <a:srcRect l="9592" t="15996" b="-2026"/>
          <a:stretch/>
        </p:blipFill>
        <p:spPr>
          <a:xfrm>
            <a:off x="7564556" y="3636604"/>
            <a:ext cx="4460666" cy="2819060"/>
          </a:xfrm>
          <a:prstGeom prst="rect">
            <a:avLst/>
          </a:prstGeom>
        </p:spPr>
      </p:pic>
      <p:sp>
        <p:nvSpPr>
          <p:cNvPr id="14" name="Footer Placeholder 3">
            <a:extLst>
              <a:ext uri="{FF2B5EF4-FFF2-40B4-BE49-F238E27FC236}">
                <a16:creationId xmlns:a16="http://schemas.microsoft.com/office/drawing/2014/main" id="{0FB07E3C-6BF0-0C51-9295-E8C578F00368}"/>
              </a:ext>
            </a:extLst>
          </p:cNvPr>
          <p:cNvSpPr>
            <a:spLocks noGrp="1"/>
          </p:cNvSpPr>
          <p:nvPr>
            <p:ph type="ftr" sz="quarter" idx="11"/>
          </p:nvPr>
        </p:nvSpPr>
        <p:spPr>
          <a:xfrm>
            <a:off x="16738" y="6395339"/>
            <a:ext cx="3405320" cy="386606"/>
          </a:xfrm>
        </p:spPr>
        <p:txBody>
          <a:bodyPr>
            <a:normAutofit/>
          </a:bodyPr>
          <a:lstStyle/>
          <a:p>
            <a:pPr algn="l">
              <a:spcAft>
                <a:spcPts val="600"/>
              </a:spcAft>
            </a:pPr>
            <a:r>
              <a:rPr lang="en-US" sz="1100">
                <a:solidFill>
                  <a:srgbClr val="FFFFFF"/>
                </a:solidFill>
              </a:rPr>
              <a:t>DAMG</a:t>
            </a:r>
            <a:r>
              <a:rPr lang="en-US" sz="1100">
                <a:solidFill>
                  <a:srgbClr val="FFFFFF"/>
                </a:solidFill>
                <a:ea typeface="+mn-lt"/>
                <a:cs typeface="+mn-lt"/>
              </a:rPr>
              <a:t> 6210 - Data Management and Database Design</a:t>
            </a:r>
          </a:p>
        </p:txBody>
      </p:sp>
      <p:sp>
        <p:nvSpPr>
          <p:cNvPr id="13" name="TextBox 12">
            <a:extLst>
              <a:ext uri="{FF2B5EF4-FFF2-40B4-BE49-F238E27FC236}">
                <a16:creationId xmlns:a16="http://schemas.microsoft.com/office/drawing/2014/main" id="{2959C80E-8830-FD5D-7969-86F973317FD1}"/>
              </a:ext>
            </a:extLst>
          </p:cNvPr>
          <p:cNvSpPr txBox="1"/>
          <p:nvPr/>
        </p:nvSpPr>
        <p:spPr>
          <a:xfrm>
            <a:off x="203741" y="1604878"/>
            <a:ext cx="2731697" cy="29628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a:solidFill>
                  <a:srgbClr val="FFFFFF"/>
                </a:solidFill>
                <a:latin typeface="Georgia" panose="02040502050405020303" pitchFamily="18" charset="0"/>
                <a:cs typeface="Arial"/>
              </a:rPr>
              <a:t>Trigger and Functions were used for inserting data into User Entity with Password Encryption .</a:t>
            </a:r>
          </a:p>
          <a:p>
            <a:pPr marL="285750" indent="-285750">
              <a:lnSpc>
                <a:spcPct val="90000"/>
              </a:lnSpc>
              <a:spcBef>
                <a:spcPts val="1000"/>
              </a:spcBef>
              <a:buFont typeface="Arial"/>
              <a:buChar char="•"/>
            </a:pPr>
            <a:r>
              <a:rPr lang="en-US">
                <a:solidFill>
                  <a:srgbClr val="FFFFFF"/>
                </a:solidFill>
                <a:latin typeface="Georgia" panose="02040502050405020303" pitchFamily="18" charset="0"/>
                <a:cs typeface="Arial"/>
              </a:rPr>
              <a:t>DECRYPTBYKEY (Transact-SQL) was used to get the Actual Password from an Encrypted form .</a:t>
            </a:r>
            <a:endParaRPr lang="en-US">
              <a:latin typeface="Georgia" panose="02040502050405020303" pitchFamily="18" charset="0"/>
              <a:cs typeface="Calibri"/>
            </a:endParaRPr>
          </a:p>
        </p:txBody>
      </p:sp>
    </p:spTree>
    <p:extLst>
      <p:ext uri="{BB962C8B-B14F-4D97-AF65-F5344CB8AC3E}">
        <p14:creationId xmlns:p14="http://schemas.microsoft.com/office/powerpoint/2010/main" val="423518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591894" y="864843"/>
            <a:ext cx="2455191" cy="977083"/>
          </a:xfrm>
        </p:spPr>
        <p:txBody>
          <a:bodyPr vert="horz" lIns="91440" tIns="45720" rIns="91440" bIns="45720" rtlCol="0" anchor="t">
            <a:normAutofit/>
          </a:bodyPr>
          <a:lstStyle/>
          <a:p>
            <a:r>
              <a:rPr lang="en-US" sz="3100">
                <a:solidFill>
                  <a:srgbClr val="FFFFFF"/>
                </a:solidFill>
                <a:latin typeface="Georgia" panose="02040502050405020303" pitchFamily="18" charset="0"/>
                <a:cs typeface="Calibri Light"/>
              </a:rPr>
              <a:t>Views</a:t>
            </a: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11</a:t>
            </a:fld>
            <a:endParaRPr lang="en-US" sz="1100">
              <a:solidFill>
                <a:schemeClr val="tx1">
                  <a:lumMod val="50000"/>
                  <a:lumOff val="50000"/>
                </a:schemeClr>
              </a:solidFill>
            </a:endParaRPr>
          </a:p>
        </p:txBody>
      </p:sp>
      <p:sp>
        <p:nvSpPr>
          <p:cNvPr id="14" name="Footer Placeholder 3">
            <a:extLst>
              <a:ext uri="{FF2B5EF4-FFF2-40B4-BE49-F238E27FC236}">
                <a16:creationId xmlns:a16="http://schemas.microsoft.com/office/drawing/2014/main" id="{0FB07E3C-6BF0-0C51-9295-E8C578F00368}"/>
              </a:ext>
            </a:extLst>
          </p:cNvPr>
          <p:cNvSpPr>
            <a:spLocks noGrp="1"/>
          </p:cNvSpPr>
          <p:nvPr>
            <p:ph type="ftr" sz="quarter" idx="11"/>
          </p:nvPr>
        </p:nvSpPr>
        <p:spPr>
          <a:xfrm>
            <a:off x="16738" y="6395339"/>
            <a:ext cx="3405320" cy="386606"/>
          </a:xfrm>
        </p:spPr>
        <p:txBody>
          <a:bodyPr>
            <a:normAutofit/>
          </a:bodyPr>
          <a:lstStyle/>
          <a:p>
            <a:pPr algn="l">
              <a:spcAft>
                <a:spcPts val="600"/>
              </a:spcAft>
            </a:pPr>
            <a:r>
              <a:rPr lang="en-US" sz="1100">
                <a:solidFill>
                  <a:srgbClr val="FFFFFF"/>
                </a:solidFill>
              </a:rPr>
              <a:t>DAMG</a:t>
            </a:r>
            <a:r>
              <a:rPr lang="en-US" sz="1100">
                <a:solidFill>
                  <a:srgbClr val="FFFFFF"/>
                </a:solidFill>
                <a:ea typeface="+mn-lt"/>
                <a:cs typeface="+mn-lt"/>
              </a:rPr>
              <a:t> 6210 - Data Management and Database Design</a:t>
            </a:r>
          </a:p>
        </p:txBody>
      </p:sp>
      <p:pic>
        <p:nvPicPr>
          <p:cNvPr id="7" name="Picture 6">
            <a:extLst>
              <a:ext uri="{FF2B5EF4-FFF2-40B4-BE49-F238E27FC236}">
                <a16:creationId xmlns:a16="http://schemas.microsoft.com/office/drawing/2014/main" id="{60359F6E-7CE2-2D5E-A44E-17BFB7EFD647}"/>
              </a:ext>
            </a:extLst>
          </p:cNvPr>
          <p:cNvPicPr>
            <a:picLocks noChangeAspect="1"/>
          </p:cNvPicPr>
          <p:nvPr/>
        </p:nvPicPr>
        <p:blipFill>
          <a:blip r:embed="rId3"/>
          <a:stretch>
            <a:fillRect/>
          </a:stretch>
        </p:blipFill>
        <p:spPr>
          <a:xfrm>
            <a:off x="4008591" y="524450"/>
            <a:ext cx="8170800" cy="1470355"/>
          </a:xfrm>
          <a:prstGeom prst="rect">
            <a:avLst/>
          </a:prstGeom>
        </p:spPr>
      </p:pic>
      <p:pic>
        <p:nvPicPr>
          <p:cNvPr id="11" name="Picture 10">
            <a:extLst>
              <a:ext uri="{FF2B5EF4-FFF2-40B4-BE49-F238E27FC236}">
                <a16:creationId xmlns:a16="http://schemas.microsoft.com/office/drawing/2014/main" id="{DB327502-C8E3-A903-CC45-0E853E86C81B}"/>
              </a:ext>
            </a:extLst>
          </p:cNvPr>
          <p:cNvPicPr>
            <a:picLocks noChangeAspect="1"/>
          </p:cNvPicPr>
          <p:nvPr/>
        </p:nvPicPr>
        <p:blipFill>
          <a:blip r:embed="rId4"/>
          <a:stretch>
            <a:fillRect/>
          </a:stretch>
        </p:blipFill>
        <p:spPr>
          <a:xfrm>
            <a:off x="4117902" y="2277759"/>
            <a:ext cx="7506350" cy="3254022"/>
          </a:xfrm>
          <a:prstGeom prst="rect">
            <a:avLst/>
          </a:prstGeom>
        </p:spPr>
      </p:pic>
      <p:sp>
        <p:nvSpPr>
          <p:cNvPr id="12" name="TextBox 11">
            <a:extLst>
              <a:ext uri="{FF2B5EF4-FFF2-40B4-BE49-F238E27FC236}">
                <a16:creationId xmlns:a16="http://schemas.microsoft.com/office/drawing/2014/main" id="{08359A6C-ABB8-22A9-A94B-903571608CF1}"/>
              </a:ext>
            </a:extLst>
          </p:cNvPr>
          <p:cNvSpPr txBox="1"/>
          <p:nvPr/>
        </p:nvSpPr>
        <p:spPr>
          <a:xfrm>
            <a:off x="591888" y="1441816"/>
            <a:ext cx="2165978" cy="400110"/>
          </a:xfrm>
          <a:prstGeom prst="rect">
            <a:avLst/>
          </a:prstGeom>
          <a:noFill/>
        </p:spPr>
        <p:txBody>
          <a:bodyPr wrap="none" rtlCol="0">
            <a:spAutoFit/>
          </a:bodyPr>
          <a:lstStyle/>
          <a:p>
            <a:r>
              <a:rPr lang="en-US" sz="2000">
                <a:solidFill>
                  <a:srgbClr val="FFFFFF"/>
                </a:solidFill>
                <a:latin typeface="Georgia" panose="02040502050405020303" pitchFamily="18" charset="0"/>
                <a:ea typeface="+mj-ea"/>
                <a:cs typeface="Calibri Light"/>
              </a:rPr>
              <a:t>Employee</a:t>
            </a:r>
            <a:r>
              <a:rPr lang="en-US" sz="2000">
                <a:latin typeface="Georgia" panose="02040502050405020303" pitchFamily="18" charset="0"/>
              </a:rPr>
              <a:t> </a:t>
            </a:r>
            <a:r>
              <a:rPr lang="en-US" sz="2000">
                <a:solidFill>
                  <a:srgbClr val="FFFFFF"/>
                </a:solidFill>
                <a:latin typeface="Georgia" panose="02040502050405020303" pitchFamily="18" charset="0"/>
                <a:ea typeface="+mj-ea"/>
                <a:cs typeface="Calibri Light"/>
              </a:rPr>
              <a:t>Details</a:t>
            </a:r>
            <a:endParaRPr lang="en-IN" sz="2000">
              <a:solidFill>
                <a:srgbClr val="FFFFFF"/>
              </a:solidFill>
              <a:latin typeface="Georgia" panose="02040502050405020303" pitchFamily="18" charset="0"/>
              <a:ea typeface="+mj-ea"/>
              <a:cs typeface="Calibri Light"/>
            </a:endParaRPr>
          </a:p>
        </p:txBody>
      </p:sp>
    </p:spTree>
    <p:extLst>
      <p:ext uri="{BB962C8B-B14F-4D97-AF65-F5344CB8AC3E}">
        <p14:creationId xmlns:p14="http://schemas.microsoft.com/office/powerpoint/2010/main" val="397521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591894" y="864843"/>
            <a:ext cx="2455191" cy="977083"/>
          </a:xfrm>
        </p:spPr>
        <p:txBody>
          <a:bodyPr vert="horz" lIns="91440" tIns="45720" rIns="91440" bIns="45720" rtlCol="0" anchor="t">
            <a:normAutofit/>
          </a:bodyPr>
          <a:lstStyle/>
          <a:p>
            <a:r>
              <a:rPr lang="en-US" sz="3100">
                <a:solidFill>
                  <a:srgbClr val="FFFFFF"/>
                </a:solidFill>
                <a:latin typeface="Georgia" panose="02040502050405020303" pitchFamily="18" charset="0"/>
                <a:cs typeface="Calibri Light"/>
              </a:rPr>
              <a:t>Views</a:t>
            </a: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12</a:t>
            </a:fld>
            <a:endParaRPr lang="en-US" sz="1100">
              <a:solidFill>
                <a:schemeClr val="tx1">
                  <a:lumMod val="50000"/>
                  <a:lumOff val="50000"/>
                </a:schemeClr>
              </a:solidFill>
            </a:endParaRPr>
          </a:p>
        </p:txBody>
      </p:sp>
      <p:sp>
        <p:nvSpPr>
          <p:cNvPr id="14" name="Footer Placeholder 3">
            <a:extLst>
              <a:ext uri="{FF2B5EF4-FFF2-40B4-BE49-F238E27FC236}">
                <a16:creationId xmlns:a16="http://schemas.microsoft.com/office/drawing/2014/main" id="{0FB07E3C-6BF0-0C51-9295-E8C578F00368}"/>
              </a:ext>
            </a:extLst>
          </p:cNvPr>
          <p:cNvSpPr>
            <a:spLocks noGrp="1"/>
          </p:cNvSpPr>
          <p:nvPr>
            <p:ph type="ftr" sz="quarter" idx="11"/>
          </p:nvPr>
        </p:nvSpPr>
        <p:spPr>
          <a:xfrm>
            <a:off x="16738" y="6395339"/>
            <a:ext cx="3405320" cy="386606"/>
          </a:xfrm>
        </p:spPr>
        <p:txBody>
          <a:bodyPr>
            <a:normAutofit/>
          </a:bodyPr>
          <a:lstStyle/>
          <a:p>
            <a:pPr algn="l">
              <a:spcAft>
                <a:spcPts val="600"/>
              </a:spcAft>
            </a:pPr>
            <a:r>
              <a:rPr lang="en-US" sz="1100">
                <a:solidFill>
                  <a:srgbClr val="FFFFFF"/>
                </a:solidFill>
              </a:rPr>
              <a:t>DAMG</a:t>
            </a:r>
            <a:r>
              <a:rPr lang="en-US" sz="1100">
                <a:solidFill>
                  <a:srgbClr val="FFFFFF"/>
                </a:solidFill>
                <a:ea typeface="+mn-lt"/>
                <a:cs typeface="+mn-lt"/>
              </a:rPr>
              <a:t> 6210 - Data Management and Database Design</a:t>
            </a:r>
          </a:p>
        </p:txBody>
      </p:sp>
      <p:pic>
        <p:nvPicPr>
          <p:cNvPr id="4" name="Picture 3">
            <a:extLst>
              <a:ext uri="{FF2B5EF4-FFF2-40B4-BE49-F238E27FC236}">
                <a16:creationId xmlns:a16="http://schemas.microsoft.com/office/drawing/2014/main" id="{DFCB00FC-E281-6A2F-3D0A-D9696D1DFE1F}"/>
              </a:ext>
            </a:extLst>
          </p:cNvPr>
          <p:cNvPicPr>
            <a:picLocks noChangeAspect="1"/>
          </p:cNvPicPr>
          <p:nvPr/>
        </p:nvPicPr>
        <p:blipFill rotWithShape="1">
          <a:blip r:embed="rId3"/>
          <a:srcRect t="22559"/>
          <a:stretch/>
        </p:blipFill>
        <p:spPr>
          <a:xfrm>
            <a:off x="4037834" y="524450"/>
            <a:ext cx="8085299" cy="755400"/>
          </a:xfrm>
          <a:prstGeom prst="rect">
            <a:avLst/>
          </a:prstGeom>
        </p:spPr>
      </p:pic>
      <p:pic>
        <p:nvPicPr>
          <p:cNvPr id="8" name="Picture 7">
            <a:extLst>
              <a:ext uri="{FF2B5EF4-FFF2-40B4-BE49-F238E27FC236}">
                <a16:creationId xmlns:a16="http://schemas.microsoft.com/office/drawing/2014/main" id="{DEEE383B-A430-8E8F-C256-D7ADA4611CE0}"/>
              </a:ext>
            </a:extLst>
          </p:cNvPr>
          <p:cNvPicPr>
            <a:picLocks noChangeAspect="1"/>
          </p:cNvPicPr>
          <p:nvPr/>
        </p:nvPicPr>
        <p:blipFill>
          <a:blip r:embed="rId4"/>
          <a:stretch>
            <a:fillRect/>
          </a:stretch>
        </p:blipFill>
        <p:spPr>
          <a:xfrm>
            <a:off x="4091601" y="1390129"/>
            <a:ext cx="7759847" cy="2072961"/>
          </a:xfrm>
          <a:prstGeom prst="rect">
            <a:avLst/>
          </a:prstGeom>
        </p:spPr>
      </p:pic>
      <p:pic>
        <p:nvPicPr>
          <p:cNvPr id="10" name="Picture 9">
            <a:extLst>
              <a:ext uri="{FF2B5EF4-FFF2-40B4-BE49-F238E27FC236}">
                <a16:creationId xmlns:a16="http://schemas.microsoft.com/office/drawing/2014/main" id="{A6B7356A-78D5-BBD1-17A9-E5FEA2EB71DC}"/>
              </a:ext>
            </a:extLst>
          </p:cNvPr>
          <p:cNvPicPr>
            <a:picLocks noChangeAspect="1"/>
          </p:cNvPicPr>
          <p:nvPr/>
        </p:nvPicPr>
        <p:blipFill rotWithShape="1">
          <a:blip r:embed="rId5"/>
          <a:srcRect t="30410"/>
          <a:stretch/>
        </p:blipFill>
        <p:spPr>
          <a:xfrm>
            <a:off x="4091601" y="3873910"/>
            <a:ext cx="6866215" cy="593958"/>
          </a:xfrm>
          <a:prstGeom prst="rect">
            <a:avLst/>
          </a:prstGeom>
        </p:spPr>
      </p:pic>
      <p:pic>
        <p:nvPicPr>
          <p:cNvPr id="12" name="Picture 11">
            <a:extLst>
              <a:ext uri="{FF2B5EF4-FFF2-40B4-BE49-F238E27FC236}">
                <a16:creationId xmlns:a16="http://schemas.microsoft.com/office/drawing/2014/main" id="{6CE769D0-4554-4BAD-C180-908AFF66BDF9}"/>
              </a:ext>
            </a:extLst>
          </p:cNvPr>
          <p:cNvPicPr>
            <a:picLocks noChangeAspect="1"/>
          </p:cNvPicPr>
          <p:nvPr/>
        </p:nvPicPr>
        <p:blipFill>
          <a:blip r:embed="rId6"/>
          <a:stretch>
            <a:fillRect/>
          </a:stretch>
        </p:blipFill>
        <p:spPr>
          <a:xfrm>
            <a:off x="5046875" y="4589436"/>
            <a:ext cx="5361620" cy="2010608"/>
          </a:xfrm>
          <a:prstGeom prst="rect">
            <a:avLst/>
          </a:prstGeom>
        </p:spPr>
      </p:pic>
      <p:sp>
        <p:nvSpPr>
          <p:cNvPr id="13" name="TextBox 12">
            <a:extLst>
              <a:ext uri="{FF2B5EF4-FFF2-40B4-BE49-F238E27FC236}">
                <a16:creationId xmlns:a16="http://schemas.microsoft.com/office/drawing/2014/main" id="{17D6E5BC-BDB6-CED2-E8A8-1D1A660C4B54}"/>
              </a:ext>
            </a:extLst>
          </p:cNvPr>
          <p:cNvSpPr txBox="1"/>
          <p:nvPr/>
        </p:nvSpPr>
        <p:spPr>
          <a:xfrm>
            <a:off x="608915" y="1353384"/>
            <a:ext cx="2820003" cy="707886"/>
          </a:xfrm>
          <a:prstGeom prst="rect">
            <a:avLst/>
          </a:prstGeom>
          <a:noFill/>
        </p:spPr>
        <p:txBody>
          <a:bodyPr wrap="none" rtlCol="0">
            <a:spAutoFit/>
          </a:bodyPr>
          <a:lstStyle/>
          <a:p>
            <a:r>
              <a:rPr lang="en-US" sz="2000">
                <a:solidFill>
                  <a:srgbClr val="FFFFFF"/>
                </a:solidFill>
                <a:latin typeface="Georgia" panose="02040502050405020303" pitchFamily="18" charset="0"/>
                <a:ea typeface="+mj-ea"/>
                <a:cs typeface="Calibri Light"/>
              </a:rPr>
              <a:t>Customer Transactions</a:t>
            </a:r>
          </a:p>
          <a:p>
            <a:r>
              <a:rPr lang="en-IN" sz="2000">
                <a:solidFill>
                  <a:srgbClr val="FFFFFF"/>
                </a:solidFill>
                <a:latin typeface="Georgia" panose="02040502050405020303" pitchFamily="18" charset="0"/>
                <a:ea typeface="+mj-ea"/>
                <a:cs typeface="Calibri Light"/>
              </a:rPr>
              <a:t>Warehouse Details</a:t>
            </a:r>
            <a:endParaRPr lang="en-US" sz="2000">
              <a:solidFill>
                <a:srgbClr val="FFFFFF"/>
              </a:solidFill>
              <a:latin typeface="Georgia" panose="02040502050405020303" pitchFamily="18" charset="0"/>
              <a:ea typeface="+mj-ea"/>
              <a:cs typeface="Calibri Light"/>
            </a:endParaRPr>
          </a:p>
        </p:txBody>
      </p:sp>
    </p:spTree>
    <p:extLst>
      <p:ext uri="{BB962C8B-B14F-4D97-AF65-F5344CB8AC3E}">
        <p14:creationId xmlns:p14="http://schemas.microsoft.com/office/powerpoint/2010/main" val="344715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591894" y="864843"/>
            <a:ext cx="2455191" cy="977083"/>
          </a:xfrm>
        </p:spPr>
        <p:txBody>
          <a:bodyPr vert="horz" lIns="91440" tIns="45720" rIns="91440" bIns="45720" rtlCol="0" anchor="t">
            <a:normAutofit/>
          </a:bodyPr>
          <a:lstStyle/>
          <a:p>
            <a:r>
              <a:rPr lang="en-US" sz="3100">
                <a:solidFill>
                  <a:srgbClr val="FFFFFF"/>
                </a:solidFill>
                <a:latin typeface="Georgia" panose="02040502050405020303" pitchFamily="18" charset="0"/>
                <a:cs typeface="Calibri Light"/>
              </a:rPr>
              <a:t>Views</a:t>
            </a: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sp>
        <p:nvSpPr>
          <p:cNvPr id="14" name="Footer Placeholder 3">
            <a:extLst>
              <a:ext uri="{FF2B5EF4-FFF2-40B4-BE49-F238E27FC236}">
                <a16:creationId xmlns:a16="http://schemas.microsoft.com/office/drawing/2014/main" id="{0FB07E3C-6BF0-0C51-9295-E8C578F00368}"/>
              </a:ext>
            </a:extLst>
          </p:cNvPr>
          <p:cNvSpPr>
            <a:spLocks noGrp="1"/>
          </p:cNvSpPr>
          <p:nvPr>
            <p:ph type="ftr" sz="quarter" idx="11"/>
          </p:nvPr>
        </p:nvSpPr>
        <p:spPr>
          <a:xfrm>
            <a:off x="16738" y="6395339"/>
            <a:ext cx="3405320" cy="386606"/>
          </a:xfrm>
        </p:spPr>
        <p:txBody>
          <a:bodyPr>
            <a:normAutofit/>
          </a:bodyPr>
          <a:lstStyle/>
          <a:p>
            <a:pPr algn="l">
              <a:spcAft>
                <a:spcPts val="600"/>
              </a:spcAft>
            </a:pPr>
            <a:r>
              <a:rPr lang="en-US" sz="1100">
                <a:solidFill>
                  <a:srgbClr val="FFFFFF"/>
                </a:solidFill>
              </a:rPr>
              <a:t>DAMG</a:t>
            </a:r>
            <a:r>
              <a:rPr lang="en-US" sz="1100">
                <a:solidFill>
                  <a:srgbClr val="FFFFFF"/>
                </a:solidFill>
                <a:ea typeface="+mn-lt"/>
                <a:cs typeface="+mn-lt"/>
              </a:rPr>
              <a:t> 6210 - Data Management and Database Design</a:t>
            </a:r>
          </a:p>
        </p:txBody>
      </p:sp>
      <p:pic>
        <p:nvPicPr>
          <p:cNvPr id="4" name="Picture 3">
            <a:extLst>
              <a:ext uri="{FF2B5EF4-FFF2-40B4-BE49-F238E27FC236}">
                <a16:creationId xmlns:a16="http://schemas.microsoft.com/office/drawing/2014/main" id="{F16B1526-B7B9-07C9-D90B-1C6057350586}"/>
              </a:ext>
            </a:extLst>
          </p:cNvPr>
          <p:cNvPicPr>
            <a:picLocks noChangeAspect="1"/>
          </p:cNvPicPr>
          <p:nvPr/>
        </p:nvPicPr>
        <p:blipFill rotWithShape="1">
          <a:blip r:embed="rId3"/>
          <a:srcRect l="776" t="14776"/>
          <a:stretch/>
        </p:blipFill>
        <p:spPr>
          <a:xfrm>
            <a:off x="4168877" y="864842"/>
            <a:ext cx="6208032" cy="1182021"/>
          </a:xfrm>
          <a:prstGeom prst="rect">
            <a:avLst/>
          </a:prstGeom>
        </p:spPr>
      </p:pic>
      <p:pic>
        <p:nvPicPr>
          <p:cNvPr id="8" name="Picture 7">
            <a:extLst>
              <a:ext uri="{FF2B5EF4-FFF2-40B4-BE49-F238E27FC236}">
                <a16:creationId xmlns:a16="http://schemas.microsoft.com/office/drawing/2014/main" id="{70FACFCA-5B43-0838-3DFC-7315C4C7477C}"/>
              </a:ext>
            </a:extLst>
          </p:cNvPr>
          <p:cNvPicPr>
            <a:picLocks noChangeAspect="1"/>
          </p:cNvPicPr>
          <p:nvPr/>
        </p:nvPicPr>
        <p:blipFill>
          <a:blip r:embed="rId4"/>
          <a:stretch>
            <a:fillRect/>
          </a:stretch>
        </p:blipFill>
        <p:spPr>
          <a:xfrm>
            <a:off x="4037834" y="2452642"/>
            <a:ext cx="7989139" cy="2358496"/>
          </a:xfrm>
          <a:prstGeom prst="rect">
            <a:avLst/>
          </a:prstGeom>
        </p:spPr>
      </p:pic>
      <p:sp>
        <p:nvSpPr>
          <p:cNvPr id="9" name="TextBox 8">
            <a:extLst>
              <a:ext uri="{FF2B5EF4-FFF2-40B4-BE49-F238E27FC236}">
                <a16:creationId xmlns:a16="http://schemas.microsoft.com/office/drawing/2014/main" id="{B25C3C90-9467-2429-93D9-1D524A597B1D}"/>
              </a:ext>
            </a:extLst>
          </p:cNvPr>
          <p:cNvSpPr txBox="1"/>
          <p:nvPr/>
        </p:nvSpPr>
        <p:spPr>
          <a:xfrm>
            <a:off x="586779" y="1441816"/>
            <a:ext cx="2318460" cy="400110"/>
          </a:xfrm>
          <a:prstGeom prst="rect">
            <a:avLst/>
          </a:prstGeom>
          <a:noFill/>
        </p:spPr>
        <p:txBody>
          <a:bodyPr wrap="square" rtlCol="0">
            <a:spAutoFit/>
          </a:bodyPr>
          <a:lstStyle/>
          <a:p>
            <a:r>
              <a:rPr lang="en-US" sz="2000">
                <a:solidFill>
                  <a:srgbClr val="FFFFFF"/>
                </a:solidFill>
                <a:latin typeface="Georgia" panose="02040502050405020303" pitchFamily="18" charset="0"/>
                <a:ea typeface="+mj-ea"/>
                <a:cs typeface="Calibri Light"/>
              </a:rPr>
              <a:t>Shipment Details</a:t>
            </a:r>
            <a:endParaRPr lang="en-IN" sz="2000">
              <a:solidFill>
                <a:srgbClr val="FFFFFF"/>
              </a:solidFill>
              <a:latin typeface="Georgia" panose="02040502050405020303" pitchFamily="18" charset="0"/>
              <a:ea typeface="+mj-ea"/>
              <a:cs typeface="Calibri Light"/>
            </a:endParaRPr>
          </a:p>
        </p:txBody>
      </p:sp>
    </p:spTree>
    <p:extLst>
      <p:ext uri="{BB962C8B-B14F-4D97-AF65-F5344CB8AC3E}">
        <p14:creationId xmlns:p14="http://schemas.microsoft.com/office/powerpoint/2010/main" val="400599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478459" y="681037"/>
            <a:ext cx="2843381" cy="1667196"/>
          </a:xfrm>
        </p:spPr>
        <p:txBody>
          <a:bodyPr anchor="b">
            <a:normAutofit/>
          </a:bodyPr>
          <a:lstStyle/>
          <a:p>
            <a:r>
              <a:rPr lang="en-US" sz="3100">
                <a:solidFill>
                  <a:srgbClr val="FFFFFF"/>
                </a:solidFill>
                <a:latin typeface="Georgia"/>
                <a:ea typeface="Calibri Light"/>
                <a:cs typeface="Calibri Light"/>
              </a:rPr>
              <a:t>Reports and Visualization </a:t>
            </a:r>
            <a:br>
              <a:rPr lang="en-US" sz="3100">
                <a:solidFill>
                  <a:srgbClr val="FFFFFF"/>
                </a:solidFill>
                <a:latin typeface="Georgia"/>
                <a:ea typeface="Calibri Light"/>
                <a:cs typeface="Calibri Light"/>
              </a:rPr>
            </a:br>
            <a:endParaRPr lang="en-US" sz="3100">
              <a:solidFill>
                <a:srgbClr val="FFFFFF"/>
              </a:solidFill>
              <a:latin typeface="Georgia" panose="02040502050405020303" pitchFamily="18" charset="0"/>
              <a:ea typeface="Calibri Light"/>
              <a:cs typeface="Calibri Light"/>
            </a:endParaRP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14</a:t>
            </a:fld>
            <a:endParaRPr lang="en-US" sz="1100">
              <a:solidFill>
                <a:schemeClr val="tx1">
                  <a:lumMod val="50000"/>
                  <a:lumOff val="50000"/>
                </a:schemeClr>
              </a:solidFill>
            </a:endParaRPr>
          </a:p>
        </p:txBody>
      </p:sp>
      <p:sp>
        <p:nvSpPr>
          <p:cNvPr id="6" name="TextBox 1">
            <a:extLst>
              <a:ext uri="{FF2B5EF4-FFF2-40B4-BE49-F238E27FC236}">
                <a16:creationId xmlns:a16="http://schemas.microsoft.com/office/drawing/2014/main" id="{4347298B-3D8F-BD99-3EE5-3E564AD6E74A}"/>
              </a:ext>
            </a:extLst>
          </p:cNvPr>
          <p:cNvSpPr txBox="1"/>
          <p:nvPr/>
        </p:nvSpPr>
        <p:spPr>
          <a:xfrm>
            <a:off x="425378" y="2362249"/>
            <a:ext cx="3469064" cy="2585323"/>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solidFill>
                  <a:schemeClr val="bg1"/>
                </a:solidFill>
                <a:latin typeface="Georgia" panose="02040502050405020303" pitchFamily="18" charset="0"/>
              </a:rPr>
              <a:t>Report shows Volume </a:t>
            </a:r>
            <a:r>
              <a:rPr lang="en-US">
                <a:solidFill>
                  <a:srgbClr val="FFFFFF"/>
                </a:solidFill>
                <a:latin typeface="Georgia" panose="02040502050405020303" pitchFamily="18" charset="0"/>
                <a:cs typeface="Arial"/>
              </a:rPr>
              <a:t>Usage</a:t>
            </a:r>
            <a:r>
              <a:rPr lang="en-US">
                <a:solidFill>
                  <a:schemeClr val="bg1"/>
                </a:solidFill>
                <a:latin typeface="Georgia" panose="02040502050405020303" pitchFamily="18" charset="0"/>
              </a:rPr>
              <a:t> of each City Warehouse.</a:t>
            </a: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r>
              <a:rPr lang="en-US" err="1">
                <a:solidFill>
                  <a:schemeClr val="bg1"/>
                </a:solidFill>
                <a:latin typeface="Georgia" panose="02040502050405020303" pitchFamily="18" charset="0"/>
              </a:rPr>
              <a:t>WarehouseCity</a:t>
            </a:r>
            <a:r>
              <a:rPr lang="en-US">
                <a:solidFill>
                  <a:schemeClr val="bg1"/>
                </a:solidFill>
                <a:latin typeface="Georgia" panose="02040502050405020303" pitchFamily="18" charset="0"/>
              </a:rPr>
              <a:t> is on the X-axis </a:t>
            </a: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r>
              <a:rPr lang="en-US" err="1">
                <a:solidFill>
                  <a:schemeClr val="bg1"/>
                </a:solidFill>
                <a:latin typeface="Georgia" panose="02040502050405020303" pitchFamily="18" charset="0"/>
              </a:rPr>
              <a:t>VolumeOccupied</a:t>
            </a:r>
            <a:r>
              <a:rPr lang="en-US">
                <a:solidFill>
                  <a:schemeClr val="bg1"/>
                </a:solidFill>
                <a:latin typeface="Georgia" panose="02040502050405020303" pitchFamily="18" charset="0"/>
              </a:rPr>
              <a:t> is on the Y-Axis</a:t>
            </a:r>
            <a:endParaRPr lang="en-US">
              <a:solidFill>
                <a:schemeClr val="bg1"/>
              </a:solidFill>
              <a:latin typeface="Georgia" panose="02040502050405020303" pitchFamily="18" charset="0"/>
              <a:cs typeface="Calibri"/>
            </a:endParaRPr>
          </a:p>
        </p:txBody>
      </p:sp>
      <p:sp>
        <p:nvSpPr>
          <p:cNvPr id="10" name="Footer Placeholder 3">
            <a:extLst>
              <a:ext uri="{FF2B5EF4-FFF2-40B4-BE49-F238E27FC236}">
                <a16:creationId xmlns:a16="http://schemas.microsoft.com/office/drawing/2014/main" id="{3EDAE604-8F24-77B7-48D8-3DA998F408CD}"/>
              </a:ext>
            </a:extLst>
          </p:cNvPr>
          <p:cNvSpPr>
            <a:spLocks noGrp="1"/>
          </p:cNvSpPr>
          <p:nvPr>
            <p:ph type="ftr" sz="quarter" idx="11"/>
          </p:nvPr>
        </p:nvSpPr>
        <p:spPr>
          <a:xfrm>
            <a:off x="284580" y="6352207"/>
            <a:ext cx="3415553" cy="400983"/>
          </a:xfrm>
        </p:spPr>
        <p:txBody>
          <a:bodyPr>
            <a:normAutofit/>
          </a:bodyPr>
          <a:lstStyle/>
          <a:p>
            <a:pPr algn="l"/>
            <a:r>
              <a:rPr lang="en-US" sz="1100">
                <a:solidFill>
                  <a:srgbClr val="FFFFFF"/>
                </a:solidFill>
              </a:rPr>
              <a:t>DAMG 6210 - Data Management and Database Design</a:t>
            </a:r>
          </a:p>
        </p:txBody>
      </p:sp>
      <p:pic>
        <p:nvPicPr>
          <p:cNvPr id="12" name="Picture 12" descr="A graph of blue bars&#10;&#10;Description automatically generated">
            <a:extLst>
              <a:ext uri="{FF2B5EF4-FFF2-40B4-BE49-F238E27FC236}">
                <a16:creationId xmlns:a16="http://schemas.microsoft.com/office/drawing/2014/main" id="{C6588E9A-A5FC-3D65-1299-239CF3927A40}"/>
              </a:ext>
            </a:extLst>
          </p:cNvPr>
          <p:cNvPicPr>
            <a:picLocks noChangeAspect="1"/>
          </p:cNvPicPr>
          <p:nvPr/>
        </p:nvPicPr>
        <p:blipFill>
          <a:blip r:embed="rId2"/>
          <a:stretch>
            <a:fillRect/>
          </a:stretch>
        </p:blipFill>
        <p:spPr>
          <a:xfrm>
            <a:off x="4713194" y="1256223"/>
            <a:ext cx="6351494" cy="4311935"/>
          </a:xfrm>
          <a:prstGeom prst="rect">
            <a:avLst/>
          </a:prstGeom>
        </p:spPr>
      </p:pic>
    </p:spTree>
    <p:extLst>
      <p:ext uri="{BB962C8B-B14F-4D97-AF65-F5344CB8AC3E}">
        <p14:creationId xmlns:p14="http://schemas.microsoft.com/office/powerpoint/2010/main" val="1841606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468690" y="583345"/>
            <a:ext cx="2843381" cy="1667196"/>
          </a:xfrm>
        </p:spPr>
        <p:txBody>
          <a:bodyPr anchor="b">
            <a:normAutofit/>
          </a:bodyPr>
          <a:lstStyle/>
          <a:p>
            <a:r>
              <a:rPr lang="en-US" sz="3100">
                <a:solidFill>
                  <a:srgbClr val="FFFFFF"/>
                </a:solidFill>
                <a:latin typeface="Georgia"/>
                <a:ea typeface="Calibri Light"/>
                <a:cs typeface="Calibri Light"/>
              </a:rPr>
              <a:t>Reports and Visualization</a:t>
            </a:r>
            <a:br>
              <a:rPr lang="en-US" sz="3100">
                <a:solidFill>
                  <a:srgbClr val="FFFFFF"/>
                </a:solidFill>
                <a:latin typeface="Georgia"/>
                <a:ea typeface="Calibri Light"/>
                <a:cs typeface="Calibri Light"/>
              </a:rPr>
            </a:br>
            <a:r>
              <a:rPr lang="en-US" sz="3100">
                <a:solidFill>
                  <a:srgbClr val="FFFFFF"/>
                </a:solidFill>
                <a:latin typeface="Georgia"/>
                <a:ea typeface="Calibri Light"/>
                <a:cs typeface="Calibri Light"/>
              </a:rPr>
              <a:t> </a:t>
            </a: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15</a:t>
            </a:fld>
            <a:endParaRPr lang="en-US" sz="1100">
              <a:solidFill>
                <a:schemeClr val="tx1">
                  <a:lumMod val="50000"/>
                  <a:lumOff val="50000"/>
                </a:schemeClr>
              </a:solidFill>
            </a:endParaRPr>
          </a:p>
        </p:txBody>
      </p:sp>
      <p:sp>
        <p:nvSpPr>
          <p:cNvPr id="8" name="TextBox 1">
            <a:extLst>
              <a:ext uri="{FF2B5EF4-FFF2-40B4-BE49-F238E27FC236}">
                <a16:creationId xmlns:a16="http://schemas.microsoft.com/office/drawing/2014/main" id="{FA6C8BE8-3B0D-A33A-C216-423F46BA2FCA}"/>
              </a:ext>
            </a:extLst>
          </p:cNvPr>
          <p:cNvSpPr txBox="1"/>
          <p:nvPr/>
        </p:nvSpPr>
        <p:spPr>
          <a:xfrm>
            <a:off x="388402" y="2250541"/>
            <a:ext cx="3469064" cy="2585323"/>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solidFill>
                  <a:schemeClr val="bg1"/>
                </a:solidFill>
                <a:latin typeface="Georgia" panose="02040502050405020303" pitchFamily="18" charset="0"/>
              </a:rPr>
              <a:t>Report shows the Distribution of employees in various Departments.</a:t>
            </a: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r>
              <a:rPr lang="en-US">
                <a:solidFill>
                  <a:schemeClr val="bg1"/>
                </a:solidFill>
                <a:latin typeface="Georgia" panose="02040502050405020303" pitchFamily="18" charset="0"/>
                <a:cs typeface="Calibri"/>
              </a:rPr>
              <a:t>Count is shown in separate segments of the donut chart along with the department name.</a:t>
            </a:r>
          </a:p>
          <a:p>
            <a:pPr marL="285750" indent="-285750">
              <a:buFont typeface="Arial" panose="020B0604020202020204" pitchFamily="34" charset="0"/>
              <a:buChar char="•"/>
            </a:pPr>
            <a:endParaRPr lang="en-US">
              <a:solidFill>
                <a:schemeClr val="bg1"/>
              </a:solidFill>
              <a:latin typeface="Georgia" panose="02040502050405020303" pitchFamily="18" charset="0"/>
              <a:cs typeface="Calibri"/>
            </a:endParaRPr>
          </a:p>
        </p:txBody>
      </p:sp>
      <p:sp>
        <p:nvSpPr>
          <p:cNvPr id="12" name="Footer Placeholder 3">
            <a:extLst>
              <a:ext uri="{FF2B5EF4-FFF2-40B4-BE49-F238E27FC236}">
                <a16:creationId xmlns:a16="http://schemas.microsoft.com/office/drawing/2014/main" id="{073F22F4-1153-BD4B-1CFA-4657C755C30D}"/>
              </a:ext>
            </a:extLst>
          </p:cNvPr>
          <p:cNvSpPr>
            <a:spLocks noGrp="1"/>
          </p:cNvSpPr>
          <p:nvPr>
            <p:ph type="ftr" sz="quarter" idx="11"/>
          </p:nvPr>
        </p:nvSpPr>
        <p:spPr>
          <a:xfrm>
            <a:off x="284580" y="6352207"/>
            <a:ext cx="3415553" cy="400983"/>
          </a:xfrm>
        </p:spPr>
        <p:txBody>
          <a:bodyPr>
            <a:normAutofit/>
          </a:bodyPr>
          <a:lstStyle/>
          <a:p>
            <a:pPr algn="l"/>
            <a:r>
              <a:rPr lang="en-US" sz="1100">
                <a:solidFill>
                  <a:srgbClr val="FFFFFF"/>
                </a:solidFill>
              </a:rPr>
              <a:t>DAMG 6210 - Data Management and Database Design</a:t>
            </a:r>
          </a:p>
        </p:txBody>
      </p:sp>
      <p:pic>
        <p:nvPicPr>
          <p:cNvPr id="14" name="Picture 14" descr="A colorful circle with text&#10;&#10;Description automatically generated">
            <a:extLst>
              <a:ext uri="{FF2B5EF4-FFF2-40B4-BE49-F238E27FC236}">
                <a16:creationId xmlns:a16="http://schemas.microsoft.com/office/drawing/2014/main" id="{0B296B84-0B60-B8DF-4FFA-7758CABA1CC7}"/>
              </a:ext>
            </a:extLst>
          </p:cNvPr>
          <p:cNvPicPr>
            <a:picLocks noChangeAspect="1"/>
          </p:cNvPicPr>
          <p:nvPr/>
        </p:nvPicPr>
        <p:blipFill rotWithShape="1">
          <a:blip r:embed="rId2"/>
          <a:srcRect r="9897" b="209"/>
          <a:stretch/>
        </p:blipFill>
        <p:spPr>
          <a:xfrm>
            <a:off x="5095758" y="968990"/>
            <a:ext cx="6032005" cy="4714879"/>
          </a:xfrm>
          <a:prstGeom prst="rect">
            <a:avLst/>
          </a:prstGeom>
        </p:spPr>
      </p:pic>
    </p:spTree>
    <p:extLst>
      <p:ext uri="{BB962C8B-B14F-4D97-AF65-F5344CB8AC3E}">
        <p14:creationId xmlns:p14="http://schemas.microsoft.com/office/powerpoint/2010/main" val="1608118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478459" y="681037"/>
            <a:ext cx="2843381" cy="1667196"/>
          </a:xfrm>
        </p:spPr>
        <p:txBody>
          <a:bodyPr anchor="b">
            <a:normAutofit/>
          </a:bodyPr>
          <a:lstStyle/>
          <a:p>
            <a:r>
              <a:rPr lang="en-US" sz="3100">
                <a:solidFill>
                  <a:srgbClr val="FFFFFF"/>
                </a:solidFill>
                <a:latin typeface="Georgia"/>
                <a:ea typeface="Calibri Light"/>
                <a:cs typeface="Calibri Light"/>
              </a:rPr>
              <a:t>Reports and Visualization</a:t>
            </a:r>
            <a:br>
              <a:rPr lang="en-US" sz="3100">
                <a:solidFill>
                  <a:srgbClr val="FFFFFF"/>
                </a:solidFill>
                <a:latin typeface="Georgia"/>
                <a:ea typeface="Calibri Light"/>
                <a:cs typeface="Calibri Light"/>
              </a:rPr>
            </a:br>
            <a:r>
              <a:rPr lang="en-US" sz="3100">
                <a:solidFill>
                  <a:srgbClr val="FFFFFF"/>
                </a:solidFill>
                <a:latin typeface="Georgia"/>
                <a:ea typeface="Calibri Light"/>
                <a:cs typeface="Calibri Light"/>
              </a:rPr>
              <a:t> </a:t>
            </a: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16</a:t>
            </a:fld>
            <a:endParaRPr lang="en-US" sz="1100">
              <a:solidFill>
                <a:schemeClr val="tx1">
                  <a:lumMod val="50000"/>
                  <a:lumOff val="50000"/>
                </a:schemeClr>
              </a:solidFill>
            </a:endParaRPr>
          </a:p>
        </p:txBody>
      </p:sp>
      <p:sp>
        <p:nvSpPr>
          <p:cNvPr id="8" name="TextBox 1">
            <a:extLst>
              <a:ext uri="{FF2B5EF4-FFF2-40B4-BE49-F238E27FC236}">
                <a16:creationId xmlns:a16="http://schemas.microsoft.com/office/drawing/2014/main" id="{28C641E0-2D99-1AA9-E31A-12AB14FE9267}"/>
              </a:ext>
            </a:extLst>
          </p:cNvPr>
          <p:cNvSpPr txBox="1"/>
          <p:nvPr/>
        </p:nvSpPr>
        <p:spPr>
          <a:xfrm>
            <a:off x="355366" y="2381264"/>
            <a:ext cx="3469064" cy="230832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a:solidFill>
                  <a:schemeClr val="bg1"/>
                </a:solidFill>
                <a:latin typeface="Georgia" panose="02040502050405020303" pitchFamily="18" charset="0"/>
              </a:rPr>
              <a:t>Report shows the Total amount for each quarter.</a:t>
            </a: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r>
              <a:rPr lang="en-US">
                <a:solidFill>
                  <a:schemeClr val="bg1"/>
                </a:solidFill>
                <a:latin typeface="Georgia" panose="02040502050405020303" pitchFamily="18" charset="0"/>
              </a:rPr>
              <a:t>Quarter on the x-axis.</a:t>
            </a: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r>
              <a:rPr lang="en-US">
                <a:solidFill>
                  <a:schemeClr val="bg1"/>
                </a:solidFill>
                <a:latin typeface="Georgia" panose="02040502050405020303" pitchFamily="18" charset="0"/>
                <a:cs typeface="Calibri"/>
              </a:rPr>
              <a:t>Total Amount</a:t>
            </a:r>
            <a:r>
              <a:rPr lang="en-US">
                <a:solidFill>
                  <a:schemeClr val="bg1"/>
                </a:solidFill>
                <a:latin typeface="Georgia" panose="02040502050405020303" pitchFamily="18" charset="0"/>
              </a:rPr>
              <a:t> on the Y-Axis. </a:t>
            </a: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endParaRPr lang="en-US">
              <a:solidFill>
                <a:schemeClr val="bg1"/>
              </a:solidFill>
              <a:latin typeface="Georgia" panose="02040502050405020303" pitchFamily="18" charset="0"/>
              <a:cs typeface="Calibri"/>
            </a:endParaRPr>
          </a:p>
          <a:p>
            <a:pPr marL="285750" indent="-285750">
              <a:buFont typeface="Arial" panose="020B0604020202020204" pitchFamily="34" charset="0"/>
              <a:buChar char="•"/>
            </a:pPr>
            <a:endParaRPr lang="en-US">
              <a:solidFill>
                <a:schemeClr val="bg1"/>
              </a:solidFill>
              <a:latin typeface="Georgia" panose="02040502050405020303" pitchFamily="18" charset="0"/>
              <a:cs typeface="Calibri"/>
            </a:endParaRPr>
          </a:p>
        </p:txBody>
      </p:sp>
      <p:sp>
        <p:nvSpPr>
          <p:cNvPr id="10" name="Footer Placeholder 3">
            <a:extLst>
              <a:ext uri="{FF2B5EF4-FFF2-40B4-BE49-F238E27FC236}">
                <a16:creationId xmlns:a16="http://schemas.microsoft.com/office/drawing/2014/main" id="{B5FD12C8-BD67-352A-FA38-6B96EDC2ABDD}"/>
              </a:ext>
            </a:extLst>
          </p:cNvPr>
          <p:cNvSpPr>
            <a:spLocks noGrp="1"/>
          </p:cNvSpPr>
          <p:nvPr>
            <p:ph type="ftr" sz="quarter" idx="11"/>
          </p:nvPr>
        </p:nvSpPr>
        <p:spPr>
          <a:xfrm>
            <a:off x="284580" y="6352207"/>
            <a:ext cx="3415553" cy="400983"/>
          </a:xfrm>
        </p:spPr>
        <p:txBody>
          <a:bodyPr>
            <a:normAutofit/>
          </a:bodyPr>
          <a:lstStyle/>
          <a:p>
            <a:pPr algn="l"/>
            <a:r>
              <a:rPr lang="en-US" sz="1100">
                <a:solidFill>
                  <a:srgbClr val="FFFFFF"/>
                </a:solidFill>
              </a:rPr>
              <a:t>DAMG 6210 - Data Management and Database Design</a:t>
            </a:r>
          </a:p>
        </p:txBody>
      </p:sp>
      <p:pic>
        <p:nvPicPr>
          <p:cNvPr id="11" name="Picture 11" descr="A line graph with numbers and a line&#10;&#10;Description automatically generated">
            <a:extLst>
              <a:ext uri="{FF2B5EF4-FFF2-40B4-BE49-F238E27FC236}">
                <a16:creationId xmlns:a16="http://schemas.microsoft.com/office/drawing/2014/main" id="{A3080CE3-DA3E-36E8-4787-93C44F858E93}"/>
              </a:ext>
            </a:extLst>
          </p:cNvPr>
          <p:cNvPicPr>
            <a:picLocks noChangeAspect="1"/>
          </p:cNvPicPr>
          <p:nvPr/>
        </p:nvPicPr>
        <p:blipFill>
          <a:blip r:embed="rId2"/>
          <a:stretch>
            <a:fillRect/>
          </a:stretch>
        </p:blipFill>
        <p:spPr>
          <a:xfrm>
            <a:off x="4967711" y="1226855"/>
            <a:ext cx="6672154" cy="4617143"/>
          </a:xfrm>
          <a:prstGeom prst="rect">
            <a:avLst/>
          </a:prstGeom>
        </p:spPr>
      </p:pic>
    </p:spTree>
    <p:extLst>
      <p:ext uri="{BB962C8B-B14F-4D97-AF65-F5344CB8AC3E}">
        <p14:creationId xmlns:p14="http://schemas.microsoft.com/office/powerpoint/2010/main" val="9664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08756AE-F909-46D4-9DF9-02E8A85E3519}"/>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a:solidFill>
                  <a:srgbClr val="000000"/>
                </a:solidFill>
                <a:latin typeface="Georgia" panose="02040502050405020303" pitchFamily="18" charset="0"/>
              </a:rPr>
              <a:t>Any questions ?</a:t>
            </a:r>
          </a:p>
        </p:txBody>
      </p:sp>
      <p:sp>
        <p:nvSpPr>
          <p:cNvPr id="15"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B010F15C-F508-45E4-BCBE-0C129EE6E244}"/>
              </a:ext>
            </a:extLst>
          </p:cNvPr>
          <p:cNvPicPr>
            <a:picLocks noChangeAspect="1"/>
          </p:cNvPicPr>
          <p:nvPr/>
        </p:nvPicPr>
        <p:blipFill rotWithShape="1">
          <a:blip r:embed="rId3">
            <a:alphaModFix/>
          </a:blip>
          <a:srcRect l="46990" r="2" b="2"/>
          <a:stretch/>
        </p:blipFill>
        <p:spPr>
          <a:xfrm>
            <a:off x="1" y="770037"/>
            <a:ext cx="5298683" cy="6097438"/>
          </a:xfrm>
          <a:custGeom>
            <a:avLst/>
            <a:gdLst>
              <a:gd name="connsiteX0" fmla="*/ 2178155 w 5298683"/>
              <a:gd name="connsiteY0" fmla="*/ 0 h 6097438"/>
              <a:gd name="connsiteX1" fmla="*/ 5298683 w 5298683"/>
              <a:gd name="connsiteY1" fmla="*/ 3120527 h 6097438"/>
              <a:gd name="connsiteX2" fmla="*/ 3392805 w 5298683"/>
              <a:gd name="connsiteY2" fmla="*/ 5995828 h 6097438"/>
              <a:gd name="connsiteX3" fmla="*/ 3115184 w 5298683"/>
              <a:gd name="connsiteY3" fmla="*/ 6097438 h 6097438"/>
              <a:gd name="connsiteX4" fmla="*/ 1241127 w 5298683"/>
              <a:gd name="connsiteY4" fmla="*/ 6097438 h 6097438"/>
              <a:gd name="connsiteX5" fmla="*/ 963506 w 5298683"/>
              <a:gd name="connsiteY5" fmla="*/ 5995828 h 6097438"/>
              <a:gd name="connsiteX6" fmla="*/ 193210 w 5298683"/>
              <a:gd name="connsiteY6" fmla="*/ 5528477 h 6097438"/>
              <a:gd name="connsiteX7" fmla="*/ 0 w 5298683"/>
              <a:gd name="connsiteY7" fmla="*/ 5352876 h 6097438"/>
              <a:gd name="connsiteX8" fmla="*/ 0 w 5298683"/>
              <a:gd name="connsiteY8" fmla="*/ 888178 h 6097438"/>
              <a:gd name="connsiteX9" fmla="*/ 193210 w 5298683"/>
              <a:gd name="connsiteY9" fmla="*/ 712577 h 6097438"/>
              <a:gd name="connsiteX10" fmla="*/ 2178155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
        <p:nvSpPr>
          <p:cNvPr id="4" name="Footer Placeholder 3">
            <a:extLst>
              <a:ext uri="{FF2B5EF4-FFF2-40B4-BE49-F238E27FC236}">
                <a16:creationId xmlns:a16="http://schemas.microsoft.com/office/drawing/2014/main" id="{4F6EF54D-CF83-4B2E-84E4-6EEE8291DF20}"/>
              </a:ext>
            </a:extLst>
          </p:cNvPr>
          <p:cNvSpPr>
            <a:spLocks noGrp="1"/>
          </p:cNvSpPr>
          <p:nvPr>
            <p:ph type="ftr" sz="quarter" idx="11"/>
          </p:nvPr>
        </p:nvSpPr>
        <p:spPr>
          <a:xfrm>
            <a:off x="5046689" y="6223702"/>
            <a:ext cx="5615514" cy="314067"/>
          </a:xfrm>
        </p:spPr>
        <p:txBody>
          <a:bodyPr vert="horz" lIns="91440" tIns="45720" rIns="91440" bIns="45720" rtlCol="0" anchor="ctr">
            <a:normAutofit/>
          </a:bodyPr>
          <a:lstStyle/>
          <a:p>
            <a:pPr algn="r">
              <a:spcAft>
                <a:spcPts val="600"/>
              </a:spcAft>
              <a:defRPr/>
            </a:pPr>
            <a:r>
              <a:rPr lang="en-US" sz="1100">
                <a:solidFill>
                  <a:schemeClr val="tx1"/>
                </a:solidFill>
                <a:ea typeface="+mn-lt"/>
                <a:cs typeface="+mn-lt"/>
              </a:rPr>
              <a:t>DAMG 6210</a:t>
            </a:r>
            <a:r>
              <a:rPr lang="en-US" sz="1100" kern="1200">
                <a:solidFill>
                  <a:schemeClr val="tx1"/>
                </a:solidFill>
                <a:latin typeface="Calibri" panose="020F0502020204030204"/>
                <a:ea typeface="+mn-ea"/>
                <a:cs typeface="+mn-cs"/>
              </a:rPr>
              <a:t> - Data Management and Database Design</a:t>
            </a:r>
            <a:endParaRPr lang="en-US">
              <a:solidFill>
                <a:schemeClr val="tx1"/>
              </a:solidFill>
              <a:cs typeface="Calibri"/>
            </a:endParaRPr>
          </a:p>
        </p:txBody>
      </p:sp>
      <p:sp>
        <p:nvSpPr>
          <p:cNvPr id="5" name="Slide Number Placeholder 4">
            <a:extLst>
              <a:ext uri="{FF2B5EF4-FFF2-40B4-BE49-F238E27FC236}">
                <a16:creationId xmlns:a16="http://schemas.microsoft.com/office/drawing/2014/main" id="{DE5377C6-4342-486D-A424-EF4777740C12}"/>
              </a:ext>
            </a:extLst>
          </p:cNvPr>
          <p:cNvSpPr>
            <a:spLocks noGrp="1"/>
          </p:cNvSpPr>
          <p:nvPr>
            <p:ph type="sldNum" sz="quarter" idx="12"/>
          </p:nvPr>
        </p:nvSpPr>
        <p:spPr>
          <a:xfrm>
            <a:off x="10825930" y="6223702"/>
            <a:ext cx="570728" cy="314067"/>
          </a:xfrm>
        </p:spPr>
        <p:txBody>
          <a:bodyPr vert="horz" lIns="91440" tIns="45720" rIns="91440" bIns="45720" rtlCol="0" anchor="ctr">
            <a:normAutofit/>
          </a:bodyPr>
          <a:lstStyle/>
          <a:p>
            <a:pPr>
              <a:spcAft>
                <a:spcPts val="600"/>
              </a:spcAft>
              <a:defRPr/>
            </a:pPr>
            <a:fld id="{28C9954B-FE70-4D2A-A756-8B0E04C347AF}" type="slidenum">
              <a:rPr lang="en-US" sz="1100">
                <a:solidFill>
                  <a:srgbClr val="898989"/>
                </a:solidFill>
                <a:latin typeface="Calibri" panose="020F0502020204030204"/>
              </a:rPr>
              <a:pPr>
                <a:spcAft>
                  <a:spcPts val="600"/>
                </a:spcAft>
                <a:defRPr/>
              </a:pPr>
              <a:t>17</a:t>
            </a:fld>
            <a:endParaRPr lang="en-US" sz="1100">
              <a:solidFill>
                <a:srgbClr val="898989"/>
              </a:solidFill>
              <a:latin typeface="Calibri" panose="020F0502020204030204"/>
            </a:endParaRPr>
          </a:p>
        </p:txBody>
      </p:sp>
    </p:spTree>
    <p:extLst>
      <p:ext uri="{BB962C8B-B14F-4D97-AF65-F5344CB8AC3E}">
        <p14:creationId xmlns:p14="http://schemas.microsoft.com/office/powerpoint/2010/main" val="3050442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B31B4B59-DB5C-4382-9F7B-35A7FB76E760}"/>
              </a:ext>
            </a:extLst>
          </p:cNvPr>
          <p:cNvSpPr>
            <a:spLocks noGrp="1"/>
          </p:cNvSpPr>
          <p:nvPr>
            <p:ph type="title"/>
          </p:nvPr>
        </p:nvSpPr>
        <p:spPr>
          <a:xfrm>
            <a:off x="804484" y="4267832"/>
            <a:ext cx="4805996" cy="1297115"/>
          </a:xfrm>
        </p:spPr>
        <p:txBody>
          <a:bodyPr vert="horz" lIns="91440" tIns="45720" rIns="91440" bIns="45720" rtlCol="0" anchor="t">
            <a:normAutofit/>
          </a:bodyPr>
          <a:lstStyle/>
          <a:p>
            <a:r>
              <a:rPr lang="en-US" kern="1200">
                <a:solidFill>
                  <a:srgbClr val="000000"/>
                </a:solidFill>
                <a:latin typeface="Georgia" panose="02040502050405020303" pitchFamily="18" charset="0"/>
              </a:rPr>
              <a:t>Thank you</a:t>
            </a:r>
          </a:p>
        </p:txBody>
      </p:sp>
      <p:sp>
        <p:nvSpPr>
          <p:cNvPr id="23"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descr="Winking Face with No Fill">
            <a:extLst>
              <a:ext uri="{FF2B5EF4-FFF2-40B4-BE49-F238E27FC236}">
                <a16:creationId xmlns:a16="http://schemas.microsoft.com/office/drawing/2014/main" id="{5AADE4CD-7FEB-4CE0-9514-864A371896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9770" y="1815320"/>
            <a:ext cx="4141760" cy="4141760"/>
          </a:xfrm>
          <a:prstGeom prst="rect">
            <a:avLst/>
          </a:prstGeom>
        </p:spPr>
      </p:pic>
      <p:sp>
        <p:nvSpPr>
          <p:cNvPr id="4" name="Footer Placeholder 3">
            <a:extLst>
              <a:ext uri="{FF2B5EF4-FFF2-40B4-BE49-F238E27FC236}">
                <a16:creationId xmlns:a16="http://schemas.microsoft.com/office/drawing/2014/main" id="{A3CBA8E7-F55A-4AE6-A7E1-DED963AE9AB5}"/>
              </a:ext>
            </a:extLst>
          </p:cNvPr>
          <p:cNvSpPr>
            <a:spLocks noGrp="1"/>
          </p:cNvSpPr>
          <p:nvPr>
            <p:ph type="ftr" sz="quarter" idx="11"/>
          </p:nvPr>
        </p:nvSpPr>
        <p:spPr>
          <a:xfrm>
            <a:off x="805661" y="6223702"/>
            <a:ext cx="6584750" cy="314067"/>
          </a:xfrm>
        </p:spPr>
        <p:txBody>
          <a:bodyPr vert="horz" lIns="91440" tIns="45720" rIns="91440" bIns="45720" rtlCol="0" anchor="ctr">
            <a:normAutofit/>
          </a:bodyPr>
          <a:lstStyle/>
          <a:p>
            <a:pPr algn="l">
              <a:spcAft>
                <a:spcPts val="600"/>
              </a:spcAft>
            </a:pPr>
            <a:r>
              <a:rPr lang="en-US" sz="1100">
                <a:solidFill>
                  <a:schemeClr val="tx1"/>
                </a:solidFill>
              </a:rPr>
              <a:t>DAMG</a:t>
            </a:r>
            <a:r>
              <a:rPr lang="en-US" sz="1100" kern="1200">
                <a:solidFill>
                  <a:schemeClr val="tx1"/>
                </a:solidFill>
                <a:latin typeface="+mn-lt"/>
                <a:ea typeface="+mn-ea"/>
                <a:cs typeface="+mn-cs"/>
              </a:rPr>
              <a:t> 6210 - Data Management and Database Design</a:t>
            </a:r>
          </a:p>
        </p:txBody>
      </p:sp>
      <p:sp>
        <p:nvSpPr>
          <p:cNvPr id="5" name="Slide Number Placeholder 4">
            <a:extLst>
              <a:ext uri="{FF2B5EF4-FFF2-40B4-BE49-F238E27FC236}">
                <a16:creationId xmlns:a16="http://schemas.microsoft.com/office/drawing/2014/main" id="{67B5A908-B809-4521-9FC3-962F2C0733E4}"/>
              </a:ext>
            </a:extLst>
          </p:cNvPr>
          <p:cNvSpPr>
            <a:spLocks noGrp="1"/>
          </p:cNvSpPr>
          <p:nvPr>
            <p:ph type="sldNum" sz="quarter" idx="12"/>
          </p:nvPr>
        </p:nvSpPr>
        <p:spPr>
          <a:xfrm>
            <a:off x="11623873" y="6281211"/>
            <a:ext cx="570728" cy="314067"/>
          </a:xfrm>
          <a:prstGeom prst="ellipse">
            <a:avLst/>
          </a:prstGeom>
        </p:spPr>
        <p:txBody>
          <a:bodyPr vert="horz" lIns="91440" tIns="45720" rIns="91440" bIns="45720" rtlCol="0" anchor="ctr">
            <a:normAutofit/>
          </a:bodyPr>
          <a:lstStyle/>
          <a:p>
            <a:pPr>
              <a:lnSpc>
                <a:spcPct val="90000"/>
              </a:lnSpc>
              <a:spcAft>
                <a:spcPts val="600"/>
              </a:spcAft>
            </a:pPr>
            <a:fld id="{28C9954B-FE70-4D2A-A756-8B0E04C347AF}" type="slidenum">
              <a:rPr lang="en-US" sz="900">
                <a:solidFill>
                  <a:srgbClr val="898989"/>
                </a:solidFill>
              </a:rPr>
              <a:pPr>
                <a:lnSpc>
                  <a:spcPct val="90000"/>
                </a:lnSpc>
                <a:spcAft>
                  <a:spcPts val="600"/>
                </a:spcAft>
              </a:pPr>
              <a:t>18</a:t>
            </a:fld>
            <a:endParaRPr lang="en-US" sz="900">
              <a:solidFill>
                <a:srgbClr val="898989"/>
              </a:solidFill>
            </a:endParaRPr>
          </a:p>
        </p:txBody>
      </p:sp>
    </p:spTree>
    <p:extLst>
      <p:ext uri="{BB962C8B-B14F-4D97-AF65-F5344CB8AC3E}">
        <p14:creationId xmlns:p14="http://schemas.microsoft.com/office/powerpoint/2010/main" val="187265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891BD3D-3478-62DC-1418-FCAD01527AB8}"/>
              </a:ext>
            </a:extLst>
          </p:cNvPr>
          <p:cNvSpPr>
            <a:spLocks noGrp="1"/>
          </p:cNvSpPr>
          <p:nvPr>
            <p:ph type="ftr" sz="quarter" idx="11"/>
          </p:nvPr>
        </p:nvSpPr>
        <p:spPr>
          <a:xfrm>
            <a:off x="78392" y="6397030"/>
            <a:ext cx="4114800" cy="365125"/>
          </a:xfrm>
        </p:spPr>
        <p:txBody>
          <a:bodyPr>
            <a:normAutofit/>
          </a:bodyPr>
          <a:lstStyle/>
          <a:p>
            <a:pPr algn="l">
              <a:spcAft>
                <a:spcPts val="600"/>
              </a:spcAft>
            </a:pPr>
            <a:r>
              <a:rPr lang="en-US" sz="1100">
                <a:solidFill>
                  <a:srgbClr val="FFFFFF"/>
                </a:solidFill>
                <a:ea typeface="+mn-lt"/>
                <a:cs typeface="+mn-lt"/>
              </a:rPr>
              <a:t>DAMG 6210 - Data Management and Database Design</a:t>
            </a:r>
            <a:endParaRPr lang="en-US">
              <a:ea typeface="+mn-lt"/>
              <a:cs typeface="+mn-lt"/>
            </a:endParaRP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vert="horz" lIns="91440" tIns="45720" rIns="91440" bIns="45720" rtlCol="0" anchor="t">
            <a:normAutofit/>
          </a:bodyPr>
          <a:lstStyle/>
          <a:p>
            <a:pPr algn="l">
              <a:spcAft>
                <a:spcPts val="600"/>
              </a:spcAft>
            </a:pPr>
            <a:fld id="{28C9954B-FE70-4D2A-A756-8B0E04C347AF}" type="slidenum">
              <a:rPr lang="en-US" sz="1100" dirty="0">
                <a:solidFill>
                  <a:schemeClr val="tx1">
                    <a:lumMod val="50000"/>
                    <a:lumOff val="50000"/>
                  </a:schemeClr>
                </a:solidFill>
              </a:rPr>
              <a:pPr algn="l">
                <a:spcAft>
                  <a:spcPts val="600"/>
                </a:spcAft>
              </a:pPr>
              <a:t>2</a:t>
            </a:fld>
            <a:endParaRPr lang="en-US" sz="1100">
              <a:solidFill>
                <a:schemeClr val="tx1">
                  <a:lumMod val="50000"/>
                  <a:lumOff val="50000"/>
                </a:schemeClr>
              </a:solidFill>
              <a:cs typeface="Calibri" panose="020F0502020204030204"/>
            </a:endParaRPr>
          </a:p>
        </p:txBody>
      </p:sp>
      <p:sp>
        <p:nvSpPr>
          <p:cNvPr id="11" name="TextBox 10">
            <a:extLst>
              <a:ext uri="{FF2B5EF4-FFF2-40B4-BE49-F238E27FC236}">
                <a16:creationId xmlns:a16="http://schemas.microsoft.com/office/drawing/2014/main" id="{B4D63100-925B-6A1E-2E6F-4E2B9F96034A}"/>
              </a:ext>
            </a:extLst>
          </p:cNvPr>
          <p:cNvSpPr txBox="1"/>
          <p:nvPr/>
        </p:nvSpPr>
        <p:spPr>
          <a:xfrm>
            <a:off x="4341961" y="258791"/>
            <a:ext cx="71024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Georgia"/>
                <a:ea typeface="+mn-lt"/>
                <a:cs typeface="+mn-lt"/>
              </a:rPr>
              <a:t>Background</a:t>
            </a:r>
            <a:endParaRPr lang="en-US">
              <a:latin typeface="Georgia" panose="02040502050405020303" pitchFamily="18" charset="0"/>
            </a:endParaRPr>
          </a:p>
        </p:txBody>
      </p:sp>
      <p:sp>
        <p:nvSpPr>
          <p:cNvPr id="12" name="TextBox 11">
            <a:extLst>
              <a:ext uri="{FF2B5EF4-FFF2-40B4-BE49-F238E27FC236}">
                <a16:creationId xmlns:a16="http://schemas.microsoft.com/office/drawing/2014/main" id="{0AAA2E2B-E281-F2F1-4ADB-E6793103B484}"/>
              </a:ext>
            </a:extLst>
          </p:cNvPr>
          <p:cNvSpPr txBox="1"/>
          <p:nvPr/>
        </p:nvSpPr>
        <p:spPr>
          <a:xfrm>
            <a:off x="4341962" y="1178943"/>
            <a:ext cx="7238999"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1400">
                <a:latin typeface="Georgia" panose="02040502050405020303" pitchFamily="18" charset="0"/>
                <a:cs typeface="Arial"/>
              </a:rPr>
              <a:t>The rapid expansion of global trade, advancements in transportation, and the advent of information technology have revolutionized the logistics landscape.  </a:t>
            </a:r>
          </a:p>
          <a:p>
            <a:pPr marL="285750" indent="-285750">
              <a:buFont typeface="Arial,Sans-Serif"/>
              <a:buChar char="•"/>
            </a:pPr>
            <a:endParaRPr lang="en-US" sz="1400">
              <a:latin typeface="Georgia" panose="02040502050405020303" pitchFamily="18" charset="0"/>
              <a:cs typeface="Arial"/>
            </a:endParaRPr>
          </a:p>
          <a:p>
            <a:pPr marL="285750" indent="-285750">
              <a:buFont typeface="Arial,Sans-Serif"/>
              <a:buChar char="•"/>
            </a:pPr>
            <a:r>
              <a:rPr lang="en-US" sz="1400">
                <a:latin typeface="Georgia" panose="02040502050405020303" pitchFamily="18" charset="0"/>
                <a:cs typeface="Arial"/>
              </a:rPr>
              <a:t>In the early days, logistics management primarily involved manual processes, relying on pen-and-paper records and human coordination. However, with the proliferation of computers and the internet, logistics management systems have transitioned into digital platforms that leverage automation, data analytics, and real-time communication. </a:t>
            </a:r>
          </a:p>
          <a:p>
            <a:pPr marL="285750" indent="-285750">
              <a:buFont typeface="Arial,Sans-Serif"/>
              <a:buChar char="•"/>
            </a:pPr>
            <a:endParaRPr lang="en-US" sz="1400">
              <a:latin typeface="Georgia" panose="02040502050405020303" pitchFamily="18" charset="0"/>
              <a:cs typeface="Arial"/>
            </a:endParaRPr>
          </a:p>
          <a:p>
            <a:pPr marL="285750" indent="-285750">
              <a:buFont typeface="Arial,Sans-Serif"/>
              <a:buChar char="•"/>
            </a:pPr>
            <a:r>
              <a:rPr lang="en-US" sz="1400">
                <a:latin typeface="Georgia" panose="02040502050405020303" pitchFamily="18" charset="0"/>
                <a:cs typeface="Arial"/>
              </a:rPr>
              <a:t>The rise of e-commerce and consumer expectations for fast and reliable deliveries has further driven the demand for efficient logistics management solutions.  </a:t>
            </a:r>
          </a:p>
          <a:p>
            <a:pPr marL="285750" indent="-285750">
              <a:buFont typeface="Arial,Sans-Serif"/>
              <a:buChar char="•"/>
            </a:pPr>
            <a:endParaRPr lang="en-US" sz="1400">
              <a:latin typeface="Georgia" panose="02040502050405020303" pitchFamily="18" charset="0"/>
              <a:cs typeface="Arial"/>
            </a:endParaRPr>
          </a:p>
          <a:p>
            <a:pPr marL="285750" indent="-285750">
              <a:buFont typeface="Arial,Sans-Serif"/>
              <a:buChar char="•"/>
            </a:pPr>
            <a:r>
              <a:rPr lang="en-US" sz="1400">
                <a:latin typeface="Georgia" panose="02040502050405020303" pitchFamily="18" charset="0"/>
                <a:cs typeface="Arial"/>
              </a:rPr>
              <a:t>Companies now face the challenge of handling complex supply chains, multiple transportation modes, global distribution networks, and the need for seamless integration with suppliers and partners. </a:t>
            </a:r>
          </a:p>
          <a:p>
            <a:pPr marL="285750" indent="-285750">
              <a:buFont typeface="Arial,Sans-Serif"/>
              <a:buChar char="•"/>
            </a:pPr>
            <a:endParaRPr lang="en-US" sz="1400">
              <a:latin typeface="Georgia" panose="02040502050405020303" pitchFamily="18" charset="0"/>
              <a:cs typeface="Arial"/>
            </a:endParaRPr>
          </a:p>
          <a:p>
            <a:pPr marL="285750" indent="-285750">
              <a:buFont typeface="Arial,Sans-Serif"/>
              <a:buChar char="•"/>
            </a:pPr>
            <a:r>
              <a:rPr lang="en-US" sz="1400">
                <a:latin typeface="Georgia" panose="02040502050405020303" pitchFamily="18" charset="0"/>
                <a:cs typeface="Arial"/>
              </a:rPr>
              <a:t>As a result, logistics management systems have become an integral part of supply chain management, enabling businesses to gain better control over their operations, reduce costs, improve customer service, and adapt to the ever-changing demands of the market.</a:t>
            </a:r>
            <a:endParaRPr lang="en-US" sz="1600">
              <a:latin typeface="Georgia" panose="02040502050405020303" pitchFamily="18" charset="0"/>
              <a:cs typeface="Calibri"/>
            </a:endParaRPr>
          </a:p>
        </p:txBody>
      </p:sp>
      <p:pic>
        <p:nvPicPr>
          <p:cNvPr id="13" name="Picture 12">
            <a:extLst>
              <a:ext uri="{FF2B5EF4-FFF2-40B4-BE49-F238E27FC236}">
                <a16:creationId xmlns:a16="http://schemas.microsoft.com/office/drawing/2014/main" id="{54E9A1DE-0B5E-E56A-2576-8313DB521867}"/>
              </a:ext>
            </a:extLst>
          </p:cNvPr>
          <p:cNvPicPr>
            <a:picLocks noChangeAspect="1"/>
          </p:cNvPicPr>
          <p:nvPr/>
        </p:nvPicPr>
        <p:blipFill>
          <a:blip r:embed="rId2"/>
          <a:stretch>
            <a:fillRect/>
          </a:stretch>
        </p:blipFill>
        <p:spPr>
          <a:xfrm>
            <a:off x="611039" y="2332498"/>
            <a:ext cx="2686050" cy="1933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941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891BD3D-3478-62DC-1418-FCAD01527AB8}"/>
              </a:ext>
            </a:extLst>
          </p:cNvPr>
          <p:cNvSpPr>
            <a:spLocks noGrp="1"/>
          </p:cNvSpPr>
          <p:nvPr>
            <p:ph type="ftr" sz="quarter" idx="11"/>
          </p:nvPr>
        </p:nvSpPr>
        <p:spPr>
          <a:xfrm>
            <a:off x="78392" y="6397030"/>
            <a:ext cx="4114800" cy="365125"/>
          </a:xfrm>
        </p:spPr>
        <p:txBody>
          <a:bodyPr>
            <a:normAutofit/>
          </a:bodyPr>
          <a:lstStyle/>
          <a:p>
            <a:pPr algn="l">
              <a:spcAft>
                <a:spcPts val="600"/>
              </a:spcAft>
            </a:pPr>
            <a:r>
              <a:rPr lang="en-US" sz="1100">
                <a:solidFill>
                  <a:srgbClr val="FFFFFF"/>
                </a:solidFill>
                <a:ea typeface="+mn-lt"/>
                <a:cs typeface="+mn-lt"/>
              </a:rPr>
              <a:t>DAMG 6210 - Data Management and Database Design</a:t>
            </a:r>
            <a:endParaRPr lang="en-US">
              <a:ea typeface="+mn-lt"/>
              <a:cs typeface="+mn-lt"/>
            </a:endParaRP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vert="horz" lIns="91440" tIns="45720" rIns="91440" bIns="45720" rtlCol="0" anchor="b">
            <a:normAutofit/>
          </a:bodyPr>
          <a:lstStyle/>
          <a:p>
            <a:pPr>
              <a:spcAft>
                <a:spcPts val="600"/>
              </a:spcAft>
            </a:pPr>
            <a:fld id="{28C9954B-FE70-4D2A-A756-8B0E04C347AF}" type="slidenum">
              <a:rPr lang="en-US" sz="1100" dirty="0">
                <a:solidFill>
                  <a:schemeClr val="tx1">
                    <a:lumMod val="50000"/>
                    <a:lumOff val="50000"/>
                  </a:schemeClr>
                </a:solidFill>
              </a:rPr>
              <a:pPr>
                <a:spcAft>
                  <a:spcPts val="600"/>
                </a:spcAft>
              </a:pPr>
              <a:t>3</a:t>
            </a:fld>
            <a:endParaRPr lang="en-US" sz="1100">
              <a:solidFill>
                <a:schemeClr val="tx1">
                  <a:lumMod val="50000"/>
                  <a:lumOff val="50000"/>
                </a:schemeClr>
              </a:solidFill>
              <a:cs typeface="Calibri" panose="020F0502020204030204"/>
            </a:endParaRPr>
          </a:p>
        </p:txBody>
      </p:sp>
      <p:sp>
        <p:nvSpPr>
          <p:cNvPr id="6" name="TextBox 5">
            <a:extLst>
              <a:ext uri="{FF2B5EF4-FFF2-40B4-BE49-F238E27FC236}">
                <a16:creationId xmlns:a16="http://schemas.microsoft.com/office/drawing/2014/main" id="{83055F9E-3A35-15CE-07D3-B822EB44C817}"/>
              </a:ext>
            </a:extLst>
          </p:cNvPr>
          <p:cNvSpPr txBox="1"/>
          <p:nvPr/>
        </p:nvSpPr>
        <p:spPr>
          <a:xfrm>
            <a:off x="345056" y="1940943"/>
            <a:ext cx="28754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a:solidFill>
                <a:srgbClr val="FFFFFF"/>
              </a:solidFill>
              <a:latin typeface="Georgia" panose="02040502050405020303" pitchFamily="18" charset="0"/>
              <a:ea typeface="Calibri"/>
              <a:cs typeface="Calibri"/>
            </a:endParaRPr>
          </a:p>
        </p:txBody>
      </p:sp>
      <p:sp>
        <p:nvSpPr>
          <p:cNvPr id="7" name="Content Placeholder 2">
            <a:extLst>
              <a:ext uri="{FF2B5EF4-FFF2-40B4-BE49-F238E27FC236}">
                <a16:creationId xmlns:a16="http://schemas.microsoft.com/office/drawing/2014/main" id="{AD408DAA-6F20-A222-AF44-000F9A237862}"/>
              </a:ext>
            </a:extLst>
          </p:cNvPr>
          <p:cNvSpPr>
            <a:spLocks noGrp="1"/>
          </p:cNvSpPr>
          <p:nvPr>
            <p:ph idx="1"/>
          </p:nvPr>
        </p:nvSpPr>
        <p:spPr>
          <a:xfrm>
            <a:off x="4197439" y="1825625"/>
            <a:ext cx="7156361" cy="4351338"/>
          </a:xfrm>
        </p:spPr>
        <p:txBody>
          <a:bodyPr vert="horz" lIns="91440" tIns="45720" rIns="91440" bIns="45720" rtlCol="0" anchor="t">
            <a:normAutofit/>
          </a:bodyPr>
          <a:lstStyle/>
          <a:p>
            <a:r>
              <a:rPr lang="en-US">
                <a:cs typeface="Calibri"/>
              </a:rPr>
              <a:t>Objective</a:t>
            </a:r>
            <a:endParaRPr lang="en-US"/>
          </a:p>
          <a:p>
            <a:r>
              <a:rPr lang="en-US">
                <a:cs typeface="Calibri"/>
              </a:rPr>
              <a:t>Business Challenges</a:t>
            </a:r>
          </a:p>
          <a:p>
            <a:r>
              <a:rPr lang="en-US">
                <a:cs typeface="Calibri"/>
              </a:rPr>
              <a:t>Business Rules </a:t>
            </a:r>
          </a:p>
          <a:p>
            <a:endParaRPr lang="en-US">
              <a:cs typeface="Calibri"/>
            </a:endParaRPr>
          </a:p>
        </p:txBody>
      </p:sp>
      <p:sp>
        <p:nvSpPr>
          <p:cNvPr id="9" name="TextBox 8">
            <a:extLst>
              <a:ext uri="{FF2B5EF4-FFF2-40B4-BE49-F238E27FC236}">
                <a16:creationId xmlns:a16="http://schemas.microsoft.com/office/drawing/2014/main" id="{64A6EAEB-6897-FDAB-CF94-972A86DC992E}"/>
              </a:ext>
            </a:extLst>
          </p:cNvPr>
          <p:cNvSpPr txBox="1"/>
          <p:nvPr/>
        </p:nvSpPr>
        <p:spPr>
          <a:xfrm>
            <a:off x="345056" y="1940943"/>
            <a:ext cx="287547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FFFF"/>
                </a:solidFill>
                <a:latin typeface="Georgia"/>
                <a:ea typeface="+mn-lt"/>
                <a:cs typeface="+mn-lt"/>
              </a:rPr>
              <a:t>Logistics Management System </a:t>
            </a:r>
            <a:endParaRPr lang="en-US" sz="3600">
              <a:solidFill>
                <a:srgbClr val="FFFFFF"/>
              </a:solidFill>
              <a:latin typeface="Georgia"/>
              <a:ea typeface="Calibri"/>
              <a:cs typeface="Calibri"/>
            </a:endParaRPr>
          </a:p>
        </p:txBody>
      </p:sp>
    </p:spTree>
    <p:extLst>
      <p:ext uri="{BB962C8B-B14F-4D97-AF65-F5344CB8AC3E}">
        <p14:creationId xmlns:p14="http://schemas.microsoft.com/office/powerpoint/2010/main" val="163052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891BD3D-3478-62DC-1418-FCAD01527AB8}"/>
              </a:ext>
            </a:extLst>
          </p:cNvPr>
          <p:cNvSpPr>
            <a:spLocks noGrp="1"/>
          </p:cNvSpPr>
          <p:nvPr>
            <p:ph type="ftr" sz="quarter" idx="11"/>
          </p:nvPr>
        </p:nvSpPr>
        <p:spPr>
          <a:xfrm>
            <a:off x="78392" y="6397030"/>
            <a:ext cx="4114800" cy="365125"/>
          </a:xfrm>
        </p:spPr>
        <p:txBody>
          <a:bodyPr>
            <a:normAutofit/>
          </a:bodyPr>
          <a:lstStyle/>
          <a:p>
            <a:pPr algn="l">
              <a:spcAft>
                <a:spcPts val="600"/>
              </a:spcAft>
            </a:pPr>
            <a:r>
              <a:rPr lang="en-US" sz="1100">
                <a:solidFill>
                  <a:srgbClr val="FFFFFF"/>
                </a:solidFill>
                <a:ea typeface="+mn-lt"/>
                <a:cs typeface="+mn-lt"/>
              </a:rPr>
              <a:t>DAMG 6210 - Data Management and Database Design</a:t>
            </a:r>
            <a:endParaRPr lang="en-US">
              <a:ea typeface="+mn-lt"/>
              <a:cs typeface="+mn-lt"/>
            </a:endParaRP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vert="horz" lIns="91440" tIns="45720" rIns="91440" bIns="45720" rtlCol="0" anchor="b">
            <a:normAutofit/>
          </a:bodyPr>
          <a:lstStyle/>
          <a:p>
            <a:pPr>
              <a:spcAft>
                <a:spcPts val="600"/>
              </a:spcAft>
            </a:pPr>
            <a:fld id="{28C9954B-FE70-4D2A-A756-8B0E04C347AF}" type="slidenum">
              <a:rPr lang="en-US" sz="1100" dirty="0">
                <a:solidFill>
                  <a:schemeClr val="tx1">
                    <a:lumMod val="50000"/>
                    <a:lumOff val="50000"/>
                  </a:schemeClr>
                </a:solidFill>
              </a:rPr>
              <a:pPr>
                <a:spcAft>
                  <a:spcPts val="600"/>
                </a:spcAft>
              </a:pPr>
              <a:t>4</a:t>
            </a:fld>
            <a:endParaRPr lang="en-US" sz="1100">
              <a:solidFill>
                <a:schemeClr val="tx1">
                  <a:lumMod val="50000"/>
                  <a:lumOff val="50000"/>
                </a:schemeClr>
              </a:solidFill>
              <a:cs typeface="Calibri" panose="020F0502020204030204"/>
            </a:endParaRPr>
          </a:p>
        </p:txBody>
      </p:sp>
      <p:pic>
        <p:nvPicPr>
          <p:cNvPr id="3" name="Picture 5" descr="A screenshot of a computer screen&#10;&#10;Description automatically generated">
            <a:extLst>
              <a:ext uri="{FF2B5EF4-FFF2-40B4-BE49-F238E27FC236}">
                <a16:creationId xmlns:a16="http://schemas.microsoft.com/office/drawing/2014/main" id="{21E1CE8F-1511-2D89-D051-32CE4BB1DD5E}"/>
              </a:ext>
            </a:extLst>
          </p:cNvPr>
          <p:cNvPicPr>
            <a:picLocks noChangeAspect="1"/>
          </p:cNvPicPr>
          <p:nvPr/>
        </p:nvPicPr>
        <p:blipFill>
          <a:blip r:embed="rId2"/>
          <a:stretch>
            <a:fillRect/>
          </a:stretch>
        </p:blipFill>
        <p:spPr>
          <a:xfrm>
            <a:off x="3311320" y="-4316"/>
            <a:ext cx="8581274" cy="6871426"/>
          </a:xfrm>
          <a:prstGeom prst="rect">
            <a:avLst/>
          </a:prstGeom>
        </p:spPr>
      </p:pic>
      <p:sp>
        <p:nvSpPr>
          <p:cNvPr id="6" name="TextBox 5">
            <a:extLst>
              <a:ext uri="{FF2B5EF4-FFF2-40B4-BE49-F238E27FC236}">
                <a16:creationId xmlns:a16="http://schemas.microsoft.com/office/drawing/2014/main" id="{83055F9E-3A35-15CE-07D3-B822EB44C817}"/>
              </a:ext>
            </a:extLst>
          </p:cNvPr>
          <p:cNvSpPr txBox="1"/>
          <p:nvPr/>
        </p:nvSpPr>
        <p:spPr>
          <a:xfrm>
            <a:off x="345056" y="1940943"/>
            <a:ext cx="287547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rgbClr val="FFFFFF"/>
                </a:solidFill>
                <a:latin typeface="Georgia" panose="02040502050405020303" pitchFamily="18" charset="0"/>
                <a:ea typeface="+mn-lt"/>
                <a:cs typeface="+mn-lt"/>
              </a:rPr>
              <a:t>Entity </a:t>
            </a:r>
            <a:endParaRPr lang="en-US">
              <a:solidFill>
                <a:srgbClr val="000000"/>
              </a:solidFill>
              <a:latin typeface="Georgia" panose="02040502050405020303" pitchFamily="18" charset="0"/>
              <a:ea typeface="+mn-lt"/>
              <a:cs typeface="+mn-lt"/>
            </a:endParaRPr>
          </a:p>
          <a:p>
            <a:r>
              <a:rPr lang="en-US" sz="3600">
                <a:solidFill>
                  <a:srgbClr val="FFFFFF"/>
                </a:solidFill>
                <a:latin typeface="Georgia" panose="02040502050405020303" pitchFamily="18" charset="0"/>
                <a:ea typeface="+mn-lt"/>
                <a:cs typeface="+mn-lt"/>
              </a:rPr>
              <a:t>Relationship </a:t>
            </a:r>
            <a:endParaRPr lang="en-US">
              <a:solidFill>
                <a:srgbClr val="000000"/>
              </a:solidFill>
              <a:latin typeface="Georgia" panose="02040502050405020303" pitchFamily="18" charset="0"/>
              <a:ea typeface="+mn-lt"/>
              <a:cs typeface="+mn-lt"/>
            </a:endParaRPr>
          </a:p>
          <a:p>
            <a:r>
              <a:rPr lang="en-US" sz="3600">
                <a:solidFill>
                  <a:srgbClr val="FFFFFF"/>
                </a:solidFill>
                <a:latin typeface="Georgia" panose="02040502050405020303" pitchFamily="18" charset="0"/>
                <a:ea typeface="+mn-lt"/>
                <a:cs typeface="+mn-lt"/>
              </a:rPr>
              <a:t>Diagram</a:t>
            </a:r>
            <a:endParaRPr lang="en-US">
              <a:latin typeface="Georgia" panose="02040502050405020303" pitchFamily="18" charset="0"/>
              <a:cs typeface="Calibri"/>
            </a:endParaRPr>
          </a:p>
        </p:txBody>
      </p:sp>
    </p:spTree>
    <p:extLst>
      <p:ext uri="{BB962C8B-B14F-4D97-AF65-F5344CB8AC3E}">
        <p14:creationId xmlns:p14="http://schemas.microsoft.com/office/powerpoint/2010/main" val="80006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8800F961-4244-4A62-AB93-F218C852D2BB}"/>
              </a:ext>
            </a:extLst>
          </p:cNvPr>
          <p:cNvSpPr txBox="1"/>
          <p:nvPr/>
        </p:nvSpPr>
        <p:spPr>
          <a:xfrm>
            <a:off x="-2607" y="1545952"/>
            <a:ext cx="3671765" cy="2094246"/>
          </a:xfrm>
          <a:prstGeom prst="ellipse">
            <a:avLst/>
          </a:prstGeom>
        </p:spPr>
        <p:txBody>
          <a:bodyPr vert="horz" lIns="91440" tIns="45720" rIns="91440" bIns="45720" rtlCol="0" anchor="t">
            <a:normAutofit/>
          </a:bodyPr>
          <a:lstStyle/>
          <a:p>
            <a:pPr>
              <a:lnSpc>
                <a:spcPct val="90000"/>
              </a:lnSpc>
              <a:spcBef>
                <a:spcPct val="0"/>
              </a:spcBef>
              <a:spcAft>
                <a:spcPts val="600"/>
              </a:spcAft>
            </a:pPr>
            <a:endParaRPr lang="en-US" sz="3600" kern="1200">
              <a:solidFill>
                <a:srgbClr val="FFFFFF"/>
              </a:solidFill>
              <a:latin typeface="+mj-lt"/>
              <a:ea typeface="Calibri Light"/>
              <a:cs typeface="Calibri Light"/>
            </a:endParaRPr>
          </a:p>
        </p:txBody>
      </p:sp>
      <p:sp>
        <p:nvSpPr>
          <p:cNvPr id="4" name="Footer Placeholder 3">
            <a:extLst>
              <a:ext uri="{FF2B5EF4-FFF2-40B4-BE49-F238E27FC236}">
                <a16:creationId xmlns:a16="http://schemas.microsoft.com/office/drawing/2014/main" id="{F9A15BC4-B564-4112-BC4E-AEDE435F2605}"/>
              </a:ext>
            </a:extLst>
          </p:cNvPr>
          <p:cNvSpPr>
            <a:spLocks noGrp="1"/>
          </p:cNvSpPr>
          <p:nvPr>
            <p:ph type="ftr" sz="quarter" idx="11"/>
          </p:nvPr>
        </p:nvSpPr>
        <p:spPr>
          <a:xfrm>
            <a:off x="190850" y="6531404"/>
            <a:ext cx="4114800" cy="365760"/>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DAMG 6210 - Data Management and Database Design</a:t>
            </a:r>
          </a:p>
        </p:txBody>
      </p:sp>
      <p:sp>
        <p:nvSpPr>
          <p:cNvPr id="5" name="Slide Number Placeholder 4">
            <a:extLst>
              <a:ext uri="{FF2B5EF4-FFF2-40B4-BE49-F238E27FC236}">
                <a16:creationId xmlns:a16="http://schemas.microsoft.com/office/drawing/2014/main" id="{3A28E270-1790-4086-9870-E6CBC23DFC23}"/>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pic>
        <p:nvPicPr>
          <p:cNvPr id="2" name="Picture 5" descr="A diagram of a customer&#10;&#10;Description automatically generated">
            <a:extLst>
              <a:ext uri="{FF2B5EF4-FFF2-40B4-BE49-F238E27FC236}">
                <a16:creationId xmlns:a16="http://schemas.microsoft.com/office/drawing/2014/main" id="{2D77F6BB-22A9-FD77-FACB-4102D7FAA630}"/>
              </a:ext>
            </a:extLst>
          </p:cNvPr>
          <p:cNvPicPr>
            <a:picLocks noChangeAspect="1"/>
          </p:cNvPicPr>
          <p:nvPr/>
        </p:nvPicPr>
        <p:blipFill>
          <a:blip r:embed="rId2"/>
          <a:stretch>
            <a:fillRect/>
          </a:stretch>
        </p:blipFill>
        <p:spPr>
          <a:xfrm>
            <a:off x="-9588" y="-1064"/>
            <a:ext cx="12250800" cy="6533583"/>
          </a:xfrm>
          <a:prstGeom prst="rect">
            <a:avLst/>
          </a:prstGeom>
        </p:spPr>
      </p:pic>
    </p:spTree>
    <p:extLst>
      <p:ext uri="{BB962C8B-B14F-4D97-AF65-F5344CB8AC3E}">
        <p14:creationId xmlns:p14="http://schemas.microsoft.com/office/powerpoint/2010/main" val="145816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478459" y="681037"/>
            <a:ext cx="2850569" cy="1250253"/>
          </a:xfrm>
        </p:spPr>
        <p:txBody>
          <a:bodyPr anchor="b">
            <a:normAutofit/>
          </a:bodyPr>
          <a:lstStyle/>
          <a:p>
            <a:r>
              <a:rPr lang="en-US" sz="3100">
                <a:solidFill>
                  <a:srgbClr val="FFFFFF"/>
                </a:solidFill>
                <a:latin typeface="Georgia" panose="02040502050405020303" pitchFamily="18" charset="0"/>
                <a:ea typeface="Calibri Light"/>
                <a:cs typeface="Calibri Light"/>
              </a:rPr>
              <a:t>SQL DDL</a:t>
            </a:r>
            <a:br>
              <a:rPr lang="en-US" sz="3100">
                <a:latin typeface="Georgia" panose="02040502050405020303" pitchFamily="18" charset="0"/>
                <a:ea typeface="Calibri Light"/>
                <a:cs typeface="Calibri Light"/>
              </a:rPr>
            </a:br>
            <a:r>
              <a:rPr lang="en-US" sz="3100">
                <a:solidFill>
                  <a:srgbClr val="FFFFFF"/>
                </a:solidFill>
                <a:latin typeface="Georgia" panose="02040502050405020303" pitchFamily="18" charset="0"/>
                <a:cs typeface="Calibri Light"/>
              </a:rPr>
              <a:t>Create</a:t>
            </a:r>
          </a:p>
        </p:txBody>
      </p:sp>
      <p:sp>
        <p:nvSpPr>
          <p:cNvPr id="4" name="Footer Placeholder 3">
            <a:extLst>
              <a:ext uri="{FF2B5EF4-FFF2-40B4-BE49-F238E27FC236}">
                <a16:creationId xmlns:a16="http://schemas.microsoft.com/office/drawing/2014/main" id="{C891BD3D-3478-62DC-1418-FCAD01527AB8}"/>
              </a:ext>
            </a:extLst>
          </p:cNvPr>
          <p:cNvSpPr>
            <a:spLocks noGrp="1"/>
          </p:cNvSpPr>
          <p:nvPr>
            <p:ph type="ftr" sz="quarter" idx="11"/>
          </p:nvPr>
        </p:nvSpPr>
        <p:spPr>
          <a:xfrm>
            <a:off x="78392" y="6397030"/>
            <a:ext cx="4114800" cy="365125"/>
          </a:xfrm>
        </p:spPr>
        <p:txBody>
          <a:bodyPr>
            <a:normAutofit/>
          </a:bodyPr>
          <a:lstStyle/>
          <a:p>
            <a:pPr algn="l">
              <a:spcAft>
                <a:spcPts val="600"/>
              </a:spcAft>
            </a:pPr>
            <a:r>
              <a:rPr lang="en-US" sz="1100">
                <a:solidFill>
                  <a:srgbClr val="FFFFFF"/>
                </a:solidFill>
                <a:ea typeface="+mn-lt"/>
                <a:cs typeface="+mn-lt"/>
              </a:rPr>
              <a:t>DAMG 6210 - Data Management and Database Design</a:t>
            </a:r>
            <a:endParaRPr lang="en-US">
              <a:ea typeface="+mn-lt"/>
              <a:cs typeface="+mn-lt"/>
            </a:endParaRPr>
          </a:p>
        </p:txBody>
      </p:sp>
      <p:sp>
        <p:nvSpPr>
          <p:cNvPr id="3" name="Content Placeholder 2">
            <a:extLst>
              <a:ext uri="{FF2B5EF4-FFF2-40B4-BE49-F238E27FC236}">
                <a16:creationId xmlns:a16="http://schemas.microsoft.com/office/drawing/2014/main" id="{80916830-9A67-2A6D-3C35-1B7AFEEAEC8B}"/>
              </a:ext>
            </a:extLst>
          </p:cNvPr>
          <p:cNvSpPr>
            <a:spLocks noGrp="1"/>
          </p:cNvSpPr>
          <p:nvPr>
            <p:ph idx="1"/>
          </p:nvPr>
        </p:nvSpPr>
        <p:spPr>
          <a:xfrm>
            <a:off x="468268" y="1955720"/>
            <a:ext cx="2720607" cy="2918525"/>
          </a:xfrm>
        </p:spPr>
        <p:txBody>
          <a:bodyPr vert="horz" lIns="91440" tIns="45720" rIns="91440" bIns="45720" rtlCol="0" anchor="ctr">
            <a:normAutofit/>
          </a:bodyPr>
          <a:lstStyle/>
          <a:p>
            <a:pPr>
              <a:buFont typeface="Arial"/>
              <a:buChar char="•"/>
            </a:pPr>
            <a:r>
              <a:rPr lang="en-US" sz="1800">
                <a:solidFill>
                  <a:srgbClr val="FFFFFF"/>
                </a:solidFill>
                <a:latin typeface="Georgia" panose="02040502050405020303" pitchFamily="18" charset="0"/>
                <a:ea typeface="Calibri" panose="020F0502020204030204"/>
                <a:cs typeface="Calibri" panose="020F0502020204030204"/>
              </a:rPr>
              <a:t>The core of the entire system is the </a:t>
            </a:r>
            <a:r>
              <a:rPr lang="en-US" sz="1800" b="1">
                <a:solidFill>
                  <a:srgbClr val="FFFFFF"/>
                </a:solidFill>
                <a:latin typeface="Georgia" panose="02040502050405020303" pitchFamily="18" charset="0"/>
                <a:ea typeface="Calibri" panose="020F0502020204030204"/>
                <a:cs typeface="Calibri" panose="020F0502020204030204"/>
              </a:rPr>
              <a:t>Logistics System </a:t>
            </a:r>
            <a:r>
              <a:rPr lang="en-US" sz="1800">
                <a:solidFill>
                  <a:srgbClr val="FFFFFF"/>
                </a:solidFill>
                <a:latin typeface="Georgia" panose="02040502050405020303" pitchFamily="18" charset="0"/>
                <a:ea typeface="Calibri" panose="020F0502020204030204"/>
                <a:cs typeface="Calibri" panose="020F0502020204030204"/>
              </a:rPr>
              <a:t>table, serving as the central point of connection to various other tables, including Shipments, Customers, Finances, Employees, and more.</a:t>
            </a: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vert="horz" lIns="91440" tIns="45720" rIns="91440" bIns="45720" rtlCol="0" anchor="t">
            <a:normAutofit/>
          </a:bodyPr>
          <a:lstStyle/>
          <a:p>
            <a:pPr algn="l">
              <a:spcAft>
                <a:spcPts val="600"/>
              </a:spcAft>
            </a:pPr>
            <a:fld id="{28C9954B-FE70-4D2A-A756-8B0E04C347AF}" type="slidenum">
              <a:rPr lang="en-US" sz="1100" dirty="0">
                <a:solidFill>
                  <a:schemeClr val="tx1">
                    <a:lumMod val="50000"/>
                    <a:lumOff val="50000"/>
                  </a:schemeClr>
                </a:solidFill>
              </a:rPr>
              <a:pPr algn="l">
                <a:spcAft>
                  <a:spcPts val="600"/>
                </a:spcAft>
              </a:pPr>
              <a:t>6</a:t>
            </a:fld>
            <a:endParaRPr lang="en-US" sz="1100">
              <a:solidFill>
                <a:schemeClr val="tx1">
                  <a:lumMod val="50000"/>
                  <a:lumOff val="50000"/>
                </a:schemeClr>
              </a:solidFill>
              <a:cs typeface="Calibri" panose="020F0502020204030204"/>
            </a:endParaRPr>
          </a:p>
        </p:txBody>
      </p:sp>
      <p:pic>
        <p:nvPicPr>
          <p:cNvPr id="6" name="Picture 7" descr="A screenshot of a computer code&#10;&#10;Description automatically generated">
            <a:extLst>
              <a:ext uri="{FF2B5EF4-FFF2-40B4-BE49-F238E27FC236}">
                <a16:creationId xmlns:a16="http://schemas.microsoft.com/office/drawing/2014/main" id="{F8071E67-81D3-461A-EC4D-90A25DC17200}"/>
              </a:ext>
            </a:extLst>
          </p:cNvPr>
          <p:cNvPicPr>
            <a:picLocks noChangeAspect="1"/>
          </p:cNvPicPr>
          <p:nvPr/>
        </p:nvPicPr>
        <p:blipFill rotWithShape="1">
          <a:blip r:embed="rId2"/>
          <a:srcRect t="1899" r="-175" b="40"/>
          <a:stretch/>
        </p:blipFill>
        <p:spPr>
          <a:xfrm>
            <a:off x="3697034" y="5753"/>
            <a:ext cx="4129392" cy="6865389"/>
          </a:xfrm>
          <a:prstGeom prst="rect">
            <a:avLst/>
          </a:prstGeom>
        </p:spPr>
      </p:pic>
      <p:pic>
        <p:nvPicPr>
          <p:cNvPr id="8" name="Picture 9" descr="A screenshot of a computer code&#10;&#10;Description automatically generated">
            <a:extLst>
              <a:ext uri="{FF2B5EF4-FFF2-40B4-BE49-F238E27FC236}">
                <a16:creationId xmlns:a16="http://schemas.microsoft.com/office/drawing/2014/main" id="{E4321B55-C47B-24D7-729F-B3EE775B51BA}"/>
              </a:ext>
            </a:extLst>
          </p:cNvPr>
          <p:cNvPicPr>
            <a:picLocks noChangeAspect="1"/>
          </p:cNvPicPr>
          <p:nvPr/>
        </p:nvPicPr>
        <p:blipFill rotWithShape="1">
          <a:blip r:embed="rId3"/>
          <a:srcRect t="2513" r="-180" b="138"/>
          <a:stretch/>
        </p:blipFill>
        <p:spPr>
          <a:xfrm>
            <a:off x="7745524" y="-1437"/>
            <a:ext cx="4011843" cy="6858677"/>
          </a:xfrm>
          <a:prstGeom prst="rect">
            <a:avLst/>
          </a:prstGeom>
        </p:spPr>
      </p:pic>
    </p:spTree>
    <p:extLst>
      <p:ext uri="{BB962C8B-B14F-4D97-AF65-F5344CB8AC3E}">
        <p14:creationId xmlns:p14="http://schemas.microsoft.com/office/powerpoint/2010/main" val="229811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566571" y="1237932"/>
            <a:ext cx="1944612" cy="973581"/>
          </a:xfrm>
        </p:spPr>
        <p:txBody>
          <a:bodyPr anchor="b">
            <a:normAutofit/>
          </a:bodyPr>
          <a:lstStyle/>
          <a:p>
            <a:r>
              <a:rPr lang="en-US" sz="3100">
                <a:solidFill>
                  <a:srgbClr val="FFFFFF"/>
                </a:solidFill>
                <a:latin typeface="Georgia" panose="02040502050405020303" pitchFamily="18" charset="0"/>
                <a:ea typeface="Calibri Light"/>
                <a:cs typeface="Calibri Light"/>
              </a:rPr>
              <a:t>SQL DDL</a:t>
            </a:r>
            <a:br>
              <a:rPr lang="en-US" sz="3100">
                <a:latin typeface="Georgia" panose="02040502050405020303" pitchFamily="18" charset="0"/>
                <a:ea typeface="Calibri Light"/>
                <a:cs typeface="Calibri Light"/>
              </a:rPr>
            </a:br>
            <a:r>
              <a:rPr lang="en-US" sz="3100">
                <a:solidFill>
                  <a:srgbClr val="FFFFFF"/>
                </a:solidFill>
                <a:latin typeface="Georgia" panose="02040502050405020303" pitchFamily="18" charset="0"/>
                <a:ea typeface="Calibri Light"/>
                <a:cs typeface="Calibri Light"/>
              </a:rPr>
              <a:t>Alter</a:t>
            </a:r>
            <a:endParaRPr lang="en-US" sz="3100">
              <a:solidFill>
                <a:srgbClr val="FFFFFF"/>
              </a:solidFill>
              <a:latin typeface="Georgia" panose="02040502050405020303" pitchFamily="18" charset="0"/>
              <a:cs typeface="Calibri Light"/>
            </a:endParaRP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pic>
        <p:nvPicPr>
          <p:cNvPr id="7" name="Picture 8" descr="A screenshot of a computer program&#10;&#10;Description automatically generated">
            <a:extLst>
              <a:ext uri="{FF2B5EF4-FFF2-40B4-BE49-F238E27FC236}">
                <a16:creationId xmlns:a16="http://schemas.microsoft.com/office/drawing/2014/main" id="{CA4093E7-128E-C74E-07B7-95D2F5F4F909}"/>
              </a:ext>
            </a:extLst>
          </p:cNvPr>
          <p:cNvPicPr>
            <a:picLocks noChangeAspect="1"/>
          </p:cNvPicPr>
          <p:nvPr/>
        </p:nvPicPr>
        <p:blipFill rotWithShape="1">
          <a:blip r:embed="rId2"/>
          <a:srcRect l="-42" t="2619" r="-96" b="-164"/>
          <a:stretch/>
        </p:blipFill>
        <p:spPr>
          <a:xfrm>
            <a:off x="3527947" y="17677"/>
            <a:ext cx="7483685" cy="4385676"/>
          </a:xfrm>
          <a:prstGeom prst="rect">
            <a:avLst/>
          </a:prstGeom>
        </p:spPr>
      </p:pic>
      <p:pic>
        <p:nvPicPr>
          <p:cNvPr id="9" name="Picture 9" descr="A screenshot of a computer&#10;&#10;Description automatically generated">
            <a:extLst>
              <a:ext uri="{FF2B5EF4-FFF2-40B4-BE49-F238E27FC236}">
                <a16:creationId xmlns:a16="http://schemas.microsoft.com/office/drawing/2014/main" id="{D0048E6E-68AE-7778-27F1-FD1749D6001C}"/>
              </a:ext>
            </a:extLst>
          </p:cNvPr>
          <p:cNvPicPr>
            <a:picLocks noChangeAspect="1"/>
          </p:cNvPicPr>
          <p:nvPr/>
        </p:nvPicPr>
        <p:blipFill>
          <a:blip r:embed="rId3"/>
          <a:stretch>
            <a:fillRect/>
          </a:stretch>
        </p:blipFill>
        <p:spPr>
          <a:xfrm>
            <a:off x="3531079" y="4319272"/>
            <a:ext cx="7819329" cy="2543354"/>
          </a:xfrm>
          <a:prstGeom prst="rect">
            <a:avLst/>
          </a:prstGeom>
        </p:spPr>
      </p:pic>
      <p:sp>
        <p:nvSpPr>
          <p:cNvPr id="11" name="Footer Placeholder 3">
            <a:extLst>
              <a:ext uri="{FF2B5EF4-FFF2-40B4-BE49-F238E27FC236}">
                <a16:creationId xmlns:a16="http://schemas.microsoft.com/office/drawing/2014/main" id="{36C70350-8532-8841-BE18-2C41B1DAFF1A}"/>
              </a:ext>
            </a:extLst>
          </p:cNvPr>
          <p:cNvSpPr>
            <a:spLocks noGrp="1"/>
          </p:cNvSpPr>
          <p:nvPr>
            <p:ph type="ftr" sz="quarter" idx="11"/>
          </p:nvPr>
        </p:nvSpPr>
        <p:spPr>
          <a:xfrm>
            <a:off x="2361" y="6395339"/>
            <a:ext cx="3520338" cy="357851"/>
          </a:xfrm>
        </p:spPr>
        <p:txBody>
          <a:bodyPr>
            <a:normAutofit/>
          </a:bodyPr>
          <a:lstStyle/>
          <a:p>
            <a:pPr algn="l">
              <a:spcAft>
                <a:spcPts val="600"/>
              </a:spcAft>
            </a:pPr>
            <a:r>
              <a:rPr lang="en-US" sz="1100">
                <a:solidFill>
                  <a:srgbClr val="FFFFFF"/>
                </a:solidFill>
                <a:ea typeface="+mn-lt"/>
                <a:cs typeface="+mn-lt"/>
              </a:rPr>
              <a:t>DAMG 6210 - Data Management and Database Design</a:t>
            </a:r>
            <a:endParaRPr lang="en-US">
              <a:ea typeface="+mn-lt"/>
              <a:cs typeface="+mn-lt"/>
            </a:endParaRPr>
          </a:p>
        </p:txBody>
      </p:sp>
      <p:sp>
        <p:nvSpPr>
          <p:cNvPr id="12" name="TextBox 11">
            <a:extLst>
              <a:ext uri="{FF2B5EF4-FFF2-40B4-BE49-F238E27FC236}">
                <a16:creationId xmlns:a16="http://schemas.microsoft.com/office/drawing/2014/main" id="{A5F3681D-BEE5-48E4-6DA4-C221D8AE33F4}"/>
              </a:ext>
            </a:extLst>
          </p:cNvPr>
          <p:cNvSpPr txBox="1"/>
          <p:nvPr/>
        </p:nvSpPr>
        <p:spPr>
          <a:xfrm>
            <a:off x="500957" y="2224108"/>
            <a:ext cx="252290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solidFill>
                  <a:srgbClr val="FFFFFF"/>
                </a:solidFill>
                <a:latin typeface="Georgia" panose="02040502050405020303" pitchFamily="18" charset="0"/>
                <a:ea typeface="Calibri"/>
                <a:cs typeface="Calibri"/>
              </a:rPr>
              <a:t>Using Alter to update the relationships between entities using Foreign Keys, as well as to add constraints on tables wherever necessary.</a:t>
            </a:r>
          </a:p>
        </p:txBody>
      </p:sp>
    </p:spTree>
    <p:extLst>
      <p:ext uri="{BB962C8B-B14F-4D97-AF65-F5344CB8AC3E}">
        <p14:creationId xmlns:p14="http://schemas.microsoft.com/office/powerpoint/2010/main" val="11017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591893" y="1265382"/>
            <a:ext cx="2455191" cy="977083"/>
          </a:xfrm>
        </p:spPr>
        <p:txBody>
          <a:bodyPr vert="horz" lIns="91440" tIns="45720" rIns="91440" bIns="45720" rtlCol="0" anchor="t">
            <a:normAutofit/>
          </a:bodyPr>
          <a:lstStyle/>
          <a:p>
            <a:r>
              <a:rPr lang="en-US" sz="3100">
                <a:solidFill>
                  <a:srgbClr val="FFFFFF"/>
                </a:solidFill>
                <a:latin typeface="Georgia" panose="02040502050405020303" pitchFamily="18" charset="0"/>
                <a:cs typeface="Calibri Light"/>
              </a:rPr>
              <a:t>Functions</a:t>
            </a: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8</a:t>
            </a:fld>
            <a:endParaRPr lang="en-US" sz="1100">
              <a:solidFill>
                <a:schemeClr val="tx1">
                  <a:lumMod val="50000"/>
                  <a:lumOff val="50000"/>
                </a:schemeClr>
              </a:solidFill>
            </a:endParaRPr>
          </a:p>
        </p:txBody>
      </p:sp>
      <p:sp>
        <p:nvSpPr>
          <p:cNvPr id="14" name="Footer Placeholder 3">
            <a:extLst>
              <a:ext uri="{FF2B5EF4-FFF2-40B4-BE49-F238E27FC236}">
                <a16:creationId xmlns:a16="http://schemas.microsoft.com/office/drawing/2014/main" id="{0FB07E3C-6BF0-0C51-9295-E8C578F00368}"/>
              </a:ext>
            </a:extLst>
          </p:cNvPr>
          <p:cNvSpPr>
            <a:spLocks noGrp="1"/>
          </p:cNvSpPr>
          <p:nvPr>
            <p:ph type="ftr" sz="quarter" idx="11"/>
          </p:nvPr>
        </p:nvSpPr>
        <p:spPr>
          <a:xfrm>
            <a:off x="16738" y="6395339"/>
            <a:ext cx="3405320" cy="386606"/>
          </a:xfrm>
        </p:spPr>
        <p:txBody>
          <a:bodyPr>
            <a:normAutofit/>
          </a:bodyPr>
          <a:lstStyle/>
          <a:p>
            <a:pPr algn="l">
              <a:spcAft>
                <a:spcPts val="600"/>
              </a:spcAft>
            </a:pPr>
            <a:r>
              <a:rPr lang="en-US" sz="1100">
                <a:solidFill>
                  <a:srgbClr val="FFFFFF"/>
                </a:solidFill>
              </a:rPr>
              <a:t>DAMG</a:t>
            </a:r>
            <a:r>
              <a:rPr lang="en-US" sz="1100">
                <a:solidFill>
                  <a:srgbClr val="FFFFFF"/>
                </a:solidFill>
                <a:ea typeface="+mn-lt"/>
                <a:cs typeface="+mn-lt"/>
              </a:rPr>
              <a:t> 6210 - Data Management and Database Design</a:t>
            </a:r>
          </a:p>
        </p:txBody>
      </p:sp>
      <p:pic>
        <p:nvPicPr>
          <p:cNvPr id="6" name="Picture 5">
            <a:extLst>
              <a:ext uri="{FF2B5EF4-FFF2-40B4-BE49-F238E27FC236}">
                <a16:creationId xmlns:a16="http://schemas.microsoft.com/office/drawing/2014/main" id="{CEDCDFC2-94AC-304D-C829-B0C9542A8E49}"/>
              </a:ext>
            </a:extLst>
          </p:cNvPr>
          <p:cNvPicPr>
            <a:picLocks noChangeAspect="1"/>
          </p:cNvPicPr>
          <p:nvPr/>
        </p:nvPicPr>
        <p:blipFill>
          <a:blip r:embed="rId2"/>
          <a:stretch>
            <a:fillRect/>
          </a:stretch>
        </p:blipFill>
        <p:spPr>
          <a:xfrm>
            <a:off x="4168563" y="-7188"/>
            <a:ext cx="5612493" cy="6863944"/>
          </a:xfrm>
          <a:prstGeom prst="rect">
            <a:avLst/>
          </a:prstGeom>
        </p:spPr>
      </p:pic>
    </p:spTree>
    <p:extLst>
      <p:ext uri="{BB962C8B-B14F-4D97-AF65-F5344CB8AC3E}">
        <p14:creationId xmlns:p14="http://schemas.microsoft.com/office/powerpoint/2010/main" val="28566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5">
            <a:extLst>
              <a:ext uri="{FF2B5EF4-FFF2-40B4-BE49-F238E27FC236}">
                <a16:creationId xmlns:a16="http://schemas.microsoft.com/office/drawing/2014/main" id="{D47F22ED-3A55-4EDE-A5A8-163D82B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7">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9">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39326" y="1410083"/>
            <a:ext cx="6858000" cy="4037834"/>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1">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26611" y="3576013"/>
            <a:ext cx="2526132"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3" y="1396067"/>
            <a:ext cx="6858000" cy="403783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25">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8268" y="982780"/>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CB436BB-379B-3DA2-5671-0D55F37FB60B}"/>
              </a:ext>
            </a:extLst>
          </p:cNvPr>
          <p:cNvSpPr>
            <a:spLocks noGrp="1"/>
          </p:cNvSpPr>
          <p:nvPr>
            <p:ph type="title"/>
          </p:nvPr>
        </p:nvSpPr>
        <p:spPr>
          <a:xfrm>
            <a:off x="370519" y="1009539"/>
            <a:ext cx="3360966" cy="2069762"/>
          </a:xfrm>
        </p:spPr>
        <p:txBody>
          <a:bodyPr vert="horz" lIns="91440" tIns="45720" rIns="91440" bIns="45720" rtlCol="0" anchor="t">
            <a:normAutofit/>
          </a:bodyPr>
          <a:lstStyle/>
          <a:p>
            <a:r>
              <a:rPr lang="en-US" sz="3100">
                <a:solidFill>
                  <a:srgbClr val="FFFFFF"/>
                </a:solidFill>
                <a:latin typeface="Georgia" panose="02040502050405020303" pitchFamily="18" charset="0"/>
                <a:cs typeface="Calibri Light"/>
              </a:rPr>
              <a:t>Encryption</a:t>
            </a:r>
          </a:p>
        </p:txBody>
      </p:sp>
      <p:sp>
        <p:nvSpPr>
          <p:cNvPr id="5" name="Slide Number Placeholder 4">
            <a:extLst>
              <a:ext uri="{FF2B5EF4-FFF2-40B4-BE49-F238E27FC236}">
                <a16:creationId xmlns:a16="http://schemas.microsoft.com/office/drawing/2014/main" id="{20B41626-FE29-40D3-49F2-944E7ECF0DFA}"/>
              </a:ext>
            </a:extLst>
          </p:cNvPr>
          <p:cNvSpPr>
            <a:spLocks noGrp="1"/>
          </p:cNvSpPr>
          <p:nvPr>
            <p:ph type="sldNum" sz="quarter" idx="12"/>
          </p:nvPr>
        </p:nvSpPr>
        <p:spPr>
          <a:xfrm>
            <a:off x="11704320" y="6455664"/>
            <a:ext cx="448056" cy="365125"/>
          </a:xfrm>
        </p:spPr>
        <p:txBody>
          <a:bodyPr>
            <a:normAutofit/>
          </a:bodyPr>
          <a:lstStyle/>
          <a:p>
            <a:pPr>
              <a:spcAft>
                <a:spcPts val="600"/>
              </a:spcAft>
            </a:pPr>
            <a:fld id="{28C9954B-FE70-4D2A-A756-8B0E04C347AF}"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sp>
        <p:nvSpPr>
          <p:cNvPr id="14" name="Footer Placeholder 3">
            <a:extLst>
              <a:ext uri="{FF2B5EF4-FFF2-40B4-BE49-F238E27FC236}">
                <a16:creationId xmlns:a16="http://schemas.microsoft.com/office/drawing/2014/main" id="{0FB07E3C-6BF0-0C51-9295-E8C578F00368}"/>
              </a:ext>
            </a:extLst>
          </p:cNvPr>
          <p:cNvSpPr>
            <a:spLocks noGrp="1"/>
          </p:cNvSpPr>
          <p:nvPr>
            <p:ph type="ftr" sz="quarter" idx="11"/>
          </p:nvPr>
        </p:nvSpPr>
        <p:spPr>
          <a:xfrm>
            <a:off x="16738" y="6395339"/>
            <a:ext cx="3405320" cy="386606"/>
          </a:xfrm>
        </p:spPr>
        <p:txBody>
          <a:bodyPr>
            <a:normAutofit/>
          </a:bodyPr>
          <a:lstStyle/>
          <a:p>
            <a:pPr algn="l">
              <a:spcAft>
                <a:spcPts val="600"/>
              </a:spcAft>
            </a:pPr>
            <a:r>
              <a:rPr lang="en-US" sz="1100">
                <a:solidFill>
                  <a:srgbClr val="FFFFFF"/>
                </a:solidFill>
              </a:rPr>
              <a:t>DAMG</a:t>
            </a:r>
            <a:r>
              <a:rPr lang="en-US" sz="1100">
                <a:solidFill>
                  <a:srgbClr val="FFFFFF"/>
                </a:solidFill>
                <a:ea typeface="+mn-lt"/>
                <a:cs typeface="+mn-lt"/>
              </a:rPr>
              <a:t> 6210 - Data Management and Database Design</a:t>
            </a:r>
          </a:p>
        </p:txBody>
      </p:sp>
      <p:sp>
        <p:nvSpPr>
          <p:cNvPr id="13" name="TextBox 12">
            <a:extLst>
              <a:ext uri="{FF2B5EF4-FFF2-40B4-BE49-F238E27FC236}">
                <a16:creationId xmlns:a16="http://schemas.microsoft.com/office/drawing/2014/main" id="{2959C80E-8830-FD5D-7969-86F973317FD1}"/>
              </a:ext>
            </a:extLst>
          </p:cNvPr>
          <p:cNvSpPr txBox="1"/>
          <p:nvPr/>
        </p:nvSpPr>
        <p:spPr>
          <a:xfrm>
            <a:off x="312423" y="1604534"/>
            <a:ext cx="2731697" cy="23360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a:solidFill>
                  <a:srgbClr val="FFFFFF"/>
                </a:solidFill>
                <a:latin typeface="Georgia" panose="02040502050405020303" pitchFamily="18" charset="0"/>
                <a:cs typeface="Arial"/>
              </a:rPr>
              <a:t>We have used </a:t>
            </a:r>
            <a:r>
              <a:rPr lang="en-US" b="1">
                <a:solidFill>
                  <a:srgbClr val="FFFFFF"/>
                </a:solidFill>
                <a:latin typeface="Georgia" panose="02040502050405020303" pitchFamily="18" charset="0"/>
                <a:cs typeface="Arial"/>
              </a:rPr>
              <a:t>Symmetric Encryption </a:t>
            </a:r>
            <a:r>
              <a:rPr lang="en-US">
                <a:solidFill>
                  <a:srgbClr val="FFFFFF"/>
                </a:solidFill>
                <a:latin typeface="Georgia" panose="02040502050405020303" pitchFamily="18" charset="0"/>
                <a:cs typeface="Arial"/>
              </a:rPr>
              <a:t>with </a:t>
            </a:r>
            <a:r>
              <a:rPr lang="en-US" b="1">
                <a:solidFill>
                  <a:srgbClr val="FFFFFF"/>
                </a:solidFill>
                <a:latin typeface="Georgia" panose="02040502050405020303" pitchFamily="18" charset="0"/>
                <a:cs typeface="Arial"/>
              </a:rPr>
              <a:t>Advanced Encryption Standard (AES) </a:t>
            </a:r>
            <a:r>
              <a:rPr lang="en-US">
                <a:solidFill>
                  <a:srgbClr val="FFFFFF"/>
                </a:solidFill>
                <a:latin typeface="Georgia" panose="02040502050405020303" pitchFamily="18" charset="0"/>
                <a:cs typeface="Arial"/>
              </a:rPr>
              <a:t>algorithm using a key length of 128 bits (AES-128)</a:t>
            </a:r>
            <a:endParaRPr lang="en-US">
              <a:latin typeface="Georgia" panose="02040502050405020303" pitchFamily="18" charset="0"/>
              <a:cs typeface="Calibri"/>
            </a:endParaRPr>
          </a:p>
        </p:txBody>
      </p:sp>
      <p:pic>
        <p:nvPicPr>
          <p:cNvPr id="16" name="Picture 15">
            <a:extLst>
              <a:ext uri="{FF2B5EF4-FFF2-40B4-BE49-F238E27FC236}">
                <a16:creationId xmlns:a16="http://schemas.microsoft.com/office/drawing/2014/main" id="{94274995-F27B-CF4F-8DF7-539D31FDF187}"/>
              </a:ext>
            </a:extLst>
          </p:cNvPr>
          <p:cNvPicPr>
            <a:picLocks noChangeAspect="1"/>
          </p:cNvPicPr>
          <p:nvPr/>
        </p:nvPicPr>
        <p:blipFill>
          <a:blip r:embed="rId2"/>
          <a:stretch>
            <a:fillRect/>
          </a:stretch>
        </p:blipFill>
        <p:spPr>
          <a:xfrm>
            <a:off x="4840589" y="1309251"/>
            <a:ext cx="6047251" cy="3540099"/>
          </a:xfrm>
          <a:prstGeom prst="rect">
            <a:avLst/>
          </a:prstGeom>
        </p:spPr>
      </p:pic>
    </p:spTree>
    <p:extLst>
      <p:ext uri="{BB962C8B-B14F-4D97-AF65-F5344CB8AC3E}">
        <p14:creationId xmlns:p14="http://schemas.microsoft.com/office/powerpoint/2010/main" val="2869574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3</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Data Management and Database Design</vt:lpstr>
      <vt:lpstr>PowerPoint Presentation</vt:lpstr>
      <vt:lpstr>PowerPoint Presentation</vt:lpstr>
      <vt:lpstr>PowerPoint Presentation</vt:lpstr>
      <vt:lpstr>PowerPoint Presentation</vt:lpstr>
      <vt:lpstr>SQL DDL Create</vt:lpstr>
      <vt:lpstr>SQL DDL Alter</vt:lpstr>
      <vt:lpstr>Functions</vt:lpstr>
      <vt:lpstr>Encryption</vt:lpstr>
      <vt:lpstr>Encryption</vt:lpstr>
      <vt:lpstr>Views</vt:lpstr>
      <vt:lpstr>Views</vt:lpstr>
      <vt:lpstr>Views</vt:lpstr>
      <vt:lpstr>Reports and Visualization  </vt:lpstr>
      <vt:lpstr>Reports and Visualization  </vt:lpstr>
      <vt:lpstr>Reports and Visualization  </vt:lpstr>
      <vt:lpstr>Any questions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and Database Design</dc:title>
  <dc:creator>Ashwin Muthiah Murugappan</dc:creator>
  <cp:revision>2</cp:revision>
  <dcterms:created xsi:type="dcterms:W3CDTF">2019-08-11T14:13:10Z</dcterms:created>
  <dcterms:modified xsi:type="dcterms:W3CDTF">2023-09-07T00:30:52Z</dcterms:modified>
</cp:coreProperties>
</file>