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56" r:id="rId2"/>
    <p:sldId id="292" r:id="rId3"/>
    <p:sldId id="276" r:id="rId4"/>
    <p:sldId id="277"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67" r:id="rId19"/>
  </p:sldIdLst>
  <p:sldSz cx="12192000" cy="6858000"/>
  <p:notesSz cx="6858000" cy="9144000"/>
  <p:embeddedFontLst>
    <p:embeddedFont>
      <p:font typeface="Core Sans C 45 Regular" panose="020B0603030302020204" charset="0"/>
      <p:regular r:id="rId21"/>
    </p:embeddedFont>
    <p:embeddedFont>
      <p:font typeface="Core Sans C 75 ExtraBold" panose="020B0603030302020204" charset="0"/>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5F0"/>
    <a:srgbClr val="F0AC5B"/>
    <a:srgbClr val="FF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E9B-48C2-46E3-B53E-8AA96C2C4F1F}"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4FAFC-E590-4541-BF2D-F4C33945ABEE}" type="slidenum">
              <a:rPr lang="en-IN" smtClean="0"/>
              <a:t>‹#›</a:t>
            </a:fld>
            <a:endParaRPr lang="en-IN"/>
          </a:p>
        </p:txBody>
      </p:sp>
    </p:spTree>
    <p:extLst>
      <p:ext uri="{BB962C8B-B14F-4D97-AF65-F5344CB8AC3E}">
        <p14:creationId xmlns:p14="http://schemas.microsoft.com/office/powerpoint/2010/main" val="423080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306C49-2902-4A92-8A19-78C34F1195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60CCBF-A622-4F6C-885C-8AF2714AAA08}"/>
              </a:ext>
            </a:extLst>
          </p:cNvPr>
          <p:cNvSpPr>
            <a:spLocks noGrp="1"/>
          </p:cNvSpPr>
          <p:nvPr>
            <p:ph type="ctrTitle" hasCustomPrompt="1"/>
          </p:nvPr>
        </p:nvSpPr>
        <p:spPr>
          <a:xfrm>
            <a:off x="5818908" y="2272145"/>
            <a:ext cx="4849092" cy="1237818"/>
          </a:xfrm>
        </p:spPr>
        <p:txBody>
          <a:bodyPr anchor="b">
            <a:normAutofit/>
          </a:bodyPr>
          <a:lstStyle>
            <a:lvl1pPr algn="l">
              <a:defRPr sz="4000">
                <a:latin typeface="Calibri" panose="020F0502020204030204" pitchFamily="34" charset="0"/>
              </a:defRPr>
            </a:lvl1pPr>
          </a:lstStyle>
          <a:p>
            <a:r>
              <a:rPr lang="en-US" dirty="0"/>
              <a:t>PRESENTATION</a:t>
            </a:r>
            <a:br>
              <a:rPr lang="en-US" dirty="0"/>
            </a:br>
            <a:r>
              <a:rPr lang="en-US" dirty="0"/>
              <a:t>TITLE GOES HERE</a:t>
            </a:r>
            <a:endParaRPr lang="en-IN" dirty="0"/>
          </a:p>
        </p:txBody>
      </p:sp>
      <p:sp>
        <p:nvSpPr>
          <p:cNvPr id="3" name="Subtitle 2">
            <a:extLst>
              <a:ext uri="{FF2B5EF4-FFF2-40B4-BE49-F238E27FC236}">
                <a16:creationId xmlns:a16="http://schemas.microsoft.com/office/drawing/2014/main" id="{6BD22A7A-BF28-4DB2-8860-2BC1AEAE2839}"/>
              </a:ext>
            </a:extLst>
          </p:cNvPr>
          <p:cNvSpPr>
            <a:spLocks noGrp="1"/>
          </p:cNvSpPr>
          <p:nvPr>
            <p:ph type="subTitle" idx="1" hasCustomPrompt="1"/>
          </p:nvPr>
        </p:nvSpPr>
        <p:spPr>
          <a:xfrm>
            <a:off x="5818908" y="3946164"/>
            <a:ext cx="4849091" cy="1237817"/>
          </a:xfrm>
        </p:spPr>
        <p:txBody>
          <a:bodyPr>
            <a:normAutofit/>
          </a:bodyPr>
          <a:lstStyle>
            <a:lvl1pPr marL="0" indent="0" algn="l">
              <a:buNone/>
              <a:defRPr sz="1400" b="0">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May 19, 2021   |   By: Sample Name</a:t>
            </a:r>
            <a:endParaRPr lang="en-IN" dirty="0"/>
          </a:p>
        </p:txBody>
      </p:sp>
      <p:sp>
        <p:nvSpPr>
          <p:cNvPr id="7" name="Rectangle: Rounded Corners 6">
            <a:extLst>
              <a:ext uri="{FF2B5EF4-FFF2-40B4-BE49-F238E27FC236}">
                <a16:creationId xmlns:a16="http://schemas.microsoft.com/office/drawing/2014/main" id="{EF5FB36F-51A5-48D8-92A9-5AD8A52EE64E}"/>
              </a:ext>
            </a:extLst>
          </p:cNvPr>
          <p:cNvSpPr/>
          <p:nvPr userDrawn="1"/>
        </p:nvSpPr>
        <p:spPr>
          <a:xfrm>
            <a:off x="5818907" y="3677265"/>
            <a:ext cx="4849092" cy="122541"/>
          </a:xfrm>
          <a:prstGeom prst="roundRect">
            <a:avLst>
              <a:gd name="adj" fmla="val 50000"/>
            </a:avLst>
          </a:prstGeom>
          <a:gradFill>
            <a:gsLst>
              <a:gs pos="72000">
                <a:schemeClr val="accent1">
                  <a:lumMod val="50000"/>
                </a:schemeClr>
              </a:gs>
              <a:gs pos="100000">
                <a:schemeClr val="accent1">
                  <a:lumMod val="50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0F4181A-978D-4153-926E-0D578471CD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0126" y="1170219"/>
            <a:ext cx="3102427" cy="1031484"/>
          </a:xfrm>
          <a:prstGeom prst="rect">
            <a:avLst/>
          </a:prstGeom>
        </p:spPr>
      </p:pic>
      <p:pic>
        <p:nvPicPr>
          <p:cNvPr id="13" name="Picture 12">
            <a:extLst>
              <a:ext uri="{FF2B5EF4-FFF2-40B4-BE49-F238E27FC236}">
                <a16:creationId xmlns:a16="http://schemas.microsoft.com/office/drawing/2014/main" id="{86078C43-10EF-473A-BCBF-DAE2063CD6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2535" y="964033"/>
            <a:ext cx="5136971" cy="5091860"/>
          </a:xfrm>
          <a:prstGeom prst="rect">
            <a:avLst/>
          </a:prstGeom>
        </p:spPr>
      </p:pic>
    </p:spTree>
    <p:extLst>
      <p:ext uri="{BB962C8B-B14F-4D97-AF65-F5344CB8AC3E}">
        <p14:creationId xmlns:p14="http://schemas.microsoft.com/office/powerpoint/2010/main" val="139243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4C6CF7-E4A2-466A-A870-0E156EC9DB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91DADD-8686-44B7-B66A-3917A68303F0}"/>
              </a:ext>
            </a:extLst>
          </p:cNvPr>
          <p:cNvSpPr>
            <a:spLocks noGrp="1"/>
          </p:cNvSpPr>
          <p:nvPr>
            <p:ph type="title" hasCustomPrompt="1"/>
          </p:nvPr>
        </p:nvSpPr>
        <p:spPr>
          <a:xfrm>
            <a:off x="839788" y="987425"/>
            <a:ext cx="3932237" cy="1069975"/>
          </a:xfrm>
        </p:spPr>
        <p:txBody>
          <a:bodyPr anchor="b">
            <a:noAutofit/>
          </a:bodyPr>
          <a:lstStyle>
            <a:lvl1pPr>
              <a:defRPr sz="4000">
                <a:latin typeface="Core Sans C 75 ExtraBold" panose="020B0603030302020204" pitchFamily="34" charset="0"/>
              </a:defRPr>
            </a:lvl1pPr>
          </a:lstStyle>
          <a:p>
            <a:r>
              <a:rPr lang="en-US" dirty="0"/>
              <a:t>CLICK TO EDIT MASTER TITLE</a:t>
            </a:r>
            <a:endParaRPr lang="en-IN" dirty="0"/>
          </a:p>
        </p:txBody>
      </p:sp>
      <p:sp>
        <p:nvSpPr>
          <p:cNvPr id="3" name="Content Placeholder 2">
            <a:extLst>
              <a:ext uri="{FF2B5EF4-FFF2-40B4-BE49-F238E27FC236}">
                <a16:creationId xmlns:a16="http://schemas.microsoft.com/office/drawing/2014/main" id="{745B8A98-6008-449B-B244-D0EDA76C47AA}"/>
              </a:ext>
            </a:extLst>
          </p:cNvPr>
          <p:cNvSpPr>
            <a:spLocks noGrp="1"/>
          </p:cNvSpPr>
          <p:nvPr>
            <p:ph idx="1"/>
          </p:nvPr>
        </p:nvSpPr>
        <p:spPr>
          <a:xfrm>
            <a:off x="5183188" y="987425"/>
            <a:ext cx="6172200" cy="4873625"/>
          </a:xfrm>
        </p:spPr>
        <p:txBody>
          <a:bodyPr>
            <a:normAutofit/>
          </a:bodyPr>
          <a:lstStyle>
            <a:lvl1pPr>
              <a:defRPr sz="1800">
                <a:solidFill>
                  <a:schemeClr val="bg2">
                    <a:lumMod val="25000"/>
                  </a:schemeClr>
                </a:solidFill>
                <a:latin typeface="Core Sans C 45 Regular" panose="020B0603030302020204" pitchFamily="34" charset="0"/>
              </a:defRPr>
            </a:lvl1pPr>
            <a:lvl2pPr>
              <a:defRPr sz="1600">
                <a:solidFill>
                  <a:schemeClr val="bg2">
                    <a:lumMod val="25000"/>
                  </a:schemeClr>
                </a:solidFill>
                <a:latin typeface="Core Sans C 45 Regular" panose="020B0603030302020204" pitchFamily="34" charset="0"/>
              </a:defRPr>
            </a:lvl2pPr>
            <a:lvl3pPr>
              <a:defRPr sz="1400">
                <a:solidFill>
                  <a:schemeClr val="bg2">
                    <a:lumMod val="25000"/>
                  </a:schemeClr>
                </a:solidFill>
                <a:latin typeface="Core Sans C 45 Regular" panose="020B0603030302020204" pitchFamily="34" charset="0"/>
              </a:defRPr>
            </a:lvl3pPr>
            <a:lvl4pPr>
              <a:defRPr sz="1200">
                <a:solidFill>
                  <a:schemeClr val="bg2">
                    <a:lumMod val="25000"/>
                  </a:schemeClr>
                </a:solidFill>
                <a:latin typeface="Core Sans C 45 Regular" panose="020B0603030302020204" pitchFamily="34" charset="0"/>
              </a:defRPr>
            </a:lvl4pPr>
            <a:lvl5pPr>
              <a:defRPr sz="1200">
                <a:solidFill>
                  <a:schemeClr val="bg2">
                    <a:lumMod val="25000"/>
                  </a:schemeClr>
                </a:solidFill>
                <a:latin typeface="Core Sans C 45 Regular" panose="020B06030303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72096B6-E824-47AA-ACE2-D813991C98E2}"/>
              </a:ext>
            </a:extLst>
          </p:cNvPr>
          <p:cNvSpPr>
            <a:spLocks noGrp="1"/>
          </p:cNvSpPr>
          <p:nvPr>
            <p:ph type="body" sz="half" idx="2"/>
          </p:nvPr>
        </p:nvSpPr>
        <p:spPr>
          <a:xfrm>
            <a:off x="839788" y="2346036"/>
            <a:ext cx="3932237" cy="3522952"/>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13B2052E-1C7A-4587-A619-9B48051A5F9D}"/>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1" name="Rectangle: Rounded Corners 10">
            <a:extLst>
              <a:ext uri="{FF2B5EF4-FFF2-40B4-BE49-F238E27FC236}">
                <a16:creationId xmlns:a16="http://schemas.microsoft.com/office/drawing/2014/main" id="{FBECECBC-8CCC-4343-A83B-082BF4864CE7}"/>
              </a:ext>
            </a:extLst>
          </p:cNvPr>
          <p:cNvSpPr/>
          <p:nvPr userDrawn="1"/>
        </p:nvSpPr>
        <p:spPr>
          <a:xfrm>
            <a:off x="836612" y="2190235"/>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71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503F71-3DE5-4D19-A6FB-E66D80DADD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368D95-E190-4865-AF5D-A60143F90F52}"/>
              </a:ext>
            </a:extLst>
          </p:cNvPr>
          <p:cNvSpPr>
            <a:spLocks noGrp="1"/>
          </p:cNvSpPr>
          <p:nvPr>
            <p:ph type="title" hasCustomPrompt="1"/>
          </p:nvPr>
        </p:nvSpPr>
        <p:spPr>
          <a:xfrm>
            <a:off x="839788" y="854236"/>
            <a:ext cx="3932237" cy="1203163"/>
          </a:xfrm>
        </p:spPr>
        <p:txBody>
          <a:bodyPr anchor="b">
            <a:noAutofit/>
          </a:bodyPr>
          <a:lstStyle>
            <a:lvl1pPr>
              <a:defRPr sz="4000">
                <a:latin typeface="Core Sans C 75 ExtraBold" panose="020B0603030302020204" pitchFamily="34" charset="0"/>
              </a:defRPr>
            </a:lvl1pPr>
          </a:lstStyle>
          <a:p>
            <a:r>
              <a:rPr lang="en-US" dirty="0"/>
              <a:t>CLICK TO EDIT MASTER TITLE</a:t>
            </a:r>
            <a:endParaRPr lang="en-IN" dirty="0"/>
          </a:p>
        </p:txBody>
      </p:sp>
      <p:sp>
        <p:nvSpPr>
          <p:cNvPr id="3" name="Picture Placeholder 2">
            <a:extLst>
              <a:ext uri="{FF2B5EF4-FFF2-40B4-BE49-F238E27FC236}">
                <a16:creationId xmlns:a16="http://schemas.microsoft.com/office/drawing/2014/main" id="{47EE3DF2-4476-409D-AC3F-75004AE1AE46}"/>
              </a:ext>
            </a:extLst>
          </p:cNvPr>
          <p:cNvSpPr>
            <a:spLocks noGrp="1"/>
          </p:cNvSpPr>
          <p:nvPr>
            <p:ph type="pic" idx="1"/>
          </p:nvPr>
        </p:nvSpPr>
        <p:spPr>
          <a:xfrm>
            <a:off x="5183188" y="854237"/>
            <a:ext cx="6172200" cy="5006814"/>
          </a:xfrm>
          <a:effectLst>
            <a:outerShdw blurRad="50800" dist="38100" algn="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C6CD1-13C8-4217-9405-CF1DC365E16E}"/>
              </a:ext>
            </a:extLst>
          </p:cNvPr>
          <p:cNvSpPr>
            <a:spLocks noGrp="1"/>
          </p:cNvSpPr>
          <p:nvPr>
            <p:ph type="body" sz="half" idx="2"/>
          </p:nvPr>
        </p:nvSpPr>
        <p:spPr>
          <a:xfrm>
            <a:off x="839788" y="2365473"/>
            <a:ext cx="3932237" cy="3503516"/>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62ABC083-3B58-40EC-B4B6-6273A7B02EAF}"/>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Rectangle: Rounded Corners 8">
            <a:extLst>
              <a:ext uri="{FF2B5EF4-FFF2-40B4-BE49-F238E27FC236}">
                <a16:creationId xmlns:a16="http://schemas.microsoft.com/office/drawing/2014/main" id="{4B6FAE76-F210-4CBC-9B05-1E5BE9929ABF}"/>
              </a:ext>
            </a:extLst>
          </p:cNvPr>
          <p:cNvSpPr/>
          <p:nvPr userDrawn="1"/>
        </p:nvSpPr>
        <p:spPr>
          <a:xfrm>
            <a:off x="836612" y="2190235"/>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549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468BA8-8D5D-4A7B-AE56-8675836E344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9496"/>
            <a:ext cx="12192000" cy="6858000"/>
          </a:xfrm>
          <a:prstGeom prst="rect">
            <a:avLst/>
          </a:prstGeom>
        </p:spPr>
      </p:pic>
      <p:sp>
        <p:nvSpPr>
          <p:cNvPr id="2" name="Title 1">
            <a:extLst>
              <a:ext uri="{FF2B5EF4-FFF2-40B4-BE49-F238E27FC236}">
                <a16:creationId xmlns:a16="http://schemas.microsoft.com/office/drawing/2014/main" id="{7BB2C1D4-101D-494F-93C4-8909E0D78FB8}"/>
              </a:ext>
            </a:extLst>
          </p:cNvPr>
          <p:cNvSpPr>
            <a:spLocks noGrp="1"/>
          </p:cNvSpPr>
          <p:nvPr>
            <p:ph type="title" hasCustomPrompt="1"/>
          </p:nvPr>
        </p:nvSpPr>
        <p:spPr>
          <a:xfrm>
            <a:off x="907026" y="723592"/>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
        <p:nvSpPr>
          <p:cNvPr id="3" name="Content Placeholder 2">
            <a:extLst>
              <a:ext uri="{FF2B5EF4-FFF2-40B4-BE49-F238E27FC236}">
                <a16:creationId xmlns:a16="http://schemas.microsoft.com/office/drawing/2014/main" id="{05654659-1C6F-49C9-8673-B2E0232DDAA2}"/>
              </a:ext>
            </a:extLst>
          </p:cNvPr>
          <p:cNvSpPr>
            <a:spLocks noGrp="1"/>
          </p:cNvSpPr>
          <p:nvPr>
            <p:ph idx="1"/>
          </p:nvPr>
        </p:nvSpPr>
        <p:spPr>
          <a:xfrm>
            <a:off x="907026" y="1743652"/>
            <a:ext cx="10515600" cy="4104120"/>
          </a:xfrm>
        </p:spPr>
        <p:txBody>
          <a:bodyPr>
            <a:normAutofit/>
          </a:bodyPr>
          <a:lstStyle>
            <a:lvl1pPr>
              <a:lnSpc>
                <a:spcPct val="150000"/>
              </a:lnSpc>
              <a:defRPr sz="1400">
                <a:solidFill>
                  <a:schemeClr val="bg2">
                    <a:lumMod val="25000"/>
                  </a:schemeClr>
                </a:solidFill>
                <a:latin typeface="Core Sans C 45 Regular" panose="020B0603030302020204" pitchFamily="34" charset="0"/>
              </a:defRPr>
            </a:lvl1pPr>
            <a:lvl2pPr>
              <a:lnSpc>
                <a:spcPct val="150000"/>
              </a:lnSpc>
              <a:defRPr sz="1400">
                <a:solidFill>
                  <a:schemeClr val="bg2">
                    <a:lumMod val="25000"/>
                  </a:schemeClr>
                </a:solidFill>
                <a:latin typeface="Core Sans C 45 Regular" panose="020B0603030302020204" pitchFamily="34" charset="0"/>
              </a:defRPr>
            </a:lvl2pPr>
            <a:lvl3pPr>
              <a:lnSpc>
                <a:spcPct val="150000"/>
              </a:lnSpc>
              <a:defRPr sz="1400">
                <a:solidFill>
                  <a:schemeClr val="bg2">
                    <a:lumMod val="25000"/>
                  </a:schemeClr>
                </a:solidFill>
                <a:latin typeface="Core Sans C 45 Regular" panose="020B0603030302020204" pitchFamily="34" charset="0"/>
              </a:defRPr>
            </a:lvl3pPr>
            <a:lvl4pPr>
              <a:lnSpc>
                <a:spcPct val="150000"/>
              </a:lnSpc>
              <a:defRPr sz="1400">
                <a:solidFill>
                  <a:schemeClr val="bg2">
                    <a:lumMod val="25000"/>
                  </a:schemeClr>
                </a:solidFill>
                <a:latin typeface="Core Sans C 45 Regular" panose="020B0603030302020204" pitchFamily="34" charset="0"/>
              </a:defRPr>
            </a:lvl4pPr>
            <a:lvl5pPr>
              <a:lnSpc>
                <a:spcPct val="150000"/>
              </a:lnSpc>
              <a:defRPr sz="14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0679144B-B346-4C88-9103-5F7B717B6744}"/>
              </a:ext>
            </a:extLst>
          </p:cNvPr>
          <p:cNvSpPr>
            <a:spLocks noGrp="1"/>
          </p:cNvSpPr>
          <p:nvPr>
            <p:ph type="sldNum" sz="quarter" idx="12"/>
          </p:nvPr>
        </p:nvSpPr>
        <p:spPr/>
        <p:txBody>
          <a:bodyPr/>
          <a:lstStyle/>
          <a:p>
            <a:fld id="{917C3962-B272-494B-9B95-87BC565E81CE}" type="slidenum">
              <a:rPr lang="en-IN" smtClean="0"/>
              <a:t>‹#›</a:t>
            </a:fld>
            <a:endParaRPr lang="en-IN"/>
          </a:p>
        </p:txBody>
      </p:sp>
    </p:spTree>
    <p:extLst>
      <p:ext uri="{BB962C8B-B14F-4D97-AF65-F5344CB8AC3E}">
        <p14:creationId xmlns:p14="http://schemas.microsoft.com/office/powerpoint/2010/main" val="38223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Round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80847C-204E-4C80-A444-F631F11FD2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B2C1D4-101D-494F-93C4-8909E0D78FB8}"/>
              </a:ext>
            </a:extLst>
          </p:cNvPr>
          <p:cNvSpPr>
            <a:spLocks noGrp="1"/>
          </p:cNvSpPr>
          <p:nvPr>
            <p:ph type="title" hasCustomPrompt="1"/>
          </p:nvPr>
        </p:nvSpPr>
        <p:spPr>
          <a:xfrm>
            <a:off x="1318488" y="1408521"/>
            <a:ext cx="5257799" cy="1170277"/>
          </a:xfrm>
        </p:spPr>
        <p:txBody>
          <a:bodyPr>
            <a:normAutofit/>
          </a:bodyPr>
          <a:lstStyle>
            <a:lvl1pPr>
              <a:defRPr sz="4000" b="0">
                <a:latin typeface="Core Sans C 75 ExtraBold" panose="020B0603030302020204" pitchFamily="34" charset="0"/>
              </a:defRPr>
            </a:lvl1pPr>
          </a:lstStyle>
          <a:p>
            <a:r>
              <a:rPr lang="en-US" dirty="0"/>
              <a:t>HERO PAGE TITLE GOES HERE</a:t>
            </a:r>
            <a:endParaRPr lang="en-IN" dirty="0"/>
          </a:p>
        </p:txBody>
      </p:sp>
      <p:sp>
        <p:nvSpPr>
          <p:cNvPr id="3" name="Content Placeholder 2">
            <a:extLst>
              <a:ext uri="{FF2B5EF4-FFF2-40B4-BE49-F238E27FC236}">
                <a16:creationId xmlns:a16="http://schemas.microsoft.com/office/drawing/2014/main" id="{05654659-1C6F-49C9-8673-B2E0232DDAA2}"/>
              </a:ext>
            </a:extLst>
          </p:cNvPr>
          <p:cNvSpPr>
            <a:spLocks noGrp="1"/>
          </p:cNvSpPr>
          <p:nvPr>
            <p:ph idx="1"/>
          </p:nvPr>
        </p:nvSpPr>
        <p:spPr>
          <a:xfrm>
            <a:off x="1318488" y="3009035"/>
            <a:ext cx="5257800" cy="2373745"/>
          </a:xfrm>
        </p:spPr>
        <p:txBody>
          <a:bodyPr>
            <a:normAutofit/>
          </a:bodyPr>
          <a:lstStyle>
            <a:lvl1pPr marL="0" indent="0">
              <a:lnSpc>
                <a:spcPct val="150000"/>
              </a:lnSpc>
              <a:buNone/>
              <a:defRPr sz="1400">
                <a:solidFill>
                  <a:schemeClr val="bg2">
                    <a:lumMod val="25000"/>
                  </a:schemeClr>
                </a:solidFill>
                <a:latin typeface="Core Sans C 45 Regular" panose="020B0603030302020204" pitchFamily="34" charset="0"/>
              </a:defRPr>
            </a:lvl1pPr>
            <a:lvl2pPr marL="457200" indent="0">
              <a:lnSpc>
                <a:spcPct val="150000"/>
              </a:lnSpc>
              <a:buNone/>
              <a:defRPr sz="1400">
                <a:solidFill>
                  <a:schemeClr val="bg2">
                    <a:lumMod val="25000"/>
                  </a:schemeClr>
                </a:solidFill>
                <a:latin typeface="Core Sans C 45 Regular" panose="020B0603030302020204" pitchFamily="34" charset="0"/>
              </a:defRPr>
            </a:lvl2pPr>
            <a:lvl3pPr>
              <a:lnSpc>
                <a:spcPct val="150000"/>
              </a:lnSpc>
              <a:defRPr sz="1400">
                <a:solidFill>
                  <a:schemeClr val="bg2">
                    <a:lumMod val="25000"/>
                  </a:schemeClr>
                </a:solidFill>
                <a:latin typeface="Core Sans C 45 Regular" panose="020B0603030302020204" pitchFamily="34" charset="0"/>
              </a:defRPr>
            </a:lvl3pPr>
            <a:lvl4pPr>
              <a:lnSpc>
                <a:spcPct val="150000"/>
              </a:lnSpc>
              <a:defRPr sz="1400">
                <a:solidFill>
                  <a:schemeClr val="bg2">
                    <a:lumMod val="25000"/>
                  </a:schemeClr>
                </a:solidFill>
                <a:latin typeface="Core Sans C 45 Regular" panose="020B0603030302020204" pitchFamily="34" charset="0"/>
              </a:defRPr>
            </a:lvl4pPr>
            <a:lvl5pPr>
              <a:lnSpc>
                <a:spcPct val="150000"/>
              </a:lnSpc>
              <a:defRPr sz="1400">
                <a:solidFill>
                  <a:schemeClr val="bg2">
                    <a:lumMod val="25000"/>
                  </a:schemeClr>
                </a:solidFill>
                <a:latin typeface="Core Sans C 45 Regular" panose="020B0603030302020204" pitchFamily="34" charset="0"/>
              </a:defRPr>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0679144B-B346-4C88-9103-5F7B717B6744}"/>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5" name="Picture Placeholder 4">
            <a:extLst>
              <a:ext uri="{FF2B5EF4-FFF2-40B4-BE49-F238E27FC236}">
                <a16:creationId xmlns:a16="http://schemas.microsoft.com/office/drawing/2014/main" id="{FF4DB82F-24F8-429B-A4C0-7264EC83CC0F}"/>
              </a:ext>
            </a:extLst>
          </p:cNvPr>
          <p:cNvSpPr>
            <a:spLocks noGrp="1"/>
          </p:cNvSpPr>
          <p:nvPr>
            <p:ph type="pic" sz="quarter" idx="13"/>
          </p:nvPr>
        </p:nvSpPr>
        <p:spPr>
          <a:xfrm>
            <a:off x="6966530" y="1441870"/>
            <a:ext cx="3950853" cy="3974259"/>
          </a:xfrm>
          <a:prstGeom prst="flowChartConnector">
            <a:avLst/>
          </a:prstGeom>
          <a:effectLst>
            <a:outerShdw blurRad="50800" dist="38100" dir="2700000" algn="tl" rotWithShape="0">
              <a:prstClr val="black">
                <a:alpha val="40000"/>
              </a:prstClr>
            </a:outerShdw>
          </a:effectLst>
        </p:spPr>
        <p:txBody>
          <a:bodyPr/>
          <a:lstStyle/>
          <a:p>
            <a:endParaRPr lang="en-IN"/>
          </a:p>
        </p:txBody>
      </p:sp>
      <p:sp>
        <p:nvSpPr>
          <p:cNvPr id="8" name="Oval 7">
            <a:extLst>
              <a:ext uri="{FF2B5EF4-FFF2-40B4-BE49-F238E27FC236}">
                <a16:creationId xmlns:a16="http://schemas.microsoft.com/office/drawing/2014/main" id="{4DA32ECA-9BC5-4297-A502-5E8E61E66C9C}"/>
              </a:ext>
            </a:extLst>
          </p:cNvPr>
          <p:cNvSpPr/>
          <p:nvPr userDrawn="1"/>
        </p:nvSpPr>
        <p:spPr>
          <a:xfrm>
            <a:off x="6856702" y="1342590"/>
            <a:ext cx="4191289" cy="419128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585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F80AC6-9EF2-41BA-B0C5-154CC3A606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027D5A-B634-4983-BBCA-98BD9CCB90AC}"/>
              </a:ext>
            </a:extLst>
          </p:cNvPr>
          <p:cNvSpPr>
            <a:spLocks noGrp="1"/>
          </p:cNvSpPr>
          <p:nvPr>
            <p:ph type="title" hasCustomPrompt="1"/>
          </p:nvPr>
        </p:nvSpPr>
        <p:spPr>
          <a:xfrm>
            <a:off x="831850" y="1163304"/>
            <a:ext cx="6169314" cy="1261083"/>
          </a:xfrm>
        </p:spPr>
        <p:txBody>
          <a:bodyPr anchor="b">
            <a:normAutofit/>
          </a:bodyPr>
          <a:lstStyle>
            <a:lvl1pPr>
              <a:defRPr sz="4000">
                <a:latin typeface="Core Sans C 75 ExtraBold" panose="020B0603030302020204" pitchFamily="34" charset="0"/>
              </a:defRPr>
            </a:lvl1pPr>
          </a:lstStyle>
          <a:p>
            <a:r>
              <a:rPr lang="en-US" dirty="0"/>
              <a:t>HERO PAGE TITLE</a:t>
            </a:r>
            <a:br>
              <a:rPr lang="en-US" dirty="0"/>
            </a:br>
            <a:r>
              <a:rPr lang="en-US" dirty="0"/>
              <a:t>GOES HERE</a:t>
            </a:r>
            <a:endParaRPr lang="en-IN" dirty="0"/>
          </a:p>
        </p:txBody>
      </p:sp>
      <p:sp>
        <p:nvSpPr>
          <p:cNvPr id="3" name="Text Placeholder 2">
            <a:extLst>
              <a:ext uri="{FF2B5EF4-FFF2-40B4-BE49-F238E27FC236}">
                <a16:creationId xmlns:a16="http://schemas.microsoft.com/office/drawing/2014/main" id="{5B30F641-AEFA-4479-A5C5-91F508EB9C31}"/>
              </a:ext>
            </a:extLst>
          </p:cNvPr>
          <p:cNvSpPr>
            <a:spLocks noGrp="1"/>
          </p:cNvSpPr>
          <p:nvPr>
            <p:ph type="body" idx="1"/>
          </p:nvPr>
        </p:nvSpPr>
        <p:spPr>
          <a:xfrm>
            <a:off x="831850" y="3019221"/>
            <a:ext cx="6169314" cy="1414393"/>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3F7A73F-ED81-4B5B-A076-E09CA3E1F185}"/>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Rectangle: Rounded Corners 8">
            <a:extLst>
              <a:ext uri="{FF2B5EF4-FFF2-40B4-BE49-F238E27FC236}">
                <a16:creationId xmlns:a16="http://schemas.microsoft.com/office/drawing/2014/main" id="{BC14CA7B-2FDA-4E01-92F8-10CEB9072136}"/>
              </a:ext>
            </a:extLst>
          </p:cNvPr>
          <p:cNvSpPr/>
          <p:nvPr userDrawn="1"/>
        </p:nvSpPr>
        <p:spPr>
          <a:xfrm>
            <a:off x="831850" y="2691896"/>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019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cial Point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6FC44-97F5-4B09-BEE3-CCB64F8604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027D5A-B634-4983-BBCA-98BD9CCB90AC}"/>
              </a:ext>
            </a:extLst>
          </p:cNvPr>
          <p:cNvSpPr>
            <a:spLocks noGrp="1"/>
          </p:cNvSpPr>
          <p:nvPr>
            <p:ph type="title" hasCustomPrompt="1"/>
          </p:nvPr>
        </p:nvSpPr>
        <p:spPr>
          <a:xfrm>
            <a:off x="831850" y="1163304"/>
            <a:ext cx="6169314" cy="1261083"/>
          </a:xfrm>
        </p:spPr>
        <p:txBody>
          <a:bodyPr anchor="b">
            <a:normAutofit/>
          </a:bodyPr>
          <a:lstStyle>
            <a:lvl1pPr>
              <a:defRPr sz="4000">
                <a:latin typeface="Core Sans C 75 ExtraBold" panose="020B0603030302020204" pitchFamily="34" charset="0"/>
              </a:defRPr>
            </a:lvl1pPr>
          </a:lstStyle>
          <a:p>
            <a:r>
              <a:rPr lang="en-US" dirty="0"/>
              <a:t>HERO PAGE TITLE</a:t>
            </a:r>
            <a:br>
              <a:rPr lang="en-US" dirty="0"/>
            </a:br>
            <a:r>
              <a:rPr lang="en-US" dirty="0"/>
              <a:t>GOES HERE</a:t>
            </a:r>
            <a:endParaRPr lang="en-IN" dirty="0"/>
          </a:p>
        </p:txBody>
      </p:sp>
      <p:sp>
        <p:nvSpPr>
          <p:cNvPr id="3" name="Text Placeholder 2">
            <a:extLst>
              <a:ext uri="{FF2B5EF4-FFF2-40B4-BE49-F238E27FC236}">
                <a16:creationId xmlns:a16="http://schemas.microsoft.com/office/drawing/2014/main" id="{5B30F641-AEFA-4479-A5C5-91F508EB9C31}"/>
              </a:ext>
            </a:extLst>
          </p:cNvPr>
          <p:cNvSpPr>
            <a:spLocks noGrp="1"/>
          </p:cNvSpPr>
          <p:nvPr>
            <p:ph type="body" idx="1"/>
          </p:nvPr>
        </p:nvSpPr>
        <p:spPr>
          <a:xfrm>
            <a:off x="831850" y="3019221"/>
            <a:ext cx="6169314" cy="1414393"/>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3F7A73F-ED81-4B5B-A076-E09CA3E1F185}"/>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0" name="Text Placeholder 2">
            <a:extLst>
              <a:ext uri="{FF2B5EF4-FFF2-40B4-BE49-F238E27FC236}">
                <a16:creationId xmlns:a16="http://schemas.microsoft.com/office/drawing/2014/main" id="{6EAFBCBA-65B2-4461-B0EF-9FA1BB9856BB}"/>
              </a:ext>
            </a:extLst>
          </p:cNvPr>
          <p:cNvSpPr>
            <a:spLocks noGrp="1"/>
          </p:cNvSpPr>
          <p:nvPr>
            <p:ph type="body" idx="13" hasCustomPrompt="1"/>
          </p:nvPr>
        </p:nvSpPr>
        <p:spPr>
          <a:xfrm>
            <a:off x="6899564" y="2078693"/>
            <a:ext cx="4026477" cy="974705"/>
          </a:xfrm>
        </p:spPr>
        <p:txBody>
          <a:bodyPr>
            <a:normAutofit/>
          </a:bodyPr>
          <a:lstStyle>
            <a:lvl1pPr marL="0" indent="0">
              <a:buNone/>
              <a:defRPr sz="1400" b="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001</a:t>
            </a:r>
          </a:p>
          <a:p>
            <a:pPr lvl="0"/>
            <a:r>
              <a:rPr lang="en-US" dirty="0"/>
              <a:t>Text goes here…..</a:t>
            </a:r>
          </a:p>
        </p:txBody>
      </p:sp>
      <p:sp>
        <p:nvSpPr>
          <p:cNvPr id="11" name="Text Placeholder 2">
            <a:extLst>
              <a:ext uri="{FF2B5EF4-FFF2-40B4-BE49-F238E27FC236}">
                <a16:creationId xmlns:a16="http://schemas.microsoft.com/office/drawing/2014/main" id="{371FA10B-416B-47A0-9381-298E31BA753D}"/>
              </a:ext>
            </a:extLst>
          </p:cNvPr>
          <p:cNvSpPr>
            <a:spLocks noGrp="1"/>
          </p:cNvSpPr>
          <p:nvPr>
            <p:ph type="body" idx="14" hasCustomPrompt="1"/>
          </p:nvPr>
        </p:nvSpPr>
        <p:spPr>
          <a:xfrm>
            <a:off x="6899564" y="3380723"/>
            <a:ext cx="4026477" cy="974705"/>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002</a:t>
            </a:r>
          </a:p>
          <a:p>
            <a:pPr lvl="0"/>
            <a:r>
              <a:rPr lang="en-US" dirty="0"/>
              <a:t>Text goes here…..</a:t>
            </a:r>
          </a:p>
        </p:txBody>
      </p:sp>
      <p:sp>
        <p:nvSpPr>
          <p:cNvPr id="12" name="Text Placeholder 2">
            <a:extLst>
              <a:ext uri="{FF2B5EF4-FFF2-40B4-BE49-F238E27FC236}">
                <a16:creationId xmlns:a16="http://schemas.microsoft.com/office/drawing/2014/main" id="{728C90BA-27AC-4D7F-B3D7-C9A541A61208}"/>
              </a:ext>
            </a:extLst>
          </p:cNvPr>
          <p:cNvSpPr>
            <a:spLocks noGrp="1"/>
          </p:cNvSpPr>
          <p:nvPr>
            <p:ph type="body" idx="15" hasCustomPrompt="1"/>
          </p:nvPr>
        </p:nvSpPr>
        <p:spPr>
          <a:xfrm>
            <a:off x="6899564" y="4682753"/>
            <a:ext cx="4026477" cy="974705"/>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003</a:t>
            </a:r>
          </a:p>
          <a:p>
            <a:pPr lvl="0"/>
            <a:r>
              <a:rPr lang="en-US" dirty="0"/>
              <a:t>Text goes here…..</a:t>
            </a:r>
          </a:p>
        </p:txBody>
      </p:sp>
      <p:sp>
        <p:nvSpPr>
          <p:cNvPr id="13" name="Rectangle: Rounded Corners 12">
            <a:extLst>
              <a:ext uri="{FF2B5EF4-FFF2-40B4-BE49-F238E27FC236}">
                <a16:creationId xmlns:a16="http://schemas.microsoft.com/office/drawing/2014/main" id="{19F6F173-EE68-423C-9BED-65C36013AB24}"/>
              </a:ext>
            </a:extLst>
          </p:cNvPr>
          <p:cNvSpPr/>
          <p:nvPr userDrawn="1"/>
        </p:nvSpPr>
        <p:spPr>
          <a:xfrm>
            <a:off x="836612" y="2634184"/>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625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F514CC-CCDF-4408-BC8A-9B0D9774F0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7ED89FC-4F76-497A-8640-2B8A6E06485D}"/>
              </a:ext>
            </a:extLst>
          </p:cNvPr>
          <p:cNvSpPr>
            <a:spLocks noGrp="1"/>
          </p:cNvSpPr>
          <p:nvPr>
            <p:ph sz="half" idx="1"/>
          </p:nvPr>
        </p:nvSpPr>
        <p:spPr>
          <a:xfrm>
            <a:off x="838200" y="1825625"/>
            <a:ext cx="5181600" cy="4179741"/>
          </a:xfrm>
        </p:spPr>
        <p:txBody>
          <a:bodyPr>
            <a:normAutofit/>
          </a:bodyPr>
          <a:lstStyle>
            <a:lvl1pPr>
              <a:defRPr sz="1600">
                <a:solidFill>
                  <a:schemeClr val="bg2">
                    <a:lumMod val="25000"/>
                  </a:schemeClr>
                </a:solidFill>
                <a:latin typeface="Core Sans C 45 Regular" panose="020B0603030302020204" pitchFamily="34" charset="0"/>
              </a:defRPr>
            </a:lvl1pPr>
            <a:lvl2pPr>
              <a:defRPr sz="1400">
                <a:solidFill>
                  <a:schemeClr val="bg2">
                    <a:lumMod val="25000"/>
                  </a:schemeClr>
                </a:solidFill>
                <a:latin typeface="Core Sans C 45 Regular" panose="020B0603030302020204" pitchFamily="34" charset="0"/>
              </a:defRPr>
            </a:lvl2pPr>
            <a:lvl3pPr>
              <a:defRPr sz="1200">
                <a:solidFill>
                  <a:schemeClr val="bg2">
                    <a:lumMod val="25000"/>
                  </a:schemeClr>
                </a:solidFill>
                <a:latin typeface="Core Sans C 45 Regular" panose="020B0603030302020204" pitchFamily="34" charset="0"/>
              </a:defRPr>
            </a:lvl3pPr>
            <a:lvl4pPr>
              <a:defRPr sz="1100">
                <a:solidFill>
                  <a:schemeClr val="bg2">
                    <a:lumMod val="25000"/>
                  </a:schemeClr>
                </a:solidFill>
                <a:latin typeface="Core Sans C 45 Regular" panose="020B0603030302020204" pitchFamily="34" charset="0"/>
              </a:defRPr>
            </a:lvl4pPr>
            <a:lvl5pPr>
              <a:defRPr sz="11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70BDE6C2-AA15-4968-8AFF-DEC61135709F}"/>
              </a:ext>
            </a:extLst>
          </p:cNvPr>
          <p:cNvSpPr>
            <a:spLocks noGrp="1"/>
          </p:cNvSpPr>
          <p:nvPr>
            <p:ph sz="half" idx="2"/>
          </p:nvPr>
        </p:nvSpPr>
        <p:spPr>
          <a:xfrm>
            <a:off x="6172200" y="1825625"/>
            <a:ext cx="5181600" cy="4179741"/>
          </a:xfrm>
        </p:spPr>
        <p:txBody>
          <a:bodyPr>
            <a:normAutofit/>
          </a:bodyPr>
          <a:lstStyle>
            <a:lvl1pPr>
              <a:defRPr sz="1800">
                <a:solidFill>
                  <a:schemeClr val="bg2">
                    <a:lumMod val="25000"/>
                  </a:schemeClr>
                </a:solidFill>
              </a:defRPr>
            </a:lvl1pPr>
            <a:lvl2pPr>
              <a:defRPr sz="1600">
                <a:solidFill>
                  <a:schemeClr val="bg2">
                    <a:lumMod val="25000"/>
                  </a:schemeClr>
                </a:solidFill>
              </a:defRPr>
            </a:lvl2pPr>
            <a:lvl3pPr>
              <a:defRPr sz="1400">
                <a:solidFill>
                  <a:schemeClr val="bg2">
                    <a:lumMod val="25000"/>
                  </a:schemeClr>
                </a:solidFill>
              </a:defRPr>
            </a:lvl3pPr>
            <a:lvl4pPr>
              <a:defRPr sz="1200">
                <a:solidFill>
                  <a:schemeClr val="bg2">
                    <a:lumMod val="25000"/>
                  </a:schemeClr>
                </a:solidFill>
              </a:defRPr>
            </a:lvl4pPr>
            <a:lvl5pPr>
              <a:defRPr sz="1200">
                <a:solidFill>
                  <a:schemeClr val="bg2">
                    <a:lumMod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Slide Number Placeholder 6">
            <a:extLst>
              <a:ext uri="{FF2B5EF4-FFF2-40B4-BE49-F238E27FC236}">
                <a16:creationId xmlns:a16="http://schemas.microsoft.com/office/drawing/2014/main" id="{15BA8A79-EA78-49A3-AB2C-361DF89BE290}"/>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Title 1">
            <a:extLst>
              <a:ext uri="{FF2B5EF4-FFF2-40B4-BE49-F238E27FC236}">
                <a16:creationId xmlns:a16="http://schemas.microsoft.com/office/drawing/2014/main" id="{CA20AFD2-0962-4428-BD00-2018C71DEA6F}"/>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6821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D9EEB82-A136-406A-85D3-569E3B33F2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7E6FAB94-0831-46FD-8AB7-4BA1463BFC2B}"/>
              </a:ext>
            </a:extLst>
          </p:cNvPr>
          <p:cNvSpPr>
            <a:spLocks noGrp="1"/>
          </p:cNvSpPr>
          <p:nvPr>
            <p:ph type="body" idx="1"/>
          </p:nvPr>
        </p:nvSpPr>
        <p:spPr>
          <a:xfrm>
            <a:off x="839788" y="1874624"/>
            <a:ext cx="5157787" cy="363538"/>
          </a:xfrm>
        </p:spPr>
        <p:txBody>
          <a:bodyPr anchor="b">
            <a:normAutofit/>
          </a:bodyPr>
          <a:lstStyle>
            <a:lvl1pPr marL="0" indent="0">
              <a:buNone/>
              <a:defRPr sz="2000" b="0">
                <a:latin typeface="Core Sans C 75 ExtraBold" panose="020B06030303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56E165C-AC9E-46B5-92B8-6976ED382A3B}"/>
              </a:ext>
            </a:extLst>
          </p:cNvPr>
          <p:cNvSpPr>
            <a:spLocks noGrp="1"/>
          </p:cNvSpPr>
          <p:nvPr>
            <p:ph sz="half" idx="2"/>
          </p:nvPr>
        </p:nvSpPr>
        <p:spPr>
          <a:xfrm>
            <a:off x="839788" y="2505075"/>
            <a:ext cx="5157787" cy="3498561"/>
          </a:xfrm>
        </p:spPr>
        <p:txBody>
          <a:bodyPr>
            <a:normAutofit/>
          </a:bodyPr>
          <a:lstStyle>
            <a:lvl1pPr>
              <a:defRPr sz="1600">
                <a:solidFill>
                  <a:schemeClr val="bg2">
                    <a:lumMod val="25000"/>
                  </a:schemeClr>
                </a:solidFill>
                <a:latin typeface="Core Sans C 45 Regular" panose="020B0603030302020204" pitchFamily="34" charset="0"/>
              </a:defRPr>
            </a:lvl1pPr>
            <a:lvl2pPr>
              <a:defRPr sz="1400">
                <a:solidFill>
                  <a:schemeClr val="bg2">
                    <a:lumMod val="25000"/>
                  </a:schemeClr>
                </a:solidFill>
                <a:latin typeface="Core Sans C 45 Regular" panose="020B0603030302020204" pitchFamily="34" charset="0"/>
              </a:defRPr>
            </a:lvl2pPr>
            <a:lvl3pPr>
              <a:defRPr sz="1200">
                <a:solidFill>
                  <a:schemeClr val="bg2">
                    <a:lumMod val="25000"/>
                  </a:schemeClr>
                </a:solidFill>
                <a:latin typeface="Core Sans C 45 Regular" panose="020B0603030302020204" pitchFamily="34" charset="0"/>
              </a:defRPr>
            </a:lvl3pPr>
            <a:lvl4pPr>
              <a:defRPr sz="1100">
                <a:solidFill>
                  <a:schemeClr val="bg2">
                    <a:lumMod val="25000"/>
                  </a:schemeClr>
                </a:solidFill>
                <a:latin typeface="Core Sans C 45 Regular" panose="020B0603030302020204" pitchFamily="34" charset="0"/>
              </a:defRPr>
            </a:lvl4pPr>
            <a:lvl5pPr>
              <a:defRPr sz="11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5DCA7F60-DA49-483C-971A-B057C73AD0C3}"/>
              </a:ext>
            </a:extLst>
          </p:cNvPr>
          <p:cNvSpPr>
            <a:spLocks noGrp="1"/>
          </p:cNvSpPr>
          <p:nvPr>
            <p:ph type="body" sz="quarter" idx="3"/>
          </p:nvPr>
        </p:nvSpPr>
        <p:spPr>
          <a:xfrm>
            <a:off x="6172200" y="1845974"/>
            <a:ext cx="5183188" cy="401424"/>
          </a:xfrm>
        </p:spPr>
        <p:txBody>
          <a:bodyPr anchor="b">
            <a:normAutofit/>
          </a:bodyPr>
          <a:lstStyle>
            <a:lvl1pPr marL="0" indent="0">
              <a:buNone/>
              <a:defRPr sz="2000" b="0">
                <a:latin typeface="Core Sans C 75 ExtraBold" panose="020B06030303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EE126AD-93FF-41CF-A57E-50F41F4AB94F}"/>
              </a:ext>
            </a:extLst>
          </p:cNvPr>
          <p:cNvSpPr>
            <a:spLocks noGrp="1"/>
          </p:cNvSpPr>
          <p:nvPr>
            <p:ph sz="quarter" idx="4"/>
          </p:nvPr>
        </p:nvSpPr>
        <p:spPr>
          <a:xfrm>
            <a:off x="6172200" y="2505075"/>
            <a:ext cx="5183188" cy="3498561"/>
          </a:xfrm>
        </p:spPr>
        <p:txBody>
          <a:bodyPr>
            <a:normAutofit/>
          </a:bodyPr>
          <a:lstStyle>
            <a:lvl1pPr>
              <a:defRPr sz="1600">
                <a:solidFill>
                  <a:schemeClr val="bg2">
                    <a:lumMod val="25000"/>
                  </a:schemeClr>
                </a:solidFill>
              </a:defRPr>
            </a:lvl1pPr>
            <a:lvl2pPr>
              <a:defRPr sz="1400">
                <a:solidFill>
                  <a:schemeClr val="bg2">
                    <a:lumMod val="25000"/>
                  </a:schemeClr>
                </a:solidFill>
              </a:defRPr>
            </a:lvl2pPr>
            <a:lvl3pPr>
              <a:defRPr sz="1200">
                <a:solidFill>
                  <a:schemeClr val="bg2">
                    <a:lumMod val="25000"/>
                  </a:schemeClr>
                </a:solidFill>
              </a:defRPr>
            </a:lvl3pPr>
            <a:lvl4pPr>
              <a:defRPr sz="1100">
                <a:solidFill>
                  <a:schemeClr val="bg2">
                    <a:lumMod val="25000"/>
                  </a:schemeClr>
                </a:solidFill>
              </a:defRPr>
            </a:lvl4pPr>
            <a:lvl5pPr>
              <a:defRPr sz="1100">
                <a:solidFill>
                  <a:schemeClr val="bg2">
                    <a:lumMod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Slide Number Placeholder 8">
            <a:extLst>
              <a:ext uri="{FF2B5EF4-FFF2-40B4-BE49-F238E27FC236}">
                <a16:creationId xmlns:a16="http://schemas.microsoft.com/office/drawing/2014/main" id="{3EAEC3AD-1982-4D34-9A6A-8A0BDA7E3B13}"/>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0" name="Title 1">
            <a:extLst>
              <a:ext uri="{FF2B5EF4-FFF2-40B4-BE49-F238E27FC236}">
                <a16:creationId xmlns:a16="http://schemas.microsoft.com/office/drawing/2014/main" id="{FC9A9580-6639-428F-8B7A-BC54A53B655C}"/>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39740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52262C-476C-468B-AC53-41807DF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37C0E75D-924E-4BCE-AE2F-830ED69AD86B}"/>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7" name="Title 1">
            <a:extLst>
              <a:ext uri="{FF2B5EF4-FFF2-40B4-BE49-F238E27FC236}">
                <a16:creationId xmlns:a16="http://schemas.microsoft.com/office/drawing/2014/main" id="{D67F6863-6E30-43FD-B129-722AA98D4771}"/>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121979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565413-D608-42DB-9DC0-BF1FA2C024A7}"/>
              </a:ext>
            </a:extLst>
          </p:cNvPr>
          <p:cNvSpPr>
            <a:spLocks noGrp="1"/>
          </p:cNvSpPr>
          <p:nvPr>
            <p:ph type="sldNum" sz="quarter" idx="12"/>
          </p:nvPr>
        </p:nvSpPr>
        <p:spPr/>
        <p:txBody>
          <a:bodyPr/>
          <a:lstStyle/>
          <a:p>
            <a:fld id="{917C3962-B272-494B-9B95-87BC565E81CE}" type="slidenum">
              <a:rPr lang="en-IN" smtClean="0"/>
              <a:t>‹#›</a:t>
            </a:fld>
            <a:endParaRPr lang="en-IN"/>
          </a:p>
        </p:txBody>
      </p:sp>
      <p:pic>
        <p:nvPicPr>
          <p:cNvPr id="3" name="Picture 2">
            <a:extLst>
              <a:ext uri="{FF2B5EF4-FFF2-40B4-BE49-F238E27FC236}">
                <a16:creationId xmlns:a16="http://schemas.microsoft.com/office/drawing/2014/main" id="{6B1FCB0D-E361-4587-9641-8E4C3D18F3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655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E9495-8A97-490E-A9F0-3CD8D56F1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73D1ED5-117A-4194-A295-BF84A9EAC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CD1A31A8-92B2-487E-9A68-A1FBAA225178}"/>
              </a:ext>
            </a:extLst>
          </p:cNvPr>
          <p:cNvSpPr>
            <a:spLocks noGrp="1"/>
          </p:cNvSpPr>
          <p:nvPr>
            <p:ph type="sldNum" sz="quarter" idx="4"/>
          </p:nvPr>
        </p:nvSpPr>
        <p:spPr>
          <a:xfrm>
            <a:off x="5811982" y="6129337"/>
            <a:ext cx="568036" cy="365125"/>
          </a:xfrm>
          <a:prstGeom prst="rect">
            <a:avLst/>
          </a:prstGeom>
        </p:spPr>
        <p:txBody>
          <a:bodyPr vert="horz" lIns="91440" tIns="45720" rIns="91440" bIns="45720" rtlCol="0" anchor="ctr"/>
          <a:lstStyle>
            <a:lvl1pPr algn="ctr">
              <a:defRPr sz="1200">
                <a:solidFill>
                  <a:schemeClr val="tx1">
                    <a:tint val="75000"/>
                  </a:schemeClr>
                </a:solidFill>
                <a:latin typeface="Core Sans C 45 Regular" panose="020B0603030302020204" pitchFamily="34" charset="0"/>
              </a:defRPr>
            </a:lvl1pPr>
          </a:lstStyle>
          <a:p>
            <a:fld id="{917C3962-B272-494B-9B95-87BC565E81CE}" type="slidenum">
              <a:rPr lang="en-IN" smtClean="0"/>
              <a:pPr/>
              <a:t>‹#›</a:t>
            </a:fld>
            <a:endParaRPr lang="en-IN"/>
          </a:p>
        </p:txBody>
      </p:sp>
    </p:spTree>
    <p:extLst>
      <p:ext uri="{BB962C8B-B14F-4D97-AF65-F5344CB8AC3E}">
        <p14:creationId xmlns:p14="http://schemas.microsoft.com/office/powerpoint/2010/main" val="337535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9" r:id="rId5"/>
    <p:sldLayoutId id="2147483652" r:id="rId6"/>
    <p:sldLayoutId id="2147483653" r:id="rId7"/>
    <p:sldLayoutId id="2147483654" r:id="rId8"/>
    <p:sldLayoutId id="2147483655" r:id="rId9"/>
    <p:sldLayoutId id="2147483656" r:id="rId10"/>
    <p:sldLayoutId id="2147483657"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Core Sans C 75 ExtraBold" panose="020B06030303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lumMod val="25000"/>
            </a:schemeClr>
          </a:solidFill>
          <a:latin typeface="Core Sans C 45 Regular" panose="020B06030303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ore Sans C 45 Regular" panose="020B06030303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25000"/>
            </a:schemeClr>
          </a:solidFill>
          <a:latin typeface="Core Sans C 45 Regular" panose="020B06030303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25000"/>
            </a:schemeClr>
          </a:solidFill>
          <a:latin typeface="Core Sans C 45 Regular" panose="020B06030303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25000"/>
            </a:schemeClr>
          </a:solidFill>
          <a:latin typeface="Core Sans C 45 Regular" panose="020B06030303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rxiv.org/pdf/1710.09829.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pdf/2209.11750" TargetMode="External"/><Relationship Id="rId3" Type="http://schemas.openxmlformats.org/officeDocument/2006/relationships/hyperlink" Target="https://www.hindawi.com/journals/misy/2023/8273546/" TargetMode="External"/><Relationship Id="rId7" Type="http://schemas.openxmlformats.org/officeDocument/2006/relationships/hyperlink" Target="https://arxiv.org/pdf/1710.09829.pdf" TargetMode="External"/><Relationship Id="rId2" Type="http://schemas.openxmlformats.org/officeDocument/2006/relationships/hyperlink" Target="https://www.sciencedirect.com/science/article/abs/pii/S0031320323007513" TargetMode="External"/><Relationship Id="rId1" Type="http://schemas.openxmlformats.org/officeDocument/2006/relationships/slideLayout" Target="../slideLayouts/slideLayout2.xml"/><Relationship Id="rId6" Type="http://schemas.openxmlformats.org/officeDocument/2006/relationships/hyperlink" Target="https://ieeexplore.ieee.org/document/9065078" TargetMode="External"/><Relationship Id="rId5" Type="http://schemas.openxmlformats.org/officeDocument/2006/relationships/hyperlink" Target="https://www.sciencedirect.com/science/article/abs/pii/S1568494617305665" TargetMode="External"/><Relationship Id="rId4" Type="http://schemas.openxmlformats.org/officeDocument/2006/relationships/hyperlink" Target="https://archive.ics.uci.edu/dataset/240/human+activity+recognition+using+smartphone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instagram.com/iiitb_official/" TargetMode="External"/><Relationship Id="rId13" Type="http://schemas.openxmlformats.org/officeDocument/2006/relationships/image" Target="../media/image21.jpeg"/><Relationship Id="rId3" Type="http://schemas.openxmlformats.org/officeDocument/2006/relationships/hyperlink" Target="https://www.facebook.com/IIITBofficial/" TargetMode="External"/><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hyperlink" Target="https://www.youtube.com/user/iiitbmedia" TargetMode="External"/><Relationship Id="rId11" Type="http://schemas.openxmlformats.org/officeDocument/2006/relationships/image" Target="../media/image19.png"/><Relationship Id="rId5" Type="http://schemas.openxmlformats.org/officeDocument/2006/relationships/hyperlink" Target="https://www.linkedin.com/school/iiit-bangalore/" TargetMode="External"/><Relationship Id="rId15" Type="http://schemas.openxmlformats.org/officeDocument/2006/relationships/hyperlink" Target="http://www.iiitb.ac.in/" TargetMode="External"/><Relationship Id="rId10" Type="http://schemas.openxmlformats.org/officeDocument/2006/relationships/image" Target="../media/image18.png"/><Relationship Id="rId4" Type="http://schemas.openxmlformats.org/officeDocument/2006/relationships/hyperlink" Target="https://twitter.com/IIITB_official" TargetMode="External"/><Relationship Id="rId9" Type="http://schemas.openxmlformats.org/officeDocument/2006/relationships/image" Target="../media/image17.png"/><Relationship Id="rId1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indawi.com/journals/misy/2023/8273546/" TargetMode="External"/><Relationship Id="rId2" Type="http://schemas.openxmlformats.org/officeDocument/2006/relationships/hyperlink" Target="https://www.sciencedirect.com/science/article/abs/pii/S003132032300751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C228-6D79-4024-A34A-674567E7B804}"/>
              </a:ext>
            </a:extLst>
          </p:cNvPr>
          <p:cNvSpPr>
            <a:spLocks noGrp="1"/>
          </p:cNvSpPr>
          <p:nvPr>
            <p:ph type="ctrTitle"/>
          </p:nvPr>
        </p:nvSpPr>
        <p:spPr>
          <a:xfrm>
            <a:off x="5818908" y="2292927"/>
            <a:ext cx="5793085" cy="1237818"/>
          </a:xfrm>
        </p:spPr>
        <p:txBody>
          <a:bodyPr>
            <a:noAutofit/>
          </a:bodyPr>
          <a:lstStyle/>
          <a:p>
            <a:r>
              <a:rPr lang="en-IN" sz="2400" dirty="0"/>
              <a:t>Human Activity Recognition from Videos: - Minor Project Final Presentation</a:t>
            </a:r>
          </a:p>
        </p:txBody>
      </p:sp>
      <p:sp>
        <p:nvSpPr>
          <p:cNvPr id="4" name="Slide Number Placeholder 3">
            <a:extLst>
              <a:ext uri="{FF2B5EF4-FFF2-40B4-BE49-F238E27FC236}">
                <a16:creationId xmlns:a16="http://schemas.microsoft.com/office/drawing/2014/main" id="{08C84FF4-F87F-4279-8A69-E2E7D7D6231E}"/>
              </a:ext>
            </a:extLst>
          </p:cNvPr>
          <p:cNvSpPr>
            <a:spLocks noGrp="1"/>
          </p:cNvSpPr>
          <p:nvPr>
            <p:ph type="sldNum" sz="quarter" idx="4294967295"/>
          </p:nvPr>
        </p:nvSpPr>
        <p:spPr>
          <a:xfrm>
            <a:off x="4724400" y="6183744"/>
            <a:ext cx="2743200" cy="365125"/>
          </a:xfrm>
        </p:spPr>
        <p:txBody>
          <a:bodyPr/>
          <a:lstStyle/>
          <a:p>
            <a:fld id="{917C3962-B272-494B-9B95-87BC565E81CE}" type="slidenum">
              <a:rPr lang="en-IN" smtClean="0"/>
              <a:t>1</a:t>
            </a:fld>
            <a:endParaRPr lang="en-IN"/>
          </a:p>
        </p:txBody>
      </p:sp>
      <p:sp>
        <p:nvSpPr>
          <p:cNvPr id="7" name="Subtitle 2">
            <a:extLst>
              <a:ext uri="{FF2B5EF4-FFF2-40B4-BE49-F238E27FC236}">
                <a16:creationId xmlns:a16="http://schemas.microsoft.com/office/drawing/2014/main" id="{0B325B59-DD6E-5A4D-098B-F312A1A675E3}"/>
              </a:ext>
            </a:extLst>
          </p:cNvPr>
          <p:cNvSpPr>
            <a:spLocks noGrp="1"/>
          </p:cNvSpPr>
          <p:nvPr>
            <p:ph type="subTitle" idx="1"/>
          </p:nvPr>
        </p:nvSpPr>
        <p:spPr>
          <a:xfrm>
            <a:off x="5818908" y="3946164"/>
            <a:ext cx="4849091" cy="1237817"/>
          </a:xfrm>
        </p:spPr>
        <p:txBody>
          <a:bodyPr>
            <a:normAutofit/>
          </a:bodyPr>
          <a:lstStyle/>
          <a:p>
            <a:r>
              <a:rPr lang="en-IN" sz="1600" dirty="0"/>
              <a:t>Date: - 27</a:t>
            </a:r>
            <a:r>
              <a:rPr lang="en-IN" sz="1600" baseline="30000" dirty="0"/>
              <a:t>st</a:t>
            </a:r>
            <a:r>
              <a:rPr lang="en-IN" sz="1600" dirty="0"/>
              <a:t> April 2024</a:t>
            </a:r>
          </a:p>
          <a:p>
            <a:pPr marL="285750" indent="-285750">
              <a:buFontTx/>
              <a:buChar char="-"/>
            </a:pPr>
            <a:r>
              <a:rPr lang="en-IN" sz="1600" dirty="0"/>
              <a:t>Abhinav Mahajan IMT2020553</a:t>
            </a:r>
          </a:p>
          <a:p>
            <a:pPr marL="285750" indent="-285750">
              <a:buFontTx/>
              <a:buChar char="-"/>
            </a:pPr>
            <a:r>
              <a:rPr lang="en-IN" sz="1600" dirty="0"/>
              <a:t>Agastya </a:t>
            </a:r>
            <a:r>
              <a:rPr lang="en-IN" sz="1600" dirty="0" err="1"/>
              <a:t>Thoppur</a:t>
            </a:r>
            <a:r>
              <a:rPr lang="en-IN" sz="1600" dirty="0"/>
              <a:t> IMT2020528</a:t>
            </a:r>
          </a:p>
          <a:p>
            <a:endParaRPr lang="en-IN" sz="1600" dirty="0"/>
          </a:p>
        </p:txBody>
      </p:sp>
    </p:spTree>
    <p:extLst>
      <p:ext uri="{BB962C8B-B14F-4D97-AF65-F5344CB8AC3E}">
        <p14:creationId xmlns:p14="http://schemas.microsoft.com/office/powerpoint/2010/main" val="39047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C45F-6709-0289-D196-3D5D6895B7BC}"/>
              </a:ext>
            </a:extLst>
          </p:cNvPr>
          <p:cNvSpPr>
            <a:spLocks noGrp="1"/>
          </p:cNvSpPr>
          <p:nvPr>
            <p:ph type="title"/>
          </p:nvPr>
        </p:nvSpPr>
        <p:spPr/>
        <p:txBody>
          <a:bodyPr/>
          <a:lstStyle/>
          <a:p>
            <a:r>
              <a:rPr lang="en-IN" dirty="0"/>
              <a:t>CNN+LSTM (Continuation)</a:t>
            </a:r>
          </a:p>
        </p:txBody>
      </p:sp>
      <p:sp>
        <p:nvSpPr>
          <p:cNvPr id="3" name="Content Placeholder 2">
            <a:extLst>
              <a:ext uri="{FF2B5EF4-FFF2-40B4-BE49-F238E27FC236}">
                <a16:creationId xmlns:a16="http://schemas.microsoft.com/office/drawing/2014/main" id="{DD61D9D4-F383-7F82-22FD-0F68BBB9225A}"/>
              </a:ext>
            </a:extLst>
          </p:cNvPr>
          <p:cNvSpPr>
            <a:spLocks noGrp="1"/>
          </p:cNvSpPr>
          <p:nvPr>
            <p:ph idx="1"/>
          </p:nvPr>
        </p:nvSpPr>
        <p:spPr/>
        <p:txBody>
          <a:bodyPr/>
          <a:lstStyle/>
          <a:p>
            <a:r>
              <a:rPr lang="en-IN" dirty="0"/>
              <a:t>Simple solution provided by [5], Since we have 128 timesteps, lets re-write it as 32(</a:t>
            </a:r>
            <a:r>
              <a:rPr lang="en-IN" dirty="0" err="1"/>
              <a:t>n_length</a:t>
            </a:r>
            <a:r>
              <a:rPr lang="en-IN" dirty="0"/>
              <a:t>)*4(</a:t>
            </a:r>
            <a:r>
              <a:rPr lang="en-IN" dirty="0" err="1"/>
              <a:t>n_steps</a:t>
            </a:r>
            <a:r>
              <a:rPr lang="en-IN" dirty="0"/>
              <a:t>).  Now we perform convolution on the reduced 32 dimensions, and feed the encoding to the LSTM. And at (t+1) of the LSTM, we feed in the CNN embeddings of the next 32 timesteps. This is a very neat work around and has been seen in literature to give splendid results. </a:t>
            </a:r>
          </a:p>
          <a:p>
            <a:r>
              <a:rPr lang="en-IN" dirty="0"/>
              <a:t>However, we didn’t get much of an improvement and in general from all our experiments, LSTM’s never faired so well. You will see from experiment 5 just how poorly it can be sometimes. This problem is due to the nature of data, the input to the LSTM or you could say the field of view of it is too less. CNN+LSTM’s aims to bridge that by increasing the field of view but still there are methods which perform better on this simple dataset.</a:t>
            </a:r>
          </a:p>
        </p:txBody>
      </p:sp>
      <p:sp>
        <p:nvSpPr>
          <p:cNvPr id="4" name="Slide Number Placeholder 3">
            <a:extLst>
              <a:ext uri="{FF2B5EF4-FFF2-40B4-BE49-F238E27FC236}">
                <a16:creationId xmlns:a16="http://schemas.microsoft.com/office/drawing/2014/main" id="{661476B0-B9C2-4BB2-B84E-8AD85FB11232}"/>
              </a:ext>
            </a:extLst>
          </p:cNvPr>
          <p:cNvSpPr>
            <a:spLocks noGrp="1"/>
          </p:cNvSpPr>
          <p:nvPr>
            <p:ph type="sldNum" sz="quarter" idx="12"/>
          </p:nvPr>
        </p:nvSpPr>
        <p:spPr/>
        <p:txBody>
          <a:bodyPr/>
          <a:lstStyle/>
          <a:p>
            <a:fld id="{917C3962-B272-494B-9B95-87BC565E81CE}" type="slidenum">
              <a:rPr lang="en-IN" smtClean="0"/>
              <a:t>10</a:t>
            </a:fld>
            <a:endParaRPr lang="en-IN"/>
          </a:p>
        </p:txBody>
      </p:sp>
    </p:spTree>
    <p:extLst>
      <p:ext uri="{BB962C8B-B14F-4D97-AF65-F5344CB8AC3E}">
        <p14:creationId xmlns:p14="http://schemas.microsoft.com/office/powerpoint/2010/main" val="108142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2776-3A7E-CBD6-5722-631897185449}"/>
              </a:ext>
            </a:extLst>
          </p:cNvPr>
          <p:cNvSpPr>
            <a:spLocks noGrp="1"/>
          </p:cNvSpPr>
          <p:nvPr>
            <p:ph type="title"/>
          </p:nvPr>
        </p:nvSpPr>
        <p:spPr/>
        <p:txBody>
          <a:bodyPr/>
          <a:lstStyle/>
          <a:p>
            <a:r>
              <a:rPr lang="en-IN" dirty="0" err="1"/>
              <a:t>CNN+CapsuleNet</a:t>
            </a:r>
            <a:r>
              <a:rPr lang="en-IN" dirty="0"/>
              <a:t> (93.5% Test accuracy)</a:t>
            </a:r>
          </a:p>
        </p:txBody>
      </p:sp>
      <p:sp>
        <p:nvSpPr>
          <p:cNvPr id="3" name="Content Placeholder 2">
            <a:extLst>
              <a:ext uri="{FF2B5EF4-FFF2-40B4-BE49-F238E27FC236}">
                <a16:creationId xmlns:a16="http://schemas.microsoft.com/office/drawing/2014/main" id="{B3BE495D-45B1-9EA8-D0F9-0B2BB5682654}"/>
              </a:ext>
            </a:extLst>
          </p:cNvPr>
          <p:cNvSpPr>
            <a:spLocks noGrp="1"/>
          </p:cNvSpPr>
          <p:nvPr>
            <p:ph idx="1"/>
          </p:nvPr>
        </p:nvSpPr>
        <p:spPr/>
        <p:txBody>
          <a:bodyPr/>
          <a:lstStyle/>
          <a:p>
            <a:r>
              <a:rPr lang="en-IN" dirty="0"/>
              <a:t>Lets do an overview of Capsule Networks!</a:t>
            </a:r>
          </a:p>
          <a:p>
            <a:r>
              <a:rPr lang="en-IN" dirty="0"/>
              <a:t>Interestingly, Capsule Networks were introduced in 2011, and the idea came from none other than Geoffrey E. Hinton, the father of Computer Vision. And only in 2017, was he able to actually implement it! (“</a:t>
            </a:r>
            <a:r>
              <a:rPr lang="en-IN" dirty="0">
                <a:hlinkClick r:id="rId2"/>
              </a:rPr>
              <a:t>Dynamic Routing Between Capsules</a:t>
            </a:r>
            <a:r>
              <a:rPr lang="en-IN" dirty="0"/>
              <a:t>” [6]) </a:t>
            </a:r>
          </a:p>
          <a:p>
            <a:r>
              <a:rPr lang="en-IN" dirty="0"/>
              <a:t>The architecture of </a:t>
            </a:r>
            <a:r>
              <a:rPr lang="en-IN" dirty="0" err="1"/>
              <a:t>CapsuleNetworks</a:t>
            </a:r>
            <a:r>
              <a:rPr lang="en-IN" dirty="0"/>
              <a:t> differ slightly from other Deep Learning frameworks, as there are various transformations, and dynamic routing mechanisms to learn hierarchical and deeper correspondences. It is very underutilised in literature so far.</a:t>
            </a:r>
          </a:p>
          <a:p>
            <a:endParaRPr lang="en-IN" dirty="0"/>
          </a:p>
        </p:txBody>
      </p:sp>
      <p:sp>
        <p:nvSpPr>
          <p:cNvPr id="4" name="Slide Number Placeholder 3">
            <a:extLst>
              <a:ext uri="{FF2B5EF4-FFF2-40B4-BE49-F238E27FC236}">
                <a16:creationId xmlns:a16="http://schemas.microsoft.com/office/drawing/2014/main" id="{2C081615-C197-A5B3-04CE-A366413BD4A8}"/>
              </a:ext>
            </a:extLst>
          </p:cNvPr>
          <p:cNvSpPr>
            <a:spLocks noGrp="1"/>
          </p:cNvSpPr>
          <p:nvPr>
            <p:ph type="sldNum" sz="quarter" idx="12"/>
          </p:nvPr>
        </p:nvSpPr>
        <p:spPr/>
        <p:txBody>
          <a:bodyPr/>
          <a:lstStyle/>
          <a:p>
            <a:fld id="{917C3962-B272-494B-9B95-87BC565E81CE}" type="slidenum">
              <a:rPr lang="en-IN" smtClean="0"/>
              <a:t>11</a:t>
            </a:fld>
            <a:endParaRPr lang="en-IN"/>
          </a:p>
        </p:txBody>
      </p:sp>
      <p:pic>
        <p:nvPicPr>
          <p:cNvPr id="6" name="Picture 5">
            <a:extLst>
              <a:ext uri="{FF2B5EF4-FFF2-40B4-BE49-F238E27FC236}">
                <a16:creationId xmlns:a16="http://schemas.microsoft.com/office/drawing/2014/main" id="{086A7182-C4F2-A8F2-DE1A-B7805D22E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975" y="4454883"/>
            <a:ext cx="6273702" cy="1857016"/>
          </a:xfrm>
          <a:prstGeom prst="rect">
            <a:avLst/>
          </a:prstGeom>
        </p:spPr>
      </p:pic>
    </p:spTree>
    <p:extLst>
      <p:ext uri="{BB962C8B-B14F-4D97-AF65-F5344CB8AC3E}">
        <p14:creationId xmlns:p14="http://schemas.microsoft.com/office/powerpoint/2010/main" val="407775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11B-CE14-368C-AAD6-04AC63E4A38A}"/>
              </a:ext>
            </a:extLst>
          </p:cNvPr>
          <p:cNvSpPr>
            <a:spLocks noGrp="1"/>
          </p:cNvSpPr>
          <p:nvPr>
            <p:ph type="title"/>
          </p:nvPr>
        </p:nvSpPr>
        <p:spPr/>
        <p:txBody>
          <a:bodyPr/>
          <a:lstStyle/>
          <a:p>
            <a:r>
              <a:rPr lang="en-IN" dirty="0" err="1"/>
              <a:t>CNN+CapsuleNet</a:t>
            </a:r>
            <a:r>
              <a:rPr lang="en-IN" dirty="0"/>
              <a:t> (Continuation)</a:t>
            </a:r>
          </a:p>
        </p:txBody>
      </p:sp>
      <p:sp>
        <p:nvSpPr>
          <p:cNvPr id="3" name="Content Placeholder 2">
            <a:extLst>
              <a:ext uri="{FF2B5EF4-FFF2-40B4-BE49-F238E27FC236}">
                <a16:creationId xmlns:a16="http://schemas.microsoft.com/office/drawing/2014/main" id="{78A45FA5-AF13-EF00-D98B-9E5BF66D9CCA}"/>
              </a:ext>
            </a:extLst>
          </p:cNvPr>
          <p:cNvSpPr>
            <a:spLocks noGrp="1"/>
          </p:cNvSpPr>
          <p:nvPr>
            <p:ph idx="1"/>
          </p:nvPr>
        </p:nvSpPr>
        <p:spPr/>
        <p:txBody>
          <a:bodyPr/>
          <a:lstStyle/>
          <a:p>
            <a:r>
              <a:rPr lang="en-IN" dirty="0"/>
              <a:t>To implement this for our dataset is however challenging. The various challenges we overcame are: -</a:t>
            </a:r>
          </a:p>
          <a:p>
            <a:pPr marL="800100" lvl="1" indent="-342900">
              <a:buFont typeface="+mj-lt"/>
              <a:buAutoNum type="arabicPeriod"/>
            </a:pPr>
            <a:r>
              <a:rPr lang="en-IN" dirty="0"/>
              <a:t>There is no original implementation in </a:t>
            </a:r>
            <a:r>
              <a:rPr lang="en-IN" dirty="0" err="1"/>
              <a:t>pytorch</a:t>
            </a:r>
            <a:r>
              <a:rPr lang="en-IN" dirty="0"/>
              <a:t> or </a:t>
            </a:r>
            <a:r>
              <a:rPr lang="en-IN" dirty="0" err="1"/>
              <a:t>tensorflow</a:t>
            </a:r>
            <a:r>
              <a:rPr lang="en-IN" dirty="0"/>
              <a:t>. And the existing methods are built on top of 2D Convolution Filters, not 1D in the our time varying signal case. Therefore, we need to write it from scratch, tweaking the transformation equations to suit our dimensions.</a:t>
            </a:r>
          </a:p>
          <a:p>
            <a:pPr marL="800100" lvl="1" indent="-342900">
              <a:buFont typeface="+mj-lt"/>
              <a:buAutoNum type="arabicPeriod"/>
            </a:pPr>
            <a:r>
              <a:rPr lang="en-IN" dirty="0"/>
              <a:t>They use a hinge loss and try to predict the presence of multiple objects, with clutter and occlusion. However, we want to only predict one of the labels, where the presence of one, impacts the presence of others.</a:t>
            </a:r>
          </a:p>
          <a:p>
            <a:pPr marL="800100" lvl="1" indent="-342900">
              <a:buFont typeface="+mj-lt"/>
              <a:buAutoNum type="arabicPeriod"/>
            </a:pPr>
            <a:r>
              <a:rPr lang="en-IN" dirty="0"/>
              <a:t>[6] used a reconstruction branch as well on the embeddings, to enforce learning more global features. And the loss function was a weighted loss of the Hinge Loss and reconstruction loss(</a:t>
            </a:r>
            <a:r>
              <a:rPr lang="en-IN" dirty="0" err="1"/>
              <a:t>mse</a:t>
            </a:r>
            <a:r>
              <a:rPr lang="en-IN" dirty="0"/>
              <a:t>). However, reconstruction doesn’t quite work well for time varying signals, and it provided negligible if not negative effect, mostly because reconstructing abstract signals simply are not as meaningful as reconstructing an image.   </a:t>
            </a:r>
          </a:p>
        </p:txBody>
      </p:sp>
      <p:sp>
        <p:nvSpPr>
          <p:cNvPr id="4" name="Slide Number Placeholder 3">
            <a:extLst>
              <a:ext uri="{FF2B5EF4-FFF2-40B4-BE49-F238E27FC236}">
                <a16:creationId xmlns:a16="http://schemas.microsoft.com/office/drawing/2014/main" id="{902AB246-1F14-FF96-3B28-DA70F01D2A92}"/>
              </a:ext>
            </a:extLst>
          </p:cNvPr>
          <p:cNvSpPr>
            <a:spLocks noGrp="1"/>
          </p:cNvSpPr>
          <p:nvPr>
            <p:ph type="sldNum" sz="quarter" idx="12"/>
          </p:nvPr>
        </p:nvSpPr>
        <p:spPr/>
        <p:txBody>
          <a:bodyPr/>
          <a:lstStyle/>
          <a:p>
            <a:fld id="{917C3962-B272-494B-9B95-87BC565E81CE}" type="slidenum">
              <a:rPr lang="en-IN" smtClean="0"/>
              <a:t>12</a:t>
            </a:fld>
            <a:endParaRPr lang="en-IN"/>
          </a:p>
        </p:txBody>
      </p:sp>
    </p:spTree>
    <p:extLst>
      <p:ext uri="{BB962C8B-B14F-4D97-AF65-F5344CB8AC3E}">
        <p14:creationId xmlns:p14="http://schemas.microsoft.com/office/powerpoint/2010/main" val="344604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AA0B-6C0A-8188-6B6C-A084EB8F82D8}"/>
              </a:ext>
            </a:extLst>
          </p:cNvPr>
          <p:cNvSpPr>
            <a:spLocks noGrp="1"/>
          </p:cNvSpPr>
          <p:nvPr>
            <p:ph type="title"/>
          </p:nvPr>
        </p:nvSpPr>
        <p:spPr/>
        <p:txBody>
          <a:bodyPr>
            <a:normAutofit fontScale="90000"/>
          </a:bodyPr>
          <a:lstStyle/>
          <a:p>
            <a:r>
              <a:rPr lang="en-IN" dirty="0" err="1">
                <a:solidFill>
                  <a:schemeClr val="accent1"/>
                </a:solidFill>
              </a:rPr>
              <a:t>CNN+LSTM+CapsuleNet</a:t>
            </a:r>
            <a:r>
              <a:rPr lang="en-IN" dirty="0">
                <a:solidFill>
                  <a:schemeClr val="accent1"/>
                </a:solidFill>
              </a:rPr>
              <a:t>(70% Test accuracy)</a:t>
            </a:r>
          </a:p>
        </p:txBody>
      </p:sp>
      <p:sp>
        <p:nvSpPr>
          <p:cNvPr id="3" name="Content Placeholder 2">
            <a:extLst>
              <a:ext uri="{FF2B5EF4-FFF2-40B4-BE49-F238E27FC236}">
                <a16:creationId xmlns:a16="http://schemas.microsoft.com/office/drawing/2014/main" id="{911E3616-9549-C62A-680D-5F08A3BB01ED}"/>
              </a:ext>
            </a:extLst>
          </p:cNvPr>
          <p:cNvSpPr>
            <a:spLocks noGrp="1"/>
          </p:cNvSpPr>
          <p:nvPr>
            <p:ph idx="1"/>
          </p:nvPr>
        </p:nvSpPr>
        <p:spPr/>
        <p:txBody>
          <a:bodyPr/>
          <a:lstStyle/>
          <a:p>
            <a:r>
              <a:rPr lang="en-IN" dirty="0"/>
              <a:t>This was a novel architecture, with no paper talking about such a work. We combined our CNN, LSTM split like in method 3, and used our 1D Capsule Networks to finally predict the label.</a:t>
            </a:r>
          </a:p>
          <a:p>
            <a:r>
              <a:rPr lang="en-IN" dirty="0"/>
              <a:t>As mentioned before, LSTM’s don’t seem to work so well. And reducing the final output to the state of the LSTM + 32 frames instead of 128 kills the performance.</a:t>
            </a:r>
          </a:p>
          <a:p>
            <a:endParaRPr lang="en-IN" dirty="0"/>
          </a:p>
          <a:p>
            <a:endParaRPr lang="en-IN" dirty="0"/>
          </a:p>
        </p:txBody>
      </p:sp>
      <p:sp>
        <p:nvSpPr>
          <p:cNvPr id="4" name="Slide Number Placeholder 3">
            <a:extLst>
              <a:ext uri="{FF2B5EF4-FFF2-40B4-BE49-F238E27FC236}">
                <a16:creationId xmlns:a16="http://schemas.microsoft.com/office/drawing/2014/main" id="{D0127165-0CE0-8923-BF28-8E4764F209D6}"/>
              </a:ext>
            </a:extLst>
          </p:cNvPr>
          <p:cNvSpPr>
            <a:spLocks noGrp="1"/>
          </p:cNvSpPr>
          <p:nvPr>
            <p:ph type="sldNum" sz="quarter" idx="12"/>
          </p:nvPr>
        </p:nvSpPr>
        <p:spPr/>
        <p:txBody>
          <a:bodyPr/>
          <a:lstStyle/>
          <a:p>
            <a:fld id="{917C3962-B272-494B-9B95-87BC565E81CE}" type="slidenum">
              <a:rPr lang="en-IN" smtClean="0"/>
              <a:t>13</a:t>
            </a:fld>
            <a:endParaRPr lang="en-IN"/>
          </a:p>
        </p:txBody>
      </p:sp>
      <p:pic>
        <p:nvPicPr>
          <p:cNvPr id="5" name="Picture 4">
            <a:extLst>
              <a:ext uri="{FF2B5EF4-FFF2-40B4-BE49-F238E27FC236}">
                <a16:creationId xmlns:a16="http://schemas.microsoft.com/office/drawing/2014/main" id="{07880F8C-C4D8-5B6C-A175-A98C617E3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11" y="3429000"/>
            <a:ext cx="5896616" cy="2251568"/>
          </a:xfrm>
          <a:prstGeom prst="rect">
            <a:avLst/>
          </a:prstGeom>
        </p:spPr>
      </p:pic>
      <p:pic>
        <p:nvPicPr>
          <p:cNvPr id="7" name="Picture 6">
            <a:extLst>
              <a:ext uri="{FF2B5EF4-FFF2-40B4-BE49-F238E27FC236}">
                <a16:creationId xmlns:a16="http://schemas.microsoft.com/office/drawing/2014/main" id="{F45D1D18-D620-3AD7-B493-F056563DA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338" y="3429000"/>
            <a:ext cx="6957791" cy="2263020"/>
          </a:xfrm>
          <a:prstGeom prst="rect">
            <a:avLst/>
          </a:prstGeom>
        </p:spPr>
      </p:pic>
    </p:spTree>
    <p:extLst>
      <p:ext uri="{BB962C8B-B14F-4D97-AF65-F5344CB8AC3E}">
        <p14:creationId xmlns:p14="http://schemas.microsoft.com/office/powerpoint/2010/main" val="411192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F358-03E4-E8B7-E982-10A55AD4DBE7}"/>
              </a:ext>
            </a:extLst>
          </p:cNvPr>
          <p:cNvSpPr>
            <a:spLocks noGrp="1"/>
          </p:cNvSpPr>
          <p:nvPr>
            <p:ph type="title"/>
          </p:nvPr>
        </p:nvSpPr>
        <p:spPr/>
        <p:txBody>
          <a:bodyPr/>
          <a:lstStyle/>
          <a:p>
            <a:r>
              <a:rPr lang="en-IN" dirty="0"/>
              <a:t>HART (Transformer, 90% Test accuracy) </a:t>
            </a:r>
          </a:p>
        </p:txBody>
      </p:sp>
      <p:sp>
        <p:nvSpPr>
          <p:cNvPr id="3" name="Content Placeholder 2">
            <a:extLst>
              <a:ext uri="{FF2B5EF4-FFF2-40B4-BE49-F238E27FC236}">
                <a16:creationId xmlns:a16="http://schemas.microsoft.com/office/drawing/2014/main" id="{013EAE86-20B4-26C7-82F0-C58CC5B88E89}"/>
              </a:ext>
            </a:extLst>
          </p:cNvPr>
          <p:cNvSpPr>
            <a:spLocks noGrp="1"/>
          </p:cNvSpPr>
          <p:nvPr>
            <p:ph idx="1"/>
          </p:nvPr>
        </p:nvSpPr>
        <p:spPr>
          <a:xfrm>
            <a:off x="907026" y="1737992"/>
            <a:ext cx="7914245" cy="4260273"/>
          </a:xfrm>
        </p:spPr>
        <p:txBody>
          <a:bodyPr/>
          <a:lstStyle/>
          <a:p>
            <a:r>
              <a:rPr lang="en-IN" dirty="0"/>
              <a:t>This wasn’t mentioned in the project proposal, and we went a step ahead and tried to experiment on this, as we were excited at the possibility of merging this with good performing models.</a:t>
            </a:r>
          </a:p>
          <a:p>
            <a:r>
              <a:rPr lang="en-IN" dirty="0"/>
              <a:t>This has been studied in literature[7], and our baseline uses the following architecture but it has the following drawbacks: -</a:t>
            </a:r>
          </a:p>
          <a:p>
            <a:pPr marL="800100" lvl="1" indent="-342900">
              <a:buFont typeface="+mj-lt"/>
              <a:buAutoNum type="arabicPeriod"/>
            </a:pPr>
            <a:r>
              <a:rPr lang="en-IN" dirty="0"/>
              <a:t>They are using only 2/3</a:t>
            </a:r>
            <a:r>
              <a:rPr lang="en-IN" baseline="30000" dirty="0"/>
              <a:t>rd</a:t>
            </a:r>
            <a:r>
              <a:rPr lang="en-IN" dirty="0"/>
              <a:t> the dataset and have abolished the </a:t>
            </a:r>
            <a:r>
              <a:rPr lang="en-IN" dirty="0" err="1"/>
              <a:t>TotalAcceleration</a:t>
            </a:r>
            <a:r>
              <a:rPr lang="en-IN" dirty="0"/>
              <a:t> signals, they are only using the acceleration and gyroscope signals (X, Y, Z for each).</a:t>
            </a:r>
          </a:p>
          <a:p>
            <a:pPr marL="800100" lvl="1" indent="-342900">
              <a:buFont typeface="+mj-lt"/>
              <a:buAutoNum type="arabicPeriod"/>
            </a:pPr>
            <a:r>
              <a:rPr lang="en-IN" dirty="0"/>
              <a:t>Therefore, we revamp the architecture in our upcoming experiment and we get a paper worthy result. </a:t>
            </a:r>
          </a:p>
          <a:p>
            <a:pPr marL="800100" lvl="1" indent="-342900">
              <a:buFont typeface="+mj-lt"/>
              <a:buAutoNum type="arabicPeriod"/>
            </a:pPr>
            <a:endParaRPr lang="en-IN" dirty="0"/>
          </a:p>
        </p:txBody>
      </p:sp>
      <p:sp>
        <p:nvSpPr>
          <p:cNvPr id="4" name="Slide Number Placeholder 3">
            <a:extLst>
              <a:ext uri="{FF2B5EF4-FFF2-40B4-BE49-F238E27FC236}">
                <a16:creationId xmlns:a16="http://schemas.microsoft.com/office/drawing/2014/main" id="{0897F090-BDD1-0942-F85B-82DFDF86F9EC}"/>
              </a:ext>
            </a:extLst>
          </p:cNvPr>
          <p:cNvSpPr>
            <a:spLocks noGrp="1"/>
          </p:cNvSpPr>
          <p:nvPr>
            <p:ph type="sldNum" sz="quarter" idx="12"/>
          </p:nvPr>
        </p:nvSpPr>
        <p:spPr/>
        <p:txBody>
          <a:bodyPr/>
          <a:lstStyle/>
          <a:p>
            <a:fld id="{917C3962-B272-494B-9B95-87BC565E81CE}" type="slidenum">
              <a:rPr lang="en-IN" smtClean="0"/>
              <a:t>14</a:t>
            </a:fld>
            <a:endParaRPr lang="en-IN"/>
          </a:p>
        </p:txBody>
      </p:sp>
      <p:pic>
        <p:nvPicPr>
          <p:cNvPr id="6" name="Picture 5">
            <a:extLst>
              <a:ext uri="{FF2B5EF4-FFF2-40B4-BE49-F238E27FC236}">
                <a16:creationId xmlns:a16="http://schemas.microsoft.com/office/drawing/2014/main" id="{809F3AE3-C637-AFD2-C0B6-EF5AEED50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9549" y="1395849"/>
            <a:ext cx="2336437" cy="5020715"/>
          </a:xfrm>
          <a:prstGeom prst="rect">
            <a:avLst/>
          </a:prstGeom>
        </p:spPr>
      </p:pic>
    </p:spTree>
    <p:extLst>
      <p:ext uri="{BB962C8B-B14F-4D97-AF65-F5344CB8AC3E}">
        <p14:creationId xmlns:p14="http://schemas.microsoft.com/office/powerpoint/2010/main" val="92041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F118-2F3B-F7AE-09FA-42BD8339F08B}"/>
              </a:ext>
            </a:extLst>
          </p:cNvPr>
          <p:cNvSpPr>
            <a:spLocks noGrp="1"/>
          </p:cNvSpPr>
          <p:nvPr>
            <p:ph type="title"/>
          </p:nvPr>
        </p:nvSpPr>
        <p:spPr>
          <a:xfrm>
            <a:off x="907026" y="879745"/>
            <a:ext cx="10515600" cy="863907"/>
          </a:xfrm>
        </p:spPr>
        <p:txBody>
          <a:bodyPr>
            <a:noAutofit/>
          </a:bodyPr>
          <a:lstStyle/>
          <a:p>
            <a:r>
              <a:rPr lang="en-IN" sz="3600" dirty="0">
                <a:solidFill>
                  <a:schemeClr val="accent1"/>
                </a:solidFill>
              </a:rPr>
              <a:t>HART + Capsule Networks (95.6% accuracy!!)</a:t>
            </a:r>
            <a:br>
              <a:rPr lang="en-IN" sz="3600" dirty="0">
                <a:solidFill>
                  <a:schemeClr val="accent1"/>
                </a:solidFill>
              </a:rPr>
            </a:br>
            <a:endParaRPr lang="en-IN" sz="3600" dirty="0"/>
          </a:p>
        </p:txBody>
      </p:sp>
      <p:sp>
        <p:nvSpPr>
          <p:cNvPr id="3" name="Content Placeholder 2">
            <a:extLst>
              <a:ext uri="{FF2B5EF4-FFF2-40B4-BE49-F238E27FC236}">
                <a16:creationId xmlns:a16="http://schemas.microsoft.com/office/drawing/2014/main" id="{7107198E-73B6-99D5-712B-6ED2BCC99B65}"/>
              </a:ext>
            </a:extLst>
          </p:cNvPr>
          <p:cNvSpPr>
            <a:spLocks noGrp="1"/>
          </p:cNvSpPr>
          <p:nvPr>
            <p:ph idx="1"/>
          </p:nvPr>
        </p:nvSpPr>
        <p:spPr/>
        <p:txBody>
          <a:bodyPr/>
          <a:lstStyle/>
          <a:p>
            <a:r>
              <a:rPr lang="en-IN" dirty="0"/>
              <a:t>This is our novel architecture, and we overcome the baselines shortcomings by: -</a:t>
            </a:r>
          </a:p>
          <a:p>
            <a:pPr marL="800100" lvl="1" indent="-342900">
              <a:buFont typeface="+mj-lt"/>
              <a:buAutoNum type="arabicPeriod"/>
            </a:pPr>
            <a:r>
              <a:rPr lang="en-IN" dirty="0"/>
              <a:t>Introducing the </a:t>
            </a:r>
            <a:r>
              <a:rPr lang="en-IN" dirty="0" err="1"/>
              <a:t>TotalAcceleration</a:t>
            </a:r>
            <a:r>
              <a:rPr lang="en-IN" dirty="0"/>
              <a:t> branch along with the Acceleration Branch and Gyroscope branch. (</a:t>
            </a:r>
            <a:r>
              <a:rPr lang="en-IN" dirty="0" err="1"/>
              <a:t>TotalAcceleration</a:t>
            </a:r>
            <a:r>
              <a:rPr lang="en-IN" dirty="0"/>
              <a:t> is not the same as acceleration, they are separately recorded signals).</a:t>
            </a:r>
          </a:p>
          <a:p>
            <a:pPr marL="800100" lvl="1" indent="-342900">
              <a:buFont typeface="+mj-lt"/>
              <a:buAutoNum type="arabicPeriod"/>
            </a:pPr>
            <a:r>
              <a:rPr lang="en-IN" dirty="0"/>
              <a:t>We slice the initial embedding layer differently, to get the extra multi-head attention branch for </a:t>
            </a:r>
            <a:r>
              <a:rPr lang="en-IN" dirty="0" err="1"/>
              <a:t>TotalAcceleration</a:t>
            </a:r>
            <a:r>
              <a:rPr lang="en-IN" dirty="0"/>
              <a:t>, and also added the </a:t>
            </a:r>
            <a:r>
              <a:rPr lang="en-IN" dirty="0" err="1"/>
              <a:t>TotalAcceleration</a:t>
            </a:r>
            <a:r>
              <a:rPr lang="en-IN" dirty="0"/>
              <a:t> embedding to the </a:t>
            </a:r>
            <a:r>
              <a:rPr lang="en-IN" dirty="0" err="1"/>
              <a:t>lightformer</a:t>
            </a:r>
            <a:r>
              <a:rPr lang="en-IN" dirty="0"/>
              <a:t> at stage one.</a:t>
            </a:r>
          </a:p>
          <a:p>
            <a:pPr marL="800100" lvl="1" indent="-342900">
              <a:buFont typeface="+mj-lt"/>
              <a:buAutoNum type="arabicPeriod"/>
            </a:pPr>
            <a:r>
              <a:rPr lang="en-IN" dirty="0"/>
              <a:t>At the decoding step, we further add the Capsule network immediately, we arrange the MLP head to primary capsules and then implement the 1D dynamic routing Digit Capsules algorithm to form the </a:t>
            </a:r>
            <a:r>
              <a:rPr lang="en-IN" dirty="0" err="1"/>
              <a:t>digicaps</a:t>
            </a:r>
            <a:r>
              <a:rPr lang="en-IN" dirty="0"/>
              <a:t>, which are then squashed to return the logits for predicting the class.</a:t>
            </a:r>
          </a:p>
        </p:txBody>
      </p:sp>
      <p:sp>
        <p:nvSpPr>
          <p:cNvPr id="4" name="Slide Number Placeholder 3">
            <a:extLst>
              <a:ext uri="{FF2B5EF4-FFF2-40B4-BE49-F238E27FC236}">
                <a16:creationId xmlns:a16="http://schemas.microsoft.com/office/drawing/2014/main" id="{3D63B5F6-CE1F-5413-8BD6-337E80C286C5}"/>
              </a:ext>
            </a:extLst>
          </p:cNvPr>
          <p:cNvSpPr>
            <a:spLocks noGrp="1"/>
          </p:cNvSpPr>
          <p:nvPr>
            <p:ph type="sldNum" sz="quarter" idx="12"/>
          </p:nvPr>
        </p:nvSpPr>
        <p:spPr/>
        <p:txBody>
          <a:bodyPr/>
          <a:lstStyle/>
          <a:p>
            <a:fld id="{917C3962-B272-494B-9B95-87BC565E81CE}" type="slidenum">
              <a:rPr lang="en-IN" smtClean="0"/>
              <a:t>15</a:t>
            </a:fld>
            <a:endParaRPr lang="en-IN"/>
          </a:p>
        </p:txBody>
      </p:sp>
    </p:spTree>
    <p:extLst>
      <p:ext uri="{BB962C8B-B14F-4D97-AF65-F5344CB8AC3E}">
        <p14:creationId xmlns:p14="http://schemas.microsoft.com/office/powerpoint/2010/main" val="29074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305C-5BFE-80EE-CE7C-9CB8C72B4CB6}"/>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70DAD06-0594-3330-815F-3C3A469C7074}"/>
              </a:ext>
            </a:extLst>
          </p:cNvPr>
          <p:cNvSpPr>
            <a:spLocks noGrp="1"/>
          </p:cNvSpPr>
          <p:nvPr>
            <p:ph idx="1"/>
          </p:nvPr>
        </p:nvSpPr>
        <p:spPr/>
        <p:txBody>
          <a:bodyPr/>
          <a:lstStyle/>
          <a:p>
            <a:r>
              <a:rPr lang="en-IN" dirty="0"/>
              <a:t>During the course of the project we learnt how to attempt solving Human Activity </a:t>
            </a:r>
            <a:r>
              <a:rPr lang="en-IN" dirty="0" err="1"/>
              <a:t>Recongition</a:t>
            </a:r>
            <a:r>
              <a:rPr lang="en-IN" dirty="0"/>
              <a:t> without the use of Computer Vision but using deep learning methods, also how computer vision methods can actually be implemented in cross modal scenarios. (Capsule Networks, CNN+LSTMS etc.)</a:t>
            </a:r>
          </a:p>
          <a:p>
            <a:r>
              <a:rPr lang="en-IN" dirty="0"/>
              <a:t>We were able to extend and make the HART baseline better with a few nuances and novelties and achieve SOTA results.</a:t>
            </a:r>
          </a:p>
          <a:p>
            <a:r>
              <a:rPr lang="en-IN" dirty="0"/>
              <a:t>With more experimentation, and more datasets, this can surely be extended to paper, and both of us are ready to go that extra mile. </a:t>
            </a:r>
          </a:p>
          <a:p>
            <a:r>
              <a:rPr lang="en-IN" dirty="0"/>
              <a:t>UCI-HAR is a relatively simple dataset, hence simple methods like CNN’s can get amazing results. However, if we experiment with more complicated datasets, surely we will be able to see the distinction between the models, as it seems very low right now.</a:t>
            </a:r>
          </a:p>
        </p:txBody>
      </p:sp>
      <p:sp>
        <p:nvSpPr>
          <p:cNvPr id="4" name="Slide Number Placeholder 3">
            <a:extLst>
              <a:ext uri="{FF2B5EF4-FFF2-40B4-BE49-F238E27FC236}">
                <a16:creationId xmlns:a16="http://schemas.microsoft.com/office/drawing/2014/main" id="{F60F5298-A226-6E3D-F810-FA5F8D455863}"/>
              </a:ext>
            </a:extLst>
          </p:cNvPr>
          <p:cNvSpPr>
            <a:spLocks noGrp="1"/>
          </p:cNvSpPr>
          <p:nvPr>
            <p:ph type="sldNum" sz="quarter" idx="12"/>
          </p:nvPr>
        </p:nvSpPr>
        <p:spPr/>
        <p:txBody>
          <a:bodyPr/>
          <a:lstStyle/>
          <a:p>
            <a:fld id="{917C3962-B272-494B-9B95-87BC565E81CE}" type="slidenum">
              <a:rPr lang="en-IN" smtClean="0"/>
              <a:t>16</a:t>
            </a:fld>
            <a:endParaRPr lang="en-IN"/>
          </a:p>
        </p:txBody>
      </p:sp>
    </p:spTree>
    <p:extLst>
      <p:ext uri="{BB962C8B-B14F-4D97-AF65-F5344CB8AC3E}">
        <p14:creationId xmlns:p14="http://schemas.microsoft.com/office/powerpoint/2010/main" val="26583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FBAB-5148-0575-04AE-5EB5483D13DF}"/>
              </a:ext>
            </a:extLst>
          </p:cNvPr>
          <p:cNvSpPr>
            <a:spLocks noGrp="1"/>
          </p:cNvSpPr>
          <p:nvPr>
            <p:ph type="title"/>
          </p:nvPr>
        </p:nvSpPr>
        <p:spPr/>
        <p:txBody>
          <a:bodyPr/>
          <a:lstStyle/>
          <a:p>
            <a:r>
              <a:rPr lang="en-IN" dirty="0"/>
              <a:t>Bibliography: -</a:t>
            </a:r>
          </a:p>
        </p:txBody>
      </p:sp>
      <p:sp>
        <p:nvSpPr>
          <p:cNvPr id="3" name="Content Placeholder 2">
            <a:extLst>
              <a:ext uri="{FF2B5EF4-FFF2-40B4-BE49-F238E27FC236}">
                <a16:creationId xmlns:a16="http://schemas.microsoft.com/office/drawing/2014/main" id="{53289B0A-DF5A-8893-2121-63C1CDFB44FD}"/>
              </a:ext>
            </a:extLst>
          </p:cNvPr>
          <p:cNvSpPr>
            <a:spLocks noGrp="1"/>
          </p:cNvSpPr>
          <p:nvPr>
            <p:ph idx="1"/>
          </p:nvPr>
        </p:nvSpPr>
        <p:spPr/>
        <p:txBody>
          <a:bodyPr/>
          <a:lstStyle/>
          <a:p>
            <a:r>
              <a:rPr lang="en-IN" dirty="0"/>
              <a:t>[1] “</a:t>
            </a:r>
            <a:r>
              <a:rPr lang="en-US" dirty="0" err="1">
                <a:hlinkClick r:id="rId2"/>
              </a:rPr>
              <a:t>DCapsNet</a:t>
            </a:r>
            <a:r>
              <a:rPr lang="en-US" dirty="0">
                <a:hlinkClick r:id="rId2"/>
              </a:rPr>
              <a:t>: Deep capsule network for human activity and gait recognition with smartphone sensors</a:t>
            </a:r>
            <a:r>
              <a:rPr lang="en-IN" dirty="0"/>
              <a:t>”</a:t>
            </a:r>
          </a:p>
          <a:p>
            <a:r>
              <a:rPr lang="en-IN" dirty="0"/>
              <a:t>[2] “</a:t>
            </a:r>
            <a:r>
              <a:rPr lang="en-US" dirty="0">
                <a:hlinkClick r:id="rId3"/>
              </a:rPr>
              <a:t>Human Activity Recognition Based on a Modified Capsule Network</a:t>
            </a:r>
            <a:r>
              <a:rPr lang="en-IN" dirty="0"/>
              <a:t>”</a:t>
            </a:r>
          </a:p>
          <a:p>
            <a:r>
              <a:rPr lang="en-IN" dirty="0"/>
              <a:t>[3] </a:t>
            </a:r>
            <a:r>
              <a:rPr lang="en-IN" dirty="0">
                <a:hlinkClick r:id="rId4"/>
              </a:rPr>
              <a:t>“UCI HAR dataset”</a:t>
            </a:r>
            <a:endParaRPr lang="en-IN" dirty="0"/>
          </a:p>
          <a:p>
            <a:r>
              <a:rPr lang="en-US" dirty="0"/>
              <a:t>[4] “</a:t>
            </a:r>
            <a:r>
              <a:rPr lang="en-US" dirty="0">
                <a:hlinkClick r:id="rId5"/>
              </a:rPr>
              <a:t>Real-time human activity recognition from accelerometer data using convolutional neural networks</a:t>
            </a:r>
            <a:r>
              <a:rPr lang="en-US" dirty="0"/>
              <a:t>”</a:t>
            </a:r>
          </a:p>
          <a:p>
            <a:r>
              <a:rPr lang="en-US" dirty="0"/>
              <a:t>[5] “</a:t>
            </a:r>
            <a:r>
              <a:rPr lang="en-US" dirty="0">
                <a:hlinkClick r:id="rId6"/>
              </a:rPr>
              <a:t>A </a:t>
            </a:r>
            <a:r>
              <a:rPr lang="en-US" dirty="0" err="1">
                <a:hlinkClick r:id="rId6"/>
              </a:rPr>
              <a:t>cnn-lstm</a:t>
            </a:r>
            <a:r>
              <a:rPr lang="en-US" dirty="0">
                <a:hlinkClick r:id="rId6"/>
              </a:rPr>
              <a:t> approach to human activity recognition</a:t>
            </a:r>
            <a:r>
              <a:rPr lang="en-US" dirty="0"/>
              <a:t>”</a:t>
            </a:r>
          </a:p>
          <a:p>
            <a:r>
              <a:rPr lang="en-IN" dirty="0"/>
              <a:t>[6] “</a:t>
            </a:r>
            <a:r>
              <a:rPr lang="en-IN" dirty="0">
                <a:hlinkClick r:id="rId7"/>
              </a:rPr>
              <a:t>Dynamic Routing Between Capsules</a:t>
            </a:r>
            <a:r>
              <a:rPr lang="en-IN" dirty="0"/>
              <a:t>” </a:t>
            </a:r>
          </a:p>
          <a:p>
            <a:r>
              <a:rPr lang="en-IN" dirty="0"/>
              <a:t>[7] “</a:t>
            </a:r>
            <a:r>
              <a:rPr lang="en-US" dirty="0">
                <a:hlinkClick r:id="rId8"/>
              </a:rPr>
              <a:t>Lightweight Transformers for Human Activity Recognition on Mobile Devices</a:t>
            </a:r>
            <a:r>
              <a:rPr lang="en-IN" dirty="0"/>
              <a:t>”</a:t>
            </a:r>
          </a:p>
          <a:p>
            <a:pPr marL="0" indent="0">
              <a:buNone/>
            </a:pPr>
            <a:endParaRPr lang="en-IN" dirty="0"/>
          </a:p>
          <a:p>
            <a:endParaRPr lang="en-US" dirty="0"/>
          </a:p>
          <a:p>
            <a:endParaRPr lang="en-IN" dirty="0"/>
          </a:p>
          <a:p>
            <a:endParaRPr lang="en-IN" dirty="0"/>
          </a:p>
        </p:txBody>
      </p:sp>
      <p:sp>
        <p:nvSpPr>
          <p:cNvPr id="4" name="Slide Number Placeholder 3">
            <a:extLst>
              <a:ext uri="{FF2B5EF4-FFF2-40B4-BE49-F238E27FC236}">
                <a16:creationId xmlns:a16="http://schemas.microsoft.com/office/drawing/2014/main" id="{3DB9B775-FD26-8657-6DAB-A4A5C8B624F5}"/>
              </a:ext>
            </a:extLst>
          </p:cNvPr>
          <p:cNvSpPr>
            <a:spLocks noGrp="1"/>
          </p:cNvSpPr>
          <p:nvPr>
            <p:ph type="sldNum" sz="quarter" idx="12"/>
          </p:nvPr>
        </p:nvSpPr>
        <p:spPr/>
        <p:txBody>
          <a:bodyPr/>
          <a:lstStyle/>
          <a:p>
            <a:fld id="{917C3962-B272-494B-9B95-87BC565E81CE}" type="slidenum">
              <a:rPr lang="en-IN" smtClean="0"/>
              <a:t>17</a:t>
            </a:fld>
            <a:endParaRPr lang="en-IN"/>
          </a:p>
        </p:txBody>
      </p:sp>
    </p:spTree>
    <p:extLst>
      <p:ext uri="{BB962C8B-B14F-4D97-AF65-F5344CB8AC3E}">
        <p14:creationId xmlns:p14="http://schemas.microsoft.com/office/powerpoint/2010/main" val="47204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A2D803-BEA0-4474-9553-E0F243CE6B38}"/>
              </a:ext>
            </a:extLst>
          </p:cNvPr>
          <p:cNvSpPr>
            <a:spLocks noGrp="1"/>
          </p:cNvSpPr>
          <p:nvPr>
            <p:ph type="sldNum" sz="quarter" idx="12"/>
          </p:nvPr>
        </p:nvSpPr>
        <p:spPr/>
        <p:txBody>
          <a:bodyPr/>
          <a:lstStyle/>
          <a:p>
            <a:fld id="{917C3962-B272-494B-9B95-87BC565E81CE}" type="slidenum">
              <a:rPr lang="en-IN" smtClean="0"/>
              <a:t>18</a:t>
            </a:fld>
            <a:endParaRPr lang="en-IN"/>
          </a:p>
        </p:txBody>
      </p:sp>
      <p:sp>
        <p:nvSpPr>
          <p:cNvPr id="3" name="Rectangle 2">
            <a:extLst>
              <a:ext uri="{FF2B5EF4-FFF2-40B4-BE49-F238E27FC236}">
                <a16:creationId xmlns:a16="http://schemas.microsoft.com/office/drawing/2014/main" id="{F660F8C8-403D-4731-8BF2-41A7AC4D08D4}"/>
              </a:ext>
            </a:extLst>
          </p:cNvPr>
          <p:cNvSpPr/>
          <p:nvPr/>
        </p:nvSpPr>
        <p:spPr>
          <a:xfrm>
            <a:off x="0" y="4599709"/>
            <a:ext cx="12192000" cy="22582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e Sans C 45 Regular" panose="020B0603030302020204" pitchFamily="34" charset="0"/>
            </a:endParaRPr>
          </a:p>
        </p:txBody>
      </p:sp>
      <p:grpSp>
        <p:nvGrpSpPr>
          <p:cNvPr id="4" name="Group 3">
            <a:extLst>
              <a:ext uri="{FF2B5EF4-FFF2-40B4-BE49-F238E27FC236}">
                <a16:creationId xmlns:a16="http://schemas.microsoft.com/office/drawing/2014/main" id="{1B1031B1-6429-49AE-8223-76A4EF5EB5BE}"/>
              </a:ext>
            </a:extLst>
          </p:cNvPr>
          <p:cNvGrpSpPr/>
          <p:nvPr/>
        </p:nvGrpSpPr>
        <p:grpSpPr>
          <a:xfrm>
            <a:off x="991926" y="5122535"/>
            <a:ext cx="8456530" cy="1220428"/>
            <a:chOff x="1189206" y="4703095"/>
            <a:chExt cx="8456530" cy="1220428"/>
          </a:xfrm>
        </p:grpSpPr>
        <p:pic>
          <p:nvPicPr>
            <p:cNvPr id="5" name="Picture 4">
              <a:extLst>
                <a:ext uri="{FF2B5EF4-FFF2-40B4-BE49-F238E27FC236}">
                  <a16:creationId xmlns:a16="http://schemas.microsoft.com/office/drawing/2014/main" id="{48AAC4E6-5742-4A8C-A468-0434D2355A3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88286" y="4770195"/>
              <a:ext cx="254872" cy="254872"/>
            </a:xfrm>
            <a:prstGeom prst="rect">
              <a:avLst/>
            </a:prstGeom>
          </p:spPr>
        </p:pic>
        <p:sp>
          <p:nvSpPr>
            <p:cNvPr id="6" name="Rectangle 5">
              <a:extLst>
                <a:ext uri="{FF2B5EF4-FFF2-40B4-BE49-F238E27FC236}">
                  <a16:creationId xmlns:a16="http://schemas.microsoft.com/office/drawing/2014/main" id="{07BF074D-0A0A-4D19-9BA7-A325D80975A0}"/>
                </a:ext>
              </a:extLst>
            </p:cNvPr>
            <p:cNvSpPr/>
            <p:nvPr/>
          </p:nvSpPr>
          <p:spPr>
            <a:xfrm>
              <a:off x="1548231" y="4730873"/>
              <a:ext cx="3241080"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3">
                    <a:extLst>
                      <a:ext uri="{A12FA001-AC4F-418D-AE19-62706E023703}">
                        <ahyp:hlinkClr xmlns:ahyp="http://schemas.microsoft.com/office/drawing/2018/hyperlinkcolor" val="tx"/>
                      </a:ext>
                    </a:extLst>
                  </a:hlinkClick>
                </a:rPr>
                <a:t>https://www.facebook.com/IIITBofficial/</a:t>
              </a:r>
              <a:r>
                <a:rPr lang="en-US" sz="1200" dirty="0">
                  <a:solidFill>
                    <a:schemeClr val="accent1">
                      <a:lumMod val="75000"/>
                    </a:schemeClr>
                  </a:solidFill>
                  <a:latin typeface="Core Sans C 45 Regular" panose="020B0603030302020204" pitchFamily="34" charset="0"/>
                </a:rPr>
                <a:t> </a:t>
              </a:r>
            </a:p>
          </p:txBody>
        </p:sp>
        <p:sp>
          <p:nvSpPr>
            <p:cNvPr id="7" name="Rectangle 6">
              <a:extLst>
                <a:ext uri="{FF2B5EF4-FFF2-40B4-BE49-F238E27FC236}">
                  <a16:creationId xmlns:a16="http://schemas.microsoft.com/office/drawing/2014/main" id="{21761A78-F75F-41DF-8911-1498EEFB28AB}"/>
                </a:ext>
              </a:extLst>
            </p:cNvPr>
            <p:cNvSpPr/>
            <p:nvPr/>
          </p:nvSpPr>
          <p:spPr>
            <a:xfrm>
              <a:off x="6296751" y="4703095"/>
              <a:ext cx="2585388"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4">
                    <a:extLst>
                      <a:ext uri="{A12FA001-AC4F-418D-AE19-62706E023703}">
                        <ahyp:hlinkClr xmlns:ahyp="http://schemas.microsoft.com/office/drawing/2018/hyperlinkcolor" val="tx"/>
                      </a:ext>
                    </a:extLst>
                  </a:hlinkClick>
                </a:rPr>
                <a:t>https://twitter.com/IIITB_official</a:t>
              </a:r>
              <a:endParaRPr lang="en-US" sz="1200" dirty="0">
                <a:solidFill>
                  <a:schemeClr val="accent1">
                    <a:lumMod val="75000"/>
                  </a:schemeClr>
                </a:solidFill>
                <a:latin typeface="Core Sans C 45 Regular" panose="020B0603030302020204" pitchFamily="34" charset="0"/>
              </a:endParaRPr>
            </a:p>
          </p:txBody>
        </p:sp>
        <p:sp>
          <p:nvSpPr>
            <p:cNvPr id="8" name="Rectangle 7">
              <a:extLst>
                <a:ext uri="{FF2B5EF4-FFF2-40B4-BE49-F238E27FC236}">
                  <a16:creationId xmlns:a16="http://schemas.microsoft.com/office/drawing/2014/main" id="{F323F839-A891-489E-B707-CDD631D7E58B}"/>
                </a:ext>
              </a:extLst>
            </p:cNvPr>
            <p:cNvSpPr/>
            <p:nvPr/>
          </p:nvSpPr>
          <p:spPr>
            <a:xfrm>
              <a:off x="1499604" y="5158634"/>
              <a:ext cx="3868816"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rPr>
                <a:t> </a:t>
              </a:r>
              <a:r>
                <a:rPr lang="en-US" sz="1200" dirty="0">
                  <a:solidFill>
                    <a:schemeClr val="accent1">
                      <a:lumMod val="75000"/>
                    </a:schemeClr>
                  </a:solidFill>
                  <a:latin typeface="Core Sans C 45 Regular" panose="020B0603030302020204" pitchFamily="34" charset="0"/>
                  <a:hlinkClick r:id="rId5">
                    <a:extLst>
                      <a:ext uri="{A12FA001-AC4F-418D-AE19-62706E023703}">
                        <ahyp:hlinkClr xmlns:ahyp="http://schemas.microsoft.com/office/drawing/2018/hyperlinkcolor" val="tx"/>
                      </a:ext>
                    </a:extLst>
                  </a:hlinkClick>
                </a:rPr>
                <a:t>https://www.linkedin.com/school/iiit-bangalore/</a:t>
              </a:r>
              <a:endParaRPr lang="en-US" sz="1200" dirty="0">
                <a:solidFill>
                  <a:schemeClr val="accent1">
                    <a:lumMod val="75000"/>
                  </a:schemeClr>
                </a:solidFill>
                <a:latin typeface="Core Sans C 45 Regular" panose="020B0603030302020204" pitchFamily="34" charset="0"/>
              </a:endParaRPr>
            </a:p>
          </p:txBody>
        </p:sp>
        <p:sp>
          <p:nvSpPr>
            <p:cNvPr id="9" name="Rectangle 8">
              <a:extLst>
                <a:ext uri="{FF2B5EF4-FFF2-40B4-BE49-F238E27FC236}">
                  <a16:creationId xmlns:a16="http://schemas.microsoft.com/office/drawing/2014/main" id="{15B6B827-0DCC-4692-B5F8-45BA25577405}"/>
                </a:ext>
              </a:extLst>
            </p:cNvPr>
            <p:cNvSpPr/>
            <p:nvPr/>
          </p:nvSpPr>
          <p:spPr>
            <a:xfrm>
              <a:off x="6293280" y="5164723"/>
              <a:ext cx="3352456"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6">
                    <a:extLst>
                      <a:ext uri="{A12FA001-AC4F-418D-AE19-62706E023703}">
                        <ahyp:hlinkClr xmlns:ahyp="http://schemas.microsoft.com/office/drawing/2018/hyperlinkcolor" val="tx"/>
                      </a:ext>
                    </a:extLst>
                  </a:hlinkClick>
                </a:rPr>
                <a:t>https://www.youtube.com/user/iiitbmedia</a:t>
              </a:r>
              <a:endParaRPr lang="en-US" sz="1200" dirty="0">
                <a:solidFill>
                  <a:schemeClr val="accent1">
                    <a:lumMod val="75000"/>
                  </a:schemeClr>
                </a:solidFill>
                <a:latin typeface="Core Sans C 45 Regular" panose="020B0603030302020204" pitchFamily="34" charset="0"/>
              </a:endParaRPr>
            </a:p>
          </p:txBody>
        </p:sp>
        <p:pic>
          <p:nvPicPr>
            <p:cNvPr id="10" name="Picture 3" descr="C:\Users\MEDIA CENTER\Desktop\instagram-logos-png-images-free-download-2.png">
              <a:extLst>
                <a:ext uri="{FF2B5EF4-FFF2-40B4-BE49-F238E27FC236}">
                  <a16:creationId xmlns:a16="http://schemas.microsoft.com/office/drawing/2014/main" id="{95218132-89BC-47F7-91BD-51166ED94A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280400" y="5652589"/>
              <a:ext cx="270934" cy="27093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9C70BA9-7137-44D0-9122-6A401FEDA912}"/>
                </a:ext>
              </a:extLst>
            </p:cNvPr>
            <p:cNvSpPr/>
            <p:nvPr/>
          </p:nvSpPr>
          <p:spPr>
            <a:xfrm>
              <a:off x="1583028" y="5580812"/>
              <a:ext cx="3300647"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8">
                    <a:extLst>
                      <a:ext uri="{A12FA001-AC4F-418D-AE19-62706E023703}">
                        <ahyp:hlinkClr xmlns:ahyp="http://schemas.microsoft.com/office/drawing/2018/hyperlinkcolor" val="tx"/>
                      </a:ext>
                    </a:extLst>
                  </a:hlinkClick>
                </a:rPr>
                <a:t>https://www.instagram.com/iiitb_official/</a:t>
              </a:r>
              <a:endParaRPr lang="en-US" sz="1200" dirty="0">
                <a:solidFill>
                  <a:schemeClr val="accent1">
                    <a:lumMod val="75000"/>
                  </a:schemeClr>
                </a:solidFill>
                <a:latin typeface="Core Sans C 45 Regular" panose="020B0603030302020204" pitchFamily="34" charset="0"/>
              </a:endParaRPr>
            </a:p>
          </p:txBody>
        </p:sp>
        <p:pic>
          <p:nvPicPr>
            <p:cNvPr id="12" name="Picture 4" descr="C:\Users\MEDIA CENTER\Desktop\hd-youtube-logo-png-transparent-background-20.png">
              <a:extLst>
                <a:ext uri="{FF2B5EF4-FFF2-40B4-BE49-F238E27FC236}">
                  <a16:creationId xmlns:a16="http://schemas.microsoft.com/office/drawing/2014/main" id="{1961945D-184E-42BA-8750-0B0CF854EFEF}"/>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985420" y="5192565"/>
              <a:ext cx="349251" cy="3492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MEDIA CENTER\Desktop\twitter_PNG3.png">
              <a:extLst>
                <a:ext uri="{FF2B5EF4-FFF2-40B4-BE49-F238E27FC236}">
                  <a16:creationId xmlns:a16="http://schemas.microsoft.com/office/drawing/2014/main" id="{3B31BD2D-DE7B-4EBF-BE4B-70F6418DB1F7}"/>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984714" y="4748949"/>
              <a:ext cx="375885" cy="3758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MEDIA CENTER\Desktop\Popular_Social_Media-22-512 (1).png">
              <a:extLst>
                <a:ext uri="{FF2B5EF4-FFF2-40B4-BE49-F238E27FC236}">
                  <a16:creationId xmlns:a16="http://schemas.microsoft.com/office/drawing/2014/main" id="{B1ABBE1D-3535-4330-B70B-783908E6813A}"/>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189206" y="5141061"/>
              <a:ext cx="469195" cy="46919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532DAA26-0879-46F7-BF44-F1DC6D9CA6CD}"/>
              </a:ext>
            </a:extLst>
          </p:cNvPr>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10121300" y="5122535"/>
            <a:ext cx="1196762" cy="1196762"/>
          </a:xfrm>
          <a:prstGeom prst="rect">
            <a:avLst/>
          </a:prstGeom>
        </p:spPr>
      </p:pic>
      <p:pic>
        <p:nvPicPr>
          <p:cNvPr id="16" name="Picture 15">
            <a:extLst>
              <a:ext uri="{FF2B5EF4-FFF2-40B4-BE49-F238E27FC236}">
                <a16:creationId xmlns:a16="http://schemas.microsoft.com/office/drawing/2014/main" id="{03B6E76D-CC18-4344-8E31-F87E6ADE375D}"/>
              </a:ext>
            </a:extLst>
          </p:cNvPr>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a:off x="6330793" y="819021"/>
            <a:ext cx="4987269" cy="3455216"/>
          </a:xfrm>
          <a:prstGeom prst="rect">
            <a:avLst/>
          </a:prstGeom>
          <a:ln>
            <a:noFill/>
          </a:ln>
          <a:effectLst/>
        </p:spPr>
      </p:pic>
      <p:pic>
        <p:nvPicPr>
          <p:cNvPr id="17" name="Picture 4" descr="Image result for IIITB logo">
            <a:extLst>
              <a:ext uri="{FF2B5EF4-FFF2-40B4-BE49-F238E27FC236}">
                <a16:creationId xmlns:a16="http://schemas.microsoft.com/office/drawing/2014/main" id="{FBD8A537-070D-4B3A-AA8F-B9959A690EBF}"/>
              </a:ext>
            </a:extLst>
          </p:cNvPr>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3054234" y="885344"/>
            <a:ext cx="1166784" cy="9675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ED8FD8A-D72D-48D0-8657-511B38BA2E5B}"/>
              </a:ext>
            </a:extLst>
          </p:cNvPr>
          <p:cNvSpPr txBox="1"/>
          <p:nvPr/>
        </p:nvSpPr>
        <p:spPr>
          <a:xfrm>
            <a:off x="885563" y="2075479"/>
            <a:ext cx="5277756" cy="2062103"/>
          </a:xfrm>
          <a:prstGeom prst="rect">
            <a:avLst/>
          </a:prstGeom>
          <a:noFill/>
        </p:spPr>
        <p:txBody>
          <a:bodyPr wrap="square" rtlCol="0">
            <a:spAutoFit/>
          </a:bodyPr>
          <a:lstStyle/>
          <a:p>
            <a:pPr algn="ctr"/>
            <a:r>
              <a:rPr lang="en-IN" sz="2000" b="1" dirty="0">
                <a:latin typeface="Core Sans C 75 ExtraBold" panose="020B0603030302020204" pitchFamily="34" charset="0"/>
                <a:cs typeface="Segoe UI" panose="020B0502040204020203" pitchFamily="34" charset="0"/>
              </a:rPr>
              <a:t>International Institute of Information Technology Bangalore</a:t>
            </a:r>
          </a:p>
          <a:p>
            <a:pPr algn="ctr"/>
            <a:endParaRPr lang="en-IN" sz="1600" dirty="0">
              <a:latin typeface="Core Sans C 45 Regular" panose="020B0603030302020204" pitchFamily="34" charset="0"/>
              <a:cs typeface="Segoe UI" panose="020B0502040204020203" pitchFamily="34" charset="0"/>
            </a:endParaRPr>
          </a:p>
          <a:p>
            <a:pPr algn="ctr">
              <a:lnSpc>
                <a:spcPct val="150000"/>
              </a:lnSpc>
            </a:pPr>
            <a:r>
              <a:rPr lang="en-IN" sz="1600" dirty="0">
                <a:latin typeface="Core Sans C 45 Regular" panose="020B0603030302020204" pitchFamily="34" charset="0"/>
                <a:cs typeface="Segoe UI" panose="020B0502040204020203" pitchFamily="34" charset="0"/>
              </a:rPr>
              <a:t>26/C, Electronics City, </a:t>
            </a:r>
            <a:r>
              <a:rPr lang="en-IN" sz="1600" dirty="0" err="1">
                <a:latin typeface="Core Sans C 45 Regular" panose="020B0603030302020204" pitchFamily="34" charset="0"/>
                <a:cs typeface="Segoe UI" panose="020B0502040204020203" pitchFamily="34" charset="0"/>
              </a:rPr>
              <a:t>Hosur</a:t>
            </a:r>
            <a:r>
              <a:rPr lang="en-IN" sz="1600" dirty="0">
                <a:latin typeface="Core Sans C 45 Regular" panose="020B0603030302020204" pitchFamily="34" charset="0"/>
                <a:cs typeface="Segoe UI" panose="020B0502040204020203" pitchFamily="34" charset="0"/>
              </a:rPr>
              <a:t> Road, </a:t>
            </a:r>
          </a:p>
          <a:p>
            <a:pPr algn="ctr">
              <a:lnSpc>
                <a:spcPct val="150000"/>
              </a:lnSpc>
            </a:pPr>
            <a:r>
              <a:rPr lang="en-IN" sz="1600" dirty="0">
                <a:latin typeface="Core Sans C 45 Regular" panose="020B0603030302020204" pitchFamily="34" charset="0"/>
                <a:cs typeface="Segoe UI" panose="020B0502040204020203" pitchFamily="34" charset="0"/>
              </a:rPr>
              <a:t>Bengaluru – 560 100, Karnataka, India</a:t>
            </a:r>
          </a:p>
          <a:p>
            <a:pPr algn="ctr">
              <a:lnSpc>
                <a:spcPct val="150000"/>
              </a:lnSpc>
            </a:pPr>
            <a:r>
              <a:rPr lang="en-IN" sz="1600" dirty="0">
                <a:latin typeface="Core Sans C 45 Regular" panose="020B0603030302020204" pitchFamily="34" charset="0"/>
                <a:cs typeface="Segoe UI" panose="020B0502040204020203" pitchFamily="34" charset="0"/>
                <a:hlinkClick r:id="rId15"/>
              </a:rPr>
              <a:t>www.iiitb.ac.in</a:t>
            </a:r>
            <a:r>
              <a:rPr lang="en-IN" sz="1600" dirty="0">
                <a:latin typeface="Core Sans C 45 Regular" panose="020B0603030302020204" pitchFamily="34" charset="0"/>
                <a:cs typeface="Segoe UI" panose="020B0502040204020203" pitchFamily="34" charset="0"/>
              </a:rPr>
              <a:t> </a:t>
            </a:r>
          </a:p>
        </p:txBody>
      </p:sp>
    </p:spTree>
    <p:extLst>
      <p:ext uri="{BB962C8B-B14F-4D97-AF65-F5344CB8AC3E}">
        <p14:creationId xmlns:p14="http://schemas.microsoft.com/office/powerpoint/2010/main" val="229985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743A-A09C-00D4-31C0-E5C6D9DF2ED0}"/>
              </a:ext>
            </a:extLst>
          </p:cNvPr>
          <p:cNvSpPr>
            <a:spLocks noGrp="1"/>
          </p:cNvSpPr>
          <p:nvPr>
            <p:ph type="title"/>
          </p:nvPr>
        </p:nvSpPr>
        <p:spPr/>
        <p:txBody>
          <a:bodyPr/>
          <a:lstStyle/>
          <a:p>
            <a:r>
              <a:rPr lang="en-IN" dirty="0"/>
              <a:t>Before we jump in!</a:t>
            </a:r>
          </a:p>
        </p:txBody>
      </p:sp>
      <p:sp>
        <p:nvSpPr>
          <p:cNvPr id="3" name="Content Placeholder 2">
            <a:extLst>
              <a:ext uri="{FF2B5EF4-FFF2-40B4-BE49-F238E27FC236}">
                <a16:creationId xmlns:a16="http://schemas.microsoft.com/office/drawing/2014/main" id="{847081DF-100B-87A3-0581-0312E9AC8CFF}"/>
              </a:ext>
            </a:extLst>
          </p:cNvPr>
          <p:cNvSpPr>
            <a:spLocks noGrp="1"/>
          </p:cNvSpPr>
          <p:nvPr>
            <p:ph idx="1"/>
          </p:nvPr>
        </p:nvSpPr>
        <p:spPr/>
        <p:txBody>
          <a:bodyPr/>
          <a:lstStyle/>
          <a:p>
            <a:r>
              <a:rPr lang="en-IN" dirty="0" err="1"/>
              <a:t>Github</a:t>
            </a:r>
            <a:r>
              <a:rPr lang="en-IN" dirty="0"/>
              <a:t> link to all </a:t>
            </a:r>
            <a:r>
              <a:rPr lang="en-IN"/>
              <a:t>our experiments: -</a:t>
            </a:r>
          </a:p>
        </p:txBody>
      </p:sp>
      <p:sp>
        <p:nvSpPr>
          <p:cNvPr id="4" name="Slide Number Placeholder 3">
            <a:extLst>
              <a:ext uri="{FF2B5EF4-FFF2-40B4-BE49-F238E27FC236}">
                <a16:creationId xmlns:a16="http://schemas.microsoft.com/office/drawing/2014/main" id="{05D1BE81-9BB7-C98A-8CFB-90F1FDB008EF}"/>
              </a:ext>
            </a:extLst>
          </p:cNvPr>
          <p:cNvSpPr>
            <a:spLocks noGrp="1"/>
          </p:cNvSpPr>
          <p:nvPr>
            <p:ph type="sldNum" sz="quarter" idx="12"/>
          </p:nvPr>
        </p:nvSpPr>
        <p:spPr/>
        <p:txBody>
          <a:bodyPr/>
          <a:lstStyle/>
          <a:p>
            <a:fld id="{917C3962-B272-494B-9B95-87BC565E81CE}" type="slidenum">
              <a:rPr lang="en-IN" smtClean="0"/>
              <a:t>2</a:t>
            </a:fld>
            <a:endParaRPr lang="en-IN"/>
          </a:p>
        </p:txBody>
      </p:sp>
    </p:spTree>
    <p:extLst>
      <p:ext uri="{BB962C8B-B14F-4D97-AF65-F5344CB8AC3E}">
        <p14:creationId xmlns:p14="http://schemas.microsoft.com/office/powerpoint/2010/main" val="195568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8B2-4954-989C-3530-75325DBA62DE}"/>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80D2972B-628E-FD38-419D-1B7DEDE2C74A}"/>
              </a:ext>
            </a:extLst>
          </p:cNvPr>
          <p:cNvSpPr>
            <a:spLocks noGrp="1"/>
          </p:cNvSpPr>
          <p:nvPr>
            <p:ph idx="1"/>
          </p:nvPr>
        </p:nvSpPr>
        <p:spPr/>
        <p:txBody>
          <a:bodyPr/>
          <a:lstStyle/>
          <a:p>
            <a:r>
              <a:rPr lang="en-IN" dirty="0"/>
              <a:t>“Human Activity recognition from Videos” is a fundamental problem in Computer Vision, and involves learning deep semantic understanding to classify abstract tasks such as the one at hand. Our starting point was : “</a:t>
            </a:r>
            <a:r>
              <a:rPr lang="en-US" dirty="0" err="1">
                <a:hlinkClick r:id="rId2"/>
              </a:rPr>
              <a:t>DCapsNet</a:t>
            </a:r>
            <a:r>
              <a:rPr lang="en-US" dirty="0">
                <a:hlinkClick r:id="rId2"/>
              </a:rPr>
              <a:t>: Deep capsule network for human activity and gait recognition with smartphone sensors</a:t>
            </a:r>
            <a:r>
              <a:rPr lang="en-IN" dirty="0"/>
              <a:t>” [1]. But as it was paid and its preprint was not available for us to read, we found its closest match, “</a:t>
            </a:r>
            <a:r>
              <a:rPr lang="en-US" dirty="0">
                <a:hlinkClick r:id="rId3"/>
              </a:rPr>
              <a:t>Human Activity Recognition Based on a Modified Capsule Network</a:t>
            </a:r>
            <a:r>
              <a:rPr lang="en-IN" dirty="0"/>
              <a:t>” [2].</a:t>
            </a:r>
          </a:p>
          <a:p>
            <a:r>
              <a:rPr lang="en-IN" dirty="0"/>
              <a:t>The dataset isolated was UCI-HAR, and all our experiments conducted henceforth, would be on this dataset.  A detailed explanation on the dataset would follow soon.</a:t>
            </a:r>
          </a:p>
          <a:p>
            <a:r>
              <a:rPr lang="en-IN" dirty="0"/>
              <a:t>We expanded our horizons with a few survey papers, such as [3, 4] which gave us a gentle introduction towards how HAR (Human Activity Recognition) has progressed from traditional Machine Learning and EDA models towards Deep Learning based methods and which papers have made the most impacts. In this project, we have had a chance to experiment with various such techniques, come up with some novelties, and achieve SOTA results!</a:t>
            </a:r>
          </a:p>
          <a:p>
            <a:endParaRPr lang="en-IN" dirty="0"/>
          </a:p>
        </p:txBody>
      </p:sp>
      <p:sp>
        <p:nvSpPr>
          <p:cNvPr id="4" name="Slide Number Placeholder 3">
            <a:extLst>
              <a:ext uri="{FF2B5EF4-FFF2-40B4-BE49-F238E27FC236}">
                <a16:creationId xmlns:a16="http://schemas.microsoft.com/office/drawing/2014/main" id="{D85A51AE-75E7-9C38-6791-2E5259E28775}"/>
              </a:ext>
            </a:extLst>
          </p:cNvPr>
          <p:cNvSpPr>
            <a:spLocks noGrp="1"/>
          </p:cNvSpPr>
          <p:nvPr>
            <p:ph type="sldNum" sz="quarter" idx="12"/>
          </p:nvPr>
        </p:nvSpPr>
        <p:spPr/>
        <p:txBody>
          <a:bodyPr/>
          <a:lstStyle/>
          <a:p>
            <a:fld id="{917C3962-B272-494B-9B95-87BC565E81CE}" type="slidenum">
              <a:rPr lang="en-IN" smtClean="0"/>
              <a:t>3</a:t>
            </a:fld>
            <a:endParaRPr lang="en-IN"/>
          </a:p>
        </p:txBody>
      </p:sp>
    </p:spTree>
    <p:extLst>
      <p:ext uri="{BB962C8B-B14F-4D97-AF65-F5344CB8AC3E}">
        <p14:creationId xmlns:p14="http://schemas.microsoft.com/office/powerpoint/2010/main" val="44831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94B2-E190-5091-B8BD-6D7DA63AA42B}"/>
              </a:ext>
            </a:extLst>
          </p:cNvPr>
          <p:cNvSpPr>
            <a:spLocks noGrp="1"/>
          </p:cNvSpPr>
          <p:nvPr>
            <p:ph type="title"/>
          </p:nvPr>
        </p:nvSpPr>
        <p:spPr/>
        <p:txBody>
          <a:bodyPr/>
          <a:lstStyle/>
          <a:p>
            <a:r>
              <a:rPr lang="en-IN" dirty="0"/>
              <a:t>Dataset Analysis (UCI-HAR[3]): -</a:t>
            </a:r>
          </a:p>
        </p:txBody>
      </p:sp>
      <p:sp>
        <p:nvSpPr>
          <p:cNvPr id="3" name="Content Placeholder 2">
            <a:extLst>
              <a:ext uri="{FF2B5EF4-FFF2-40B4-BE49-F238E27FC236}">
                <a16:creationId xmlns:a16="http://schemas.microsoft.com/office/drawing/2014/main" id="{9EA6CE1A-479E-A57C-EAE8-4477F7786113}"/>
              </a:ext>
            </a:extLst>
          </p:cNvPr>
          <p:cNvSpPr>
            <a:spLocks noGrp="1"/>
          </p:cNvSpPr>
          <p:nvPr>
            <p:ph idx="1"/>
          </p:nvPr>
        </p:nvSpPr>
        <p:spPr/>
        <p:txBody>
          <a:bodyPr/>
          <a:lstStyle/>
          <a:p>
            <a:r>
              <a:rPr lang="en-IN" dirty="0"/>
              <a:t>The dataset chosen by us is extremely apt, as this is not a conventional Video dataset, but instead it is a dataset made by various subjects performing 6 activities (Walking, Walking Upstairs, Walking Downstairs, Sitting, Standing, Laying) and they are wearing a sensor strapped on their arm, which records 9 signals which shall be elaborated on later. </a:t>
            </a:r>
          </a:p>
          <a:p>
            <a:r>
              <a:rPr lang="en-IN" dirty="0"/>
              <a:t>The advantage is that we tremendously reduce the size of the dataset, and our corresponding models will also be smaller. This is pivotal for us students, as we do not have access to big storage Computing resources as well as high end GPUs and is ideal for running these small models and dataset locally or on google </a:t>
            </a:r>
            <a:r>
              <a:rPr lang="en-IN" dirty="0" err="1"/>
              <a:t>colab</a:t>
            </a:r>
            <a:r>
              <a:rPr lang="en-IN" dirty="0"/>
              <a:t>/Kaggle cloud servers.</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A7BADBF-C67A-A3CA-7BEE-B12C8F809A01}"/>
              </a:ext>
            </a:extLst>
          </p:cNvPr>
          <p:cNvSpPr>
            <a:spLocks noGrp="1"/>
          </p:cNvSpPr>
          <p:nvPr>
            <p:ph type="sldNum" sz="quarter" idx="12"/>
          </p:nvPr>
        </p:nvSpPr>
        <p:spPr/>
        <p:txBody>
          <a:bodyPr/>
          <a:lstStyle/>
          <a:p>
            <a:fld id="{917C3962-B272-494B-9B95-87BC565E81CE}" type="slidenum">
              <a:rPr lang="en-IN" smtClean="0"/>
              <a:t>4</a:t>
            </a:fld>
            <a:endParaRPr lang="en-IN"/>
          </a:p>
        </p:txBody>
      </p:sp>
    </p:spTree>
    <p:extLst>
      <p:ext uri="{BB962C8B-B14F-4D97-AF65-F5344CB8AC3E}">
        <p14:creationId xmlns:p14="http://schemas.microsoft.com/office/powerpoint/2010/main" val="186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9790-FF76-0F5D-0392-12C72CCB0A91}"/>
              </a:ext>
            </a:extLst>
          </p:cNvPr>
          <p:cNvSpPr>
            <a:spLocks noGrp="1"/>
          </p:cNvSpPr>
          <p:nvPr>
            <p:ph type="title"/>
          </p:nvPr>
        </p:nvSpPr>
        <p:spPr/>
        <p:txBody>
          <a:bodyPr/>
          <a:lstStyle/>
          <a:p>
            <a:r>
              <a:rPr lang="en-IN" dirty="0"/>
              <a:t>Dataset Analysis (UCI-HAR): -</a:t>
            </a:r>
          </a:p>
        </p:txBody>
      </p:sp>
      <p:sp>
        <p:nvSpPr>
          <p:cNvPr id="3" name="Content Placeholder 2">
            <a:extLst>
              <a:ext uri="{FF2B5EF4-FFF2-40B4-BE49-F238E27FC236}">
                <a16:creationId xmlns:a16="http://schemas.microsoft.com/office/drawing/2014/main" id="{FD211858-AEB7-0397-B360-E3DB198F095F}"/>
              </a:ext>
            </a:extLst>
          </p:cNvPr>
          <p:cNvSpPr>
            <a:spLocks noGrp="1"/>
          </p:cNvSpPr>
          <p:nvPr>
            <p:ph idx="1"/>
          </p:nvPr>
        </p:nvSpPr>
        <p:spPr/>
        <p:txBody>
          <a:bodyPr/>
          <a:lstStyle/>
          <a:p>
            <a:r>
              <a:rPr lang="en-IN" dirty="0"/>
              <a:t>The dataset looks intimidating to look at in the beginning, but it can be broken down quite easily.</a:t>
            </a:r>
          </a:p>
          <a:p>
            <a:r>
              <a:rPr lang="en-IN" dirty="0"/>
              <a:t>Firstly, both the training and test data along with the test labels are included. In each set(training and test), there are raw inertial signals(from the sensors), as well as hand crafted signals from the raw signals.</a:t>
            </a:r>
          </a:p>
          <a:p>
            <a:r>
              <a:rPr lang="en-IN" dirty="0"/>
              <a:t>There are 7352 training “videos” and 2947 testing ones. For each sample or “video”, we have most importantly, the raw inertial signals from the sensors. Each sample has a signal for 128 timesteps and each time step has 9 signals or features which are the X, Y, Z acceleration, X, Y, Z gyroscope and X, Y, Z Total Acceleration parameters.</a:t>
            </a:r>
          </a:p>
          <a:p>
            <a:r>
              <a:rPr lang="en-IN" dirty="0"/>
              <a:t>The hand crafted features are also available, but it helps more for EDA purposes. All works in literature solely use Raw inertial time varying signals, without EDA. Sometimes normalization is performed for some signals, but that’s it.</a:t>
            </a:r>
          </a:p>
          <a:p>
            <a:r>
              <a:rPr lang="en-IN" dirty="0"/>
              <a:t>And as mentioned in the previous slide, for each sample, we have to predict whether the subject is Walking, Walking Upstairs, Walking Downstairs, Sitting, Standing OR Laying.</a:t>
            </a:r>
          </a:p>
        </p:txBody>
      </p:sp>
      <p:sp>
        <p:nvSpPr>
          <p:cNvPr id="4" name="Slide Number Placeholder 3">
            <a:extLst>
              <a:ext uri="{FF2B5EF4-FFF2-40B4-BE49-F238E27FC236}">
                <a16:creationId xmlns:a16="http://schemas.microsoft.com/office/drawing/2014/main" id="{7E660E6D-31AF-7FD0-C7A6-FAF706F9D1BC}"/>
              </a:ext>
            </a:extLst>
          </p:cNvPr>
          <p:cNvSpPr>
            <a:spLocks noGrp="1"/>
          </p:cNvSpPr>
          <p:nvPr>
            <p:ph type="sldNum" sz="quarter" idx="12"/>
          </p:nvPr>
        </p:nvSpPr>
        <p:spPr/>
        <p:txBody>
          <a:bodyPr/>
          <a:lstStyle/>
          <a:p>
            <a:fld id="{917C3962-B272-494B-9B95-87BC565E81CE}" type="slidenum">
              <a:rPr lang="en-IN" smtClean="0"/>
              <a:t>5</a:t>
            </a:fld>
            <a:endParaRPr lang="en-IN"/>
          </a:p>
        </p:txBody>
      </p:sp>
    </p:spTree>
    <p:extLst>
      <p:ext uri="{BB962C8B-B14F-4D97-AF65-F5344CB8AC3E}">
        <p14:creationId xmlns:p14="http://schemas.microsoft.com/office/powerpoint/2010/main" val="102158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318A-0B98-152B-B343-E28256EA2152}"/>
              </a:ext>
            </a:extLst>
          </p:cNvPr>
          <p:cNvSpPr>
            <a:spLocks noGrp="1"/>
          </p:cNvSpPr>
          <p:nvPr>
            <p:ph type="title"/>
          </p:nvPr>
        </p:nvSpPr>
        <p:spPr/>
        <p:txBody>
          <a:bodyPr/>
          <a:lstStyle/>
          <a:p>
            <a:r>
              <a:rPr lang="en-IN" dirty="0"/>
              <a:t>Brief Overview of our experiments: -</a:t>
            </a:r>
          </a:p>
        </p:txBody>
      </p:sp>
      <p:sp>
        <p:nvSpPr>
          <p:cNvPr id="3" name="Content Placeholder 2">
            <a:extLst>
              <a:ext uri="{FF2B5EF4-FFF2-40B4-BE49-F238E27FC236}">
                <a16:creationId xmlns:a16="http://schemas.microsoft.com/office/drawing/2014/main" id="{2792074B-FF3B-E9C2-5355-90C9B2960459}"/>
              </a:ext>
            </a:extLst>
          </p:cNvPr>
          <p:cNvSpPr>
            <a:spLocks noGrp="1"/>
          </p:cNvSpPr>
          <p:nvPr>
            <p:ph idx="1"/>
          </p:nvPr>
        </p:nvSpPr>
        <p:spPr/>
        <p:txBody>
          <a:bodyPr>
            <a:normAutofit/>
          </a:bodyPr>
          <a:lstStyle/>
          <a:p>
            <a:pPr marL="342900" indent="-342900">
              <a:buFont typeface="+mj-lt"/>
              <a:buAutoNum type="arabicPeriod"/>
            </a:pPr>
            <a:r>
              <a:rPr lang="en-IN" sz="1600" dirty="0"/>
              <a:t>Plain CNN (93% accuracy) [4]</a:t>
            </a:r>
          </a:p>
          <a:p>
            <a:pPr marL="342900" indent="-342900">
              <a:buFont typeface="+mj-lt"/>
              <a:buAutoNum type="arabicPeriod"/>
            </a:pPr>
            <a:r>
              <a:rPr lang="en-IN" sz="1600" dirty="0"/>
              <a:t>Plain LSTM (92% accuracy) [5]</a:t>
            </a:r>
          </a:p>
          <a:p>
            <a:pPr marL="342900" indent="-342900">
              <a:buFont typeface="+mj-lt"/>
              <a:buAutoNum type="arabicPeriod"/>
            </a:pPr>
            <a:r>
              <a:rPr lang="en-IN" sz="1600" dirty="0"/>
              <a:t>CNN+LSTM (93% accuracy) [5]</a:t>
            </a:r>
          </a:p>
          <a:p>
            <a:pPr marL="342900" indent="-342900">
              <a:buFont typeface="+mj-lt"/>
              <a:buAutoNum type="arabicPeriod"/>
            </a:pPr>
            <a:r>
              <a:rPr lang="en-IN" sz="1600" dirty="0" err="1"/>
              <a:t>CNN+Capsule</a:t>
            </a:r>
            <a:r>
              <a:rPr lang="en-IN" sz="1600" dirty="0"/>
              <a:t> Networks (93.5% accuracy) [1,2,6]</a:t>
            </a:r>
          </a:p>
          <a:p>
            <a:pPr marL="342900" indent="-342900">
              <a:buFont typeface="+mj-lt"/>
              <a:buAutoNum type="arabicPeriod"/>
            </a:pPr>
            <a:r>
              <a:rPr lang="en-IN" sz="1600" dirty="0" err="1">
                <a:solidFill>
                  <a:schemeClr val="accent1"/>
                </a:solidFill>
              </a:rPr>
              <a:t>CNN+LSTM+Capsule</a:t>
            </a:r>
            <a:r>
              <a:rPr lang="en-IN" sz="1600" dirty="0">
                <a:solidFill>
                  <a:schemeClr val="accent1"/>
                </a:solidFill>
              </a:rPr>
              <a:t> Networks (70% accuracy</a:t>
            </a:r>
            <a:r>
              <a:rPr lang="en-IN" sz="1600" dirty="0">
                <a:solidFill>
                  <a:schemeClr val="accent1"/>
                </a:solidFill>
                <a:sym typeface="Wingdings" panose="05000000000000000000" pitchFamily="2" charset="2"/>
              </a:rPr>
              <a:t></a:t>
            </a:r>
            <a:r>
              <a:rPr lang="en-IN" sz="1600" dirty="0">
                <a:solidFill>
                  <a:schemeClr val="accent1"/>
                </a:solidFill>
              </a:rPr>
              <a:t>)</a:t>
            </a:r>
          </a:p>
          <a:p>
            <a:pPr marL="342900" indent="-342900">
              <a:buFont typeface="+mj-lt"/>
              <a:buAutoNum type="arabicPeriod"/>
            </a:pPr>
            <a:r>
              <a:rPr lang="en-IN" sz="1600" dirty="0"/>
              <a:t>HART (Human Activity Recognition Transformer) (Transformer Baseline for HAR) (90% accuracy) [7]</a:t>
            </a:r>
          </a:p>
          <a:p>
            <a:pPr marL="342900" indent="-342900">
              <a:buFont typeface="+mj-lt"/>
              <a:buAutoNum type="arabicPeriod"/>
            </a:pPr>
            <a:r>
              <a:rPr lang="en-IN" sz="1600" dirty="0">
                <a:solidFill>
                  <a:schemeClr val="accent1"/>
                </a:solidFill>
              </a:rPr>
              <a:t>HART + Capsule Networks (95.6% accuracy!!)</a:t>
            </a:r>
          </a:p>
        </p:txBody>
      </p:sp>
      <p:sp>
        <p:nvSpPr>
          <p:cNvPr id="4" name="Slide Number Placeholder 3">
            <a:extLst>
              <a:ext uri="{FF2B5EF4-FFF2-40B4-BE49-F238E27FC236}">
                <a16:creationId xmlns:a16="http://schemas.microsoft.com/office/drawing/2014/main" id="{A93AB94D-1CEE-A8E4-4ED8-EA2F4B711847}"/>
              </a:ext>
            </a:extLst>
          </p:cNvPr>
          <p:cNvSpPr>
            <a:spLocks noGrp="1"/>
          </p:cNvSpPr>
          <p:nvPr>
            <p:ph type="sldNum" sz="quarter" idx="12"/>
          </p:nvPr>
        </p:nvSpPr>
        <p:spPr/>
        <p:txBody>
          <a:bodyPr/>
          <a:lstStyle/>
          <a:p>
            <a:fld id="{917C3962-B272-494B-9B95-87BC565E81CE}" type="slidenum">
              <a:rPr lang="en-IN" smtClean="0"/>
              <a:t>6</a:t>
            </a:fld>
            <a:endParaRPr lang="en-IN"/>
          </a:p>
        </p:txBody>
      </p:sp>
      <p:sp>
        <p:nvSpPr>
          <p:cNvPr id="5" name="TextBox 4">
            <a:extLst>
              <a:ext uri="{FF2B5EF4-FFF2-40B4-BE49-F238E27FC236}">
                <a16:creationId xmlns:a16="http://schemas.microsoft.com/office/drawing/2014/main" id="{FF881B50-89D3-63B5-C48D-68CDAF0BD308}"/>
              </a:ext>
            </a:extLst>
          </p:cNvPr>
          <p:cNvSpPr txBox="1"/>
          <p:nvPr/>
        </p:nvSpPr>
        <p:spPr>
          <a:xfrm>
            <a:off x="6958202" y="3472546"/>
            <a:ext cx="4464424" cy="646331"/>
          </a:xfrm>
          <a:prstGeom prst="rect">
            <a:avLst/>
          </a:prstGeom>
          <a:noFill/>
        </p:spPr>
        <p:txBody>
          <a:bodyPr wrap="square" rtlCol="0">
            <a:spAutoFit/>
          </a:bodyPr>
          <a:lstStyle/>
          <a:p>
            <a:r>
              <a:rPr lang="en-IN" dirty="0">
                <a:solidFill>
                  <a:schemeClr val="accent1"/>
                </a:solidFill>
                <a:highlight>
                  <a:srgbClr val="00FF00"/>
                </a:highlight>
              </a:rPr>
              <a:t>Methods 5 and 7 are Novelties, No mention of these methods in literature!!!</a:t>
            </a:r>
          </a:p>
        </p:txBody>
      </p:sp>
      <p:sp>
        <p:nvSpPr>
          <p:cNvPr id="6" name="TextBox 5">
            <a:extLst>
              <a:ext uri="{FF2B5EF4-FFF2-40B4-BE49-F238E27FC236}">
                <a16:creationId xmlns:a16="http://schemas.microsoft.com/office/drawing/2014/main" id="{F1537ADD-383E-634C-32D5-1B324AFAB984}"/>
              </a:ext>
            </a:extLst>
          </p:cNvPr>
          <p:cNvSpPr txBox="1"/>
          <p:nvPr/>
        </p:nvSpPr>
        <p:spPr>
          <a:xfrm>
            <a:off x="7117975" y="1708113"/>
            <a:ext cx="3693459" cy="1477328"/>
          </a:xfrm>
          <a:prstGeom prst="rect">
            <a:avLst/>
          </a:prstGeom>
          <a:noFill/>
        </p:spPr>
        <p:txBody>
          <a:bodyPr wrap="square" rtlCol="0">
            <a:spAutoFit/>
          </a:bodyPr>
          <a:lstStyle/>
          <a:p>
            <a:r>
              <a:rPr lang="en-IN" dirty="0"/>
              <a:t>Note: Metric used to evaluate is accuracy. As there is no class imbalance, and all works in literature report accuracy instead of F1 score etc.</a:t>
            </a:r>
          </a:p>
        </p:txBody>
      </p:sp>
    </p:spTree>
    <p:extLst>
      <p:ext uri="{BB962C8B-B14F-4D97-AF65-F5344CB8AC3E}">
        <p14:creationId xmlns:p14="http://schemas.microsoft.com/office/powerpoint/2010/main" val="180923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4E5F-D7B3-EC0D-2D96-FEC800E82F2B}"/>
              </a:ext>
            </a:extLst>
          </p:cNvPr>
          <p:cNvSpPr>
            <a:spLocks noGrp="1"/>
          </p:cNvSpPr>
          <p:nvPr>
            <p:ph type="title"/>
          </p:nvPr>
        </p:nvSpPr>
        <p:spPr/>
        <p:txBody>
          <a:bodyPr/>
          <a:lstStyle/>
          <a:p>
            <a:r>
              <a:rPr lang="en-IN" dirty="0"/>
              <a:t>Vanilla CNNs (93% Test accuracy)</a:t>
            </a:r>
          </a:p>
        </p:txBody>
      </p:sp>
      <p:sp>
        <p:nvSpPr>
          <p:cNvPr id="3" name="Content Placeholder 2">
            <a:extLst>
              <a:ext uri="{FF2B5EF4-FFF2-40B4-BE49-F238E27FC236}">
                <a16:creationId xmlns:a16="http://schemas.microsoft.com/office/drawing/2014/main" id="{52C95B1F-49E4-4C21-A593-DE70CDE74659}"/>
              </a:ext>
            </a:extLst>
          </p:cNvPr>
          <p:cNvSpPr>
            <a:spLocks noGrp="1"/>
          </p:cNvSpPr>
          <p:nvPr>
            <p:ph idx="1"/>
          </p:nvPr>
        </p:nvSpPr>
        <p:spPr/>
        <p:txBody>
          <a:bodyPr/>
          <a:lstStyle/>
          <a:p>
            <a:r>
              <a:rPr lang="en-IN" dirty="0"/>
              <a:t>The features are not spatially correlated! (Unlike images). Imagine an image is reduced to one column or one row, and instead of R,G, B channels, there are 9 features (the sensor parameters).</a:t>
            </a:r>
          </a:p>
          <a:p>
            <a:r>
              <a:rPr lang="en-IN" dirty="0"/>
              <a:t>Therefore, we use Conv1D and we are using it to exploit temporal redundancies.</a:t>
            </a:r>
          </a:p>
          <a:p>
            <a:r>
              <a:rPr lang="en-IN" dirty="0"/>
              <a:t>It performs really well, getting an accuracy of 93% (by our experiments) (and even in literature[4])</a:t>
            </a:r>
          </a:p>
          <a:p>
            <a:endParaRPr lang="en-IN" dirty="0"/>
          </a:p>
        </p:txBody>
      </p:sp>
      <p:sp>
        <p:nvSpPr>
          <p:cNvPr id="4" name="Slide Number Placeholder 3">
            <a:extLst>
              <a:ext uri="{FF2B5EF4-FFF2-40B4-BE49-F238E27FC236}">
                <a16:creationId xmlns:a16="http://schemas.microsoft.com/office/drawing/2014/main" id="{178ECEBA-D883-D66A-8624-DC87C76EB5F2}"/>
              </a:ext>
            </a:extLst>
          </p:cNvPr>
          <p:cNvSpPr>
            <a:spLocks noGrp="1"/>
          </p:cNvSpPr>
          <p:nvPr>
            <p:ph type="sldNum" sz="quarter" idx="12"/>
          </p:nvPr>
        </p:nvSpPr>
        <p:spPr/>
        <p:txBody>
          <a:bodyPr/>
          <a:lstStyle/>
          <a:p>
            <a:fld id="{917C3962-B272-494B-9B95-87BC565E81CE}" type="slidenum">
              <a:rPr lang="en-IN" smtClean="0"/>
              <a:t>7</a:t>
            </a:fld>
            <a:endParaRPr lang="en-IN"/>
          </a:p>
        </p:txBody>
      </p:sp>
      <p:pic>
        <p:nvPicPr>
          <p:cNvPr id="6" name="Picture 5">
            <a:extLst>
              <a:ext uri="{FF2B5EF4-FFF2-40B4-BE49-F238E27FC236}">
                <a16:creationId xmlns:a16="http://schemas.microsoft.com/office/drawing/2014/main" id="{79775DE8-AA95-24B7-305B-B35FE05EA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065" y="3429000"/>
            <a:ext cx="6171869" cy="2658312"/>
          </a:xfrm>
          <a:prstGeom prst="rect">
            <a:avLst/>
          </a:prstGeom>
        </p:spPr>
      </p:pic>
    </p:spTree>
    <p:extLst>
      <p:ext uri="{BB962C8B-B14F-4D97-AF65-F5344CB8AC3E}">
        <p14:creationId xmlns:p14="http://schemas.microsoft.com/office/powerpoint/2010/main" val="388731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C1B1-8D66-7A42-E4A2-77CA6305CB03}"/>
              </a:ext>
            </a:extLst>
          </p:cNvPr>
          <p:cNvSpPr>
            <a:spLocks noGrp="1"/>
          </p:cNvSpPr>
          <p:nvPr>
            <p:ph type="title"/>
          </p:nvPr>
        </p:nvSpPr>
        <p:spPr/>
        <p:txBody>
          <a:bodyPr/>
          <a:lstStyle/>
          <a:p>
            <a:r>
              <a:rPr lang="en-IN" dirty="0"/>
              <a:t>Plain LSTM (92% Test accuracy)</a:t>
            </a:r>
          </a:p>
        </p:txBody>
      </p:sp>
      <p:sp>
        <p:nvSpPr>
          <p:cNvPr id="3" name="Content Placeholder 2">
            <a:extLst>
              <a:ext uri="{FF2B5EF4-FFF2-40B4-BE49-F238E27FC236}">
                <a16:creationId xmlns:a16="http://schemas.microsoft.com/office/drawing/2014/main" id="{F0763E4C-3C2B-4205-21A5-282906FA1810}"/>
              </a:ext>
            </a:extLst>
          </p:cNvPr>
          <p:cNvSpPr>
            <a:spLocks noGrp="1"/>
          </p:cNvSpPr>
          <p:nvPr>
            <p:ph idx="1"/>
          </p:nvPr>
        </p:nvSpPr>
        <p:spPr/>
        <p:txBody>
          <a:bodyPr/>
          <a:lstStyle/>
          <a:p>
            <a:r>
              <a:rPr lang="en-IN" dirty="0"/>
              <a:t>Simpler to understand, now we just simply feed in our 9 features at each timestep.</a:t>
            </a:r>
          </a:p>
          <a:p>
            <a:r>
              <a:rPr lang="en-IN" dirty="0"/>
              <a:t>The LSTM calculates the current state using the previous states, and the current time step. Due to the design there are gradient highways, which ensures there are long term correlations learnt and not just short term connections. </a:t>
            </a:r>
          </a:p>
        </p:txBody>
      </p:sp>
      <p:sp>
        <p:nvSpPr>
          <p:cNvPr id="4" name="Slide Number Placeholder 3">
            <a:extLst>
              <a:ext uri="{FF2B5EF4-FFF2-40B4-BE49-F238E27FC236}">
                <a16:creationId xmlns:a16="http://schemas.microsoft.com/office/drawing/2014/main" id="{C59B45AF-7091-BC71-C928-A8F17378F18F}"/>
              </a:ext>
            </a:extLst>
          </p:cNvPr>
          <p:cNvSpPr>
            <a:spLocks noGrp="1"/>
          </p:cNvSpPr>
          <p:nvPr>
            <p:ph type="sldNum" sz="quarter" idx="12"/>
          </p:nvPr>
        </p:nvSpPr>
        <p:spPr/>
        <p:txBody>
          <a:bodyPr/>
          <a:lstStyle/>
          <a:p>
            <a:fld id="{917C3962-B272-494B-9B95-87BC565E81CE}" type="slidenum">
              <a:rPr lang="en-IN" smtClean="0"/>
              <a:t>8</a:t>
            </a:fld>
            <a:endParaRPr lang="en-IN"/>
          </a:p>
        </p:txBody>
      </p:sp>
      <p:pic>
        <p:nvPicPr>
          <p:cNvPr id="8" name="Picture 7">
            <a:extLst>
              <a:ext uri="{FF2B5EF4-FFF2-40B4-BE49-F238E27FC236}">
                <a16:creationId xmlns:a16="http://schemas.microsoft.com/office/drawing/2014/main" id="{EF9A55E0-B632-2D57-A061-0FE616190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257" y="3061639"/>
            <a:ext cx="2759449" cy="3250260"/>
          </a:xfrm>
          <a:prstGeom prst="rect">
            <a:avLst/>
          </a:prstGeom>
        </p:spPr>
      </p:pic>
    </p:spTree>
    <p:extLst>
      <p:ext uri="{BB962C8B-B14F-4D97-AF65-F5344CB8AC3E}">
        <p14:creationId xmlns:p14="http://schemas.microsoft.com/office/powerpoint/2010/main" val="306932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553D-8A45-8AAF-156C-3EFF77272B64}"/>
              </a:ext>
            </a:extLst>
          </p:cNvPr>
          <p:cNvSpPr>
            <a:spLocks noGrp="1"/>
          </p:cNvSpPr>
          <p:nvPr>
            <p:ph type="title"/>
          </p:nvPr>
        </p:nvSpPr>
        <p:spPr/>
        <p:txBody>
          <a:bodyPr/>
          <a:lstStyle/>
          <a:p>
            <a:r>
              <a:rPr lang="en-IN" sz="4000" dirty="0"/>
              <a:t>CNN+LSTM (93% Test accuracy)</a:t>
            </a:r>
            <a:endParaRPr lang="en-IN" dirty="0"/>
          </a:p>
        </p:txBody>
      </p:sp>
      <p:sp>
        <p:nvSpPr>
          <p:cNvPr id="3" name="Content Placeholder 2">
            <a:extLst>
              <a:ext uri="{FF2B5EF4-FFF2-40B4-BE49-F238E27FC236}">
                <a16:creationId xmlns:a16="http://schemas.microsoft.com/office/drawing/2014/main" id="{B441CD92-5340-2F50-53D6-A9B4BB849A58}"/>
              </a:ext>
            </a:extLst>
          </p:cNvPr>
          <p:cNvSpPr>
            <a:spLocks noGrp="1"/>
          </p:cNvSpPr>
          <p:nvPr>
            <p:ph idx="1"/>
          </p:nvPr>
        </p:nvSpPr>
        <p:spPr/>
        <p:txBody>
          <a:bodyPr/>
          <a:lstStyle/>
          <a:p>
            <a:r>
              <a:rPr lang="en-IN" dirty="0"/>
              <a:t>CNN LSTM’s are predominantly used in HAR for actual videos. Where there frames or sequences of images. The CNN is used to encode the frame/image at each time step and the LSTM takes care of the Temporal redundancy. It’s a very neat and tidy design, but in the case of time varying signals, where both CNN’s and LSTM try to take care of temporal redundancy, how will it work?</a:t>
            </a:r>
          </a:p>
        </p:txBody>
      </p:sp>
      <p:sp>
        <p:nvSpPr>
          <p:cNvPr id="4" name="Slide Number Placeholder 3">
            <a:extLst>
              <a:ext uri="{FF2B5EF4-FFF2-40B4-BE49-F238E27FC236}">
                <a16:creationId xmlns:a16="http://schemas.microsoft.com/office/drawing/2014/main" id="{D3014AF1-25F0-373B-3E0E-E51F472FD6E8}"/>
              </a:ext>
            </a:extLst>
          </p:cNvPr>
          <p:cNvSpPr>
            <a:spLocks noGrp="1"/>
          </p:cNvSpPr>
          <p:nvPr>
            <p:ph type="sldNum" sz="quarter" idx="12"/>
          </p:nvPr>
        </p:nvSpPr>
        <p:spPr/>
        <p:txBody>
          <a:bodyPr/>
          <a:lstStyle/>
          <a:p>
            <a:fld id="{917C3962-B272-494B-9B95-87BC565E81CE}" type="slidenum">
              <a:rPr lang="en-IN" smtClean="0"/>
              <a:t>9</a:t>
            </a:fld>
            <a:endParaRPr lang="en-IN"/>
          </a:p>
        </p:txBody>
      </p:sp>
      <p:pic>
        <p:nvPicPr>
          <p:cNvPr id="6" name="Picture 5">
            <a:extLst>
              <a:ext uri="{FF2B5EF4-FFF2-40B4-BE49-F238E27FC236}">
                <a16:creationId xmlns:a16="http://schemas.microsoft.com/office/drawing/2014/main" id="{234C1195-3B39-ECF0-76DC-DF63ACBC0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104" y="3207938"/>
            <a:ext cx="6913443" cy="2639834"/>
          </a:xfrm>
          <a:prstGeom prst="rect">
            <a:avLst/>
          </a:prstGeom>
        </p:spPr>
      </p:pic>
    </p:spTree>
    <p:extLst>
      <p:ext uri="{BB962C8B-B14F-4D97-AF65-F5344CB8AC3E}">
        <p14:creationId xmlns:p14="http://schemas.microsoft.com/office/powerpoint/2010/main" val="170237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2154</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Core Sans C 75 ExtraBold</vt:lpstr>
      <vt:lpstr>Calibri</vt:lpstr>
      <vt:lpstr>Arial</vt:lpstr>
      <vt:lpstr>Core Sans C 45 Regular</vt:lpstr>
      <vt:lpstr>Wingdings</vt:lpstr>
      <vt:lpstr>Office Theme</vt:lpstr>
      <vt:lpstr>Human Activity Recognition from Videos: - Minor Project Final Presentation</vt:lpstr>
      <vt:lpstr>Before we jump in!</vt:lpstr>
      <vt:lpstr>Introduction: -</vt:lpstr>
      <vt:lpstr>Dataset Analysis (UCI-HAR[3]): -</vt:lpstr>
      <vt:lpstr>Dataset Analysis (UCI-HAR): -</vt:lpstr>
      <vt:lpstr>Brief Overview of our experiments: -</vt:lpstr>
      <vt:lpstr>Vanilla CNNs (93% Test accuracy)</vt:lpstr>
      <vt:lpstr>Plain LSTM (92% Test accuracy)</vt:lpstr>
      <vt:lpstr>CNN+LSTM (93% Test accuracy)</vt:lpstr>
      <vt:lpstr>CNN+LSTM (Continuation)</vt:lpstr>
      <vt:lpstr>CNN+CapsuleNet (93.5% Test accuracy)</vt:lpstr>
      <vt:lpstr>CNN+CapsuleNet (Continuation)</vt:lpstr>
      <vt:lpstr>CNN+LSTM+CapsuleNet(70% Test accuracy)</vt:lpstr>
      <vt:lpstr>HART (Transformer, 90% Test accuracy) </vt:lpstr>
      <vt:lpstr>HART + Capsule Networks (95.6% accuracy!!) </vt:lpstr>
      <vt:lpstr>Conclusion: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hp</dc:creator>
  <cp:lastModifiedBy>Abhinav Mahajan</cp:lastModifiedBy>
  <cp:revision>42</cp:revision>
  <dcterms:created xsi:type="dcterms:W3CDTF">2021-05-19T17:38:37Z</dcterms:created>
  <dcterms:modified xsi:type="dcterms:W3CDTF">2024-04-26T23:07:12Z</dcterms:modified>
</cp:coreProperties>
</file>