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4"/>
  </p:notesMasterIdLst>
  <p:sldIdLst>
    <p:sldId id="256" r:id="rId2"/>
    <p:sldId id="268" r:id="rId3"/>
    <p:sldId id="269" r:id="rId4"/>
    <p:sldId id="270" r:id="rId5"/>
    <p:sldId id="271" r:id="rId6"/>
    <p:sldId id="272" r:id="rId7"/>
    <p:sldId id="274" r:id="rId8"/>
    <p:sldId id="275" r:id="rId9"/>
    <p:sldId id="276" r:id="rId10"/>
    <p:sldId id="277" r:id="rId11"/>
    <p:sldId id="278" r:id="rId12"/>
    <p:sldId id="267" r:id="rId13"/>
  </p:sldIdLst>
  <p:sldSz cx="12192000" cy="6858000"/>
  <p:notesSz cx="6858000" cy="9144000"/>
  <p:embeddedFontLst>
    <p:embeddedFont>
      <p:font typeface="Core Sans C 45 Regular" panose="020B0603030302020204" charset="0"/>
      <p:regular r:id="rId15"/>
    </p:embeddedFont>
    <p:embeddedFont>
      <p:font typeface="Core Sans C 75 ExtraBold" panose="020B0603030302020204" charset="0"/>
      <p:bold r:id="rId16"/>
    </p:embeddedFont>
    <p:embeddedFont>
      <p:font typeface="Roboto" panose="02000000000000000000" pitchFamily="2" charset="0"/>
      <p:regular r:id="rId17"/>
      <p:bold r:id="rId18"/>
      <p:italic r:id="rId19"/>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AC5B"/>
    <a:srgbClr val="FF4141"/>
    <a:srgbClr val="F4F5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5" d="100"/>
          <a:sy n="85" d="100"/>
        </p:scale>
        <p:origin x="74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70E9B-48C2-46E3-B53E-8AA96C2C4F1F}"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4FAFC-E590-4541-BF2D-F4C33945ABEE}" type="slidenum">
              <a:rPr lang="en-IN" smtClean="0"/>
              <a:t>‹#›</a:t>
            </a:fld>
            <a:endParaRPr lang="en-IN"/>
          </a:p>
        </p:txBody>
      </p:sp>
    </p:spTree>
    <p:extLst>
      <p:ext uri="{BB962C8B-B14F-4D97-AF65-F5344CB8AC3E}">
        <p14:creationId xmlns:p14="http://schemas.microsoft.com/office/powerpoint/2010/main" val="4230805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306C49-2902-4A92-8A19-78C34F11952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860CCBF-A622-4F6C-885C-8AF2714AAA08}"/>
              </a:ext>
            </a:extLst>
          </p:cNvPr>
          <p:cNvSpPr>
            <a:spLocks noGrp="1"/>
          </p:cNvSpPr>
          <p:nvPr>
            <p:ph type="ctrTitle" hasCustomPrompt="1"/>
          </p:nvPr>
        </p:nvSpPr>
        <p:spPr>
          <a:xfrm>
            <a:off x="5818908" y="2272145"/>
            <a:ext cx="4849092" cy="1237818"/>
          </a:xfrm>
        </p:spPr>
        <p:txBody>
          <a:bodyPr anchor="b">
            <a:normAutofit/>
          </a:bodyPr>
          <a:lstStyle>
            <a:lvl1pPr algn="l">
              <a:defRPr sz="4000">
                <a:latin typeface="Calibri" panose="020F0502020204030204" pitchFamily="34" charset="0"/>
              </a:defRPr>
            </a:lvl1pPr>
          </a:lstStyle>
          <a:p>
            <a:r>
              <a:rPr lang="en-US" dirty="0"/>
              <a:t>PRESENTATION</a:t>
            </a:r>
            <a:br>
              <a:rPr lang="en-US" dirty="0"/>
            </a:br>
            <a:r>
              <a:rPr lang="en-US" dirty="0"/>
              <a:t>TITLE GOES HERE</a:t>
            </a:r>
            <a:endParaRPr lang="en-IN" dirty="0"/>
          </a:p>
        </p:txBody>
      </p:sp>
      <p:sp>
        <p:nvSpPr>
          <p:cNvPr id="3" name="Subtitle 2">
            <a:extLst>
              <a:ext uri="{FF2B5EF4-FFF2-40B4-BE49-F238E27FC236}">
                <a16:creationId xmlns:a16="http://schemas.microsoft.com/office/drawing/2014/main" id="{6BD22A7A-BF28-4DB2-8860-2BC1AEAE2839}"/>
              </a:ext>
            </a:extLst>
          </p:cNvPr>
          <p:cNvSpPr>
            <a:spLocks noGrp="1"/>
          </p:cNvSpPr>
          <p:nvPr>
            <p:ph type="subTitle" idx="1" hasCustomPrompt="1"/>
          </p:nvPr>
        </p:nvSpPr>
        <p:spPr>
          <a:xfrm>
            <a:off x="5818908" y="3946164"/>
            <a:ext cx="4849091" cy="1237817"/>
          </a:xfrm>
        </p:spPr>
        <p:txBody>
          <a:bodyPr>
            <a:normAutofit/>
          </a:bodyPr>
          <a:lstStyle>
            <a:lvl1pPr marL="0" indent="0" algn="l">
              <a:buNone/>
              <a:defRPr sz="1400" b="0">
                <a:latin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 May 19, 2021   |   By: Sample Name</a:t>
            </a:r>
            <a:endParaRPr lang="en-IN" dirty="0"/>
          </a:p>
        </p:txBody>
      </p:sp>
      <p:sp>
        <p:nvSpPr>
          <p:cNvPr id="7" name="Rectangle: Rounded Corners 6">
            <a:extLst>
              <a:ext uri="{FF2B5EF4-FFF2-40B4-BE49-F238E27FC236}">
                <a16:creationId xmlns:a16="http://schemas.microsoft.com/office/drawing/2014/main" id="{EF5FB36F-51A5-48D8-92A9-5AD8A52EE64E}"/>
              </a:ext>
            </a:extLst>
          </p:cNvPr>
          <p:cNvSpPr/>
          <p:nvPr userDrawn="1"/>
        </p:nvSpPr>
        <p:spPr>
          <a:xfrm>
            <a:off x="5818907" y="3677265"/>
            <a:ext cx="4849092" cy="122541"/>
          </a:xfrm>
          <a:prstGeom prst="roundRect">
            <a:avLst>
              <a:gd name="adj" fmla="val 50000"/>
            </a:avLst>
          </a:prstGeom>
          <a:gradFill>
            <a:gsLst>
              <a:gs pos="72000">
                <a:schemeClr val="accent1">
                  <a:lumMod val="50000"/>
                </a:schemeClr>
              </a:gs>
              <a:gs pos="100000">
                <a:schemeClr val="accent1">
                  <a:lumMod val="50000"/>
                </a:schemeClr>
              </a:gs>
              <a:gs pos="0">
                <a:srgbClr val="C000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B0F4181A-978D-4153-926E-0D578471CD1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10126" y="1170219"/>
            <a:ext cx="3102427" cy="1031484"/>
          </a:xfrm>
          <a:prstGeom prst="rect">
            <a:avLst/>
          </a:prstGeom>
        </p:spPr>
      </p:pic>
      <p:pic>
        <p:nvPicPr>
          <p:cNvPr id="13" name="Picture 12">
            <a:extLst>
              <a:ext uri="{FF2B5EF4-FFF2-40B4-BE49-F238E27FC236}">
                <a16:creationId xmlns:a16="http://schemas.microsoft.com/office/drawing/2014/main" id="{86078C43-10EF-473A-BCBF-DAE2063CD69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2535" y="964033"/>
            <a:ext cx="5136971" cy="5091860"/>
          </a:xfrm>
          <a:prstGeom prst="rect">
            <a:avLst/>
          </a:prstGeom>
        </p:spPr>
      </p:pic>
    </p:spTree>
    <p:extLst>
      <p:ext uri="{BB962C8B-B14F-4D97-AF65-F5344CB8AC3E}">
        <p14:creationId xmlns:p14="http://schemas.microsoft.com/office/powerpoint/2010/main" val="1392433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C4C6CF7-E4A2-466A-A870-0E156EC9DBE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B91DADD-8686-44B7-B66A-3917A68303F0}"/>
              </a:ext>
            </a:extLst>
          </p:cNvPr>
          <p:cNvSpPr>
            <a:spLocks noGrp="1"/>
          </p:cNvSpPr>
          <p:nvPr>
            <p:ph type="title" hasCustomPrompt="1"/>
          </p:nvPr>
        </p:nvSpPr>
        <p:spPr>
          <a:xfrm>
            <a:off x="839788" y="987425"/>
            <a:ext cx="3932237" cy="1069975"/>
          </a:xfrm>
        </p:spPr>
        <p:txBody>
          <a:bodyPr anchor="b">
            <a:noAutofit/>
          </a:bodyPr>
          <a:lstStyle>
            <a:lvl1pPr>
              <a:defRPr sz="4000">
                <a:latin typeface="Core Sans C 75 ExtraBold" panose="020B0603030302020204" pitchFamily="34" charset="0"/>
              </a:defRPr>
            </a:lvl1pPr>
          </a:lstStyle>
          <a:p>
            <a:r>
              <a:rPr lang="en-US" dirty="0"/>
              <a:t>CLICK TO EDIT MASTER TITLE</a:t>
            </a:r>
            <a:endParaRPr lang="en-IN" dirty="0"/>
          </a:p>
        </p:txBody>
      </p:sp>
      <p:sp>
        <p:nvSpPr>
          <p:cNvPr id="3" name="Content Placeholder 2">
            <a:extLst>
              <a:ext uri="{FF2B5EF4-FFF2-40B4-BE49-F238E27FC236}">
                <a16:creationId xmlns:a16="http://schemas.microsoft.com/office/drawing/2014/main" id="{745B8A98-6008-449B-B244-D0EDA76C47AA}"/>
              </a:ext>
            </a:extLst>
          </p:cNvPr>
          <p:cNvSpPr>
            <a:spLocks noGrp="1"/>
          </p:cNvSpPr>
          <p:nvPr>
            <p:ph idx="1"/>
          </p:nvPr>
        </p:nvSpPr>
        <p:spPr>
          <a:xfrm>
            <a:off x="5183188" y="987425"/>
            <a:ext cx="6172200" cy="4873625"/>
          </a:xfrm>
        </p:spPr>
        <p:txBody>
          <a:bodyPr>
            <a:normAutofit/>
          </a:bodyPr>
          <a:lstStyle>
            <a:lvl1pPr>
              <a:defRPr sz="1800">
                <a:solidFill>
                  <a:schemeClr val="bg2">
                    <a:lumMod val="25000"/>
                  </a:schemeClr>
                </a:solidFill>
                <a:latin typeface="Core Sans C 45 Regular" panose="020B0603030302020204" pitchFamily="34" charset="0"/>
              </a:defRPr>
            </a:lvl1pPr>
            <a:lvl2pPr>
              <a:defRPr sz="1600">
                <a:solidFill>
                  <a:schemeClr val="bg2">
                    <a:lumMod val="25000"/>
                  </a:schemeClr>
                </a:solidFill>
                <a:latin typeface="Core Sans C 45 Regular" panose="020B0603030302020204" pitchFamily="34" charset="0"/>
              </a:defRPr>
            </a:lvl2pPr>
            <a:lvl3pPr>
              <a:defRPr sz="1400">
                <a:solidFill>
                  <a:schemeClr val="bg2">
                    <a:lumMod val="25000"/>
                  </a:schemeClr>
                </a:solidFill>
                <a:latin typeface="Core Sans C 45 Regular" panose="020B0603030302020204" pitchFamily="34" charset="0"/>
              </a:defRPr>
            </a:lvl3pPr>
            <a:lvl4pPr>
              <a:defRPr sz="1200">
                <a:solidFill>
                  <a:schemeClr val="bg2">
                    <a:lumMod val="25000"/>
                  </a:schemeClr>
                </a:solidFill>
                <a:latin typeface="Core Sans C 45 Regular" panose="020B0603030302020204" pitchFamily="34" charset="0"/>
              </a:defRPr>
            </a:lvl4pPr>
            <a:lvl5pPr>
              <a:defRPr sz="1200">
                <a:solidFill>
                  <a:schemeClr val="bg2">
                    <a:lumMod val="25000"/>
                  </a:schemeClr>
                </a:solidFill>
                <a:latin typeface="Core Sans C 45 Regular" panose="020B0603030302020204"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Text Placeholder 3">
            <a:extLst>
              <a:ext uri="{FF2B5EF4-FFF2-40B4-BE49-F238E27FC236}">
                <a16:creationId xmlns:a16="http://schemas.microsoft.com/office/drawing/2014/main" id="{C72096B6-E824-47AA-ACE2-D813991C98E2}"/>
              </a:ext>
            </a:extLst>
          </p:cNvPr>
          <p:cNvSpPr>
            <a:spLocks noGrp="1"/>
          </p:cNvSpPr>
          <p:nvPr>
            <p:ph type="body" sz="half" idx="2"/>
          </p:nvPr>
        </p:nvSpPr>
        <p:spPr>
          <a:xfrm>
            <a:off x="839788" y="2346036"/>
            <a:ext cx="3932237" cy="3522952"/>
          </a:xfrm>
        </p:spPr>
        <p:txBody>
          <a:bodyPr>
            <a:normAutofit/>
          </a:bodyPr>
          <a:lstStyle>
            <a:lvl1pPr marL="0" indent="0">
              <a:buNone/>
              <a:defRPr sz="1400">
                <a:solidFill>
                  <a:schemeClr val="bg2">
                    <a:lumMod val="25000"/>
                  </a:schemeClr>
                </a:solidFill>
                <a:latin typeface="Core Sans C 45 Regular" panose="020B06030303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a:extLst>
              <a:ext uri="{FF2B5EF4-FFF2-40B4-BE49-F238E27FC236}">
                <a16:creationId xmlns:a16="http://schemas.microsoft.com/office/drawing/2014/main" id="{13B2052E-1C7A-4587-A619-9B48051A5F9D}"/>
              </a:ext>
            </a:extLst>
          </p:cNvPr>
          <p:cNvSpPr>
            <a:spLocks noGrp="1"/>
          </p:cNvSpPr>
          <p:nvPr>
            <p:ph type="sldNum" sz="quarter" idx="12"/>
          </p:nvPr>
        </p:nvSpPr>
        <p:spPr/>
        <p:txBody>
          <a:bodyPr/>
          <a:lstStyle/>
          <a:p>
            <a:fld id="{917C3962-B272-494B-9B95-87BC565E81CE}" type="slidenum">
              <a:rPr lang="en-IN" smtClean="0"/>
              <a:t>‹#›</a:t>
            </a:fld>
            <a:endParaRPr lang="en-IN"/>
          </a:p>
        </p:txBody>
      </p:sp>
      <p:sp>
        <p:nvSpPr>
          <p:cNvPr id="11" name="Rectangle: Rounded Corners 10">
            <a:extLst>
              <a:ext uri="{FF2B5EF4-FFF2-40B4-BE49-F238E27FC236}">
                <a16:creationId xmlns:a16="http://schemas.microsoft.com/office/drawing/2014/main" id="{FBECECBC-8CCC-4343-A83B-082BF4864CE7}"/>
              </a:ext>
            </a:extLst>
          </p:cNvPr>
          <p:cNvSpPr/>
          <p:nvPr userDrawn="1"/>
        </p:nvSpPr>
        <p:spPr>
          <a:xfrm>
            <a:off x="836612" y="2190235"/>
            <a:ext cx="843116" cy="87619"/>
          </a:xfrm>
          <a:prstGeom prst="roundRect">
            <a:avLst>
              <a:gd name="adj" fmla="val 50000"/>
            </a:avLst>
          </a:prstGeom>
          <a:gradFill>
            <a:gsLst>
              <a:gs pos="100000">
                <a:schemeClr val="accent1">
                  <a:lumMod val="75000"/>
                </a:schemeClr>
              </a:gs>
              <a:gs pos="0">
                <a:srgbClr val="C000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47141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3503F71-3DE5-4D19-A6FB-E66D80DADD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1368D95-E190-4865-AF5D-A60143F90F52}"/>
              </a:ext>
            </a:extLst>
          </p:cNvPr>
          <p:cNvSpPr>
            <a:spLocks noGrp="1"/>
          </p:cNvSpPr>
          <p:nvPr>
            <p:ph type="title" hasCustomPrompt="1"/>
          </p:nvPr>
        </p:nvSpPr>
        <p:spPr>
          <a:xfrm>
            <a:off x="839788" y="854236"/>
            <a:ext cx="3932237" cy="1203163"/>
          </a:xfrm>
        </p:spPr>
        <p:txBody>
          <a:bodyPr anchor="b">
            <a:noAutofit/>
          </a:bodyPr>
          <a:lstStyle>
            <a:lvl1pPr>
              <a:defRPr sz="4000">
                <a:latin typeface="Core Sans C 75 ExtraBold" panose="020B0603030302020204" pitchFamily="34" charset="0"/>
              </a:defRPr>
            </a:lvl1pPr>
          </a:lstStyle>
          <a:p>
            <a:r>
              <a:rPr lang="en-US" dirty="0"/>
              <a:t>CLICK TO EDIT MASTER TITLE</a:t>
            </a:r>
            <a:endParaRPr lang="en-IN" dirty="0"/>
          </a:p>
        </p:txBody>
      </p:sp>
      <p:sp>
        <p:nvSpPr>
          <p:cNvPr id="3" name="Picture Placeholder 2">
            <a:extLst>
              <a:ext uri="{FF2B5EF4-FFF2-40B4-BE49-F238E27FC236}">
                <a16:creationId xmlns:a16="http://schemas.microsoft.com/office/drawing/2014/main" id="{47EE3DF2-4476-409D-AC3F-75004AE1AE46}"/>
              </a:ext>
            </a:extLst>
          </p:cNvPr>
          <p:cNvSpPr>
            <a:spLocks noGrp="1"/>
          </p:cNvSpPr>
          <p:nvPr>
            <p:ph type="pic" idx="1"/>
          </p:nvPr>
        </p:nvSpPr>
        <p:spPr>
          <a:xfrm>
            <a:off x="5183188" y="854237"/>
            <a:ext cx="6172200" cy="5006814"/>
          </a:xfrm>
          <a:effectLst>
            <a:outerShdw blurRad="50800" dist="38100" algn="l" rotWithShape="0">
              <a:prstClr val="black">
                <a:alpha val="4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EFC6CD1-13C8-4217-9405-CF1DC365E16E}"/>
              </a:ext>
            </a:extLst>
          </p:cNvPr>
          <p:cNvSpPr>
            <a:spLocks noGrp="1"/>
          </p:cNvSpPr>
          <p:nvPr>
            <p:ph type="body" sz="half" idx="2"/>
          </p:nvPr>
        </p:nvSpPr>
        <p:spPr>
          <a:xfrm>
            <a:off x="839788" y="2365473"/>
            <a:ext cx="3932237" cy="3503516"/>
          </a:xfrm>
        </p:spPr>
        <p:txBody>
          <a:bodyPr>
            <a:normAutofit/>
          </a:bodyPr>
          <a:lstStyle>
            <a:lvl1pPr marL="0" indent="0">
              <a:buNone/>
              <a:defRPr sz="1400">
                <a:solidFill>
                  <a:schemeClr val="bg2">
                    <a:lumMod val="25000"/>
                  </a:schemeClr>
                </a:solidFill>
                <a:latin typeface="Core Sans C 45 Regular" panose="020B06030303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a:extLst>
              <a:ext uri="{FF2B5EF4-FFF2-40B4-BE49-F238E27FC236}">
                <a16:creationId xmlns:a16="http://schemas.microsoft.com/office/drawing/2014/main" id="{62ABC083-3B58-40EC-B4B6-6273A7B02EAF}"/>
              </a:ext>
            </a:extLst>
          </p:cNvPr>
          <p:cNvSpPr>
            <a:spLocks noGrp="1"/>
          </p:cNvSpPr>
          <p:nvPr>
            <p:ph type="sldNum" sz="quarter" idx="12"/>
          </p:nvPr>
        </p:nvSpPr>
        <p:spPr/>
        <p:txBody>
          <a:bodyPr/>
          <a:lstStyle/>
          <a:p>
            <a:fld id="{917C3962-B272-494B-9B95-87BC565E81CE}" type="slidenum">
              <a:rPr lang="en-IN" smtClean="0"/>
              <a:t>‹#›</a:t>
            </a:fld>
            <a:endParaRPr lang="en-IN"/>
          </a:p>
        </p:txBody>
      </p:sp>
      <p:sp>
        <p:nvSpPr>
          <p:cNvPr id="9" name="Rectangle: Rounded Corners 8">
            <a:extLst>
              <a:ext uri="{FF2B5EF4-FFF2-40B4-BE49-F238E27FC236}">
                <a16:creationId xmlns:a16="http://schemas.microsoft.com/office/drawing/2014/main" id="{4B6FAE76-F210-4CBC-9B05-1E5BE9929ABF}"/>
              </a:ext>
            </a:extLst>
          </p:cNvPr>
          <p:cNvSpPr/>
          <p:nvPr userDrawn="1"/>
        </p:nvSpPr>
        <p:spPr>
          <a:xfrm>
            <a:off x="836612" y="2190235"/>
            <a:ext cx="843116" cy="87619"/>
          </a:xfrm>
          <a:prstGeom prst="roundRect">
            <a:avLst>
              <a:gd name="adj" fmla="val 50000"/>
            </a:avLst>
          </a:prstGeom>
          <a:gradFill>
            <a:gsLst>
              <a:gs pos="100000">
                <a:schemeClr val="accent1">
                  <a:lumMod val="75000"/>
                </a:schemeClr>
              </a:gs>
              <a:gs pos="0">
                <a:srgbClr val="C000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55492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9468BA8-8D5D-4A7B-AE56-8675836E344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29496"/>
            <a:ext cx="12192000" cy="6858000"/>
          </a:xfrm>
          <a:prstGeom prst="rect">
            <a:avLst/>
          </a:prstGeom>
        </p:spPr>
      </p:pic>
      <p:sp>
        <p:nvSpPr>
          <p:cNvPr id="2" name="Title 1">
            <a:extLst>
              <a:ext uri="{FF2B5EF4-FFF2-40B4-BE49-F238E27FC236}">
                <a16:creationId xmlns:a16="http://schemas.microsoft.com/office/drawing/2014/main" id="{7BB2C1D4-101D-494F-93C4-8909E0D78FB8}"/>
              </a:ext>
            </a:extLst>
          </p:cNvPr>
          <p:cNvSpPr>
            <a:spLocks noGrp="1"/>
          </p:cNvSpPr>
          <p:nvPr>
            <p:ph type="title" hasCustomPrompt="1"/>
          </p:nvPr>
        </p:nvSpPr>
        <p:spPr>
          <a:xfrm>
            <a:off x="907026" y="723592"/>
            <a:ext cx="10515600" cy="863907"/>
          </a:xfrm>
        </p:spPr>
        <p:txBody>
          <a:bodyPr>
            <a:normAutofit/>
          </a:bodyPr>
          <a:lstStyle>
            <a:lvl1pPr>
              <a:defRPr sz="4000" b="0">
                <a:latin typeface="Core Sans C 75 ExtraBold" panose="020B0603030302020204" pitchFamily="34" charset="0"/>
              </a:defRPr>
            </a:lvl1pPr>
          </a:lstStyle>
          <a:p>
            <a:r>
              <a:rPr lang="en-US" dirty="0"/>
              <a:t>PAGE TITLE GOES HERE</a:t>
            </a:r>
            <a:endParaRPr lang="en-IN" dirty="0"/>
          </a:p>
        </p:txBody>
      </p:sp>
      <p:sp>
        <p:nvSpPr>
          <p:cNvPr id="3" name="Content Placeholder 2">
            <a:extLst>
              <a:ext uri="{FF2B5EF4-FFF2-40B4-BE49-F238E27FC236}">
                <a16:creationId xmlns:a16="http://schemas.microsoft.com/office/drawing/2014/main" id="{05654659-1C6F-49C9-8673-B2E0232DDAA2}"/>
              </a:ext>
            </a:extLst>
          </p:cNvPr>
          <p:cNvSpPr>
            <a:spLocks noGrp="1"/>
          </p:cNvSpPr>
          <p:nvPr>
            <p:ph idx="1"/>
          </p:nvPr>
        </p:nvSpPr>
        <p:spPr>
          <a:xfrm>
            <a:off x="907026" y="1743652"/>
            <a:ext cx="10515600" cy="4104120"/>
          </a:xfrm>
        </p:spPr>
        <p:txBody>
          <a:bodyPr>
            <a:normAutofit/>
          </a:bodyPr>
          <a:lstStyle>
            <a:lvl1pPr>
              <a:lnSpc>
                <a:spcPct val="150000"/>
              </a:lnSpc>
              <a:defRPr sz="1400">
                <a:solidFill>
                  <a:schemeClr val="bg2">
                    <a:lumMod val="25000"/>
                  </a:schemeClr>
                </a:solidFill>
                <a:latin typeface="Core Sans C 45 Regular" panose="020B0603030302020204" pitchFamily="34" charset="0"/>
              </a:defRPr>
            </a:lvl1pPr>
            <a:lvl2pPr>
              <a:lnSpc>
                <a:spcPct val="150000"/>
              </a:lnSpc>
              <a:defRPr sz="1400">
                <a:solidFill>
                  <a:schemeClr val="bg2">
                    <a:lumMod val="25000"/>
                  </a:schemeClr>
                </a:solidFill>
                <a:latin typeface="Core Sans C 45 Regular" panose="020B0603030302020204" pitchFamily="34" charset="0"/>
              </a:defRPr>
            </a:lvl2pPr>
            <a:lvl3pPr>
              <a:lnSpc>
                <a:spcPct val="150000"/>
              </a:lnSpc>
              <a:defRPr sz="1400">
                <a:solidFill>
                  <a:schemeClr val="bg2">
                    <a:lumMod val="25000"/>
                  </a:schemeClr>
                </a:solidFill>
                <a:latin typeface="Core Sans C 45 Regular" panose="020B0603030302020204" pitchFamily="34" charset="0"/>
              </a:defRPr>
            </a:lvl3pPr>
            <a:lvl4pPr>
              <a:lnSpc>
                <a:spcPct val="150000"/>
              </a:lnSpc>
              <a:defRPr sz="1400">
                <a:solidFill>
                  <a:schemeClr val="bg2">
                    <a:lumMod val="25000"/>
                  </a:schemeClr>
                </a:solidFill>
                <a:latin typeface="Core Sans C 45 Regular" panose="020B0603030302020204" pitchFamily="34" charset="0"/>
              </a:defRPr>
            </a:lvl4pPr>
            <a:lvl5pPr>
              <a:lnSpc>
                <a:spcPct val="150000"/>
              </a:lnSpc>
              <a:defRPr sz="1400">
                <a:solidFill>
                  <a:schemeClr val="bg2">
                    <a:lumMod val="25000"/>
                  </a:schemeClr>
                </a:solidFill>
                <a:latin typeface="Core Sans C 45 Regular" panose="020B06030303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a:extLst>
              <a:ext uri="{FF2B5EF4-FFF2-40B4-BE49-F238E27FC236}">
                <a16:creationId xmlns:a16="http://schemas.microsoft.com/office/drawing/2014/main" id="{0679144B-B346-4C88-9103-5F7B717B6744}"/>
              </a:ext>
            </a:extLst>
          </p:cNvPr>
          <p:cNvSpPr>
            <a:spLocks noGrp="1"/>
          </p:cNvSpPr>
          <p:nvPr>
            <p:ph type="sldNum" sz="quarter" idx="12"/>
          </p:nvPr>
        </p:nvSpPr>
        <p:spPr/>
        <p:txBody>
          <a:bodyPr/>
          <a:lstStyle/>
          <a:p>
            <a:fld id="{917C3962-B272-494B-9B95-87BC565E81CE}" type="slidenum">
              <a:rPr lang="en-IN" smtClean="0"/>
              <a:t>‹#›</a:t>
            </a:fld>
            <a:endParaRPr lang="en-IN"/>
          </a:p>
        </p:txBody>
      </p:sp>
    </p:spTree>
    <p:extLst>
      <p:ext uri="{BB962C8B-B14F-4D97-AF65-F5344CB8AC3E}">
        <p14:creationId xmlns:p14="http://schemas.microsoft.com/office/powerpoint/2010/main" val="3822391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Round Imag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580847C-204E-4C80-A444-F631F11FD28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BB2C1D4-101D-494F-93C4-8909E0D78FB8}"/>
              </a:ext>
            </a:extLst>
          </p:cNvPr>
          <p:cNvSpPr>
            <a:spLocks noGrp="1"/>
          </p:cNvSpPr>
          <p:nvPr>
            <p:ph type="title" hasCustomPrompt="1"/>
          </p:nvPr>
        </p:nvSpPr>
        <p:spPr>
          <a:xfrm>
            <a:off x="1318488" y="1408521"/>
            <a:ext cx="5257799" cy="1170277"/>
          </a:xfrm>
        </p:spPr>
        <p:txBody>
          <a:bodyPr>
            <a:normAutofit/>
          </a:bodyPr>
          <a:lstStyle>
            <a:lvl1pPr>
              <a:defRPr sz="4000" b="0">
                <a:latin typeface="Core Sans C 75 ExtraBold" panose="020B0603030302020204" pitchFamily="34" charset="0"/>
              </a:defRPr>
            </a:lvl1pPr>
          </a:lstStyle>
          <a:p>
            <a:r>
              <a:rPr lang="en-US" dirty="0"/>
              <a:t>HERO PAGE TITLE GOES HERE</a:t>
            </a:r>
            <a:endParaRPr lang="en-IN" dirty="0"/>
          </a:p>
        </p:txBody>
      </p:sp>
      <p:sp>
        <p:nvSpPr>
          <p:cNvPr id="3" name="Content Placeholder 2">
            <a:extLst>
              <a:ext uri="{FF2B5EF4-FFF2-40B4-BE49-F238E27FC236}">
                <a16:creationId xmlns:a16="http://schemas.microsoft.com/office/drawing/2014/main" id="{05654659-1C6F-49C9-8673-B2E0232DDAA2}"/>
              </a:ext>
            </a:extLst>
          </p:cNvPr>
          <p:cNvSpPr>
            <a:spLocks noGrp="1"/>
          </p:cNvSpPr>
          <p:nvPr>
            <p:ph idx="1"/>
          </p:nvPr>
        </p:nvSpPr>
        <p:spPr>
          <a:xfrm>
            <a:off x="1318488" y="3009035"/>
            <a:ext cx="5257800" cy="2373745"/>
          </a:xfrm>
        </p:spPr>
        <p:txBody>
          <a:bodyPr>
            <a:normAutofit/>
          </a:bodyPr>
          <a:lstStyle>
            <a:lvl1pPr marL="0" indent="0">
              <a:lnSpc>
                <a:spcPct val="150000"/>
              </a:lnSpc>
              <a:buNone/>
              <a:defRPr sz="1400">
                <a:solidFill>
                  <a:schemeClr val="bg2">
                    <a:lumMod val="25000"/>
                  </a:schemeClr>
                </a:solidFill>
                <a:latin typeface="Core Sans C 45 Regular" panose="020B0603030302020204" pitchFamily="34" charset="0"/>
              </a:defRPr>
            </a:lvl1pPr>
            <a:lvl2pPr marL="457200" indent="0">
              <a:lnSpc>
                <a:spcPct val="150000"/>
              </a:lnSpc>
              <a:buNone/>
              <a:defRPr sz="1400">
                <a:solidFill>
                  <a:schemeClr val="bg2">
                    <a:lumMod val="25000"/>
                  </a:schemeClr>
                </a:solidFill>
                <a:latin typeface="Core Sans C 45 Regular" panose="020B0603030302020204" pitchFamily="34" charset="0"/>
              </a:defRPr>
            </a:lvl2pPr>
            <a:lvl3pPr>
              <a:lnSpc>
                <a:spcPct val="150000"/>
              </a:lnSpc>
              <a:defRPr sz="1400">
                <a:solidFill>
                  <a:schemeClr val="bg2">
                    <a:lumMod val="25000"/>
                  </a:schemeClr>
                </a:solidFill>
                <a:latin typeface="Core Sans C 45 Regular" panose="020B0603030302020204" pitchFamily="34" charset="0"/>
              </a:defRPr>
            </a:lvl3pPr>
            <a:lvl4pPr>
              <a:lnSpc>
                <a:spcPct val="150000"/>
              </a:lnSpc>
              <a:defRPr sz="1400">
                <a:solidFill>
                  <a:schemeClr val="bg2">
                    <a:lumMod val="25000"/>
                  </a:schemeClr>
                </a:solidFill>
                <a:latin typeface="Core Sans C 45 Regular" panose="020B0603030302020204" pitchFamily="34" charset="0"/>
              </a:defRPr>
            </a:lvl4pPr>
            <a:lvl5pPr>
              <a:lnSpc>
                <a:spcPct val="150000"/>
              </a:lnSpc>
              <a:defRPr sz="1400">
                <a:solidFill>
                  <a:schemeClr val="bg2">
                    <a:lumMod val="25000"/>
                  </a:schemeClr>
                </a:solidFill>
                <a:latin typeface="Core Sans C 45 Regular" panose="020B0603030302020204" pitchFamily="34" charset="0"/>
              </a:defRPr>
            </a:lvl5pPr>
          </a:lstStyle>
          <a:p>
            <a:pPr lvl="0"/>
            <a:r>
              <a:rPr lang="en-US" dirty="0"/>
              <a:t>Click to edit Master text styles</a:t>
            </a:r>
          </a:p>
        </p:txBody>
      </p:sp>
      <p:sp>
        <p:nvSpPr>
          <p:cNvPr id="6" name="Slide Number Placeholder 5">
            <a:extLst>
              <a:ext uri="{FF2B5EF4-FFF2-40B4-BE49-F238E27FC236}">
                <a16:creationId xmlns:a16="http://schemas.microsoft.com/office/drawing/2014/main" id="{0679144B-B346-4C88-9103-5F7B717B6744}"/>
              </a:ext>
            </a:extLst>
          </p:cNvPr>
          <p:cNvSpPr>
            <a:spLocks noGrp="1"/>
          </p:cNvSpPr>
          <p:nvPr>
            <p:ph type="sldNum" sz="quarter" idx="12"/>
          </p:nvPr>
        </p:nvSpPr>
        <p:spPr/>
        <p:txBody>
          <a:bodyPr/>
          <a:lstStyle/>
          <a:p>
            <a:fld id="{917C3962-B272-494B-9B95-87BC565E81CE}" type="slidenum">
              <a:rPr lang="en-IN" smtClean="0"/>
              <a:t>‹#›</a:t>
            </a:fld>
            <a:endParaRPr lang="en-IN"/>
          </a:p>
        </p:txBody>
      </p:sp>
      <p:sp>
        <p:nvSpPr>
          <p:cNvPr id="5" name="Picture Placeholder 4">
            <a:extLst>
              <a:ext uri="{FF2B5EF4-FFF2-40B4-BE49-F238E27FC236}">
                <a16:creationId xmlns:a16="http://schemas.microsoft.com/office/drawing/2014/main" id="{FF4DB82F-24F8-429B-A4C0-7264EC83CC0F}"/>
              </a:ext>
            </a:extLst>
          </p:cNvPr>
          <p:cNvSpPr>
            <a:spLocks noGrp="1"/>
          </p:cNvSpPr>
          <p:nvPr>
            <p:ph type="pic" sz="quarter" idx="13"/>
          </p:nvPr>
        </p:nvSpPr>
        <p:spPr>
          <a:xfrm>
            <a:off x="6966530" y="1441870"/>
            <a:ext cx="3950853" cy="3974259"/>
          </a:xfrm>
          <a:prstGeom prst="flowChartConnector">
            <a:avLst/>
          </a:prstGeom>
          <a:effectLst>
            <a:outerShdw blurRad="50800" dist="38100" dir="2700000" algn="tl" rotWithShape="0">
              <a:prstClr val="black">
                <a:alpha val="40000"/>
              </a:prstClr>
            </a:outerShdw>
          </a:effectLst>
        </p:spPr>
        <p:txBody>
          <a:bodyPr/>
          <a:lstStyle/>
          <a:p>
            <a:endParaRPr lang="en-IN"/>
          </a:p>
        </p:txBody>
      </p:sp>
      <p:sp>
        <p:nvSpPr>
          <p:cNvPr id="8" name="Oval 7">
            <a:extLst>
              <a:ext uri="{FF2B5EF4-FFF2-40B4-BE49-F238E27FC236}">
                <a16:creationId xmlns:a16="http://schemas.microsoft.com/office/drawing/2014/main" id="{4DA32ECA-9BC5-4297-A502-5E8E61E66C9C}"/>
              </a:ext>
            </a:extLst>
          </p:cNvPr>
          <p:cNvSpPr/>
          <p:nvPr userDrawn="1"/>
        </p:nvSpPr>
        <p:spPr>
          <a:xfrm>
            <a:off x="6856702" y="1342590"/>
            <a:ext cx="4191289" cy="4191289"/>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8585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F80AC6-9EF2-41BA-B0C5-154CC3A6060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3027D5A-B634-4983-BBCA-98BD9CCB90AC}"/>
              </a:ext>
            </a:extLst>
          </p:cNvPr>
          <p:cNvSpPr>
            <a:spLocks noGrp="1"/>
          </p:cNvSpPr>
          <p:nvPr>
            <p:ph type="title" hasCustomPrompt="1"/>
          </p:nvPr>
        </p:nvSpPr>
        <p:spPr>
          <a:xfrm>
            <a:off x="831850" y="1163304"/>
            <a:ext cx="6169314" cy="1261083"/>
          </a:xfrm>
        </p:spPr>
        <p:txBody>
          <a:bodyPr anchor="b">
            <a:normAutofit/>
          </a:bodyPr>
          <a:lstStyle>
            <a:lvl1pPr>
              <a:defRPr sz="4000">
                <a:latin typeface="Core Sans C 75 ExtraBold" panose="020B0603030302020204" pitchFamily="34" charset="0"/>
              </a:defRPr>
            </a:lvl1pPr>
          </a:lstStyle>
          <a:p>
            <a:r>
              <a:rPr lang="en-US" dirty="0"/>
              <a:t>HERO PAGE TITLE</a:t>
            </a:r>
            <a:br>
              <a:rPr lang="en-US" dirty="0"/>
            </a:br>
            <a:r>
              <a:rPr lang="en-US" dirty="0"/>
              <a:t>GOES HERE</a:t>
            </a:r>
            <a:endParaRPr lang="en-IN" dirty="0"/>
          </a:p>
        </p:txBody>
      </p:sp>
      <p:sp>
        <p:nvSpPr>
          <p:cNvPr id="3" name="Text Placeholder 2">
            <a:extLst>
              <a:ext uri="{FF2B5EF4-FFF2-40B4-BE49-F238E27FC236}">
                <a16:creationId xmlns:a16="http://schemas.microsoft.com/office/drawing/2014/main" id="{5B30F641-AEFA-4479-A5C5-91F508EB9C31}"/>
              </a:ext>
            </a:extLst>
          </p:cNvPr>
          <p:cNvSpPr>
            <a:spLocks noGrp="1"/>
          </p:cNvSpPr>
          <p:nvPr>
            <p:ph type="body" idx="1"/>
          </p:nvPr>
        </p:nvSpPr>
        <p:spPr>
          <a:xfrm>
            <a:off x="831850" y="3019221"/>
            <a:ext cx="6169314" cy="1414393"/>
          </a:xfrm>
        </p:spPr>
        <p:txBody>
          <a:bodyPr>
            <a:normAutofit/>
          </a:bodyPr>
          <a:lstStyle>
            <a:lvl1pPr marL="0" indent="0">
              <a:buNone/>
              <a:defRPr sz="1400">
                <a:solidFill>
                  <a:schemeClr val="bg2">
                    <a:lumMod val="25000"/>
                  </a:schemeClr>
                </a:solidFill>
                <a:latin typeface="Core Sans C 45 Regular" panose="020B06030303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6" name="Slide Number Placeholder 5">
            <a:extLst>
              <a:ext uri="{FF2B5EF4-FFF2-40B4-BE49-F238E27FC236}">
                <a16:creationId xmlns:a16="http://schemas.microsoft.com/office/drawing/2014/main" id="{B3F7A73F-ED81-4B5B-A076-E09CA3E1F185}"/>
              </a:ext>
            </a:extLst>
          </p:cNvPr>
          <p:cNvSpPr>
            <a:spLocks noGrp="1"/>
          </p:cNvSpPr>
          <p:nvPr>
            <p:ph type="sldNum" sz="quarter" idx="12"/>
          </p:nvPr>
        </p:nvSpPr>
        <p:spPr/>
        <p:txBody>
          <a:bodyPr/>
          <a:lstStyle/>
          <a:p>
            <a:fld id="{917C3962-B272-494B-9B95-87BC565E81CE}" type="slidenum">
              <a:rPr lang="en-IN" smtClean="0"/>
              <a:t>‹#›</a:t>
            </a:fld>
            <a:endParaRPr lang="en-IN"/>
          </a:p>
        </p:txBody>
      </p:sp>
      <p:sp>
        <p:nvSpPr>
          <p:cNvPr id="9" name="Rectangle: Rounded Corners 8">
            <a:extLst>
              <a:ext uri="{FF2B5EF4-FFF2-40B4-BE49-F238E27FC236}">
                <a16:creationId xmlns:a16="http://schemas.microsoft.com/office/drawing/2014/main" id="{BC14CA7B-2FDA-4E01-92F8-10CEB9072136}"/>
              </a:ext>
            </a:extLst>
          </p:cNvPr>
          <p:cNvSpPr/>
          <p:nvPr userDrawn="1"/>
        </p:nvSpPr>
        <p:spPr>
          <a:xfrm>
            <a:off x="831850" y="2691896"/>
            <a:ext cx="843116" cy="87619"/>
          </a:xfrm>
          <a:prstGeom prst="roundRect">
            <a:avLst>
              <a:gd name="adj" fmla="val 50000"/>
            </a:avLst>
          </a:prstGeom>
          <a:gradFill>
            <a:gsLst>
              <a:gs pos="100000">
                <a:schemeClr val="accent1">
                  <a:lumMod val="75000"/>
                </a:schemeClr>
              </a:gs>
              <a:gs pos="0">
                <a:srgbClr val="C000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30191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cial Points">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56FC44-97F5-4B09-BEE3-CCB64F8604B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3027D5A-B634-4983-BBCA-98BD9CCB90AC}"/>
              </a:ext>
            </a:extLst>
          </p:cNvPr>
          <p:cNvSpPr>
            <a:spLocks noGrp="1"/>
          </p:cNvSpPr>
          <p:nvPr>
            <p:ph type="title" hasCustomPrompt="1"/>
          </p:nvPr>
        </p:nvSpPr>
        <p:spPr>
          <a:xfrm>
            <a:off x="831850" y="1163304"/>
            <a:ext cx="6169314" cy="1261083"/>
          </a:xfrm>
        </p:spPr>
        <p:txBody>
          <a:bodyPr anchor="b">
            <a:normAutofit/>
          </a:bodyPr>
          <a:lstStyle>
            <a:lvl1pPr>
              <a:defRPr sz="4000">
                <a:latin typeface="Core Sans C 75 ExtraBold" panose="020B0603030302020204" pitchFamily="34" charset="0"/>
              </a:defRPr>
            </a:lvl1pPr>
          </a:lstStyle>
          <a:p>
            <a:r>
              <a:rPr lang="en-US" dirty="0"/>
              <a:t>HERO PAGE TITLE</a:t>
            </a:r>
            <a:br>
              <a:rPr lang="en-US" dirty="0"/>
            </a:br>
            <a:r>
              <a:rPr lang="en-US" dirty="0"/>
              <a:t>GOES HERE</a:t>
            </a:r>
            <a:endParaRPr lang="en-IN" dirty="0"/>
          </a:p>
        </p:txBody>
      </p:sp>
      <p:sp>
        <p:nvSpPr>
          <p:cNvPr id="3" name="Text Placeholder 2">
            <a:extLst>
              <a:ext uri="{FF2B5EF4-FFF2-40B4-BE49-F238E27FC236}">
                <a16:creationId xmlns:a16="http://schemas.microsoft.com/office/drawing/2014/main" id="{5B30F641-AEFA-4479-A5C5-91F508EB9C31}"/>
              </a:ext>
            </a:extLst>
          </p:cNvPr>
          <p:cNvSpPr>
            <a:spLocks noGrp="1"/>
          </p:cNvSpPr>
          <p:nvPr>
            <p:ph type="body" idx="1"/>
          </p:nvPr>
        </p:nvSpPr>
        <p:spPr>
          <a:xfrm>
            <a:off x="831850" y="3019221"/>
            <a:ext cx="6169314" cy="1414393"/>
          </a:xfrm>
        </p:spPr>
        <p:txBody>
          <a:bodyPr>
            <a:normAutofit/>
          </a:bodyPr>
          <a:lstStyle>
            <a:lvl1pPr marL="0" indent="0">
              <a:buNone/>
              <a:defRPr sz="1400">
                <a:solidFill>
                  <a:schemeClr val="bg2">
                    <a:lumMod val="25000"/>
                  </a:schemeClr>
                </a:solidFill>
                <a:latin typeface="Core Sans C 45 Regular" panose="020B06030303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6" name="Slide Number Placeholder 5">
            <a:extLst>
              <a:ext uri="{FF2B5EF4-FFF2-40B4-BE49-F238E27FC236}">
                <a16:creationId xmlns:a16="http://schemas.microsoft.com/office/drawing/2014/main" id="{B3F7A73F-ED81-4B5B-A076-E09CA3E1F185}"/>
              </a:ext>
            </a:extLst>
          </p:cNvPr>
          <p:cNvSpPr>
            <a:spLocks noGrp="1"/>
          </p:cNvSpPr>
          <p:nvPr>
            <p:ph type="sldNum" sz="quarter" idx="12"/>
          </p:nvPr>
        </p:nvSpPr>
        <p:spPr/>
        <p:txBody>
          <a:bodyPr/>
          <a:lstStyle/>
          <a:p>
            <a:fld id="{917C3962-B272-494B-9B95-87BC565E81CE}" type="slidenum">
              <a:rPr lang="en-IN" smtClean="0"/>
              <a:t>‹#›</a:t>
            </a:fld>
            <a:endParaRPr lang="en-IN"/>
          </a:p>
        </p:txBody>
      </p:sp>
      <p:sp>
        <p:nvSpPr>
          <p:cNvPr id="10" name="Text Placeholder 2">
            <a:extLst>
              <a:ext uri="{FF2B5EF4-FFF2-40B4-BE49-F238E27FC236}">
                <a16:creationId xmlns:a16="http://schemas.microsoft.com/office/drawing/2014/main" id="{6EAFBCBA-65B2-4461-B0EF-9FA1BB9856BB}"/>
              </a:ext>
            </a:extLst>
          </p:cNvPr>
          <p:cNvSpPr>
            <a:spLocks noGrp="1"/>
          </p:cNvSpPr>
          <p:nvPr>
            <p:ph type="body" idx="13" hasCustomPrompt="1"/>
          </p:nvPr>
        </p:nvSpPr>
        <p:spPr>
          <a:xfrm>
            <a:off x="6899564" y="2078693"/>
            <a:ext cx="4026477" cy="974705"/>
          </a:xfrm>
        </p:spPr>
        <p:txBody>
          <a:bodyPr>
            <a:normAutofit/>
          </a:bodyPr>
          <a:lstStyle>
            <a:lvl1pPr marL="0" indent="0">
              <a:buNone/>
              <a:defRPr sz="1400" b="0">
                <a:solidFill>
                  <a:schemeClr val="bg2">
                    <a:lumMod val="25000"/>
                  </a:schemeClr>
                </a:solidFill>
                <a:latin typeface="Core Sans C 45 Regular" panose="020B06030303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001</a:t>
            </a:r>
          </a:p>
          <a:p>
            <a:pPr lvl="0"/>
            <a:r>
              <a:rPr lang="en-US" dirty="0"/>
              <a:t>Text goes here…..</a:t>
            </a:r>
          </a:p>
        </p:txBody>
      </p:sp>
      <p:sp>
        <p:nvSpPr>
          <p:cNvPr id="11" name="Text Placeholder 2">
            <a:extLst>
              <a:ext uri="{FF2B5EF4-FFF2-40B4-BE49-F238E27FC236}">
                <a16:creationId xmlns:a16="http://schemas.microsoft.com/office/drawing/2014/main" id="{371FA10B-416B-47A0-9381-298E31BA753D}"/>
              </a:ext>
            </a:extLst>
          </p:cNvPr>
          <p:cNvSpPr>
            <a:spLocks noGrp="1"/>
          </p:cNvSpPr>
          <p:nvPr>
            <p:ph type="body" idx="14" hasCustomPrompt="1"/>
          </p:nvPr>
        </p:nvSpPr>
        <p:spPr>
          <a:xfrm>
            <a:off x="6899564" y="3380723"/>
            <a:ext cx="4026477" cy="974705"/>
          </a:xfrm>
        </p:spPr>
        <p:txBody>
          <a:bodyPr>
            <a:normAutofit/>
          </a:bodyPr>
          <a:lstStyle>
            <a:lvl1pPr marL="0" indent="0">
              <a:buNone/>
              <a:defRPr sz="1400">
                <a:solidFill>
                  <a:schemeClr val="bg2">
                    <a:lumMod val="25000"/>
                  </a:schemeClr>
                </a:solidFill>
                <a:latin typeface="Core Sans C 45 Regular" panose="020B06030303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002</a:t>
            </a:r>
          </a:p>
          <a:p>
            <a:pPr lvl="0"/>
            <a:r>
              <a:rPr lang="en-US" dirty="0"/>
              <a:t>Text goes here…..</a:t>
            </a:r>
          </a:p>
        </p:txBody>
      </p:sp>
      <p:sp>
        <p:nvSpPr>
          <p:cNvPr id="12" name="Text Placeholder 2">
            <a:extLst>
              <a:ext uri="{FF2B5EF4-FFF2-40B4-BE49-F238E27FC236}">
                <a16:creationId xmlns:a16="http://schemas.microsoft.com/office/drawing/2014/main" id="{728C90BA-27AC-4D7F-B3D7-C9A541A61208}"/>
              </a:ext>
            </a:extLst>
          </p:cNvPr>
          <p:cNvSpPr>
            <a:spLocks noGrp="1"/>
          </p:cNvSpPr>
          <p:nvPr>
            <p:ph type="body" idx="15" hasCustomPrompt="1"/>
          </p:nvPr>
        </p:nvSpPr>
        <p:spPr>
          <a:xfrm>
            <a:off x="6899564" y="4682753"/>
            <a:ext cx="4026477" cy="974705"/>
          </a:xfrm>
        </p:spPr>
        <p:txBody>
          <a:bodyPr>
            <a:normAutofit/>
          </a:bodyPr>
          <a:lstStyle>
            <a:lvl1pPr marL="0" indent="0">
              <a:buNone/>
              <a:defRPr sz="1400">
                <a:solidFill>
                  <a:schemeClr val="bg2">
                    <a:lumMod val="25000"/>
                  </a:schemeClr>
                </a:solidFill>
                <a:latin typeface="Core Sans C 45 Regular" panose="020B06030303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003</a:t>
            </a:r>
          </a:p>
          <a:p>
            <a:pPr lvl="0"/>
            <a:r>
              <a:rPr lang="en-US" dirty="0"/>
              <a:t>Text goes here…..</a:t>
            </a:r>
          </a:p>
        </p:txBody>
      </p:sp>
      <p:sp>
        <p:nvSpPr>
          <p:cNvPr id="13" name="Rectangle: Rounded Corners 12">
            <a:extLst>
              <a:ext uri="{FF2B5EF4-FFF2-40B4-BE49-F238E27FC236}">
                <a16:creationId xmlns:a16="http://schemas.microsoft.com/office/drawing/2014/main" id="{19F6F173-EE68-423C-9BED-65C36013AB24}"/>
              </a:ext>
            </a:extLst>
          </p:cNvPr>
          <p:cNvSpPr/>
          <p:nvPr userDrawn="1"/>
        </p:nvSpPr>
        <p:spPr>
          <a:xfrm>
            <a:off x="836612" y="2634184"/>
            <a:ext cx="843116" cy="87619"/>
          </a:xfrm>
          <a:prstGeom prst="roundRect">
            <a:avLst>
              <a:gd name="adj" fmla="val 50000"/>
            </a:avLst>
          </a:prstGeom>
          <a:gradFill>
            <a:gsLst>
              <a:gs pos="100000">
                <a:schemeClr val="accent1">
                  <a:lumMod val="75000"/>
                </a:schemeClr>
              </a:gs>
              <a:gs pos="0">
                <a:srgbClr val="C000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26254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9F514CC-CCDF-4408-BC8A-9B0D9774F05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37ED89FC-4F76-497A-8640-2B8A6E06485D}"/>
              </a:ext>
            </a:extLst>
          </p:cNvPr>
          <p:cNvSpPr>
            <a:spLocks noGrp="1"/>
          </p:cNvSpPr>
          <p:nvPr>
            <p:ph sz="half" idx="1"/>
          </p:nvPr>
        </p:nvSpPr>
        <p:spPr>
          <a:xfrm>
            <a:off x="838200" y="1825625"/>
            <a:ext cx="5181600" cy="4179741"/>
          </a:xfrm>
        </p:spPr>
        <p:txBody>
          <a:bodyPr>
            <a:normAutofit/>
          </a:bodyPr>
          <a:lstStyle>
            <a:lvl1pPr>
              <a:defRPr sz="1600">
                <a:solidFill>
                  <a:schemeClr val="bg2">
                    <a:lumMod val="25000"/>
                  </a:schemeClr>
                </a:solidFill>
                <a:latin typeface="Core Sans C 45 Regular" panose="020B0603030302020204" pitchFamily="34" charset="0"/>
              </a:defRPr>
            </a:lvl1pPr>
            <a:lvl2pPr>
              <a:defRPr sz="1400">
                <a:solidFill>
                  <a:schemeClr val="bg2">
                    <a:lumMod val="25000"/>
                  </a:schemeClr>
                </a:solidFill>
                <a:latin typeface="Core Sans C 45 Regular" panose="020B0603030302020204" pitchFamily="34" charset="0"/>
              </a:defRPr>
            </a:lvl2pPr>
            <a:lvl3pPr>
              <a:defRPr sz="1200">
                <a:solidFill>
                  <a:schemeClr val="bg2">
                    <a:lumMod val="25000"/>
                  </a:schemeClr>
                </a:solidFill>
                <a:latin typeface="Core Sans C 45 Regular" panose="020B0603030302020204" pitchFamily="34" charset="0"/>
              </a:defRPr>
            </a:lvl3pPr>
            <a:lvl4pPr>
              <a:defRPr sz="1100">
                <a:solidFill>
                  <a:schemeClr val="bg2">
                    <a:lumMod val="25000"/>
                  </a:schemeClr>
                </a:solidFill>
                <a:latin typeface="Core Sans C 45 Regular" panose="020B0603030302020204" pitchFamily="34" charset="0"/>
              </a:defRPr>
            </a:lvl4pPr>
            <a:lvl5pPr>
              <a:defRPr sz="1100">
                <a:solidFill>
                  <a:schemeClr val="bg2">
                    <a:lumMod val="25000"/>
                  </a:schemeClr>
                </a:solidFill>
                <a:latin typeface="Core Sans C 45 Regular" panose="020B06030303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a:extLst>
              <a:ext uri="{FF2B5EF4-FFF2-40B4-BE49-F238E27FC236}">
                <a16:creationId xmlns:a16="http://schemas.microsoft.com/office/drawing/2014/main" id="{70BDE6C2-AA15-4968-8AFF-DEC61135709F}"/>
              </a:ext>
            </a:extLst>
          </p:cNvPr>
          <p:cNvSpPr>
            <a:spLocks noGrp="1"/>
          </p:cNvSpPr>
          <p:nvPr>
            <p:ph sz="half" idx="2"/>
          </p:nvPr>
        </p:nvSpPr>
        <p:spPr>
          <a:xfrm>
            <a:off x="6172200" y="1825625"/>
            <a:ext cx="5181600" cy="4179741"/>
          </a:xfrm>
        </p:spPr>
        <p:txBody>
          <a:bodyPr>
            <a:normAutofit/>
          </a:bodyPr>
          <a:lstStyle>
            <a:lvl1pPr>
              <a:defRPr sz="1800">
                <a:solidFill>
                  <a:schemeClr val="bg2">
                    <a:lumMod val="25000"/>
                  </a:schemeClr>
                </a:solidFill>
              </a:defRPr>
            </a:lvl1pPr>
            <a:lvl2pPr>
              <a:defRPr sz="1600">
                <a:solidFill>
                  <a:schemeClr val="bg2">
                    <a:lumMod val="25000"/>
                  </a:schemeClr>
                </a:solidFill>
              </a:defRPr>
            </a:lvl2pPr>
            <a:lvl3pPr>
              <a:defRPr sz="1400">
                <a:solidFill>
                  <a:schemeClr val="bg2">
                    <a:lumMod val="25000"/>
                  </a:schemeClr>
                </a:solidFill>
              </a:defRPr>
            </a:lvl3pPr>
            <a:lvl4pPr>
              <a:defRPr sz="1200">
                <a:solidFill>
                  <a:schemeClr val="bg2">
                    <a:lumMod val="25000"/>
                  </a:schemeClr>
                </a:solidFill>
              </a:defRPr>
            </a:lvl4pPr>
            <a:lvl5pPr>
              <a:defRPr sz="1200">
                <a:solidFill>
                  <a:schemeClr val="bg2">
                    <a:lumMod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Slide Number Placeholder 6">
            <a:extLst>
              <a:ext uri="{FF2B5EF4-FFF2-40B4-BE49-F238E27FC236}">
                <a16:creationId xmlns:a16="http://schemas.microsoft.com/office/drawing/2014/main" id="{15BA8A79-EA78-49A3-AB2C-361DF89BE290}"/>
              </a:ext>
            </a:extLst>
          </p:cNvPr>
          <p:cNvSpPr>
            <a:spLocks noGrp="1"/>
          </p:cNvSpPr>
          <p:nvPr>
            <p:ph type="sldNum" sz="quarter" idx="12"/>
          </p:nvPr>
        </p:nvSpPr>
        <p:spPr/>
        <p:txBody>
          <a:bodyPr/>
          <a:lstStyle/>
          <a:p>
            <a:fld id="{917C3962-B272-494B-9B95-87BC565E81CE}" type="slidenum">
              <a:rPr lang="en-IN" smtClean="0"/>
              <a:t>‹#›</a:t>
            </a:fld>
            <a:endParaRPr lang="en-IN"/>
          </a:p>
        </p:txBody>
      </p:sp>
      <p:sp>
        <p:nvSpPr>
          <p:cNvPr id="9" name="Title 1">
            <a:extLst>
              <a:ext uri="{FF2B5EF4-FFF2-40B4-BE49-F238E27FC236}">
                <a16:creationId xmlns:a16="http://schemas.microsoft.com/office/drawing/2014/main" id="{CA20AFD2-0962-4428-BD00-2018C71DEA6F}"/>
              </a:ext>
            </a:extLst>
          </p:cNvPr>
          <p:cNvSpPr>
            <a:spLocks noGrp="1"/>
          </p:cNvSpPr>
          <p:nvPr>
            <p:ph type="title" hasCustomPrompt="1"/>
          </p:nvPr>
        </p:nvSpPr>
        <p:spPr>
          <a:xfrm>
            <a:off x="838200" y="743805"/>
            <a:ext cx="10515600" cy="863907"/>
          </a:xfrm>
        </p:spPr>
        <p:txBody>
          <a:bodyPr>
            <a:normAutofit/>
          </a:bodyPr>
          <a:lstStyle>
            <a:lvl1pPr>
              <a:defRPr sz="4000" b="0">
                <a:latin typeface="Core Sans C 75 ExtraBold" panose="020B0603030302020204" pitchFamily="34" charset="0"/>
              </a:defRPr>
            </a:lvl1pPr>
          </a:lstStyle>
          <a:p>
            <a:r>
              <a:rPr lang="en-US" dirty="0"/>
              <a:t>PAGE TITLE GOES HERE</a:t>
            </a:r>
            <a:endParaRPr lang="en-IN" dirty="0"/>
          </a:p>
        </p:txBody>
      </p:sp>
    </p:spTree>
    <p:extLst>
      <p:ext uri="{BB962C8B-B14F-4D97-AF65-F5344CB8AC3E}">
        <p14:creationId xmlns:p14="http://schemas.microsoft.com/office/powerpoint/2010/main" val="682148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D9EEB82-A136-406A-85D3-569E3B33F23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3" name="Text Placeholder 2">
            <a:extLst>
              <a:ext uri="{FF2B5EF4-FFF2-40B4-BE49-F238E27FC236}">
                <a16:creationId xmlns:a16="http://schemas.microsoft.com/office/drawing/2014/main" id="{7E6FAB94-0831-46FD-8AB7-4BA1463BFC2B}"/>
              </a:ext>
            </a:extLst>
          </p:cNvPr>
          <p:cNvSpPr>
            <a:spLocks noGrp="1"/>
          </p:cNvSpPr>
          <p:nvPr>
            <p:ph type="body" idx="1"/>
          </p:nvPr>
        </p:nvSpPr>
        <p:spPr>
          <a:xfrm>
            <a:off x="839788" y="1874624"/>
            <a:ext cx="5157787" cy="363538"/>
          </a:xfrm>
        </p:spPr>
        <p:txBody>
          <a:bodyPr anchor="b">
            <a:normAutofit/>
          </a:bodyPr>
          <a:lstStyle>
            <a:lvl1pPr marL="0" indent="0">
              <a:buNone/>
              <a:defRPr sz="2000" b="0">
                <a:latin typeface="Core Sans C 75 ExtraBold" panose="020B06030303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156E165C-AC9E-46B5-92B8-6976ED382A3B}"/>
              </a:ext>
            </a:extLst>
          </p:cNvPr>
          <p:cNvSpPr>
            <a:spLocks noGrp="1"/>
          </p:cNvSpPr>
          <p:nvPr>
            <p:ph sz="half" idx="2"/>
          </p:nvPr>
        </p:nvSpPr>
        <p:spPr>
          <a:xfrm>
            <a:off x="839788" y="2505075"/>
            <a:ext cx="5157787" cy="3498561"/>
          </a:xfrm>
        </p:spPr>
        <p:txBody>
          <a:bodyPr>
            <a:normAutofit/>
          </a:bodyPr>
          <a:lstStyle>
            <a:lvl1pPr>
              <a:defRPr sz="1600">
                <a:solidFill>
                  <a:schemeClr val="bg2">
                    <a:lumMod val="25000"/>
                  </a:schemeClr>
                </a:solidFill>
                <a:latin typeface="Core Sans C 45 Regular" panose="020B0603030302020204" pitchFamily="34" charset="0"/>
              </a:defRPr>
            </a:lvl1pPr>
            <a:lvl2pPr>
              <a:defRPr sz="1400">
                <a:solidFill>
                  <a:schemeClr val="bg2">
                    <a:lumMod val="25000"/>
                  </a:schemeClr>
                </a:solidFill>
                <a:latin typeface="Core Sans C 45 Regular" panose="020B0603030302020204" pitchFamily="34" charset="0"/>
              </a:defRPr>
            </a:lvl2pPr>
            <a:lvl3pPr>
              <a:defRPr sz="1200">
                <a:solidFill>
                  <a:schemeClr val="bg2">
                    <a:lumMod val="25000"/>
                  </a:schemeClr>
                </a:solidFill>
                <a:latin typeface="Core Sans C 45 Regular" panose="020B0603030302020204" pitchFamily="34" charset="0"/>
              </a:defRPr>
            </a:lvl3pPr>
            <a:lvl4pPr>
              <a:defRPr sz="1100">
                <a:solidFill>
                  <a:schemeClr val="bg2">
                    <a:lumMod val="25000"/>
                  </a:schemeClr>
                </a:solidFill>
                <a:latin typeface="Core Sans C 45 Regular" panose="020B0603030302020204" pitchFamily="34" charset="0"/>
              </a:defRPr>
            </a:lvl4pPr>
            <a:lvl5pPr>
              <a:defRPr sz="1100">
                <a:solidFill>
                  <a:schemeClr val="bg2">
                    <a:lumMod val="25000"/>
                  </a:schemeClr>
                </a:solidFill>
                <a:latin typeface="Core Sans C 45 Regular" panose="020B06030303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Text Placeholder 4">
            <a:extLst>
              <a:ext uri="{FF2B5EF4-FFF2-40B4-BE49-F238E27FC236}">
                <a16:creationId xmlns:a16="http://schemas.microsoft.com/office/drawing/2014/main" id="{5DCA7F60-DA49-483C-971A-B057C73AD0C3}"/>
              </a:ext>
            </a:extLst>
          </p:cNvPr>
          <p:cNvSpPr>
            <a:spLocks noGrp="1"/>
          </p:cNvSpPr>
          <p:nvPr>
            <p:ph type="body" sz="quarter" idx="3"/>
          </p:nvPr>
        </p:nvSpPr>
        <p:spPr>
          <a:xfrm>
            <a:off x="6172200" y="1845974"/>
            <a:ext cx="5183188" cy="401424"/>
          </a:xfrm>
        </p:spPr>
        <p:txBody>
          <a:bodyPr anchor="b">
            <a:normAutofit/>
          </a:bodyPr>
          <a:lstStyle>
            <a:lvl1pPr marL="0" indent="0">
              <a:buNone/>
              <a:defRPr sz="2000" b="0">
                <a:latin typeface="Core Sans C 75 ExtraBold" panose="020B06030303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0EE126AD-93FF-41CF-A57E-50F41F4AB94F}"/>
              </a:ext>
            </a:extLst>
          </p:cNvPr>
          <p:cNvSpPr>
            <a:spLocks noGrp="1"/>
          </p:cNvSpPr>
          <p:nvPr>
            <p:ph sz="quarter" idx="4"/>
          </p:nvPr>
        </p:nvSpPr>
        <p:spPr>
          <a:xfrm>
            <a:off x="6172200" y="2505075"/>
            <a:ext cx="5183188" cy="3498561"/>
          </a:xfrm>
        </p:spPr>
        <p:txBody>
          <a:bodyPr>
            <a:normAutofit/>
          </a:bodyPr>
          <a:lstStyle>
            <a:lvl1pPr>
              <a:defRPr sz="1600">
                <a:solidFill>
                  <a:schemeClr val="bg2">
                    <a:lumMod val="25000"/>
                  </a:schemeClr>
                </a:solidFill>
              </a:defRPr>
            </a:lvl1pPr>
            <a:lvl2pPr>
              <a:defRPr sz="1400">
                <a:solidFill>
                  <a:schemeClr val="bg2">
                    <a:lumMod val="25000"/>
                  </a:schemeClr>
                </a:solidFill>
              </a:defRPr>
            </a:lvl2pPr>
            <a:lvl3pPr>
              <a:defRPr sz="1200">
                <a:solidFill>
                  <a:schemeClr val="bg2">
                    <a:lumMod val="25000"/>
                  </a:schemeClr>
                </a:solidFill>
              </a:defRPr>
            </a:lvl3pPr>
            <a:lvl4pPr>
              <a:defRPr sz="1100">
                <a:solidFill>
                  <a:schemeClr val="bg2">
                    <a:lumMod val="25000"/>
                  </a:schemeClr>
                </a:solidFill>
              </a:defRPr>
            </a:lvl4pPr>
            <a:lvl5pPr>
              <a:defRPr sz="1100">
                <a:solidFill>
                  <a:schemeClr val="bg2">
                    <a:lumMod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Slide Number Placeholder 8">
            <a:extLst>
              <a:ext uri="{FF2B5EF4-FFF2-40B4-BE49-F238E27FC236}">
                <a16:creationId xmlns:a16="http://schemas.microsoft.com/office/drawing/2014/main" id="{3EAEC3AD-1982-4D34-9A6A-8A0BDA7E3B13}"/>
              </a:ext>
            </a:extLst>
          </p:cNvPr>
          <p:cNvSpPr>
            <a:spLocks noGrp="1"/>
          </p:cNvSpPr>
          <p:nvPr>
            <p:ph type="sldNum" sz="quarter" idx="12"/>
          </p:nvPr>
        </p:nvSpPr>
        <p:spPr/>
        <p:txBody>
          <a:bodyPr/>
          <a:lstStyle/>
          <a:p>
            <a:fld id="{917C3962-B272-494B-9B95-87BC565E81CE}" type="slidenum">
              <a:rPr lang="en-IN" smtClean="0"/>
              <a:t>‹#›</a:t>
            </a:fld>
            <a:endParaRPr lang="en-IN"/>
          </a:p>
        </p:txBody>
      </p:sp>
      <p:sp>
        <p:nvSpPr>
          <p:cNvPr id="10" name="Title 1">
            <a:extLst>
              <a:ext uri="{FF2B5EF4-FFF2-40B4-BE49-F238E27FC236}">
                <a16:creationId xmlns:a16="http://schemas.microsoft.com/office/drawing/2014/main" id="{FC9A9580-6639-428F-8B7A-BC54A53B655C}"/>
              </a:ext>
            </a:extLst>
          </p:cNvPr>
          <p:cNvSpPr>
            <a:spLocks noGrp="1"/>
          </p:cNvSpPr>
          <p:nvPr>
            <p:ph type="title" hasCustomPrompt="1"/>
          </p:nvPr>
        </p:nvSpPr>
        <p:spPr>
          <a:xfrm>
            <a:off x="838200" y="743805"/>
            <a:ext cx="10515600" cy="863907"/>
          </a:xfrm>
        </p:spPr>
        <p:txBody>
          <a:bodyPr>
            <a:normAutofit/>
          </a:bodyPr>
          <a:lstStyle>
            <a:lvl1pPr>
              <a:defRPr sz="4000" b="0">
                <a:latin typeface="Core Sans C 75 ExtraBold" panose="020B0603030302020204" pitchFamily="34" charset="0"/>
              </a:defRPr>
            </a:lvl1pPr>
          </a:lstStyle>
          <a:p>
            <a:r>
              <a:rPr lang="en-US" dirty="0"/>
              <a:t>PAGE TITLE GOES HERE</a:t>
            </a:r>
            <a:endParaRPr lang="en-IN" dirty="0"/>
          </a:p>
        </p:txBody>
      </p:sp>
    </p:spTree>
    <p:extLst>
      <p:ext uri="{BB962C8B-B14F-4D97-AF65-F5344CB8AC3E}">
        <p14:creationId xmlns:p14="http://schemas.microsoft.com/office/powerpoint/2010/main" val="3974063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152262C-476C-468B-AC53-41807DF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Slide Number Placeholder 4">
            <a:extLst>
              <a:ext uri="{FF2B5EF4-FFF2-40B4-BE49-F238E27FC236}">
                <a16:creationId xmlns:a16="http://schemas.microsoft.com/office/drawing/2014/main" id="{37C0E75D-924E-4BCE-AE2F-830ED69AD86B}"/>
              </a:ext>
            </a:extLst>
          </p:cNvPr>
          <p:cNvSpPr>
            <a:spLocks noGrp="1"/>
          </p:cNvSpPr>
          <p:nvPr>
            <p:ph type="sldNum" sz="quarter" idx="12"/>
          </p:nvPr>
        </p:nvSpPr>
        <p:spPr/>
        <p:txBody>
          <a:bodyPr/>
          <a:lstStyle/>
          <a:p>
            <a:fld id="{917C3962-B272-494B-9B95-87BC565E81CE}" type="slidenum">
              <a:rPr lang="en-IN" smtClean="0"/>
              <a:t>‹#›</a:t>
            </a:fld>
            <a:endParaRPr lang="en-IN"/>
          </a:p>
        </p:txBody>
      </p:sp>
      <p:sp>
        <p:nvSpPr>
          <p:cNvPr id="7" name="Title 1">
            <a:extLst>
              <a:ext uri="{FF2B5EF4-FFF2-40B4-BE49-F238E27FC236}">
                <a16:creationId xmlns:a16="http://schemas.microsoft.com/office/drawing/2014/main" id="{D67F6863-6E30-43FD-B129-722AA98D4771}"/>
              </a:ext>
            </a:extLst>
          </p:cNvPr>
          <p:cNvSpPr>
            <a:spLocks noGrp="1"/>
          </p:cNvSpPr>
          <p:nvPr>
            <p:ph type="title" hasCustomPrompt="1"/>
          </p:nvPr>
        </p:nvSpPr>
        <p:spPr>
          <a:xfrm>
            <a:off x="838200" y="743805"/>
            <a:ext cx="10515600" cy="863907"/>
          </a:xfrm>
        </p:spPr>
        <p:txBody>
          <a:bodyPr>
            <a:normAutofit/>
          </a:bodyPr>
          <a:lstStyle>
            <a:lvl1pPr>
              <a:defRPr sz="4000" b="0">
                <a:latin typeface="Core Sans C 75 ExtraBold" panose="020B0603030302020204" pitchFamily="34" charset="0"/>
              </a:defRPr>
            </a:lvl1pPr>
          </a:lstStyle>
          <a:p>
            <a:r>
              <a:rPr lang="en-US" dirty="0"/>
              <a:t>PAGE TITLE GOES HERE</a:t>
            </a:r>
            <a:endParaRPr lang="en-IN" dirty="0"/>
          </a:p>
        </p:txBody>
      </p:sp>
    </p:spTree>
    <p:extLst>
      <p:ext uri="{BB962C8B-B14F-4D97-AF65-F5344CB8AC3E}">
        <p14:creationId xmlns:p14="http://schemas.microsoft.com/office/powerpoint/2010/main" val="1219791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F565413-D608-42DB-9DC0-BF1FA2C024A7}"/>
              </a:ext>
            </a:extLst>
          </p:cNvPr>
          <p:cNvSpPr>
            <a:spLocks noGrp="1"/>
          </p:cNvSpPr>
          <p:nvPr>
            <p:ph type="sldNum" sz="quarter" idx="12"/>
          </p:nvPr>
        </p:nvSpPr>
        <p:spPr/>
        <p:txBody>
          <a:bodyPr/>
          <a:lstStyle/>
          <a:p>
            <a:fld id="{917C3962-B272-494B-9B95-87BC565E81CE}" type="slidenum">
              <a:rPr lang="en-IN" smtClean="0"/>
              <a:t>‹#›</a:t>
            </a:fld>
            <a:endParaRPr lang="en-IN"/>
          </a:p>
        </p:txBody>
      </p:sp>
      <p:pic>
        <p:nvPicPr>
          <p:cNvPr id="3" name="Picture 2">
            <a:extLst>
              <a:ext uri="{FF2B5EF4-FFF2-40B4-BE49-F238E27FC236}">
                <a16:creationId xmlns:a16="http://schemas.microsoft.com/office/drawing/2014/main" id="{6B1FCB0D-E361-4587-9641-8E4C3D18F36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26552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7E9495-8A97-490E-A9F0-3CD8D56F1C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173D1ED5-117A-4194-A295-BF84A9EAC6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a:extLst>
              <a:ext uri="{FF2B5EF4-FFF2-40B4-BE49-F238E27FC236}">
                <a16:creationId xmlns:a16="http://schemas.microsoft.com/office/drawing/2014/main" id="{CD1A31A8-92B2-487E-9A68-A1FBAA225178}"/>
              </a:ext>
            </a:extLst>
          </p:cNvPr>
          <p:cNvSpPr>
            <a:spLocks noGrp="1"/>
          </p:cNvSpPr>
          <p:nvPr>
            <p:ph type="sldNum" sz="quarter" idx="4"/>
          </p:nvPr>
        </p:nvSpPr>
        <p:spPr>
          <a:xfrm>
            <a:off x="5811982" y="6129337"/>
            <a:ext cx="568036" cy="365125"/>
          </a:xfrm>
          <a:prstGeom prst="rect">
            <a:avLst/>
          </a:prstGeom>
        </p:spPr>
        <p:txBody>
          <a:bodyPr vert="horz" lIns="91440" tIns="45720" rIns="91440" bIns="45720" rtlCol="0" anchor="ctr"/>
          <a:lstStyle>
            <a:lvl1pPr algn="ctr">
              <a:defRPr sz="1200">
                <a:solidFill>
                  <a:schemeClr val="tx1">
                    <a:tint val="75000"/>
                  </a:schemeClr>
                </a:solidFill>
                <a:latin typeface="Core Sans C 45 Regular" panose="020B0603030302020204" pitchFamily="34" charset="0"/>
              </a:defRPr>
            </a:lvl1pPr>
          </a:lstStyle>
          <a:p>
            <a:fld id="{917C3962-B272-494B-9B95-87BC565E81CE}" type="slidenum">
              <a:rPr lang="en-IN" smtClean="0"/>
              <a:pPr/>
              <a:t>‹#›</a:t>
            </a:fld>
            <a:endParaRPr lang="en-IN"/>
          </a:p>
        </p:txBody>
      </p:sp>
    </p:spTree>
    <p:extLst>
      <p:ext uri="{BB962C8B-B14F-4D97-AF65-F5344CB8AC3E}">
        <p14:creationId xmlns:p14="http://schemas.microsoft.com/office/powerpoint/2010/main" val="3375356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1" r:id="rId4"/>
    <p:sldLayoutId id="2147483659" r:id="rId5"/>
    <p:sldLayoutId id="2147483652" r:id="rId6"/>
    <p:sldLayoutId id="2147483653" r:id="rId7"/>
    <p:sldLayoutId id="2147483654" r:id="rId8"/>
    <p:sldLayoutId id="2147483655" r:id="rId9"/>
    <p:sldLayoutId id="2147483656" r:id="rId10"/>
    <p:sldLayoutId id="2147483657" r:id="rId11"/>
  </p:sldLayoutIdLst>
  <p:hf hdr="0" ftr="0" dt="0"/>
  <p:txStyles>
    <p:titleStyle>
      <a:lvl1pPr algn="l" defTabSz="914400" rtl="0" eaLnBrk="1" latinLnBrk="0" hangingPunct="1">
        <a:lnSpc>
          <a:spcPct val="90000"/>
        </a:lnSpc>
        <a:spcBef>
          <a:spcPct val="0"/>
        </a:spcBef>
        <a:buNone/>
        <a:defRPr sz="4000" kern="1200">
          <a:solidFill>
            <a:schemeClr val="tx1"/>
          </a:solidFill>
          <a:latin typeface="Core Sans C 75 ExtraBold" panose="020B06030303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2">
              <a:lumMod val="25000"/>
            </a:schemeClr>
          </a:solidFill>
          <a:latin typeface="Core Sans C 45 Regular" panose="020B06030303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Core Sans C 45 Regular" panose="020B06030303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25000"/>
            </a:schemeClr>
          </a:solidFill>
          <a:latin typeface="Core Sans C 45 Regular" panose="020B06030303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bg2">
              <a:lumMod val="25000"/>
            </a:schemeClr>
          </a:solidFill>
          <a:latin typeface="Core Sans C 45 Regular" panose="020B06030303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bg2">
              <a:lumMod val="25000"/>
            </a:schemeClr>
          </a:solidFill>
          <a:latin typeface="Core Sans C 45 Regular" panose="020B06030303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arxiv.org/pdf/2208.03775.pdf" TargetMode="External"/><Relationship Id="rId3" Type="http://schemas.openxmlformats.org/officeDocument/2006/relationships/hyperlink" Target="https://www.hindawi.com/journals/misy/2023/8273546/" TargetMode="External"/><Relationship Id="rId7" Type="http://schemas.openxmlformats.org/officeDocument/2006/relationships/hyperlink" Target="https://arxiv.org/pdf/2208.03257.pdf" TargetMode="External"/><Relationship Id="rId2" Type="http://schemas.openxmlformats.org/officeDocument/2006/relationships/hyperlink" Target="https://www.sciencedirect.com/science/article/abs/pii/S0031320323007513" TargetMode="External"/><Relationship Id="rId1" Type="http://schemas.openxmlformats.org/officeDocument/2006/relationships/slideLayout" Target="../slideLayouts/slideLayout2.xml"/><Relationship Id="rId6" Type="http://schemas.openxmlformats.org/officeDocument/2006/relationships/hyperlink" Target="https://link.springer.com/article/10.1007/s00521-022-07911-0" TargetMode="External"/><Relationship Id="rId5" Type="http://schemas.openxmlformats.org/officeDocument/2006/relationships/hyperlink" Target="https://arxiv.org/pdf/2312.02185.pdf" TargetMode="External"/><Relationship Id="rId10" Type="http://schemas.openxmlformats.org/officeDocument/2006/relationships/hyperlink" Target="https://arxiv.org/pdf/1710.09829.pdf" TargetMode="External"/><Relationship Id="rId4" Type="http://schemas.openxmlformats.org/officeDocument/2006/relationships/hyperlink" Target="https://www.researchgate.net/publication/373288232_BCL_A_Branched_CNN-LSTM_Architecture_for_Human_Activity_Recognition_Using_Smartphone_Sensors" TargetMode="External"/><Relationship Id="rId9" Type="http://schemas.openxmlformats.org/officeDocument/2006/relationships/hyperlink" Target="https://arxiv.org/abs/2111.00418"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instagram.com/iiitb_official/" TargetMode="External"/><Relationship Id="rId13" Type="http://schemas.openxmlformats.org/officeDocument/2006/relationships/image" Target="../media/image17.jpeg"/><Relationship Id="rId3" Type="http://schemas.openxmlformats.org/officeDocument/2006/relationships/hyperlink" Target="https://www.facebook.com/IIITBofficial/" TargetMode="External"/><Relationship Id="rId7" Type="http://schemas.openxmlformats.org/officeDocument/2006/relationships/image" Target="../media/image12.png"/><Relationship Id="rId12"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9.xml"/><Relationship Id="rId6" Type="http://schemas.openxmlformats.org/officeDocument/2006/relationships/hyperlink" Target="https://www.youtube.com/user/iiitbmedia" TargetMode="External"/><Relationship Id="rId11" Type="http://schemas.openxmlformats.org/officeDocument/2006/relationships/image" Target="../media/image15.png"/><Relationship Id="rId5" Type="http://schemas.openxmlformats.org/officeDocument/2006/relationships/hyperlink" Target="https://www.linkedin.com/school/iiit-bangalore/" TargetMode="External"/><Relationship Id="rId15" Type="http://schemas.openxmlformats.org/officeDocument/2006/relationships/hyperlink" Target="http://www.iiitb.ac.in/" TargetMode="External"/><Relationship Id="rId10" Type="http://schemas.openxmlformats.org/officeDocument/2006/relationships/image" Target="../media/image14.png"/><Relationship Id="rId4" Type="http://schemas.openxmlformats.org/officeDocument/2006/relationships/hyperlink" Target="https://twitter.com/IIITB_official" TargetMode="External"/><Relationship Id="rId9" Type="http://schemas.openxmlformats.org/officeDocument/2006/relationships/image" Target="../media/image13.png"/><Relationship Id="rId14" Type="http://schemas.openxmlformats.org/officeDocument/2006/relationships/image" Target="../media/image18.jpeg"/></Relationships>
</file>

<file path=ppt/slides/_rels/slide2.xml.rels><?xml version="1.0" encoding="UTF-8" standalone="yes"?>
<Relationships xmlns="http://schemas.openxmlformats.org/package/2006/relationships"><Relationship Id="rId2" Type="http://schemas.openxmlformats.org/officeDocument/2006/relationships/hyperlink" Target="https://www.sciencedirect.com/science/article/abs/pii/S003132032300751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pdf/2208.03775.pdf" TargetMode="External"/><Relationship Id="rId2" Type="http://schemas.openxmlformats.org/officeDocument/2006/relationships/hyperlink" Target="https://www.hindawi.com/journals/misy/2023/8273546/" TargetMode="External"/><Relationship Id="rId1" Type="http://schemas.openxmlformats.org/officeDocument/2006/relationships/slideLayout" Target="../slideLayouts/slideLayout2.xml"/><Relationship Id="rId4" Type="http://schemas.openxmlformats.org/officeDocument/2006/relationships/hyperlink" Target="https://arxiv.org/abs/2111.00418"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ublication/373288232_BCL_A_Branched_CNN-LSTM_Architecture_for_Human_Activity_Recognition_Using_Smartphone_Sensors" TargetMode="External"/><Relationship Id="rId2" Type="http://schemas.openxmlformats.org/officeDocument/2006/relationships/hyperlink" Target="https://arxiv.org/pdf/2312.02185.pdf" TargetMode="External"/><Relationship Id="rId1" Type="http://schemas.openxmlformats.org/officeDocument/2006/relationships/slideLayout" Target="../slideLayouts/slideLayout2.xml"/><Relationship Id="rId4" Type="http://schemas.openxmlformats.org/officeDocument/2006/relationships/hyperlink" Target="https://link.springer.com/article/10.1007/s00521-022-07911-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rxiv.org/pdf/1710.09829.pdf" TargetMode="External"/><Relationship Id="rId2" Type="http://schemas.openxmlformats.org/officeDocument/2006/relationships/hyperlink" Target="https://www.hindawi.com/journals/misy/2023/8273546/" TargetMode="External"/><Relationship Id="rId1" Type="http://schemas.openxmlformats.org/officeDocument/2006/relationships/slideLayout" Target="../slideLayouts/slideLayout2.xml"/><Relationship Id="rId5" Type="http://schemas.openxmlformats.org/officeDocument/2006/relationships/hyperlink" Target="https://medium.com/analytics-vidhya/a-deep-dive-into-capsule-networks-dad85d3eed2b" TargetMode="External"/><Relationship Id="rId4" Type="http://schemas.openxmlformats.org/officeDocument/2006/relationships/hyperlink" Target="https://www.youtube.com/watch?v=pPN8d0E3900&amp;t=619s&amp;ab_channel=Aur%C3%A9lienG%C3%A9ro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hindawi.com/journals/misy/2023/8273546/"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rxiv.org/pdf/2312.02185.pdf" TargetMode="External"/><Relationship Id="rId2" Type="http://schemas.openxmlformats.org/officeDocument/2006/relationships/hyperlink" Target="https://www.researchgate.net/publication/373288232_BCL_A_Branched_CNN-LSTM_Architecture_for_Human_Activity_Recognition_Using_Smartphone_Sensors" TargetMode="External"/><Relationship Id="rId1" Type="http://schemas.openxmlformats.org/officeDocument/2006/relationships/slideLayout" Target="../slideLayouts/slideLayout2.xml"/><Relationship Id="rId4" Type="http://schemas.openxmlformats.org/officeDocument/2006/relationships/hyperlink" Target="https://link.springer.com/article/10.1007/s00521-022-07911-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8C228-6D79-4024-A34A-674567E7B804}"/>
              </a:ext>
            </a:extLst>
          </p:cNvPr>
          <p:cNvSpPr>
            <a:spLocks noGrp="1"/>
          </p:cNvSpPr>
          <p:nvPr>
            <p:ph type="ctrTitle"/>
          </p:nvPr>
        </p:nvSpPr>
        <p:spPr>
          <a:xfrm>
            <a:off x="5818908" y="2292927"/>
            <a:ext cx="5793085" cy="1237818"/>
          </a:xfrm>
        </p:spPr>
        <p:txBody>
          <a:bodyPr>
            <a:noAutofit/>
          </a:bodyPr>
          <a:lstStyle/>
          <a:p>
            <a:r>
              <a:rPr lang="en-IN" sz="2800" dirty="0"/>
              <a:t>Human Activity Recognition from Videos: - Minor Project Update 1</a:t>
            </a:r>
          </a:p>
        </p:txBody>
      </p:sp>
      <p:sp>
        <p:nvSpPr>
          <p:cNvPr id="3" name="Subtitle 2">
            <a:extLst>
              <a:ext uri="{FF2B5EF4-FFF2-40B4-BE49-F238E27FC236}">
                <a16:creationId xmlns:a16="http://schemas.microsoft.com/office/drawing/2014/main" id="{9418463A-A4A3-4CF9-A0D9-1C962DBC8C48}"/>
              </a:ext>
            </a:extLst>
          </p:cNvPr>
          <p:cNvSpPr>
            <a:spLocks noGrp="1"/>
          </p:cNvSpPr>
          <p:nvPr>
            <p:ph type="subTitle" idx="1"/>
          </p:nvPr>
        </p:nvSpPr>
        <p:spPr/>
        <p:txBody>
          <a:bodyPr>
            <a:normAutofit/>
          </a:bodyPr>
          <a:lstStyle/>
          <a:p>
            <a:r>
              <a:rPr lang="en-IN" sz="1600" dirty="0"/>
              <a:t>Date: - 1</a:t>
            </a:r>
            <a:r>
              <a:rPr lang="en-IN" sz="1600" baseline="30000" dirty="0"/>
              <a:t>st</a:t>
            </a:r>
            <a:r>
              <a:rPr lang="en-IN" sz="1600" dirty="0"/>
              <a:t> April 2024</a:t>
            </a:r>
          </a:p>
          <a:p>
            <a:pPr marL="285750" indent="-285750">
              <a:buFontTx/>
              <a:buChar char="-"/>
            </a:pPr>
            <a:r>
              <a:rPr lang="en-IN" sz="1600" dirty="0"/>
              <a:t>Abhinav Mahajan IMT2020553</a:t>
            </a:r>
          </a:p>
          <a:p>
            <a:pPr marL="285750" indent="-285750">
              <a:buFontTx/>
              <a:buChar char="-"/>
            </a:pPr>
            <a:r>
              <a:rPr lang="en-IN" sz="1600" dirty="0"/>
              <a:t>Agastya </a:t>
            </a:r>
            <a:r>
              <a:rPr lang="en-IN" sz="1600" dirty="0" err="1"/>
              <a:t>Thoppur</a:t>
            </a:r>
            <a:r>
              <a:rPr lang="en-IN" sz="1600" dirty="0"/>
              <a:t> IMT2020528</a:t>
            </a:r>
          </a:p>
          <a:p>
            <a:endParaRPr lang="en-IN" sz="1600" dirty="0"/>
          </a:p>
        </p:txBody>
      </p:sp>
      <p:sp>
        <p:nvSpPr>
          <p:cNvPr id="4" name="Slide Number Placeholder 3">
            <a:extLst>
              <a:ext uri="{FF2B5EF4-FFF2-40B4-BE49-F238E27FC236}">
                <a16:creationId xmlns:a16="http://schemas.microsoft.com/office/drawing/2014/main" id="{08C84FF4-F87F-4279-8A69-E2E7D7D6231E}"/>
              </a:ext>
            </a:extLst>
          </p:cNvPr>
          <p:cNvSpPr>
            <a:spLocks noGrp="1"/>
          </p:cNvSpPr>
          <p:nvPr>
            <p:ph type="sldNum" sz="quarter" idx="4294967295"/>
          </p:nvPr>
        </p:nvSpPr>
        <p:spPr>
          <a:xfrm>
            <a:off x="4724400" y="6183744"/>
            <a:ext cx="2743200" cy="365125"/>
          </a:xfrm>
        </p:spPr>
        <p:txBody>
          <a:bodyPr/>
          <a:lstStyle/>
          <a:p>
            <a:fld id="{917C3962-B272-494B-9B95-87BC565E81CE}" type="slidenum">
              <a:rPr lang="en-IN" smtClean="0"/>
              <a:t>1</a:t>
            </a:fld>
            <a:endParaRPr lang="en-IN"/>
          </a:p>
        </p:txBody>
      </p:sp>
    </p:spTree>
    <p:extLst>
      <p:ext uri="{BB962C8B-B14F-4D97-AF65-F5344CB8AC3E}">
        <p14:creationId xmlns:p14="http://schemas.microsoft.com/office/powerpoint/2010/main" val="390474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63033-1507-CF45-AFC0-D384201900D5}"/>
              </a:ext>
            </a:extLst>
          </p:cNvPr>
          <p:cNvSpPr>
            <a:spLocks noGrp="1"/>
          </p:cNvSpPr>
          <p:nvPr>
            <p:ph type="title"/>
          </p:nvPr>
        </p:nvSpPr>
        <p:spPr/>
        <p:txBody>
          <a:bodyPr/>
          <a:lstStyle/>
          <a:p>
            <a:r>
              <a:rPr lang="en-IN" dirty="0"/>
              <a:t>Approximate Timeline: -</a:t>
            </a:r>
          </a:p>
        </p:txBody>
      </p:sp>
      <p:sp>
        <p:nvSpPr>
          <p:cNvPr id="4" name="Slide Number Placeholder 3">
            <a:extLst>
              <a:ext uri="{FF2B5EF4-FFF2-40B4-BE49-F238E27FC236}">
                <a16:creationId xmlns:a16="http://schemas.microsoft.com/office/drawing/2014/main" id="{9BE3D879-463D-6986-8BFE-11FE59CEB5A1}"/>
              </a:ext>
            </a:extLst>
          </p:cNvPr>
          <p:cNvSpPr>
            <a:spLocks noGrp="1"/>
          </p:cNvSpPr>
          <p:nvPr>
            <p:ph type="sldNum" sz="quarter" idx="12"/>
          </p:nvPr>
        </p:nvSpPr>
        <p:spPr/>
        <p:txBody>
          <a:bodyPr/>
          <a:lstStyle/>
          <a:p>
            <a:fld id="{917C3962-B272-494B-9B95-87BC565E81CE}" type="slidenum">
              <a:rPr lang="en-IN" smtClean="0"/>
              <a:t>10</a:t>
            </a:fld>
            <a:endParaRPr lang="en-IN"/>
          </a:p>
        </p:txBody>
      </p:sp>
      <p:pic>
        <p:nvPicPr>
          <p:cNvPr id="10" name="Content Placeholder 9">
            <a:extLst>
              <a:ext uri="{FF2B5EF4-FFF2-40B4-BE49-F238E27FC236}">
                <a16:creationId xmlns:a16="http://schemas.microsoft.com/office/drawing/2014/main" id="{F0074A37-3460-AD36-94B2-8F098D7347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6237" y="1859616"/>
            <a:ext cx="6724963" cy="3694579"/>
          </a:xfrm>
        </p:spPr>
      </p:pic>
      <p:sp>
        <p:nvSpPr>
          <p:cNvPr id="11" name="TextBox 10">
            <a:extLst>
              <a:ext uri="{FF2B5EF4-FFF2-40B4-BE49-F238E27FC236}">
                <a16:creationId xmlns:a16="http://schemas.microsoft.com/office/drawing/2014/main" id="{54D8A859-8194-33AC-270C-BA6C2B3705D4}"/>
              </a:ext>
            </a:extLst>
          </p:cNvPr>
          <p:cNvSpPr txBox="1"/>
          <p:nvPr/>
        </p:nvSpPr>
        <p:spPr>
          <a:xfrm>
            <a:off x="3433483" y="3059668"/>
            <a:ext cx="403412" cy="369332"/>
          </a:xfrm>
          <a:prstGeom prst="rect">
            <a:avLst/>
          </a:prstGeom>
          <a:noFill/>
        </p:spPr>
        <p:txBody>
          <a:bodyPr wrap="square" rtlCol="0">
            <a:spAutoFit/>
          </a:bodyPr>
          <a:lstStyle/>
          <a:p>
            <a:r>
              <a:rPr lang="en-IN" dirty="0"/>
              <a:t>1</a:t>
            </a:r>
          </a:p>
        </p:txBody>
      </p:sp>
      <p:sp>
        <p:nvSpPr>
          <p:cNvPr id="12" name="TextBox 11">
            <a:extLst>
              <a:ext uri="{FF2B5EF4-FFF2-40B4-BE49-F238E27FC236}">
                <a16:creationId xmlns:a16="http://schemas.microsoft.com/office/drawing/2014/main" id="{30F90002-E4F2-25A6-E306-B617ED484225}"/>
              </a:ext>
            </a:extLst>
          </p:cNvPr>
          <p:cNvSpPr txBox="1"/>
          <p:nvPr/>
        </p:nvSpPr>
        <p:spPr>
          <a:xfrm>
            <a:off x="5154706" y="3059668"/>
            <a:ext cx="403412" cy="369332"/>
          </a:xfrm>
          <a:prstGeom prst="rect">
            <a:avLst/>
          </a:prstGeom>
          <a:noFill/>
        </p:spPr>
        <p:txBody>
          <a:bodyPr wrap="square" rtlCol="0">
            <a:spAutoFit/>
          </a:bodyPr>
          <a:lstStyle/>
          <a:p>
            <a:r>
              <a:rPr lang="en-IN" dirty="0"/>
              <a:t>2</a:t>
            </a:r>
          </a:p>
        </p:txBody>
      </p:sp>
      <p:sp>
        <p:nvSpPr>
          <p:cNvPr id="13" name="TextBox 12">
            <a:extLst>
              <a:ext uri="{FF2B5EF4-FFF2-40B4-BE49-F238E27FC236}">
                <a16:creationId xmlns:a16="http://schemas.microsoft.com/office/drawing/2014/main" id="{7EB4BA60-29F2-7F3E-D0EC-5072349BC328}"/>
              </a:ext>
            </a:extLst>
          </p:cNvPr>
          <p:cNvSpPr txBox="1"/>
          <p:nvPr/>
        </p:nvSpPr>
        <p:spPr>
          <a:xfrm>
            <a:off x="6840070" y="3059668"/>
            <a:ext cx="403412" cy="369332"/>
          </a:xfrm>
          <a:prstGeom prst="rect">
            <a:avLst/>
          </a:prstGeom>
          <a:noFill/>
        </p:spPr>
        <p:txBody>
          <a:bodyPr wrap="square" rtlCol="0">
            <a:spAutoFit/>
          </a:bodyPr>
          <a:lstStyle/>
          <a:p>
            <a:r>
              <a:rPr lang="en-IN" dirty="0"/>
              <a:t>3</a:t>
            </a:r>
          </a:p>
        </p:txBody>
      </p:sp>
      <p:sp>
        <p:nvSpPr>
          <p:cNvPr id="14" name="TextBox 13">
            <a:extLst>
              <a:ext uri="{FF2B5EF4-FFF2-40B4-BE49-F238E27FC236}">
                <a16:creationId xmlns:a16="http://schemas.microsoft.com/office/drawing/2014/main" id="{A10D6B77-9747-EB3A-F1B7-86E2A57C1AB6}"/>
              </a:ext>
            </a:extLst>
          </p:cNvPr>
          <p:cNvSpPr txBox="1"/>
          <p:nvPr/>
        </p:nvSpPr>
        <p:spPr>
          <a:xfrm>
            <a:off x="8552329" y="3059668"/>
            <a:ext cx="403412" cy="369332"/>
          </a:xfrm>
          <a:prstGeom prst="rect">
            <a:avLst/>
          </a:prstGeom>
          <a:noFill/>
        </p:spPr>
        <p:txBody>
          <a:bodyPr wrap="square" rtlCol="0">
            <a:spAutoFit/>
          </a:bodyPr>
          <a:lstStyle/>
          <a:p>
            <a:r>
              <a:rPr lang="en-IN" dirty="0"/>
              <a:t>4</a:t>
            </a:r>
          </a:p>
        </p:txBody>
      </p:sp>
    </p:spTree>
    <p:extLst>
      <p:ext uri="{BB962C8B-B14F-4D97-AF65-F5344CB8AC3E}">
        <p14:creationId xmlns:p14="http://schemas.microsoft.com/office/powerpoint/2010/main" val="3201012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98DB6-0111-2813-721F-CC54AAAD75DD}"/>
              </a:ext>
            </a:extLst>
          </p:cNvPr>
          <p:cNvSpPr>
            <a:spLocks noGrp="1"/>
          </p:cNvSpPr>
          <p:nvPr>
            <p:ph type="title"/>
          </p:nvPr>
        </p:nvSpPr>
        <p:spPr/>
        <p:txBody>
          <a:bodyPr/>
          <a:lstStyle/>
          <a:p>
            <a:r>
              <a:rPr lang="en-IN" dirty="0"/>
              <a:t>Bibliography: -</a:t>
            </a:r>
          </a:p>
        </p:txBody>
      </p:sp>
      <p:sp>
        <p:nvSpPr>
          <p:cNvPr id="3" name="Content Placeholder 2">
            <a:extLst>
              <a:ext uri="{FF2B5EF4-FFF2-40B4-BE49-F238E27FC236}">
                <a16:creationId xmlns:a16="http://schemas.microsoft.com/office/drawing/2014/main" id="{2D9224B5-E2C1-F7E5-CBDC-4A1957407EE4}"/>
              </a:ext>
            </a:extLst>
          </p:cNvPr>
          <p:cNvSpPr>
            <a:spLocks noGrp="1"/>
          </p:cNvSpPr>
          <p:nvPr>
            <p:ph idx="1"/>
          </p:nvPr>
        </p:nvSpPr>
        <p:spPr/>
        <p:txBody>
          <a:bodyPr>
            <a:normAutofit/>
          </a:bodyPr>
          <a:lstStyle/>
          <a:p>
            <a:r>
              <a:rPr lang="en-IN" dirty="0"/>
              <a:t>[1] “</a:t>
            </a:r>
            <a:r>
              <a:rPr lang="en-US" dirty="0" err="1">
                <a:hlinkClick r:id="rId2"/>
              </a:rPr>
              <a:t>DCapsNet</a:t>
            </a:r>
            <a:r>
              <a:rPr lang="en-US" dirty="0">
                <a:hlinkClick r:id="rId2"/>
              </a:rPr>
              <a:t>: Deep capsule network for human activity and gait recognition with smartphone sensors</a:t>
            </a:r>
            <a:r>
              <a:rPr lang="en-IN" dirty="0"/>
              <a:t>”</a:t>
            </a:r>
          </a:p>
          <a:p>
            <a:r>
              <a:rPr lang="en-IN" dirty="0"/>
              <a:t>[2] “</a:t>
            </a:r>
            <a:r>
              <a:rPr lang="en-US" dirty="0">
                <a:hlinkClick r:id="rId3"/>
              </a:rPr>
              <a:t>Human Activity Recognition Based on a Modified Capsule Network</a:t>
            </a:r>
            <a:r>
              <a:rPr lang="en-IN" dirty="0"/>
              <a:t>”</a:t>
            </a:r>
          </a:p>
          <a:p>
            <a:r>
              <a:rPr lang="en-IN" dirty="0"/>
              <a:t>[3] </a:t>
            </a:r>
            <a:r>
              <a:rPr lang="en-US" dirty="0"/>
              <a:t>“</a:t>
            </a:r>
            <a:r>
              <a:rPr lang="en-US" dirty="0">
                <a:hlinkClick r:id="rId4"/>
              </a:rPr>
              <a:t>BCL: A Branched CNN-LSTM Architecture for Human Activity Recognition Using Smartphone Sensors</a:t>
            </a:r>
            <a:r>
              <a:rPr lang="en-US" dirty="0"/>
              <a:t>”</a:t>
            </a:r>
            <a:endParaRPr lang="en-IN" dirty="0"/>
          </a:p>
          <a:p>
            <a:r>
              <a:rPr lang="en-IN" dirty="0"/>
              <a:t>[4] </a:t>
            </a:r>
            <a:r>
              <a:rPr lang="en-US" dirty="0"/>
              <a:t>“</a:t>
            </a:r>
            <a:r>
              <a:rPr lang="en-US" dirty="0">
                <a:hlinkClick r:id="rId5"/>
              </a:rPr>
              <a:t>Virtual Fusion with Contrastive Learning for Single Sensor-based Activity Recognition</a:t>
            </a:r>
            <a:r>
              <a:rPr lang="en-US" dirty="0"/>
              <a:t>”</a:t>
            </a:r>
            <a:endParaRPr lang="en-IN" dirty="0"/>
          </a:p>
          <a:p>
            <a:r>
              <a:rPr lang="en-IN" dirty="0"/>
              <a:t>[5] </a:t>
            </a:r>
            <a:r>
              <a:rPr lang="en-US" dirty="0"/>
              <a:t>“</a:t>
            </a:r>
            <a:r>
              <a:rPr lang="en-US" dirty="0">
                <a:hlinkClick r:id="rId6"/>
              </a:rPr>
              <a:t>Human activity recognition from sensor data using spatial attention-aided CNN with genetic algorithm</a:t>
            </a:r>
            <a:r>
              <a:rPr lang="en-US" dirty="0"/>
              <a:t>”</a:t>
            </a:r>
          </a:p>
          <a:p>
            <a:r>
              <a:rPr lang="en-US" dirty="0"/>
              <a:t>[6] </a:t>
            </a:r>
            <a:r>
              <a:rPr lang="en-IN" dirty="0">
                <a:hlinkClick r:id="rId7"/>
              </a:rPr>
              <a:t>“</a:t>
            </a:r>
            <a:r>
              <a:rPr lang="en-US" dirty="0">
                <a:hlinkClick r:id="rId7"/>
              </a:rPr>
              <a:t>3D Pose Based Feedback For Physical Exercises</a:t>
            </a:r>
            <a:r>
              <a:rPr lang="en-US" dirty="0"/>
              <a:t>”</a:t>
            </a:r>
          </a:p>
          <a:p>
            <a:r>
              <a:rPr lang="en-US" dirty="0"/>
              <a:t>[7] </a:t>
            </a:r>
            <a:r>
              <a:rPr lang="en-IN" dirty="0"/>
              <a:t>“</a:t>
            </a:r>
            <a:r>
              <a:rPr lang="en-US" dirty="0">
                <a:hlinkClick r:id="rId8"/>
              </a:rPr>
              <a:t>Video-based Human Action Recognition using Deep Learning: A Review</a:t>
            </a:r>
            <a:r>
              <a:rPr lang="en-IN" dirty="0"/>
              <a:t>”</a:t>
            </a:r>
          </a:p>
          <a:p>
            <a:r>
              <a:rPr lang="en-IN" dirty="0"/>
              <a:t>[8] “</a:t>
            </a:r>
            <a:r>
              <a:rPr lang="en-US" dirty="0">
                <a:hlinkClick r:id="rId9"/>
              </a:rPr>
              <a:t>Deep Learning in Human Activity Recognition with Wearable Sensors: A Review on Advances</a:t>
            </a:r>
            <a:r>
              <a:rPr lang="en-IN" dirty="0"/>
              <a:t>”</a:t>
            </a:r>
          </a:p>
          <a:p>
            <a:r>
              <a:rPr lang="en-IN" dirty="0"/>
              <a:t>[9] “</a:t>
            </a:r>
            <a:r>
              <a:rPr lang="en-IN" dirty="0">
                <a:hlinkClick r:id="rId10"/>
              </a:rPr>
              <a:t>Dynamic Routing Between Capsules</a:t>
            </a:r>
            <a:r>
              <a:rPr lang="en-IN" dirty="0"/>
              <a:t>”</a:t>
            </a:r>
          </a:p>
          <a:p>
            <a:endParaRPr lang="en-IN" dirty="0"/>
          </a:p>
          <a:p>
            <a:endParaRPr lang="en-IN" dirty="0"/>
          </a:p>
        </p:txBody>
      </p:sp>
      <p:sp>
        <p:nvSpPr>
          <p:cNvPr id="4" name="Slide Number Placeholder 3">
            <a:extLst>
              <a:ext uri="{FF2B5EF4-FFF2-40B4-BE49-F238E27FC236}">
                <a16:creationId xmlns:a16="http://schemas.microsoft.com/office/drawing/2014/main" id="{F69C9FF2-0B55-5475-ECAE-7363C49C5B47}"/>
              </a:ext>
            </a:extLst>
          </p:cNvPr>
          <p:cNvSpPr>
            <a:spLocks noGrp="1"/>
          </p:cNvSpPr>
          <p:nvPr>
            <p:ph type="sldNum" sz="quarter" idx="12"/>
          </p:nvPr>
        </p:nvSpPr>
        <p:spPr/>
        <p:txBody>
          <a:bodyPr/>
          <a:lstStyle/>
          <a:p>
            <a:fld id="{917C3962-B272-494B-9B95-87BC565E81CE}" type="slidenum">
              <a:rPr lang="en-IN" smtClean="0"/>
              <a:t>11</a:t>
            </a:fld>
            <a:endParaRPr lang="en-IN"/>
          </a:p>
        </p:txBody>
      </p:sp>
    </p:spTree>
    <p:extLst>
      <p:ext uri="{BB962C8B-B14F-4D97-AF65-F5344CB8AC3E}">
        <p14:creationId xmlns:p14="http://schemas.microsoft.com/office/powerpoint/2010/main" val="2930926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A2D803-BEA0-4474-9553-E0F243CE6B38}"/>
              </a:ext>
            </a:extLst>
          </p:cNvPr>
          <p:cNvSpPr>
            <a:spLocks noGrp="1"/>
          </p:cNvSpPr>
          <p:nvPr>
            <p:ph type="sldNum" sz="quarter" idx="12"/>
          </p:nvPr>
        </p:nvSpPr>
        <p:spPr/>
        <p:txBody>
          <a:bodyPr/>
          <a:lstStyle/>
          <a:p>
            <a:fld id="{917C3962-B272-494B-9B95-87BC565E81CE}" type="slidenum">
              <a:rPr lang="en-IN" smtClean="0"/>
              <a:t>12</a:t>
            </a:fld>
            <a:endParaRPr lang="en-IN"/>
          </a:p>
        </p:txBody>
      </p:sp>
      <p:sp>
        <p:nvSpPr>
          <p:cNvPr id="3" name="Rectangle 2">
            <a:extLst>
              <a:ext uri="{FF2B5EF4-FFF2-40B4-BE49-F238E27FC236}">
                <a16:creationId xmlns:a16="http://schemas.microsoft.com/office/drawing/2014/main" id="{F660F8C8-403D-4731-8BF2-41A7AC4D08D4}"/>
              </a:ext>
            </a:extLst>
          </p:cNvPr>
          <p:cNvSpPr/>
          <p:nvPr/>
        </p:nvSpPr>
        <p:spPr>
          <a:xfrm>
            <a:off x="0" y="4599709"/>
            <a:ext cx="12192000" cy="22582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re Sans C 45 Regular" panose="020B0603030302020204" pitchFamily="34" charset="0"/>
            </a:endParaRPr>
          </a:p>
        </p:txBody>
      </p:sp>
      <p:grpSp>
        <p:nvGrpSpPr>
          <p:cNvPr id="4" name="Group 3">
            <a:extLst>
              <a:ext uri="{FF2B5EF4-FFF2-40B4-BE49-F238E27FC236}">
                <a16:creationId xmlns:a16="http://schemas.microsoft.com/office/drawing/2014/main" id="{1B1031B1-6429-49AE-8223-76A4EF5EB5BE}"/>
              </a:ext>
            </a:extLst>
          </p:cNvPr>
          <p:cNvGrpSpPr/>
          <p:nvPr/>
        </p:nvGrpSpPr>
        <p:grpSpPr>
          <a:xfrm>
            <a:off x="991926" y="5122535"/>
            <a:ext cx="8456530" cy="1220428"/>
            <a:chOff x="1189206" y="4703095"/>
            <a:chExt cx="8456530" cy="1220428"/>
          </a:xfrm>
        </p:grpSpPr>
        <p:pic>
          <p:nvPicPr>
            <p:cNvPr id="5" name="Picture 4">
              <a:extLst>
                <a:ext uri="{FF2B5EF4-FFF2-40B4-BE49-F238E27FC236}">
                  <a16:creationId xmlns:a16="http://schemas.microsoft.com/office/drawing/2014/main" id="{48AAC4E6-5742-4A8C-A468-0434D2355A3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288286" y="4770195"/>
              <a:ext cx="254872" cy="254872"/>
            </a:xfrm>
            <a:prstGeom prst="rect">
              <a:avLst/>
            </a:prstGeom>
          </p:spPr>
        </p:pic>
        <p:sp>
          <p:nvSpPr>
            <p:cNvPr id="6" name="Rectangle 5">
              <a:extLst>
                <a:ext uri="{FF2B5EF4-FFF2-40B4-BE49-F238E27FC236}">
                  <a16:creationId xmlns:a16="http://schemas.microsoft.com/office/drawing/2014/main" id="{07BF074D-0A0A-4D19-9BA7-A325D80975A0}"/>
                </a:ext>
              </a:extLst>
            </p:cNvPr>
            <p:cNvSpPr/>
            <p:nvPr/>
          </p:nvSpPr>
          <p:spPr>
            <a:xfrm>
              <a:off x="1548231" y="4730873"/>
              <a:ext cx="3241080" cy="276999"/>
            </a:xfrm>
            <a:prstGeom prst="rect">
              <a:avLst/>
            </a:prstGeom>
          </p:spPr>
          <p:txBody>
            <a:bodyPr wrap="none">
              <a:spAutoFit/>
            </a:bodyPr>
            <a:lstStyle/>
            <a:p>
              <a:r>
                <a:rPr lang="en-US" sz="1200" dirty="0">
                  <a:solidFill>
                    <a:schemeClr val="accent1">
                      <a:lumMod val="75000"/>
                    </a:schemeClr>
                  </a:solidFill>
                  <a:latin typeface="Core Sans C 45 Regular" panose="020B0603030302020204" pitchFamily="34" charset="0"/>
                  <a:hlinkClick r:id="rId3">
                    <a:extLst>
                      <a:ext uri="{A12FA001-AC4F-418D-AE19-62706E023703}">
                        <ahyp:hlinkClr xmlns:ahyp="http://schemas.microsoft.com/office/drawing/2018/hyperlinkcolor" val="tx"/>
                      </a:ext>
                    </a:extLst>
                  </a:hlinkClick>
                </a:rPr>
                <a:t>https://www.facebook.com/IIITBofficial/</a:t>
              </a:r>
              <a:r>
                <a:rPr lang="en-US" sz="1200" dirty="0">
                  <a:solidFill>
                    <a:schemeClr val="accent1">
                      <a:lumMod val="75000"/>
                    </a:schemeClr>
                  </a:solidFill>
                  <a:latin typeface="Core Sans C 45 Regular" panose="020B0603030302020204" pitchFamily="34" charset="0"/>
                </a:rPr>
                <a:t> </a:t>
              </a:r>
            </a:p>
          </p:txBody>
        </p:sp>
        <p:sp>
          <p:nvSpPr>
            <p:cNvPr id="7" name="Rectangle 6">
              <a:extLst>
                <a:ext uri="{FF2B5EF4-FFF2-40B4-BE49-F238E27FC236}">
                  <a16:creationId xmlns:a16="http://schemas.microsoft.com/office/drawing/2014/main" id="{21761A78-F75F-41DF-8911-1498EEFB28AB}"/>
                </a:ext>
              </a:extLst>
            </p:cNvPr>
            <p:cNvSpPr/>
            <p:nvPr/>
          </p:nvSpPr>
          <p:spPr>
            <a:xfrm>
              <a:off x="6296751" y="4703095"/>
              <a:ext cx="2585388" cy="276999"/>
            </a:xfrm>
            <a:prstGeom prst="rect">
              <a:avLst/>
            </a:prstGeom>
          </p:spPr>
          <p:txBody>
            <a:bodyPr wrap="none">
              <a:spAutoFit/>
            </a:bodyPr>
            <a:lstStyle/>
            <a:p>
              <a:r>
                <a:rPr lang="en-US" sz="1200" dirty="0">
                  <a:solidFill>
                    <a:schemeClr val="accent1">
                      <a:lumMod val="75000"/>
                    </a:schemeClr>
                  </a:solidFill>
                  <a:latin typeface="Core Sans C 45 Regular" panose="020B0603030302020204" pitchFamily="34" charset="0"/>
                  <a:hlinkClick r:id="rId4">
                    <a:extLst>
                      <a:ext uri="{A12FA001-AC4F-418D-AE19-62706E023703}">
                        <ahyp:hlinkClr xmlns:ahyp="http://schemas.microsoft.com/office/drawing/2018/hyperlinkcolor" val="tx"/>
                      </a:ext>
                    </a:extLst>
                  </a:hlinkClick>
                </a:rPr>
                <a:t>https://twitter.com/IIITB_official</a:t>
              </a:r>
              <a:endParaRPr lang="en-US" sz="1200" dirty="0">
                <a:solidFill>
                  <a:schemeClr val="accent1">
                    <a:lumMod val="75000"/>
                  </a:schemeClr>
                </a:solidFill>
                <a:latin typeface="Core Sans C 45 Regular" panose="020B0603030302020204" pitchFamily="34" charset="0"/>
              </a:endParaRPr>
            </a:p>
          </p:txBody>
        </p:sp>
        <p:sp>
          <p:nvSpPr>
            <p:cNvPr id="8" name="Rectangle 7">
              <a:extLst>
                <a:ext uri="{FF2B5EF4-FFF2-40B4-BE49-F238E27FC236}">
                  <a16:creationId xmlns:a16="http://schemas.microsoft.com/office/drawing/2014/main" id="{F323F839-A891-489E-B707-CDD631D7E58B}"/>
                </a:ext>
              </a:extLst>
            </p:cNvPr>
            <p:cNvSpPr/>
            <p:nvPr/>
          </p:nvSpPr>
          <p:spPr>
            <a:xfrm>
              <a:off x="1499604" y="5158634"/>
              <a:ext cx="3868816" cy="276999"/>
            </a:xfrm>
            <a:prstGeom prst="rect">
              <a:avLst/>
            </a:prstGeom>
          </p:spPr>
          <p:txBody>
            <a:bodyPr wrap="none">
              <a:spAutoFit/>
            </a:bodyPr>
            <a:lstStyle/>
            <a:p>
              <a:r>
                <a:rPr lang="en-US" sz="1200" dirty="0">
                  <a:solidFill>
                    <a:schemeClr val="accent1">
                      <a:lumMod val="75000"/>
                    </a:schemeClr>
                  </a:solidFill>
                  <a:latin typeface="Core Sans C 45 Regular" panose="020B0603030302020204" pitchFamily="34" charset="0"/>
                </a:rPr>
                <a:t> </a:t>
              </a:r>
              <a:r>
                <a:rPr lang="en-US" sz="1200" dirty="0">
                  <a:solidFill>
                    <a:schemeClr val="accent1">
                      <a:lumMod val="75000"/>
                    </a:schemeClr>
                  </a:solidFill>
                  <a:latin typeface="Core Sans C 45 Regular" panose="020B0603030302020204" pitchFamily="34" charset="0"/>
                  <a:hlinkClick r:id="rId5">
                    <a:extLst>
                      <a:ext uri="{A12FA001-AC4F-418D-AE19-62706E023703}">
                        <ahyp:hlinkClr xmlns:ahyp="http://schemas.microsoft.com/office/drawing/2018/hyperlinkcolor" val="tx"/>
                      </a:ext>
                    </a:extLst>
                  </a:hlinkClick>
                </a:rPr>
                <a:t>https://www.linkedin.com/school/iiit-bangalore/</a:t>
              </a:r>
              <a:endParaRPr lang="en-US" sz="1200" dirty="0">
                <a:solidFill>
                  <a:schemeClr val="accent1">
                    <a:lumMod val="75000"/>
                  </a:schemeClr>
                </a:solidFill>
                <a:latin typeface="Core Sans C 45 Regular" panose="020B0603030302020204" pitchFamily="34" charset="0"/>
              </a:endParaRPr>
            </a:p>
          </p:txBody>
        </p:sp>
        <p:sp>
          <p:nvSpPr>
            <p:cNvPr id="9" name="Rectangle 8">
              <a:extLst>
                <a:ext uri="{FF2B5EF4-FFF2-40B4-BE49-F238E27FC236}">
                  <a16:creationId xmlns:a16="http://schemas.microsoft.com/office/drawing/2014/main" id="{15B6B827-0DCC-4692-B5F8-45BA25577405}"/>
                </a:ext>
              </a:extLst>
            </p:cNvPr>
            <p:cNvSpPr/>
            <p:nvPr/>
          </p:nvSpPr>
          <p:spPr>
            <a:xfrm>
              <a:off x="6293280" y="5164723"/>
              <a:ext cx="3352456" cy="276999"/>
            </a:xfrm>
            <a:prstGeom prst="rect">
              <a:avLst/>
            </a:prstGeom>
          </p:spPr>
          <p:txBody>
            <a:bodyPr wrap="none">
              <a:spAutoFit/>
            </a:bodyPr>
            <a:lstStyle/>
            <a:p>
              <a:r>
                <a:rPr lang="en-US" sz="1200" dirty="0">
                  <a:solidFill>
                    <a:schemeClr val="accent1">
                      <a:lumMod val="75000"/>
                    </a:schemeClr>
                  </a:solidFill>
                  <a:latin typeface="Core Sans C 45 Regular" panose="020B0603030302020204" pitchFamily="34" charset="0"/>
                  <a:hlinkClick r:id="rId6">
                    <a:extLst>
                      <a:ext uri="{A12FA001-AC4F-418D-AE19-62706E023703}">
                        <ahyp:hlinkClr xmlns:ahyp="http://schemas.microsoft.com/office/drawing/2018/hyperlinkcolor" val="tx"/>
                      </a:ext>
                    </a:extLst>
                  </a:hlinkClick>
                </a:rPr>
                <a:t>https://www.youtube.com/user/iiitbmedia</a:t>
              </a:r>
              <a:endParaRPr lang="en-US" sz="1200" dirty="0">
                <a:solidFill>
                  <a:schemeClr val="accent1">
                    <a:lumMod val="75000"/>
                  </a:schemeClr>
                </a:solidFill>
                <a:latin typeface="Core Sans C 45 Regular" panose="020B0603030302020204" pitchFamily="34" charset="0"/>
              </a:endParaRPr>
            </a:p>
          </p:txBody>
        </p:sp>
        <p:pic>
          <p:nvPicPr>
            <p:cNvPr id="10" name="Picture 3" descr="C:\Users\MEDIA CENTER\Desktop\instagram-logos-png-images-free-download-2.png">
              <a:extLst>
                <a:ext uri="{FF2B5EF4-FFF2-40B4-BE49-F238E27FC236}">
                  <a16:creationId xmlns:a16="http://schemas.microsoft.com/office/drawing/2014/main" id="{95218132-89BC-47F7-91BD-51166ED94AD8}"/>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1280400" y="5652589"/>
              <a:ext cx="270934" cy="27093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29C70BA9-7137-44D0-9122-6A401FEDA912}"/>
                </a:ext>
              </a:extLst>
            </p:cNvPr>
            <p:cNvSpPr/>
            <p:nvPr/>
          </p:nvSpPr>
          <p:spPr>
            <a:xfrm>
              <a:off x="1583028" y="5580812"/>
              <a:ext cx="3300647" cy="276999"/>
            </a:xfrm>
            <a:prstGeom prst="rect">
              <a:avLst/>
            </a:prstGeom>
          </p:spPr>
          <p:txBody>
            <a:bodyPr wrap="none">
              <a:spAutoFit/>
            </a:bodyPr>
            <a:lstStyle/>
            <a:p>
              <a:r>
                <a:rPr lang="en-US" sz="1200" dirty="0">
                  <a:solidFill>
                    <a:schemeClr val="accent1">
                      <a:lumMod val="75000"/>
                    </a:schemeClr>
                  </a:solidFill>
                  <a:latin typeface="Core Sans C 45 Regular" panose="020B0603030302020204" pitchFamily="34" charset="0"/>
                  <a:hlinkClick r:id="rId8">
                    <a:extLst>
                      <a:ext uri="{A12FA001-AC4F-418D-AE19-62706E023703}">
                        <ahyp:hlinkClr xmlns:ahyp="http://schemas.microsoft.com/office/drawing/2018/hyperlinkcolor" val="tx"/>
                      </a:ext>
                    </a:extLst>
                  </a:hlinkClick>
                </a:rPr>
                <a:t>https://www.instagram.com/iiitb_official/</a:t>
              </a:r>
              <a:endParaRPr lang="en-US" sz="1200" dirty="0">
                <a:solidFill>
                  <a:schemeClr val="accent1">
                    <a:lumMod val="75000"/>
                  </a:schemeClr>
                </a:solidFill>
                <a:latin typeface="Core Sans C 45 Regular" panose="020B0603030302020204" pitchFamily="34" charset="0"/>
              </a:endParaRPr>
            </a:p>
          </p:txBody>
        </p:sp>
        <p:pic>
          <p:nvPicPr>
            <p:cNvPr id="12" name="Picture 4" descr="C:\Users\MEDIA CENTER\Desktop\hd-youtube-logo-png-transparent-background-20.png">
              <a:extLst>
                <a:ext uri="{FF2B5EF4-FFF2-40B4-BE49-F238E27FC236}">
                  <a16:creationId xmlns:a16="http://schemas.microsoft.com/office/drawing/2014/main" id="{1961945D-184E-42BA-8750-0B0CF854EFEF}"/>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5985420" y="5192565"/>
              <a:ext cx="349251" cy="34925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5" descr="C:\Users\MEDIA CENTER\Desktop\twitter_PNG3.png">
              <a:extLst>
                <a:ext uri="{FF2B5EF4-FFF2-40B4-BE49-F238E27FC236}">
                  <a16:creationId xmlns:a16="http://schemas.microsoft.com/office/drawing/2014/main" id="{3B31BD2D-DE7B-4EBF-BE4B-70F6418DB1F7}"/>
                </a:ext>
              </a:extLst>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5984714" y="4748949"/>
              <a:ext cx="375885" cy="37588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C:\Users\MEDIA CENTER\Desktop\Popular_Social_Media-22-512 (1).png">
              <a:extLst>
                <a:ext uri="{FF2B5EF4-FFF2-40B4-BE49-F238E27FC236}">
                  <a16:creationId xmlns:a16="http://schemas.microsoft.com/office/drawing/2014/main" id="{B1ABBE1D-3535-4330-B70B-783908E6813A}"/>
                </a:ext>
              </a:extLst>
            </p:cNvPr>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1189206" y="5141061"/>
              <a:ext cx="469195" cy="469195"/>
            </a:xfrm>
            <a:prstGeom prst="rect">
              <a:avLst/>
            </a:prstGeom>
            <a:noFill/>
            <a:extLst>
              <a:ext uri="{909E8E84-426E-40DD-AFC4-6F175D3DCCD1}">
                <a14:hiddenFill xmlns:a14="http://schemas.microsoft.com/office/drawing/2010/main">
                  <a:solidFill>
                    <a:srgbClr val="FFFFFF"/>
                  </a:solidFill>
                </a14:hiddenFill>
              </a:ext>
            </a:extLst>
          </p:spPr>
        </p:pic>
      </p:grpSp>
      <p:pic>
        <p:nvPicPr>
          <p:cNvPr id="15" name="Picture 14">
            <a:extLst>
              <a:ext uri="{FF2B5EF4-FFF2-40B4-BE49-F238E27FC236}">
                <a16:creationId xmlns:a16="http://schemas.microsoft.com/office/drawing/2014/main" id="{532DAA26-0879-46F7-BF44-F1DC6D9CA6CD}"/>
              </a:ext>
            </a:extLst>
          </p:cNvPr>
          <p:cNvPicPr>
            <a:picLocks noChangeAspect="1"/>
          </p:cNvPicPr>
          <p:nvPr/>
        </p:nvPicPr>
        <p:blipFill rotWithShape="1">
          <a:blip r:embed="rId12">
            <a:extLst>
              <a:ext uri="{28A0092B-C50C-407E-A947-70E740481C1C}">
                <a14:useLocalDpi xmlns:a14="http://schemas.microsoft.com/office/drawing/2010/main"/>
              </a:ext>
            </a:extLst>
          </a:blip>
          <a:srcRect/>
          <a:stretch/>
        </p:blipFill>
        <p:spPr>
          <a:xfrm>
            <a:off x="10121300" y="5122535"/>
            <a:ext cx="1196762" cy="1196762"/>
          </a:xfrm>
          <a:prstGeom prst="rect">
            <a:avLst/>
          </a:prstGeom>
        </p:spPr>
      </p:pic>
      <p:pic>
        <p:nvPicPr>
          <p:cNvPr id="16" name="Picture 15">
            <a:extLst>
              <a:ext uri="{FF2B5EF4-FFF2-40B4-BE49-F238E27FC236}">
                <a16:creationId xmlns:a16="http://schemas.microsoft.com/office/drawing/2014/main" id="{03B6E76D-CC18-4344-8E31-F87E6ADE375D}"/>
              </a:ext>
            </a:extLst>
          </p:cNvPr>
          <p:cNvPicPr>
            <a:picLocks noChangeAspect="1"/>
          </p:cNvPicPr>
          <p:nvPr/>
        </p:nvPicPr>
        <p:blipFill rotWithShape="1">
          <a:blip r:embed="rId13">
            <a:extLst>
              <a:ext uri="{28A0092B-C50C-407E-A947-70E740481C1C}">
                <a14:useLocalDpi xmlns:a14="http://schemas.microsoft.com/office/drawing/2010/main"/>
              </a:ext>
            </a:extLst>
          </a:blip>
          <a:srcRect/>
          <a:stretch/>
        </p:blipFill>
        <p:spPr>
          <a:xfrm>
            <a:off x="6330793" y="819021"/>
            <a:ext cx="4987269" cy="3455216"/>
          </a:xfrm>
          <a:prstGeom prst="rect">
            <a:avLst/>
          </a:prstGeom>
          <a:ln>
            <a:noFill/>
          </a:ln>
          <a:effectLst/>
        </p:spPr>
      </p:pic>
      <p:pic>
        <p:nvPicPr>
          <p:cNvPr id="17" name="Picture 4" descr="Image result for IIITB logo">
            <a:extLst>
              <a:ext uri="{FF2B5EF4-FFF2-40B4-BE49-F238E27FC236}">
                <a16:creationId xmlns:a16="http://schemas.microsoft.com/office/drawing/2014/main" id="{FBD8A537-070D-4B3A-AA8F-B9959A690EBF}"/>
              </a:ext>
            </a:extLst>
          </p:cNvPr>
          <p:cNvPicPr>
            <a:picLocks noChangeAspect="1" noChangeArrowheads="1"/>
          </p:cNvPicPr>
          <p:nvPr/>
        </p:nvPicPr>
        <p:blipFill>
          <a:blip r:embed="rId14" cstate="print">
            <a:extLst>
              <a:ext uri="{28A0092B-C50C-407E-A947-70E740481C1C}">
                <a14:useLocalDpi xmlns:a14="http://schemas.microsoft.com/office/drawing/2010/main"/>
              </a:ext>
            </a:extLst>
          </a:blip>
          <a:srcRect/>
          <a:stretch>
            <a:fillRect/>
          </a:stretch>
        </p:blipFill>
        <p:spPr bwMode="auto">
          <a:xfrm>
            <a:off x="3054234" y="885344"/>
            <a:ext cx="1166784" cy="9675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2ED8FD8A-D72D-48D0-8657-511B38BA2E5B}"/>
              </a:ext>
            </a:extLst>
          </p:cNvPr>
          <p:cNvSpPr txBox="1"/>
          <p:nvPr/>
        </p:nvSpPr>
        <p:spPr>
          <a:xfrm>
            <a:off x="885563" y="2075479"/>
            <a:ext cx="5277756" cy="2062103"/>
          </a:xfrm>
          <a:prstGeom prst="rect">
            <a:avLst/>
          </a:prstGeom>
          <a:noFill/>
        </p:spPr>
        <p:txBody>
          <a:bodyPr wrap="square" rtlCol="0">
            <a:spAutoFit/>
          </a:bodyPr>
          <a:lstStyle/>
          <a:p>
            <a:pPr algn="ctr"/>
            <a:r>
              <a:rPr lang="en-IN" sz="2000" b="1" dirty="0">
                <a:latin typeface="Core Sans C 75 ExtraBold" panose="020B0603030302020204" pitchFamily="34" charset="0"/>
                <a:cs typeface="Segoe UI" panose="020B0502040204020203" pitchFamily="34" charset="0"/>
              </a:rPr>
              <a:t>International Institute of Information Technology Bangalore</a:t>
            </a:r>
          </a:p>
          <a:p>
            <a:pPr algn="ctr"/>
            <a:endParaRPr lang="en-IN" sz="1600" dirty="0">
              <a:latin typeface="Core Sans C 45 Regular" panose="020B0603030302020204" pitchFamily="34" charset="0"/>
              <a:cs typeface="Segoe UI" panose="020B0502040204020203" pitchFamily="34" charset="0"/>
            </a:endParaRPr>
          </a:p>
          <a:p>
            <a:pPr algn="ctr">
              <a:lnSpc>
                <a:spcPct val="150000"/>
              </a:lnSpc>
            </a:pPr>
            <a:r>
              <a:rPr lang="en-IN" sz="1600" dirty="0">
                <a:latin typeface="Core Sans C 45 Regular" panose="020B0603030302020204" pitchFamily="34" charset="0"/>
                <a:cs typeface="Segoe UI" panose="020B0502040204020203" pitchFamily="34" charset="0"/>
              </a:rPr>
              <a:t>26/C, Electronics City, </a:t>
            </a:r>
            <a:r>
              <a:rPr lang="en-IN" sz="1600" dirty="0" err="1">
                <a:latin typeface="Core Sans C 45 Regular" panose="020B0603030302020204" pitchFamily="34" charset="0"/>
                <a:cs typeface="Segoe UI" panose="020B0502040204020203" pitchFamily="34" charset="0"/>
              </a:rPr>
              <a:t>Hosur</a:t>
            </a:r>
            <a:r>
              <a:rPr lang="en-IN" sz="1600" dirty="0">
                <a:latin typeface="Core Sans C 45 Regular" panose="020B0603030302020204" pitchFamily="34" charset="0"/>
                <a:cs typeface="Segoe UI" panose="020B0502040204020203" pitchFamily="34" charset="0"/>
              </a:rPr>
              <a:t> Road, </a:t>
            </a:r>
          </a:p>
          <a:p>
            <a:pPr algn="ctr">
              <a:lnSpc>
                <a:spcPct val="150000"/>
              </a:lnSpc>
            </a:pPr>
            <a:r>
              <a:rPr lang="en-IN" sz="1600" dirty="0">
                <a:latin typeface="Core Sans C 45 Regular" panose="020B0603030302020204" pitchFamily="34" charset="0"/>
                <a:cs typeface="Segoe UI" panose="020B0502040204020203" pitchFamily="34" charset="0"/>
              </a:rPr>
              <a:t>Bengaluru – 560 100, Karnataka, India</a:t>
            </a:r>
          </a:p>
          <a:p>
            <a:pPr algn="ctr">
              <a:lnSpc>
                <a:spcPct val="150000"/>
              </a:lnSpc>
            </a:pPr>
            <a:r>
              <a:rPr lang="en-IN" sz="1600" dirty="0">
                <a:latin typeface="Core Sans C 45 Regular" panose="020B0603030302020204" pitchFamily="34" charset="0"/>
                <a:cs typeface="Segoe UI" panose="020B0502040204020203" pitchFamily="34" charset="0"/>
                <a:hlinkClick r:id="rId15"/>
              </a:rPr>
              <a:t>www.iiitb.ac.in</a:t>
            </a:r>
            <a:r>
              <a:rPr lang="en-IN" sz="1600" dirty="0">
                <a:latin typeface="Core Sans C 45 Regular" panose="020B0603030302020204" pitchFamily="34" charset="0"/>
                <a:cs typeface="Segoe UI" panose="020B0502040204020203" pitchFamily="34" charset="0"/>
              </a:rPr>
              <a:t> </a:t>
            </a:r>
          </a:p>
        </p:txBody>
      </p:sp>
    </p:spTree>
    <p:extLst>
      <p:ext uri="{BB962C8B-B14F-4D97-AF65-F5344CB8AC3E}">
        <p14:creationId xmlns:p14="http://schemas.microsoft.com/office/powerpoint/2010/main" val="2299850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D1603-328E-3CE8-BD2B-6842E832393C}"/>
              </a:ext>
            </a:extLst>
          </p:cNvPr>
          <p:cNvSpPr>
            <a:spLocks noGrp="1"/>
          </p:cNvSpPr>
          <p:nvPr>
            <p:ph type="title"/>
          </p:nvPr>
        </p:nvSpPr>
        <p:spPr/>
        <p:txBody>
          <a:bodyPr/>
          <a:lstStyle/>
          <a:p>
            <a:r>
              <a:rPr lang="en-IN" dirty="0"/>
              <a:t>Problem Statement: -</a:t>
            </a:r>
          </a:p>
        </p:txBody>
      </p:sp>
      <p:sp>
        <p:nvSpPr>
          <p:cNvPr id="3" name="Content Placeholder 2">
            <a:extLst>
              <a:ext uri="{FF2B5EF4-FFF2-40B4-BE49-F238E27FC236}">
                <a16:creationId xmlns:a16="http://schemas.microsoft.com/office/drawing/2014/main" id="{C7BAE5CE-848B-3BC9-499E-FC24F241BEE8}"/>
              </a:ext>
            </a:extLst>
          </p:cNvPr>
          <p:cNvSpPr>
            <a:spLocks noGrp="1"/>
          </p:cNvSpPr>
          <p:nvPr>
            <p:ph idx="1"/>
          </p:nvPr>
        </p:nvSpPr>
        <p:spPr/>
        <p:txBody>
          <a:bodyPr>
            <a:normAutofit/>
          </a:bodyPr>
          <a:lstStyle/>
          <a:p>
            <a:pPr marL="0" indent="0" algn="ctr">
              <a:buNone/>
            </a:pPr>
            <a:r>
              <a:rPr lang="en-IN" sz="1800" dirty="0"/>
              <a:t>“Human Activity Recognition from Videos”</a:t>
            </a:r>
          </a:p>
          <a:p>
            <a:r>
              <a:rPr lang="en-IN" dirty="0"/>
              <a:t>Understanding semantic knowledge from images and videos invokes the usage of Computer Vision techniques, and this problem can be thought of as an augmentation of Object Detection from Images, except there would be a temporal dimension in videos, and Human activity recognition involves higher order semantic understanding.</a:t>
            </a:r>
          </a:p>
          <a:p>
            <a:r>
              <a:rPr lang="en-IN" dirty="0"/>
              <a:t>Our starting point would be the following paper: “</a:t>
            </a:r>
            <a:r>
              <a:rPr lang="en-US" dirty="0" err="1">
                <a:hlinkClick r:id="rId2"/>
              </a:rPr>
              <a:t>DCapsNet</a:t>
            </a:r>
            <a:r>
              <a:rPr lang="en-US" dirty="0">
                <a:hlinkClick r:id="rId2"/>
              </a:rPr>
              <a:t>: Deep capsule network for human activity and gait recognition with smartphone sensors</a:t>
            </a:r>
            <a:r>
              <a:rPr lang="en-IN" dirty="0"/>
              <a:t>” [1]. </a:t>
            </a:r>
          </a:p>
          <a:p>
            <a:r>
              <a:rPr lang="en-IN" dirty="0"/>
              <a:t>Over the course of the project, we would go through an extensive literature survey, identify the fallacies and shortcomings of the forerunning projects by conducting experiments and adding our contributions from the inferences made.</a:t>
            </a:r>
          </a:p>
        </p:txBody>
      </p:sp>
      <p:sp>
        <p:nvSpPr>
          <p:cNvPr id="4" name="Slide Number Placeholder 3">
            <a:extLst>
              <a:ext uri="{FF2B5EF4-FFF2-40B4-BE49-F238E27FC236}">
                <a16:creationId xmlns:a16="http://schemas.microsoft.com/office/drawing/2014/main" id="{5A25EB8B-8488-E830-1A07-3C1CFA5C3DD5}"/>
              </a:ext>
            </a:extLst>
          </p:cNvPr>
          <p:cNvSpPr>
            <a:spLocks noGrp="1"/>
          </p:cNvSpPr>
          <p:nvPr>
            <p:ph type="sldNum" sz="quarter" idx="12"/>
          </p:nvPr>
        </p:nvSpPr>
        <p:spPr/>
        <p:txBody>
          <a:bodyPr/>
          <a:lstStyle/>
          <a:p>
            <a:fld id="{917C3962-B272-494B-9B95-87BC565E81CE}" type="slidenum">
              <a:rPr lang="en-IN" smtClean="0"/>
              <a:t>2</a:t>
            </a:fld>
            <a:endParaRPr lang="en-IN"/>
          </a:p>
        </p:txBody>
      </p:sp>
    </p:spTree>
    <p:extLst>
      <p:ext uri="{BB962C8B-B14F-4D97-AF65-F5344CB8AC3E}">
        <p14:creationId xmlns:p14="http://schemas.microsoft.com/office/powerpoint/2010/main" val="3610959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182C2-9A18-2AFF-754A-DD36CEBDB0AF}"/>
              </a:ext>
            </a:extLst>
          </p:cNvPr>
          <p:cNvSpPr>
            <a:spLocks noGrp="1"/>
          </p:cNvSpPr>
          <p:nvPr>
            <p:ph type="title"/>
          </p:nvPr>
        </p:nvSpPr>
        <p:spPr/>
        <p:txBody>
          <a:bodyPr/>
          <a:lstStyle/>
          <a:p>
            <a:r>
              <a:rPr lang="en-IN" dirty="0"/>
              <a:t>Problem Motivation: -</a:t>
            </a:r>
          </a:p>
        </p:txBody>
      </p:sp>
      <p:sp>
        <p:nvSpPr>
          <p:cNvPr id="3" name="Content Placeholder 2">
            <a:extLst>
              <a:ext uri="{FF2B5EF4-FFF2-40B4-BE49-F238E27FC236}">
                <a16:creationId xmlns:a16="http://schemas.microsoft.com/office/drawing/2014/main" id="{94C9EC07-E8AE-ACDD-F2D5-85E040EF1E45}"/>
              </a:ext>
            </a:extLst>
          </p:cNvPr>
          <p:cNvSpPr>
            <a:spLocks noGrp="1"/>
          </p:cNvSpPr>
          <p:nvPr>
            <p:ph idx="1"/>
          </p:nvPr>
        </p:nvSpPr>
        <p:spPr/>
        <p:txBody>
          <a:bodyPr/>
          <a:lstStyle/>
          <a:p>
            <a:r>
              <a:rPr lang="en-IN" dirty="0"/>
              <a:t>There has been a definite plateau in Computer Vision when it comes to static Images, as we have achieved a point where for every niche task, we have models for it. Be it detection, segmentation or for generative purposes. However, for Videos, we are lagging behind. Human activity analysis is one such example, where this problem cannot be solved by a single frame(Image) but the underlying temporal relations have to be accounted for as well.</a:t>
            </a:r>
          </a:p>
          <a:p>
            <a:r>
              <a:rPr lang="en-IN" dirty="0"/>
              <a:t>Human Activity Recognition is imperative in many applications such as AI virtual instructors (rehabilitation instructors, gym instructors etc.). In fact, this was our project once (we implemented the work done by </a:t>
            </a:r>
            <a:r>
              <a:rPr lang="en-IN" dirty="0" err="1"/>
              <a:t>Ziyi</a:t>
            </a:r>
            <a:r>
              <a:rPr lang="en-IN" dirty="0"/>
              <a:t> Zhao et al [6])!</a:t>
            </a:r>
          </a:p>
          <a:p>
            <a:r>
              <a:rPr lang="en-IN" dirty="0"/>
              <a:t>Other use cases involve: enhancing Surveillance Systems, Healthcare Monitoring, Behaviour Analysis and Understanding and Assistive Technologies for </a:t>
            </a:r>
            <a:r>
              <a:rPr lang="en-US" dirty="0"/>
              <a:t>benefiting individuals with disabilities or elderly populations by providing context-aware assistance.</a:t>
            </a:r>
            <a:endParaRPr lang="en-IN" dirty="0"/>
          </a:p>
        </p:txBody>
      </p:sp>
      <p:sp>
        <p:nvSpPr>
          <p:cNvPr id="4" name="Slide Number Placeholder 3">
            <a:extLst>
              <a:ext uri="{FF2B5EF4-FFF2-40B4-BE49-F238E27FC236}">
                <a16:creationId xmlns:a16="http://schemas.microsoft.com/office/drawing/2014/main" id="{4E85CF7A-8A80-D584-D13F-10B86F48F717}"/>
              </a:ext>
            </a:extLst>
          </p:cNvPr>
          <p:cNvSpPr>
            <a:spLocks noGrp="1"/>
          </p:cNvSpPr>
          <p:nvPr>
            <p:ph type="sldNum" sz="quarter" idx="12"/>
          </p:nvPr>
        </p:nvSpPr>
        <p:spPr/>
        <p:txBody>
          <a:bodyPr/>
          <a:lstStyle/>
          <a:p>
            <a:fld id="{917C3962-B272-494B-9B95-87BC565E81CE}" type="slidenum">
              <a:rPr lang="en-IN" smtClean="0"/>
              <a:t>3</a:t>
            </a:fld>
            <a:endParaRPr lang="en-IN"/>
          </a:p>
        </p:txBody>
      </p:sp>
    </p:spTree>
    <p:extLst>
      <p:ext uri="{BB962C8B-B14F-4D97-AF65-F5344CB8AC3E}">
        <p14:creationId xmlns:p14="http://schemas.microsoft.com/office/powerpoint/2010/main" val="3070249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B24AE-60B8-1157-6E6B-83103EB31971}"/>
              </a:ext>
            </a:extLst>
          </p:cNvPr>
          <p:cNvSpPr>
            <a:spLocks noGrp="1"/>
          </p:cNvSpPr>
          <p:nvPr>
            <p:ph type="title"/>
          </p:nvPr>
        </p:nvSpPr>
        <p:spPr/>
        <p:txBody>
          <a:bodyPr/>
          <a:lstStyle/>
          <a:p>
            <a:r>
              <a:rPr lang="en-IN" dirty="0"/>
              <a:t>Literature Survey: -</a:t>
            </a:r>
          </a:p>
        </p:txBody>
      </p:sp>
      <p:sp>
        <p:nvSpPr>
          <p:cNvPr id="3" name="Content Placeholder 2">
            <a:extLst>
              <a:ext uri="{FF2B5EF4-FFF2-40B4-BE49-F238E27FC236}">
                <a16:creationId xmlns:a16="http://schemas.microsoft.com/office/drawing/2014/main" id="{0775F775-9E1D-0284-BC69-041E7AE744EE}"/>
              </a:ext>
            </a:extLst>
          </p:cNvPr>
          <p:cNvSpPr>
            <a:spLocks noGrp="1"/>
          </p:cNvSpPr>
          <p:nvPr>
            <p:ph idx="1"/>
          </p:nvPr>
        </p:nvSpPr>
        <p:spPr/>
        <p:txBody>
          <a:bodyPr/>
          <a:lstStyle/>
          <a:p>
            <a:r>
              <a:rPr lang="en-IN" dirty="0"/>
              <a:t>Our starting point was the work done by </a:t>
            </a:r>
            <a:r>
              <a:rPr lang="en-IN" dirty="0" err="1"/>
              <a:t>Ahmadreza</a:t>
            </a:r>
            <a:r>
              <a:rPr lang="en-IN" dirty="0"/>
              <a:t> </a:t>
            </a:r>
            <a:r>
              <a:rPr lang="en-IN" dirty="0" err="1"/>
              <a:t>Sezavar</a:t>
            </a:r>
            <a:r>
              <a:rPr lang="en-IN" dirty="0"/>
              <a:t> et al. [1]. However, since we don’t have the ScienceDirect membership and there are no pre-prints available anywhere else, we identified the dataset they are working on and the methodologies and found the closest match: “</a:t>
            </a:r>
            <a:r>
              <a:rPr lang="en-US" dirty="0">
                <a:hlinkClick r:id="rId2"/>
              </a:rPr>
              <a:t>Human Activity Recognition Based on a Modified Capsule Network</a:t>
            </a:r>
            <a:r>
              <a:rPr lang="en-IN" dirty="0"/>
              <a:t>” [2]. As this works on the same dataset (UCI-HAR) and uses Capsule networks as well.</a:t>
            </a:r>
          </a:p>
          <a:p>
            <a:r>
              <a:rPr lang="en-IN" dirty="0"/>
              <a:t>To extend our understanding, we also read the following survey papers on Human Activity Recognition: -</a:t>
            </a:r>
          </a:p>
          <a:p>
            <a:pPr marL="800100" lvl="1" indent="-342900">
              <a:buFont typeface="+mj-lt"/>
              <a:buAutoNum type="arabicPeriod"/>
            </a:pPr>
            <a:r>
              <a:rPr lang="en-IN" dirty="0"/>
              <a:t>“</a:t>
            </a:r>
            <a:r>
              <a:rPr lang="en-US" dirty="0">
                <a:hlinkClick r:id="rId3"/>
              </a:rPr>
              <a:t>Video-based Human Action Recognition using Deep Learning: A Review</a:t>
            </a:r>
            <a:r>
              <a:rPr lang="en-IN" dirty="0"/>
              <a:t>” [7]</a:t>
            </a:r>
          </a:p>
          <a:p>
            <a:pPr marL="800100" lvl="1" indent="-342900">
              <a:buFont typeface="+mj-lt"/>
              <a:buAutoNum type="arabicPeriod"/>
            </a:pPr>
            <a:r>
              <a:rPr lang="en-IN" dirty="0"/>
              <a:t>“</a:t>
            </a:r>
            <a:r>
              <a:rPr lang="en-US" dirty="0">
                <a:hlinkClick r:id="rId4"/>
              </a:rPr>
              <a:t>Deep Learning in Human Activity Recognition with Wearable Sensors: A Review on Advances</a:t>
            </a:r>
            <a:r>
              <a:rPr lang="en-IN" dirty="0"/>
              <a:t>” [8]</a:t>
            </a:r>
          </a:p>
        </p:txBody>
      </p:sp>
      <p:sp>
        <p:nvSpPr>
          <p:cNvPr id="4" name="Slide Number Placeholder 3">
            <a:extLst>
              <a:ext uri="{FF2B5EF4-FFF2-40B4-BE49-F238E27FC236}">
                <a16:creationId xmlns:a16="http://schemas.microsoft.com/office/drawing/2014/main" id="{156255E2-41D3-0201-0BA5-6C51651505B1}"/>
              </a:ext>
            </a:extLst>
          </p:cNvPr>
          <p:cNvSpPr>
            <a:spLocks noGrp="1"/>
          </p:cNvSpPr>
          <p:nvPr>
            <p:ph type="sldNum" sz="quarter" idx="12"/>
          </p:nvPr>
        </p:nvSpPr>
        <p:spPr/>
        <p:txBody>
          <a:bodyPr/>
          <a:lstStyle/>
          <a:p>
            <a:fld id="{917C3962-B272-494B-9B95-87BC565E81CE}" type="slidenum">
              <a:rPr lang="en-IN" smtClean="0"/>
              <a:t>4</a:t>
            </a:fld>
            <a:endParaRPr lang="en-IN"/>
          </a:p>
        </p:txBody>
      </p:sp>
    </p:spTree>
    <p:extLst>
      <p:ext uri="{BB962C8B-B14F-4D97-AF65-F5344CB8AC3E}">
        <p14:creationId xmlns:p14="http://schemas.microsoft.com/office/powerpoint/2010/main" val="947577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5DBD8-4215-F88A-467C-855548424979}"/>
              </a:ext>
            </a:extLst>
          </p:cNvPr>
          <p:cNvSpPr>
            <a:spLocks noGrp="1"/>
          </p:cNvSpPr>
          <p:nvPr>
            <p:ph type="title"/>
          </p:nvPr>
        </p:nvSpPr>
        <p:spPr/>
        <p:txBody>
          <a:bodyPr/>
          <a:lstStyle/>
          <a:p>
            <a:r>
              <a:rPr lang="en-IN" dirty="0"/>
              <a:t>Literature Survey: -</a:t>
            </a:r>
          </a:p>
        </p:txBody>
      </p:sp>
      <p:sp>
        <p:nvSpPr>
          <p:cNvPr id="3" name="Content Placeholder 2">
            <a:extLst>
              <a:ext uri="{FF2B5EF4-FFF2-40B4-BE49-F238E27FC236}">
                <a16:creationId xmlns:a16="http://schemas.microsoft.com/office/drawing/2014/main" id="{29566D1F-6848-11ED-B6FF-0BDAEFF282B5}"/>
              </a:ext>
            </a:extLst>
          </p:cNvPr>
          <p:cNvSpPr>
            <a:spLocks noGrp="1"/>
          </p:cNvSpPr>
          <p:nvPr>
            <p:ph idx="1"/>
          </p:nvPr>
        </p:nvSpPr>
        <p:spPr/>
        <p:txBody>
          <a:bodyPr/>
          <a:lstStyle/>
          <a:p>
            <a:r>
              <a:rPr lang="en-IN" dirty="0"/>
              <a:t>These survey papers act as treasure trove of information, as it summarizes the work done by 100-200 projects along with their inferences and what scope there is left to improve on and what papers have pushed the needle.</a:t>
            </a:r>
          </a:p>
          <a:p>
            <a:r>
              <a:rPr lang="en-IN" dirty="0"/>
              <a:t>In our exploration, we further stumbled upon the following research papers: -</a:t>
            </a:r>
          </a:p>
          <a:p>
            <a:pPr marL="800100" lvl="1" indent="-342900">
              <a:buFont typeface="+mj-lt"/>
              <a:buAutoNum type="arabicPeriod"/>
            </a:pPr>
            <a:r>
              <a:rPr lang="en-US" dirty="0"/>
              <a:t>“</a:t>
            </a:r>
            <a:r>
              <a:rPr lang="en-US" dirty="0">
                <a:hlinkClick r:id="rId2"/>
              </a:rPr>
              <a:t>Virtual Fusion with Contrastive Learning for Single Sensor-based Activity Recognition</a:t>
            </a:r>
            <a:r>
              <a:rPr lang="en-IN" dirty="0"/>
              <a:t>” CVPR 2024’ [4]</a:t>
            </a:r>
          </a:p>
          <a:p>
            <a:pPr marL="800100" lvl="1" indent="-342900">
              <a:buFont typeface="+mj-lt"/>
              <a:buAutoNum type="arabicPeriod"/>
            </a:pPr>
            <a:r>
              <a:rPr lang="en-US" dirty="0"/>
              <a:t>“</a:t>
            </a:r>
            <a:r>
              <a:rPr lang="en-US" dirty="0">
                <a:hlinkClick r:id="rId3"/>
              </a:rPr>
              <a:t>BCL: A Branched CNN-LSTM Architecture for Human Activity Recognition Using Smartphone Sensors</a:t>
            </a:r>
            <a:r>
              <a:rPr lang="en-US" dirty="0"/>
              <a:t>” [3]</a:t>
            </a:r>
          </a:p>
          <a:p>
            <a:pPr marL="800100" lvl="1" indent="-342900">
              <a:buFont typeface="+mj-lt"/>
              <a:buAutoNum type="arabicPeriod"/>
            </a:pPr>
            <a:r>
              <a:rPr lang="en-US" dirty="0"/>
              <a:t>“</a:t>
            </a:r>
            <a:r>
              <a:rPr lang="en-US" dirty="0">
                <a:hlinkClick r:id="rId4"/>
              </a:rPr>
              <a:t>Human activity recognition from sensor data using spatial attention-aided CNN with genetic algorithm</a:t>
            </a:r>
            <a:r>
              <a:rPr lang="en-US" dirty="0"/>
              <a:t>” [5]</a:t>
            </a:r>
            <a:endParaRPr lang="en-IN" dirty="0"/>
          </a:p>
          <a:p>
            <a:r>
              <a:rPr lang="en-IN" dirty="0"/>
              <a:t>We will summarize our inferences through the course of the presentation. But a very blatant observation was that state of the art models have achieved 97% Accuracy and F1 scores on the UCI-HAR dataset, so the scope of improvement is not much, however, we have a few experiments in mind to see if we can even slightly improve it.</a:t>
            </a:r>
          </a:p>
          <a:p>
            <a:endParaRPr lang="en-IN" dirty="0"/>
          </a:p>
        </p:txBody>
      </p:sp>
      <p:sp>
        <p:nvSpPr>
          <p:cNvPr id="4" name="Slide Number Placeholder 3">
            <a:extLst>
              <a:ext uri="{FF2B5EF4-FFF2-40B4-BE49-F238E27FC236}">
                <a16:creationId xmlns:a16="http://schemas.microsoft.com/office/drawing/2014/main" id="{BA2CF69A-6375-F947-A3D4-47B788522B13}"/>
              </a:ext>
            </a:extLst>
          </p:cNvPr>
          <p:cNvSpPr>
            <a:spLocks noGrp="1"/>
          </p:cNvSpPr>
          <p:nvPr>
            <p:ph type="sldNum" sz="quarter" idx="12"/>
          </p:nvPr>
        </p:nvSpPr>
        <p:spPr/>
        <p:txBody>
          <a:bodyPr/>
          <a:lstStyle/>
          <a:p>
            <a:fld id="{917C3962-B272-494B-9B95-87BC565E81CE}" type="slidenum">
              <a:rPr lang="en-IN" smtClean="0"/>
              <a:t>5</a:t>
            </a:fld>
            <a:endParaRPr lang="en-IN"/>
          </a:p>
        </p:txBody>
      </p:sp>
    </p:spTree>
    <p:extLst>
      <p:ext uri="{BB962C8B-B14F-4D97-AF65-F5344CB8AC3E}">
        <p14:creationId xmlns:p14="http://schemas.microsoft.com/office/powerpoint/2010/main" val="2071624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632F5-A23E-6785-C0B6-1E92867A25BA}"/>
              </a:ext>
            </a:extLst>
          </p:cNvPr>
          <p:cNvSpPr>
            <a:spLocks noGrp="1"/>
          </p:cNvSpPr>
          <p:nvPr>
            <p:ph type="title"/>
          </p:nvPr>
        </p:nvSpPr>
        <p:spPr/>
        <p:txBody>
          <a:bodyPr/>
          <a:lstStyle/>
          <a:p>
            <a:r>
              <a:rPr lang="en-IN" dirty="0"/>
              <a:t>Dataset Analysis (UCI-HAR): -</a:t>
            </a:r>
          </a:p>
        </p:txBody>
      </p:sp>
      <p:sp>
        <p:nvSpPr>
          <p:cNvPr id="3" name="Content Placeholder 2">
            <a:extLst>
              <a:ext uri="{FF2B5EF4-FFF2-40B4-BE49-F238E27FC236}">
                <a16:creationId xmlns:a16="http://schemas.microsoft.com/office/drawing/2014/main" id="{992A7B1F-362E-8E19-096D-74F6E57B3180}"/>
              </a:ext>
            </a:extLst>
          </p:cNvPr>
          <p:cNvSpPr>
            <a:spLocks noGrp="1"/>
          </p:cNvSpPr>
          <p:nvPr>
            <p:ph idx="1"/>
          </p:nvPr>
        </p:nvSpPr>
        <p:spPr/>
        <p:txBody>
          <a:bodyPr>
            <a:normAutofit lnSpcReduction="10000"/>
          </a:bodyPr>
          <a:lstStyle/>
          <a:p>
            <a:r>
              <a:rPr lang="en-IN" dirty="0"/>
              <a:t>The dataset chosen by us is extremely apt, as this is not a conventional Video dataset, but instead it is a dataset of various signals (and not the videos themselves) worn by subjects while making the dataset. The advantage is that we tremendously reduce the size of the dataset, and our corresponding models will also be smaller. This is pivotal for us students, as we do not have access to big storage Computing resources as well as high end GPUs and is ideal for running these small models and dataset locally or on google </a:t>
            </a:r>
            <a:r>
              <a:rPr lang="en-IN" dirty="0" err="1"/>
              <a:t>colab</a:t>
            </a:r>
            <a:r>
              <a:rPr lang="en-IN" dirty="0"/>
              <a:t>/Kaggle cloud servers.</a:t>
            </a:r>
          </a:p>
          <a:p>
            <a:r>
              <a:rPr lang="en-IN" dirty="0"/>
              <a:t>Each entry in the dataset corresponds to one of six labels. Each label represents one of the following actions: Walking, Walking Upstairs, Walking downstairs, Sitting, Standing and Laying down. </a:t>
            </a:r>
          </a:p>
          <a:p>
            <a:r>
              <a:rPr lang="en-IN" dirty="0"/>
              <a:t>The raw UCI-HAR dataset consists of 561 features. After referring to some of the solutions presented by the papers mentioned below and conducting some preliminary data analysis, we came to the conclusion that only nine of these features are essential for accurate activity recognition (Acceleration measured by accelerometer in all three directions, body acceleration signal in all three directions, angular velocity measured by gyroscope in all three directions). </a:t>
            </a:r>
          </a:p>
          <a:p>
            <a:endParaRPr lang="en-IN" dirty="0"/>
          </a:p>
        </p:txBody>
      </p:sp>
      <p:sp>
        <p:nvSpPr>
          <p:cNvPr id="4" name="Slide Number Placeholder 3">
            <a:extLst>
              <a:ext uri="{FF2B5EF4-FFF2-40B4-BE49-F238E27FC236}">
                <a16:creationId xmlns:a16="http://schemas.microsoft.com/office/drawing/2014/main" id="{316B1620-647F-C3AE-DD33-C1CDC2C1EFD3}"/>
              </a:ext>
            </a:extLst>
          </p:cNvPr>
          <p:cNvSpPr>
            <a:spLocks noGrp="1"/>
          </p:cNvSpPr>
          <p:nvPr>
            <p:ph type="sldNum" sz="quarter" idx="12"/>
          </p:nvPr>
        </p:nvSpPr>
        <p:spPr/>
        <p:txBody>
          <a:bodyPr/>
          <a:lstStyle/>
          <a:p>
            <a:fld id="{917C3962-B272-494B-9B95-87BC565E81CE}" type="slidenum">
              <a:rPr lang="en-IN" smtClean="0"/>
              <a:t>6</a:t>
            </a:fld>
            <a:endParaRPr lang="en-IN"/>
          </a:p>
        </p:txBody>
      </p:sp>
    </p:spTree>
    <p:extLst>
      <p:ext uri="{BB962C8B-B14F-4D97-AF65-F5344CB8AC3E}">
        <p14:creationId xmlns:p14="http://schemas.microsoft.com/office/powerpoint/2010/main" val="1521123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E5965-2FDA-E902-D460-D66FE60F9376}"/>
              </a:ext>
            </a:extLst>
          </p:cNvPr>
          <p:cNvSpPr>
            <a:spLocks noGrp="1"/>
          </p:cNvSpPr>
          <p:nvPr>
            <p:ph type="title"/>
          </p:nvPr>
        </p:nvSpPr>
        <p:spPr/>
        <p:txBody>
          <a:bodyPr/>
          <a:lstStyle/>
          <a:p>
            <a:r>
              <a:rPr lang="en-IN" dirty="0"/>
              <a:t>Experiments: -</a:t>
            </a:r>
          </a:p>
        </p:txBody>
      </p:sp>
      <p:sp>
        <p:nvSpPr>
          <p:cNvPr id="3" name="Content Placeholder 2">
            <a:extLst>
              <a:ext uri="{FF2B5EF4-FFF2-40B4-BE49-F238E27FC236}">
                <a16:creationId xmlns:a16="http://schemas.microsoft.com/office/drawing/2014/main" id="{9AAF4E9B-ADE0-11F4-31EC-2FE615314D46}"/>
              </a:ext>
            </a:extLst>
          </p:cNvPr>
          <p:cNvSpPr>
            <a:spLocks noGrp="1"/>
          </p:cNvSpPr>
          <p:nvPr>
            <p:ph idx="1"/>
          </p:nvPr>
        </p:nvSpPr>
        <p:spPr/>
        <p:txBody>
          <a:bodyPr>
            <a:normAutofit fontScale="92500" lnSpcReduction="10000"/>
          </a:bodyPr>
          <a:lstStyle/>
          <a:p>
            <a:r>
              <a:rPr lang="en-IN" dirty="0"/>
              <a:t>Our first step would be to run and validate our baseline: “</a:t>
            </a:r>
            <a:r>
              <a:rPr lang="en-US" dirty="0">
                <a:hlinkClick r:id="rId2"/>
              </a:rPr>
              <a:t>Human Activity Recognition Based on a Modified Capsule Network</a:t>
            </a:r>
            <a:r>
              <a:rPr lang="en-IN" dirty="0"/>
              <a:t>”[2]. To make sure it runs and whether the numbers reported by them are correct or not (95% accuracy on UCI-HAR dataset).</a:t>
            </a:r>
          </a:p>
          <a:p>
            <a:r>
              <a:rPr lang="en-IN" dirty="0"/>
              <a:t>The above step is important as Capsule networks are relatively underused in literature and have a slightly different methodology than other Deep Learning methods, as they try to establish a hierarchy, make dynamic routes etc.</a:t>
            </a:r>
          </a:p>
          <a:p>
            <a:r>
              <a:rPr lang="en-IN" dirty="0"/>
              <a:t>Interestingly, Capsule Networks were introduced in 2011, and the idea came from none other than Geoffrey E. Hinton, the father of Computer Vision. And only in 2017, was he able to actually implement it! (“</a:t>
            </a:r>
            <a:r>
              <a:rPr lang="en-IN" dirty="0">
                <a:hlinkClick r:id="rId3"/>
              </a:rPr>
              <a:t>Dynamic Routing Between Capsules</a:t>
            </a:r>
            <a:r>
              <a:rPr lang="en-IN" dirty="0"/>
              <a:t>” [9]) </a:t>
            </a:r>
          </a:p>
          <a:p>
            <a:r>
              <a:rPr lang="en-IN" dirty="0"/>
              <a:t>We have familiarised ourselves with how Capsule networks work, and the following links were extremely helpful: -</a:t>
            </a:r>
          </a:p>
          <a:p>
            <a:pPr marL="800100" lvl="1" indent="-342900">
              <a:buFont typeface="+mj-lt"/>
              <a:buAutoNum type="arabicPeriod"/>
            </a:pPr>
            <a:r>
              <a:rPr lang="en-IN" i="0" dirty="0">
                <a:solidFill>
                  <a:srgbClr val="0F0F0F"/>
                </a:solidFill>
                <a:effectLst/>
                <a:latin typeface="Roboto" panose="02000000000000000000" pitchFamily="2" charset="0"/>
              </a:rPr>
              <a:t>“</a:t>
            </a:r>
            <a:r>
              <a:rPr lang="en-IN" i="0" dirty="0">
                <a:solidFill>
                  <a:srgbClr val="0F0F0F"/>
                </a:solidFill>
                <a:effectLst/>
                <a:latin typeface="Roboto" panose="02000000000000000000" pitchFamily="2" charset="0"/>
                <a:hlinkClick r:id="rId4"/>
              </a:rPr>
              <a:t>Capsule Networks (</a:t>
            </a:r>
            <a:r>
              <a:rPr lang="en-IN" i="0" dirty="0" err="1">
                <a:solidFill>
                  <a:srgbClr val="0F0F0F"/>
                </a:solidFill>
                <a:effectLst/>
                <a:latin typeface="Roboto" panose="02000000000000000000" pitchFamily="2" charset="0"/>
                <a:hlinkClick r:id="rId4"/>
              </a:rPr>
              <a:t>CapsNets</a:t>
            </a:r>
            <a:r>
              <a:rPr lang="en-IN" i="0" dirty="0">
                <a:solidFill>
                  <a:srgbClr val="0F0F0F"/>
                </a:solidFill>
                <a:effectLst/>
                <a:latin typeface="Roboto" panose="02000000000000000000" pitchFamily="2" charset="0"/>
                <a:hlinkClick r:id="rId4"/>
              </a:rPr>
              <a:t>) – Tutorial</a:t>
            </a:r>
            <a:r>
              <a:rPr lang="en-IN" i="0" dirty="0">
                <a:solidFill>
                  <a:srgbClr val="0F0F0F"/>
                </a:solidFill>
                <a:effectLst/>
                <a:latin typeface="Roboto" panose="02000000000000000000" pitchFamily="2" charset="0"/>
              </a:rPr>
              <a:t>” : YouTube tutorial</a:t>
            </a:r>
          </a:p>
          <a:p>
            <a:pPr marL="800100" lvl="1" indent="-342900">
              <a:buFont typeface="+mj-lt"/>
              <a:buAutoNum type="arabicPeriod"/>
            </a:pPr>
            <a:r>
              <a:rPr lang="en-IN" dirty="0"/>
              <a:t>“</a:t>
            </a:r>
            <a:r>
              <a:rPr lang="en-US" b="1" i="0" dirty="0">
                <a:solidFill>
                  <a:srgbClr val="242424"/>
                </a:solidFill>
                <a:effectLst/>
                <a:latin typeface="sohne"/>
                <a:hlinkClick r:id="rId5"/>
              </a:rPr>
              <a:t>A Deep Dive into Capsule Networks</a:t>
            </a:r>
            <a:r>
              <a:rPr lang="en-IN" dirty="0"/>
              <a:t>” : medium article</a:t>
            </a:r>
          </a:p>
          <a:p>
            <a:pPr marL="800100" lvl="1" indent="-342900">
              <a:buFont typeface="+mj-lt"/>
              <a:buAutoNum type="arabicPeriod"/>
            </a:pPr>
            <a:r>
              <a:rPr lang="en-IN" dirty="0"/>
              <a:t>“</a:t>
            </a:r>
            <a:r>
              <a:rPr lang="en-IN" dirty="0">
                <a:hlinkClick r:id="rId3"/>
              </a:rPr>
              <a:t>Dynamic Routing Between Capsules</a:t>
            </a:r>
            <a:r>
              <a:rPr lang="en-IN" dirty="0"/>
              <a:t>” [9]</a:t>
            </a:r>
          </a:p>
        </p:txBody>
      </p:sp>
      <p:sp>
        <p:nvSpPr>
          <p:cNvPr id="4" name="Slide Number Placeholder 3">
            <a:extLst>
              <a:ext uri="{FF2B5EF4-FFF2-40B4-BE49-F238E27FC236}">
                <a16:creationId xmlns:a16="http://schemas.microsoft.com/office/drawing/2014/main" id="{8F031222-A232-DBAC-3D7B-A3A1CFCA96FB}"/>
              </a:ext>
            </a:extLst>
          </p:cNvPr>
          <p:cNvSpPr>
            <a:spLocks noGrp="1"/>
          </p:cNvSpPr>
          <p:nvPr>
            <p:ph type="sldNum" sz="quarter" idx="12"/>
          </p:nvPr>
        </p:nvSpPr>
        <p:spPr/>
        <p:txBody>
          <a:bodyPr/>
          <a:lstStyle/>
          <a:p>
            <a:fld id="{917C3962-B272-494B-9B95-87BC565E81CE}" type="slidenum">
              <a:rPr lang="en-IN" smtClean="0"/>
              <a:t>7</a:t>
            </a:fld>
            <a:endParaRPr lang="en-IN"/>
          </a:p>
        </p:txBody>
      </p:sp>
    </p:spTree>
    <p:extLst>
      <p:ext uri="{BB962C8B-B14F-4D97-AF65-F5344CB8AC3E}">
        <p14:creationId xmlns:p14="http://schemas.microsoft.com/office/powerpoint/2010/main" val="3960143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03D96-50C9-34C7-784D-8FD2EA6056A2}"/>
              </a:ext>
            </a:extLst>
          </p:cNvPr>
          <p:cNvSpPr>
            <a:spLocks noGrp="1"/>
          </p:cNvSpPr>
          <p:nvPr>
            <p:ph type="title"/>
          </p:nvPr>
        </p:nvSpPr>
        <p:spPr/>
        <p:txBody>
          <a:bodyPr/>
          <a:lstStyle/>
          <a:p>
            <a:r>
              <a:rPr lang="en-IN" dirty="0"/>
              <a:t>Experiments: -</a:t>
            </a:r>
          </a:p>
        </p:txBody>
      </p:sp>
      <p:sp>
        <p:nvSpPr>
          <p:cNvPr id="3" name="Content Placeholder 2">
            <a:extLst>
              <a:ext uri="{FF2B5EF4-FFF2-40B4-BE49-F238E27FC236}">
                <a16:creationId xmlns:a16="http://schemas.microsoft.com/office/drawing/2014/main" id="{6EFA69D7-AD27-426C-19F2-61311233FF54}"/>
              </a:ext>
            </a:extLst>
          </p:cNvPr>
          <p:cNvSpPr>
            <a:spLocks noGrp="1"/>
          </p:cNvSpPr>
          <p:nvPr>
            <p:ph idx="1"/>
          </p:nvPr>
        </p:nvSpPr>
        <p:spPr/>
        <p:txBody>
          <a:bodyPr>
            <a:normAutofit/>
          </a:bodyPr>
          <a:lstStyle/>
          <a:p>
            <a:r>
              <a:rPr lang="en-IN" dirty="0"/>
              <a:t>Once we validate our findings, we will experiment with different models we have come across in our literature survey.</a:t>
            </a:r>
          </a:p>
          <a:p>
            <a:r>
              <a:rPr lang="en-IN" dirty="0"/>
              <a:t>The model used by our baseline “</a:t>
            </a:r>
            <a:r>
              <a:rPr lang="en-US" dirty="0">
                <a:hlinkClick r:id="rId2"/>
              </a:rPr>
              <a:t>Human Activity Recognition Based on a Modified Capsule Network</a:t>
            </a:r>
            <a:r>
              <a:rPr lang="en-IN" dirty="0"/>
              <a:t>”[2], is simple and looks like: -</a:t>
            </a:r>
          </a:p>
          <a:p>
            <a:endParaRPr lang="en-IN" dirty="0"/>
          </a:p>
          <a:p>
            <a:endParaRPr lang="en-IN" dirty="0"/>
          </a:p>
          <a:p>
            <a:endParaRPr lang="en-IN" dirty="0"/>
          </a:p>
          <a:p>
            <a:endParaRPr lang="en-IN" dirty="0"/>
          </a:p>
          <a:p>
            <a:r>
              <a:rPr lang="en-IN" dirty="0"/>
              <a:t>Not to be confused with 2D conv nets, we are using 1D conv nets as we are working on a time varying signal, and not on the spatial domain.</a:t>
            </a:r>
          </a:p>
          <a:p>
            <a:endParaRPr lang="en-IN" dirty="0"/>
          </a:p>
        </p:txBody>
      </p:sp>
      <p:sp>
        <p:nvSpPr>
          <p:cNvPr id="4" name="Slide Number Placeholder 3">
            <a:extLst>
              <a:ext uri="{FF2B5EF4-FFF2-40B4-BE49-F238E27FC236}">
                <a16:creationId xmlns:a16="http://schemas.microsoft.com/office/drawing/2014/main" id="{8B797160-400B-0921-3330-162392ECF5D9}"/>
              </a:ext>
            </a:extLst>
          </p:cNvPr>
          <p:cNvSpPr>
            <a:spLocks noGrp="1"/>
          </p:cNvSpPr>
          <p:nvPr>
            <p:ph type="sldNum" sz="quarter" idx="12"/>
          </p:nvPr>
        </p:nvSpPr>
        <p:spPr/>
        <p:txBody>
          <a:bodyPr/>
          <a:lstStyle/>
          <a:p>
            <a:fld id="{917C3962-B272-494B-9B95-87BC565E81CE}" type="slidenum">
              <a:rPr lang="en-IN" smtClean="0"/>
              <a:t>8</a:t>
            </a:fld>
            <a:endParaRPr lang="en-IN"/>
          </a:p>
        </p:txBody>
      </p:sp>
      <p:pic>
        <p:nvPicPr>
          <p:cNvPr id="6" name="Picture 5">
            <a:extLst>
              <a:ext uri="{FF2B5EF4-FFF2-40B4-BE49-F238E27FC236}">
                <a16:creationId xmlns:a16="http://schemas.microsoft.com/office/drawing/2014/main" id="{D61D78BB-B97D-CBCD-958B-9A83ED1A11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1300" y="2982886"/>
            <a:ext cx="3781364" cy="2051591"/>
          </a:xfrm>
          <a:prstGeom prst="rect">
            <a:avLst/>
          </a:prstGeom>
        </p:spPr>
      </p:pic>
    </p:spTree>
    <p:extLst>
      <p:ext uri="{BB962C8B-B14F-4D97-AF65-F5344CB8AC3E}">
        <p14:creationId xmlns:p14="http://schemas.microsoft.com/office/powerpoint/2010/main" val="3295376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54F7B-A3B8-28E4-4586-D94D5E022C13}"/>
              </a:ext>
            </a:extLst>
          </p:cNvPr>
          <p:cNvSpPr>
            <a:spLocks noGrp="1"/>
          </p:cNvSpPr>
          <p:nvPr>
            <p:ph type="title"/>
          </p:nvPr>
        </p:nvSpPr>
        <p:spPr/>
        <p:txBody>
          <a:bodyPr/>
          <a:lstStyle/>
          <a:p>
            <a:r>
              <a:rPr lang="en-IN" dirty="0"/>
              <a:t>Experiments: -</a:t>
            </a:r>
          </a:p>
        </p:txBody>
      </p:sp>
      <p:sp>
        <p:nvSpPr>
          <p:cNvPr id="3" name="Content Placeholder 2">
            <a:extLst>
              <a:ext uri="{FF2B5EF4-FFF2-40B4-BE49-F238E27FC236}">
                <a16:creationId xmlns:a16="http://schemas.microsoft.com/office/drawing/2014/main" id="{D3A326B6-C9C8-3034-5543-7B89C2E9EDEB}"/>
              </a:ext>
            </a:extLst>
          </p:cNvPr>
          <p:cNvSpPr>
            <a:spLocks noGrp="1"/>
          </p:cNvSpPr>
          <p:nvPr>
            <p:ph idx="1"/>
          </p:nvPr>
        </p:nvSpPr>
        <p:spPr/>
        <p:txBody>
          <a:bodyPr>
            <a:normAutofit fontScale="92500" lnSpcReduction="10000"/>
          </a:bodyPr>
          <a:lstStyle/>
          <a:p>
            <a:r>
              <a:rPr lang="en-IN" dirty="0"/>
              <a:t>Capsule networks are harder to train, as the dynamic routing algorithm is slower but at the same time its shown to give good performance on classifying tasks, and additionally, its been observed that capsules can be explainable and the embedding space represent abstract quantities which is a HUGE thing, as explainability in neural networks is still a open problem.</a:t>
            </a:r>
          </a:p>
          <a:p>
            <a:r>
              <a:rPr lang="en-IN" dirty="0"/>
              <a:t>To compare the performance of Capsule Networks, we would use the ideas of branch CNN-LSTM networks as in </a:t>
            </a:r>
            <a:r>
              <a:rPr lang="en-US" dirty="0"/>
              <a:t>“</a:t>
            </a:r>
            <a:r>
              <a:rPr lang="en-US" dirty="0">
                <a:hlinkClick r:id="rId2"/>
              </a:rPr>
              <a:t>BCL: A Branched CNN-LSTM Architecture for Human Activity Recognition Using Smartphone Sensors</a:t>
            </a:r>
            <a:r>
              <a:rPr lang="en-US" dirty="0"/>
              <a:t>”[4], try Contrastive Unsupervised learning techniques such as “</a:t>
            </a:r>
            <a:r>
              <a:rPr lang="en-US" dirty="0">
                <a:hlinkClick r:id="rId3"/>
              </a:rPr>
              <a:t>Virtual Fusion with Contrastive Learning for Single Sensor-based Activity Recognition</a:t>
            </a:r>
            <a:r>
              <a:rPr lang="en-US" dirty="0"/>
              <a:t>”[3] and further experiment with appropriate feature selection techniques like “</a:t>
            </a:r>
            <a:r>
              <a:rPr lang="en-US" dirty="0">
                <a:hlinkClick r:id="rId4"/>
              </a:rPr>
              <a:t>Human activity recognition from sensor data using spatial attention-aided CNN with genetic algorithm</a:t>
            </a:r>
            <a:r>
              <a:rPr lang="en-US" dirty="0"/>
              <a:t>”[5]</a:t>
            </a:r>
            <a:r>
              <a:rPr lang="en-IN" dirty="0"/>
              <a:t>. </a:t>
            </a:r>
            <a:r>
              <a:rPr lang="en-US" dirty="0"/>
              <a:t> </a:t>
            </a:r>
          </a:p>
          <a:p>
            <a:r>
              <a:rPr lang="en-US" dirty="0"/>
              <a:t>Furthermore, since Capsule networks are also representing embedding space, an autoencoder structure can be implemented as well, by adding a decoder to the model, and weighting the reconstruction loss to the classification loss. This promotes learning global features and prevents overfitting as the model has to retain all necessary information to reconstruct the input.</a:t>
            </a:r>
          </a:p>
        </p:txBody>
      </p:sp>
      <p:sp>
        <p:nvSpPr>
          <p:cNvPr id="4" name="Slide Number Placeholder 3">
            <a:extLst>
              <a:ext uri="{FF2B5EF4-FFF2-40B4-BE49-F238E27FC236}">
                <a16:creationId xmlns:a16="http://schemas.microsoft.com/office/drawing/2014/main" id="{DD146CC7-D7F8-8CCB-7224-69B2C76DA873}"/>
              </a:ext>
            </a:extLst>
          </p:cNvPr>
          <p:cNvSpPr>
            <a:spLocks noGrp="1"/>
          </p:cNvSpPr>
          <p:nvPr>
            <p:ph type="sldNum" sz="quarter" idx="12"/>
          </p:nvPr>
        </p:nvSpPr>
        <p:spPr/>
        <p:txBody>
          <a:bodyPr/>
          <a:lstStyle/>
          <a:p>
            <a:fld id="{917C3962-B272-494B-9B95-87BC565E81CE}" type="slidenum">
              <a:rPr lang="en-IN" smtClean="0"/>
              <a:t>9</a:t>
            </a:fld>
            <a:endParaRPr lang="en-IN"/>
          </a:p>
        </p:txBody>
      </p:sp>
    </p:spTree>
    <p:extLst>
      <p:ext uri="{BB962C8B-B14F-4D97-AF65-F5344CB8AC3E}">
        <p14:creationId xmlns:p14="http://schemas.microsoft.com/office/powerpoint/2010/main" val="21107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3133</TotalTime>
  <Words>1588</Words>
  <Application>Microsoft Office PowerPoint</Application>
  <PresentationFormat>Widescreen</PresentationFormat>
  <Paragraphs>86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Roboto</vt:lpstr>
      <vt:lpstr>Core Sans C 45 Regular</vt:lpstr>
      <vt:lpstr>Arial</vt:lpstr>
      <vt:lpstr>sohne</vt:lpstr>
      <vt:lpstr>Calibri</vt:lpstr>
      <vt:lpstr>Core Sans C 75 ExtraBold</vt:lpstr>
      <vt:lpstr>Office Theme</vt:lpstr>
      <vt:lpstr>Human Activity Recognition from Videos: - Minor Project Update 1</vt:lpstr>
      <vt:lpstr>Problem Statement: -</vt:lpstr>
      <vt:lpstr>Problem Motivation: -</vt:lpstr>
      <vt:lpstr>Literature Survey: -</vt:lpstr>
      <vt:lpstr>Literature Survey: -</vt:lpstr>
      <vt:lpstr>Dataset Analysis (UCI-HAR): -</vt:lpstr>
      <vt:lpstr>Experiments: -</vt:lpstr>
      <vt:lpstr>Experiments: -</vt:lpstr>
      <vt:lpstr>Experiments: -</vt:lpstr>
      <vt:lpstr>Approximate Timeline: -</vt:lpstr>
      <vt:lpstr>Bibliography: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manoj hp</dc:creator>
  <cp:lastModifiedBy>Abhinav Mahajan</cp:lastModifiedBy>
  <cp:revision>42</cp:revision>
  <dcterms:created xsi:type="dcterms:W3CDTF">2021-05-19T17:38:37Z</dcterms:created>
  <dcterms:modified xsi:type="dcterms:W3CDTF">2024-04-01T15:44:22Z</dcterms:modified>
</cp:coreProperties>
</file>