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68"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Comfortaa" panose="020B0604020202020204" charset="0"/>
      <p:regular r:id="rId14"/>
      <p:bold r:id="rId15"/>
    </p:embeddedFont>
    <p:embeddedFont>
      <p:font typeface="Nunito" panose="020B0604020202020204" charset="0"/>
      <p:regular r:id="rId16"/>
      <p:bold r:id="rId17"/>
      <p:italic r:id="rId18"/>
      <p:boldItalic r:id="rId19"/>
    </p:embeddedFont>
    <p:embeddedFont>
      <p:font typeface="Roboto Slab" panose="020B0604020202020204" charset="0"/>
      <p:regular r:id="rId20"/>
      <p:bold r:id="rId21"/>
    </p:embeddedFont>
    <p:embeddedFont>
      <p:font typeface="Source Code Pro" panose="020B0509030403020204" pitchFamily="49"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f88db8c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f88db8c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d65b2cc8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d65b2cc8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f88db8c4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f88db8c4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ab3ca862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ab3ca862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ab3ca862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ab3ca862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ab3ca862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ab3ca862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ab3ca862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ab3ca862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f88db8c4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f88db8c4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ab3ca862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ab3ca862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d65b2cc8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d65b2cc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6A1186-7F66-4AD3-AF42-4F9C23D5EBD9}" type="datetime3">
              <a:rPr lang="en-US" smtClean="0"/>
              <a:pPr/>
              <a:t>11 June 2021</a:t>
            </a:fld>
            <a:endParaRPr lang="en-US" dirty="0"/>
          </a:p>
        </p:txBody>
      </p:sp>
      <p:sp>
        <p:nvSpPr>
          <p:cNvPr id="5" name="Footer Placeholder 4"/>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pic>
        <p:nvPicPr>
          <p:cNvPr id="8" name="Picture 7"/>
          <p:cNvPicPr>
            <a:picLocks noChangeAspect="1"/>
          </p:cNvPicPr>
          <p:nvPr/>
        </p:nvPicPr>
        <p:blipFill>
          <a:blip r:embed="rId2"/>
          <a:stretch>
            <a:fillRect/>
          </a:stretch>
        </p:blipFill>
        <p:spPr>
          <a:xfrm>
            <a:off x="0" y="0"/>
            <a:ext cx="1143000" cy="1086061"/>
          </a:xfrm>
          <a:prstGeom prst="rect">
            <a:avLst/>
          </a:prstGeom>
        </p:spPr>
      </p:pic>
      <p:sp>
        <p:nvSpPr>
          <p:cNvPr id="19" name="Rectangle 18"/>
          <p:cNvSpPr/>
          <p:nvPr/>
        </p:nvSpPr>
        <p:spPr>
          <a:xfrm>
            <a:off x="419100" y="4374099"/>
            <a:ext cx="8239125" cy="515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9" name="Rectangle 8"/>
          <p:cNvSpPr/>
          <p:nvPr/>
        </p:nvSpPr>
        <p:spPr>
          <a:xfrm>
            <a:off x="1198529" y="4494458"/>
            <a:ext cx="7044236" cy="484748"/>
          </a:xfrm>
          <a:prstGeom prst="rect">
            <a:avLst/>
          </a:prstGeom>
        </p:spPr>
        <p:txBody>
          <a:bodyPr wrap="none" lIns="68580" tIns="34290" rIns="68580" bIns="34290">
            <a:spAutoFit/>
          </a:bodyPr>
          <a:lstStyle/>
          <a:p>
            <a:r>
              <a:rPr lang="en-US" sz="2700" dirty="0"/>
              <a:t>Indira College of Engineering Management, Pune</a:t>
            </a:r>
          </a:p>
        </p:txBody>
      </p:sp>
      <p:grpSp>
        <p:nvGrpSpPr>
          <p:cNvPr id="7" name="Group 19"/>
          <p:cNvGrpSpPr/>
          <p:nvPr/>
        </p:nvGrpSpPr>
        <p:grpSpPr>
          <a:xfrm>
            <a:off x="634604" y="4378768"/>
            <a:ext cx="7889695" cy="129543"/>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4"/>
          <p:cNvGrpSpPr/>
          <p:nvPr/>
        </p:nvGrpSpPr>
        <p:grpSpPr>
          <a:xfrm>
            <a:off x="2491698" y="2581138"/>
            <a:ext cx="4041500" cy="147153"/>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1C31B-DF65-4563-A9CC-D2F838312131}" type="datetime3">
              <a:rPr lang="en-US" smtClean="0"/>
              <a:pPr/>
              <a:t>11 June 2021</a:t>
            </a:fld>
            <a:endParaRPr lang="en-US"/>
          </a:p>
        </p:txBody>
      </p:sp>
      <p:sp>
        <p:nvSpPr>
          <p:cNvPr id="5" name="Footer Placeholder 4"/>
          <p:cNvSpPr>
            <a:spLocks noGrp="1"/>
          </p:cNvSpPr>
          <p:nvPr>
            <p:ph type="ftr" sz="quarter" idx="11"/>
          </p:nvPr>
        </p:nvSpPr>
        <p:spPr/>
        <p:txBody>
          <a:bodyPr/>
          <a:lstStyle/>
          <a:p>
            <a:r>
              <a:rPr lang="en-US"/>
              <a:t>Indira College of Engineering Management, 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7019650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1BC32-31DB-4CD8-A3B2-4C6660709449}" type="datetime3">
              <a:rPr lang="en-US" smtClean="0"/>
              <a:pPr/>
              <a:t>11 June 2021</a:t>
            </a:fld>
            <a:endParaRPr lang="en-US"/>
          </a:p>
        </p:txBody>
      </p:sp>
      <p:sp>
        <p:nvSpPr>
          <p:cNvPr id="5" name="Footer Placeholder 4"/>
          <p:cNvSpPr>
            <a:spLocks noGrp="1"/>
          </p:cNvSpPr>
          <p:nvPr>
            <p:ph type="ftr" sz="quarter" idx="11"/>
          </p:nvPr>
        </p:nvSpPr>
        <p:spPr/>
        <p:txBody>
          <a:bodyPr/>
          <a:lstStyle/>
          <a:p>
            <a:r>
              <a:rPr lang="en-US"/>
              <a:t>Indira College of Engineering Management, 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638271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E62908-D07D-4DA0-97AA-81A113A8C9AF}" type="datetime3">
              <a:rPr lang="en-US" smtClean="0"/>
              <a:pPr/>
              <a:t>11 June 2021</a:t>
            </a:fld>
            <a:endParaRPr lang="en-US"/>
          </a:p>
        </p:txBody>
      </p:sp>
      <p:sp>
        <p:nvSpPr>
          <p:cNvPr id="5" name="Footer Placeholder 4"/>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33810957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5264F-C5E3-4609-AD13-E9224F67D1A8}" type="datetime3">
              <a:rPr lang="en-US" smtClean="0"/>
              <a:pPr/>
              <a:t>11 June 2021</a:t>
            </a:fld>
            <a:endParaRPr lang="en-US"/>
          </a:p>
        </p:txBody>
      </p:sp>
      <p:sp>
        <p:nvSpPr>
          <p:cNvPr id="5" name="Footer Placeholder 4"/>
          <p:cNvSpPr>
            <a:spLocks noGrp="1"/>
          </p:cNvSpPr>
          <p:nvPr>
            <p:ph type="ftr" sz="quarter" idx="11"/>
          </p:nvPr>
        </p:nvSpPr>
        <p:spPr/>
        <p:txBody>
          <a:bodyPr/>
          <a:lstStyle/>
          <a:p>
            <a:r>
              <a:rPr lang="en-GB"/>
              <a:t>Indira College of Engineering Management, Pune</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0224920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1BFC70-200C-40C7-A90D-FC0DA567F194}" type="datetime3">
              <a:rPr lang="en-US" smtClean="0"/>
              <a:pPr/>
              <a:t>11 June 2021</a:t>
            </a:fld>
            <a:endParaRPr lang="en-US"/>
          </a:p>
        </p:txBody>
      </p:sp>
      <p:sp>
        <p:nvSpPr>
          <p:cNvPr id="6" name="Footer Placeholder 5"/>
          <p:cNvSpPr>
            <a:spLocks noGrp="1"/>
          </p:cNvSpPr>
          <p:nvPr>
            <p:ph type="ftr" sz="quarter" idx="11"/>
          </p:nvPr>
        </p:nvSpPr>
        <p:spPr/>
        <p:txBody>
          <a:bodyPr/>
          <a:lstStyle/>
          <a:p>
            <a:r>
              <a:rPr lang="en-US"/>
              <a:t>Indira College of Engineering Management, 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6034638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3C86B5-A080-4790-8240-57F974B36259}" type="datetime3">
              <a:rPr lang="en-US" smtClean="0"/>
              <a:pPr/>
              <a:t>11 June 2021</a:t>
            </a:fld>
            <a:endParaRPr lang="en-US"/>
          </a:p>
        </p:txBody>
      </p:sp>
      <p:sp>
        <p:nvSpPr>
          <p:cNvPr id="8" name="Footer Placeholder 7"/>
          <p:cNvSpPr>
            <a:spLocks noGrp="1"/>
          </p:cNvSpPr>
          <p:nvPr>
            <p:ph type="ftr" sz="quarter" idx="11"/>
          </p:nvPr>
        </p:nvSpPr>
        <p:spPr/>
        <p:txBody>
          <a:bodyPr/>
          <a:lstStyle/>
          <a:p>
            <a:r>
              <a:rPr lang="en-US"/>
              <a:t>Indira College of Engineering Management, Pune</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29476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5DE1EB-87FC-4ED3-BC08-B7EBDD4B15B7}" type="datetime3">
              <a:rPr lang="en-US" smtClean="0"/>
              <a:pPr/>
              <a:t>11 June 2021</a:t>
            </a:fld>
            <a:endParaRPr lang="en-US"/>
          </a:p>
        </p:txBody>
      </p:sp>
      <p:sp>
        <p:nvSpPr>
          <p:cNvPr id="4" name="Footer Placeholder 3"/>
          <p:cNvSpPr>
            <a:spLocks noGrp="1"/>
          </p:cNvSpPr>
          <p:nvPr>
            <p:ph type="ftr" sz="quarter" idx="11"/>
          </p:nvPr>
        </p:nvSpPr>
        <p:spPr/>
        <p:txBody>
          <a:bodyPr/>
          <a:lstStyle/>
          <a:p>
            <a:r>
              <a:rPr lang="en-GB"/>
              <a:t>Indira College of Engineering Management, Pune</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8356679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27A7E-17CB-4021-AD53-6AFC003E41FE}" type="datetime3">
              <a:rPr lang="en-US" smtClean="0"/>
              <a:pPr/>
              <a:t>11 June 2021</a:t>
            </a:fld>
            <a:endParaRPr lang="en-US"/>
          </a:p>
        </p:txBody>
      </p:sp>
      <p:sp>
        <p:nvSpPr>
          <p:cNvPr id="3" name="Footer Placeholder 2"/>
          <p:cNvSpPr>
            <a:spLocks noGrp="1"/>
          </p:cNvSpPr>
          <p:nvPr>
            <p:ph type="ftr" sz="quarter" idx="11"/>
          </p:nvPr>
        </p:nvSpPr>
        <p:spPr/>
        <p:txBody>
          <a:bodyPr/>
          <a:lstStyle/>
          <a:p>
            <a:r>
              <a:rPr lang="en-GB"/>
              <a:t>Indira College of Engineering Management, Pune</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8E156791-3053-4544-8458-4CCCFEC11AB1}" type="datetime3">
              <a:rPr lang="en-US" smtClean="0"/>
              <a:pPr/>
              <a:t>11 June 2021</a:t>
            </a:fld>
            <a:endParaRPr lang="en-US"/>
          </a:p>
        </p:txBody>
      </p:sp>
      <p:sp>
        <p:nvSpPr>
          <p:cNvPr id="6" name="Footer Placeholder 5"/>
          <p:cNvSpPr>
            <a:spLocks noGrp="1"/>
          </p:cNvSpPr>
          <p:nvPr>
            <p:ph type="ftr" sz="quarter" idx="11"/>
          </p:nvPr>
        </p:nvSpPr>
        <p:spPr/>
        <p:txBody>
          <a:bodyPr/>
          <a:lstStyle/>
          <a:p>
            <a:r>
              <a:rPr lang="en-US"/>
              <a:t>Indira College of Engineering Management, 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19190848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E5A991D0-8F05-4802-9EDE-F97CEDD02454}" type="datetime3">
              <a:rPr lang="en-US" smtClean="0"/>
              <a:pPr/>
              <a:t>11 June 2021</a:t>
            </a:fld>
            <a:endParaRPr lang="en-US"/>
          </a:p>
        </p:txBody>
      </p:sp>
      <p:sp>
        <p:nvSpPr>
          <p:cNvPr id="6" name="Footer Placeholder 5"/>
          <p:cNvSpPr>
            <a:spLocks noGrp="1"/>
          </p:cNvSpPr>
          <p:nvPr>
            <p:ph type="ftr" sz="quarter" idx="11"/>
          </p:nvPr>
        </p:nvSpPr>
        <p:spPr/>
        <p:txBody>
          <a:bodyPr/>
          <a:lstStyle/>
          <a:p>
            <a:r>
              <a:rPr lang="en-US"/>
              <a:t>Indira College of Engineering Management, 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p14="http://schemas.microsoft.com/office/powerpoint/2010/main" val="27774026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09815"/>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840385"/>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554F96F2-8625-4B71-A527-27DE8D2E1132}" type="datetime3">
              <a:rPr lang="en-US" smtClean="0"/>
              <a:pPr/>
              <a:t>11 June 2021</a:t>
            </a:fld>
            <a:endParaRPr lang="en-US"/>
          </a:p>
        </p:txBody>
      </p:sp>
      <p:sp>
        <p:nvSpPr>
          <p:cNvPr id="5" name="Footer Placeholder 4"/>
          <p:cNvSpPr>
            <a:spLocks noGrp="1"/>
          </p:cNvSpPr>
          <p:nvPr>
            <p:ph type="ftr" sz="quarter" idx="3"/>
          </p:nvPr>
        </p:nvSpPr>
        <p:spPr>
          <a:xfrm>
            <a:off x="3028950" y="4840385"/>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GB"/>
              <a:t>Indira College of Engineering Management, Pune</a:t>
            </a:r>
            <a:endParaRPr lang="en-US" dirty="0"/>
          </a:p>
        </p:txBody>
      </p:sp>
      <p:sp>
        <p:nvSpPr>
          <p:cNvPr id="6" name="Slide Number Placeholder 5"/>
          <p:cNvSpPr>
            <a:spLocks noGrp="1"/>
          </p:cNvSpPr>
          <p:nvPr>
            <p:ph type="sldNum" sz="quarter" idx="4"/>
          </p:nvPr>
        </p:nvSpPr>
        <p:spPr>
          <a:xfrm>
            <a:off x="6457950" y="4840385"/>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pic>
        <p:nvPicPr>
          <p:cNvPr id="7" name="Picture 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
            <a:ext cx="631535" cy="600075"/>
          </a:xfrm>
          <a:prstGeom prst="rect">
            <a:avLst/>
          </a:prstGeom>
        </p:spPr>
      </p:pic>
      <p:grpSp>
        <p:nvGrpSpPr>
          <p:cNvPr id="8" name="Group 12"/>
          <p:cNvGrpSpPr/>
          <p:nvPr/>
        </p:nvGrpSpPr>
        <p:grpSpPr>
          <a:xfrm>
            <a:off x="634604" y="4713904"/>
            <a:ext cx="7889695" cy="129543"/>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github.com/socketio/socket.io"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socket.io/docs/v4/client-api/" TargetMode="External"/><Relationship Id="rId5" Type="http://schemas.openxmlformats.org/officeDocument/2006/relationships/hyperlink" Target="https://github.com/socketio/socket.io-client" TargetMode="External"/><Relationship Id="rId4" Type="http://schemas.openxmlformats.org/officeDocument/2006/relationships/hyperlink" Target="https://socket.io/docs/v4/server-ap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API/WebSocke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github.com/visionmedia/debug" TargetMode="External"/><Relationship Id="rId5" Type="http://schemas.openxmlformats.org/officeDocument/2006/relationships/hyperlink" Target="https://caniuse.com/" TargetMode="External"/><Relationship Id="rId4" Type="http://schemas.openxmlformats.org/officeDocument/2006/relationships/hyperlink" Target="https://en.wikipedia.org/wiki/WebSocke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5476" y="1758154"/>
            <a:ext cx="7233047" cy="735724"/>
          </a:xfrm>
        </p:spPr>
        <p:txBody>
          <a:bodyPr>
            <a:noAutofit/>
          </a:bodyPr>
          <a:lstStyle/>
          <a:p>
            <a:r>
              <a:rPr lang="en-GB" sz="3200" dirty="0">
                <a:latin typeface="Nunito" panose="020B0604020202020204" charset="0"/>
              </a:rPr>
              <a:t>Real Time Chat</a:t>
            </a:r>
          </a:p>
          <a:p>
            <a:endParaRPr lang="en-US" sz="3000" dirty="0">
              <a:solidFill>
                <a:schemeClr val="tx2">
                  <a:lumMod val="60000"/>
                  <a:lumOff val="40000"/>
                </a:schemeClr>
              </a:solidFill>
              <a:latin typeface="Nunito" panose="020B0604020202020204" charset="0"/>
            </a:endParaRPr>
          </a:p>
          <a:p>
            <a:r>
              <a:rPr lang="en-US" sz="1200" dirty="0">
                <a:solidFill>
                  <a:srgbClr val="C00000"/>
                </a:solidFill>
                <a:latin typeface="Nunito" panose="020B0604020202020204" charset="0"/>
              </a:rPr>
              <a:t>				</a:t>
            </a:r>
          </a:p>
          <a:p>
            <a:pPr>
              <a:spcBef>
                <a:spcPct val="20000"/>
              </a:spcBef>
              <a:defRPr/>
            </a:pPr>
            <a:r>
              <a:rPr lang="en-US" sz="1400" dirty="0">
                <a:solidFill>
                  <a:srgbClr val="C00000"/>
                </a:solidFill>
                <a:latin typeface="Nunito" panose="020B0604020202020204" charset="0"/>
              </a:rPr>
              <a:t>			</a:t>
            </a:r>
            <a:r>
              <a:rPr lang="en-US" sz="1200" dirty="0">
                <a:solidFill>
                  <a:srgbClr val="C00000"/>
                </a:solidFill>
                <a:latin typeface="Nunito" panose="020B0604020202020204" charset="0"/>
              </a:rPr>
              <a:t>              				</a:t>
            </a:r>
            <a:endParaRPr lang="en-US" dirty="0">
              <a:solidFill>
                <a:srgbClr val="C00000"/>
              </a:solidFill>
              <a:latin typeface="Nunito" panose="020B0604020202020204" charset="0"/>
            </a:endParaRPr>
          </a:p>
          <a:p>
            <a:pPr>
              <a:lnSpc>
                <a:spcPct val="100000"/>
              </a:lnSpc>
              <a:spcBef>
                <a:spcPct val="20000"/>
              </a:spcBef>
              <a:defRPr/>
            </a:pPr>
            <a:endParaRPr lang="en-US" dirty="0">
              <a:solidFill>
                <a:srgbClr val="C00000"/>
              </a:solidFill>
              <a:latin typeface="Nunito" panose="020B0604020202020204" charset="0"/>
            </a:endParaRPr>
          </a:p>
        </p:txBody>
      </p:sp>
      <p:sp>
        <p:nvSpPr>
          <p:cNvPr id="6" name="Subtitle 2"/>
          <p:cNvSpPr txBox="1">
            <a:spLocks/>
          </p:cNvSpPr>
          <p:nvPr/>
        </p:nvSpPr>
        <p:spPr>
          <a:xfrm>
            <a:off x="1301315" y="2900855"/>
            <a:ext cx="6493669" cy="1294461"/>
          </a:xfrm>
          <a:prstGeom prst="rect">
            <a:avLst/>
          </a:prstGeom>
        </p:spPr>
        <p:txBody>
          <a:bodyPr vert="horz" lIns="73472" tIns="36737" rIns="73472" bIns="36737" rtlCol="0">
            <a:normAutofit/>
          </a:bodyPr>
          <a:lstStyle/>
          <a:p>
            <a:pPr algn="ctr">
              <a:spcBef>
                <a:spcPct val="20000"/>
              </a:spcBef>
              <a:defRPr/>
            </a:pPr>
            <a:endParaRPr lang="en-US" sz="1800" dirty="0">
              <a:solidFill>
                <a:schemeClr val="tx1">
                  <a:tint val="75000"/>
                </a:schemeClr>
              </a:solidFill>
            </a:endParaRPr>
          </a:p>
          <a:p>
            <a:pPr algn="ctr">
              <a:spcBef>
                <a:spcPct val="20000"/>
              </a:spcBef>
              <a:defRPr/>
            </a:pPr>
            <a:endParaRPr lang="en-US" sz="1900" dirty="0">
              <a:solidFill>
                <a:schemeClr val="tx1">
                  <a:tint val="75000"/>
                </a:schemeClr>
              </a:solidFill>
            </a:endParaRPr>
          </a:p>
        </p:txBody>
      </p:sp>
      <p:pic>
        <p:nvPicPr>
          <p:cNvPr id="7" name="Picture 3" descr="G:\Guest Lectures - Seminars - Workshops Conducted\PBS\images.jpg"/>
          <p:cNvPicPr>
            <a:picLocks noChangeAspect="1" noChangeArrowheads="1"/>
          </p:cNvPicPr>
          <p:nvPr/>
        </p:nvPicPr>
        <p:blipFill>
          <a:blip r:embed="rId2"/>
          <a:srcRect/>
          <a:stretch>
            <a:fillRect/>
          </a:stretch>
        </p:blipFill>
        <p:spPr bwMode="auto">
          <a:xfrm>
            <a:off x="7867055" y="60009"/>
            <a:ext cx="1125141" cy="939299"/>
          </a:xfrm>
          <a:prstGeom prst="rect">
            <a:avLst/>
          </a:prstGeom>
          <a:noFill/>
        </p:spPr>
      </p:pic>
      <p:sp>
        <p:nvSpPr>
          <p:cNvPr id="9" name="Rectangle 8"/>
          <p:cNvSpPr/>
          <p:nvPr/>
        </p:nvSpPr>
        <p:spPr>
          <a:xfrm>
            <a:off x="1301315" y="326605"/>
            <a:ext cx="6686547" cy="500137"/>
          </a:xfrm>
          <a:prstGeom prst="rect">
            <a:avLst/>
          </a:prstGeom>
        </p:spPr>
        <p:txBody>
          <a:bodyPr wrap="square" lIns="68580" tIns="34290" rIns="68580" bIns="34290">
            <a:spAutoFit/>
          </a:bodyPr>
          <a:lstStyle/>
          <a:p>
            <a:r>
              <a:rPr lang="en-US" sz="2800" dirty="0">
                <a:latin typeface="Nunito" panose="020B0604020202020204" charset="0"/>
              </a:rPr>
              <a:t>  Department of Computer Engineering</a:t>
            </a:r>
          </a:p>
        </p:txBody>
      </p:sp>
      <p:sp>
        <p:nvSpPr>
          <p:cNvPr id="2" name="TextBox 1">
            <a:extLst>
              <a:ext uri="{FF2B5EF4-FFF2-40B4-BE49-F238E27FC236}">
                <a16:creationId xmlns:a16="http://schemas.microsoft.com/office/drawing/2014/main" id="{B72918E0-EE57-44C9-8D35-3FFB3B8C1E31}"/>
              </a:ext>
            </a:extLst>
          </p:cNvPr>
          <p:cNvSpPr txBox="1"/>
          <p:nvPr/>
        </p:nvSpPr>
        <p:spPr>
          <a:xfrm>
            <a:off x="3751730" y="2870948"/>
            <a:ext cx="3523129" cy="1057982"/>
          </a:xfrm>
          <a:prstGeom prst="rect">
            <a:avLst/>
          </a:prstGeom>
          <a:noFill/>
        </p:spPr>
        <p:txBody>
          <a:bodyPr wrap="square" rtlCol="0">
            <a:spAutoFit/>
          </a:bodyPr>
          <a:lstStyle/>
          <a:p>
            <a:pPr>
              <a:lnSpc>
                <a:spcPct val="150000"/>
              </a:lnSpc>
              <a:spcBef>
                <a:spcPct val="20000"/>
              </a:spcBef>
              <a:defRPr/>
            </a:pPr>
            <a:r>
              <a:rPr lang="en-US" sz="1000" dirty="0">
                <a:solidFill>
                  <a:srgbClr val="C00000"/>
                </a:solidFill>
                <a:latin typeface="Nunito" panose="020B0604020202020204" charset="0"/>
              </a:rPr>
              <a:t>By: -   1) Deepak Bohara(22113)</a:t>
            </a:r>
          </a:p>
          <a:p>
            <a:pPr>
              <a:lnSpc>
                <a:spcPct val="150000"/>
              </a:lnSpc>
              <a:spcBef>
                <a:spcPct val="20000"/>
              </a:spcBef>
              <a:defRPr/>
            </a:pPr>
            <a:r>
              <a:rPr lang="en-US" sz="1000" dirty="0">
                <a:solidFill>
                  <a:srgbClr val="C00000"/>
                </a:solidFill>
                <a:latin typeface="Nunito" panose="020B0604020202020204" charset="0"/>
              </a:rPr>
              <a:t>           2)Abhinav </a:t>
            </a:r>
            <a:r>
              <a:rPr lang="en-US" sz="1000" dirty="0" err="1">
                <a:solidFill>
                  <a:srgbClr val="C00000"/>
                </a:solidFill>
                <a:latin typeface="Nunito" panose="020B0604020202020204" charset="0"/>
              </a:rPr>
              <a:t>Maindre</a:t>
            </a:r>
            <a:r>
              <a:rPr lang="en-US" sz="1000" dirty="0">
                <a:solidFill>
                  <a:srgbClr val="C00000"/>
                </a:solidFill>
                <a:latin typeface="Nunito" panose="020B0604020202020204" charset="0"/>
              </a:rPr>
              <a:t>(22101)</a:t>
            </a:r>
            <a:br>
              <a:rPr lang="en-US" sz="1000" dirty="0">
                <a:solidFill>
                  <a:srgbClr val="C00000"/>
                </a:solidFill>
                <a:latin typeface="Nunito" panose="020B0604020202020204" charset="0"/>
              </a:rPr>
            </a:br>
            <a:r>
              <a:rPr lang="en-US" sz="1000" dirty="0">
                <a:solidFill>
                  <a:srgbClr val="C00000"/>
                </a:solidFill>
                <a:latin typeface="Nunito" panose="020B0604020202020204" charset="0"/>
              </a:rPr>
              <a:t>           3) </a:t>
            </a:r>
            <a:r>
              <a:rPr lang="en-US" sz="1000" dirty="0" err="1">
                <a:solidFill>
                  <a:srgbClr val="C00000"/>
                </a:solidFill>
                <a:latin typeface="Nunito" panose="020B0604020202020204" charset="0"/>
              </a:rPr>
              <a:t>Vishwajeet</a:t>
            </a:r>
            <a:r>
              <a:rPr lang="en-US" sz="1000" dirty="0">
                <a:solidFill>
                  <a:srgbClr val="C00000"/>
                </a:solidFill>
                <a:latin typeface="Nunito" panose="020B0604020202020204" charset="0"/>
              </a:rPr>
              <a:t> </a:t>
            </a:r>
            <a:r>
              <a:rPr lang="en-US" sz="1000" dirty="0" err="1">
                <a:solidFill>
                  <a:srgbClr val="C00000"/>
                </a:solidFill>
                <a:latin typeface="Nunito" panose="020B0604020202020204" charset="0"/>
              </a:rPr>
              <a:t>Birajdar</a:t>
            </a:r>
            <a:r>
              <a:rPr lang="en-US" sz="1000" dirty="0">
                <a:solidFill>
                  <a:srgbClr val="C00000"/>
                </a:solidFill>
                <a:latin typeface="Nunito" panose="020B0604020202020204" charset="0"/>
              </a:rPr>
              <a:t>(22238)</a:t>
            </a:r>
          </a:p>
          <a:p>
            <a:pPr>
              <a:lnSpc>
                <a:spcPct val="150000"/>
              </a:lnSpc>
              <a:spcBef>
                <a:spcPct val="20000"/>
              </a:spcBef>
              <a:defRPr/>
            </a:pPr>
            <a:r>
              <a:rPr lang="en-US" sz="1000" dirty="0">
                <a:solidFill>
                  <a:srgbClr val="C00000"/>
                </a:solidFill>
                <a:latin typeface="Nunito" panose="020B0604020202020204" charset="0"/>
              </a:rPr>
              <a:t>           4)Vikas Dain (22239)</a:t>
            </a:r>
          </a:p>
        </p:txBody>
      </p:sp>
      <p:sp>
        <p:nvSpPr>
          <p:cNvPr id="4" name="TextBox 3">
            <a:extLst>
              <a:ext uri="{FF2B5EF4-FFF2-40B4-BE49-F238E27FC236}">
                <a16:creationId xmlns:a16="http://schemas.microsoft.com/office/drawing/2014/main" id="{40E9E8C5-69EC-4DA1-A313-77BD3D1DC161}"/>
              </a:ext>
            </a:extLst>
          </p:cNvPr>
          <p:cNvSpPr txBox="1"/>
          <p:nvPr/>
        </p:nvSpPr>
        <p:spPr>
          <a:xfrm>
            <a:off x="3691218" y="4029001"/>
            <a:ext cx="3798794" cy="261610"/>
          </a:xfrm>
          <a:prstGeom prst="rect">
            <a:avLst/>
          </a:prstGeom>
          <a:noFill/>
        </p:spPr>
        <p:txBody>
          <a:bodyPr wrap="square" rtlCol="0">
            <a:spAutoFit/>
          </a:bodyPr>
          <a:lstStyle/>
          <a:p>
            <a:r>
              <a:rPr lang="en-US" sz="1050" dirty="0">
                <a:solidFill>
                  <a:srgbClr val="C00000"/>
                </a:solidFill>
                <a:latin typeface="Nunito" panose="020B0604020202020204" charset="0"/>
              </a:rPr>
              <a:t>Guided by :- Manjusha </a:t>
            </a:r>
            <a:r>
              <a:rPr lang="en-US" sz="1050" dirty="0" err="1">
                <a:solidFill>
                  <a:srgbClr val="C00000"/>
                </a:solidFill>
                <a:latin typeface="Nunito" panose="020B0604020202020204" charset="0"/>
              </a:rPr>
              <a:t>Tatitya</a:t>
            </a:r>
            <a:endParaRPr lang="en-IN" sz="1050" dirty="0">
              <a:solidFill>
                <a:srgbClr val="C00000"/>
              </a:solidFill>
              <a:latin typeface="Nunito" panose="020B0604020202020204" charset="0"/>
            </a:endParaRPr>
          </a:p>
        </p:txBody>
      </p:sp>
    </p:spTree>
    <p:extLst>
      <p:ext uri="{BB962C8B-B14F-4D97-AF65-F5344CB8AC3E}">
        <p14:creationId xmlns:p14="http://schemas.microsoft.com/office/powerpoint/2010/main" val="178345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737170" y="615579"/>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latin typeface="Nunito" panose="020B0604020202020204" charset="0"/>
                <a:ea typeface="Comfortaa"/>
                <a:cs typeface="Comfortaa"/>
                <a:sym typeface="Comfortaa"/>
              </a:rPr>
              <a:t>        Challenges Faced -</a:t>
            </a:r>
            <a:endParaRPr sz="4000" dirty="0">
              <a:latin typeface="Nunito" panose="020B0604020202020204" charset="0"/>
              <a:ea typeface="Comfortaa"/>
              <a:cs typeface="Comfortaa"/>
              <a:sym typeface="Comfortaa"/>
            </a:endParaRPr>
          </a:p>
        </p:txBody>
      </p:sp>
      <p:sp>
        <p:nvSpPr>
          <p:cNvPr id="122" name="Google Shape;122;p23"/>
          <p:cNvSpPr txBox="1">
            <a:spLocks noGrp="1"/>
          </p:cNvSpPr>
          <p:nvPr>
            <p:ph type="body" idx="1"/>
          </p:nvPr>
        </p:nvSpPr>
        <p:spPr>
          <a:xfrm>
            <a:off x="311700" y="1248249"/>
            <a:ext cx="8520600" cy="3541889"/>
          </a:xfrm>
          <a:prstGeom prst="rect">
            <a:avLst/>
          </a:prstGeom>
          <a:noFill/>
          <a:ln>
            <a:noFill/>
          </a:ln>
        </p:spPr>
        <p:txBody>
          <a:bodyPr spcFirstLastPara="1" wrap="square" lIns="91425" tIns="91425" rIns="91425" bIns="91425" anchor="t" anchorCtr="0">
            <a:noAutofit/>
          </a:bodyPr>
          <a:lstStyle/>
          <a:p>
            <a:pPr marL="139700" lvl="0" indent="0" algn="l" rtl="0">
              <a:spcBef>
                <a:spcPts val="1500"/>
              </a:spcBef>
              <a:spcAft>
                <a:spcPts val="0"/>
              </a:spcAft>
              <a:buClr>
                <a:srgbClr val="012456"/>
              </a:buClr>
              <a:buSzPct val="100000"/>
              <a:buNone/>
            </a:pPr>
            <a:r>
              <a:rPr lang="en-GB" sz="1200" b="1" dirty="0">
                <a:solidFill>
                  <a:schemeClr val="tx1">
                    <a:lumMod val="65000"/>
                    <a:lumOff val="35000"/>
                  </a:schemeClr>
                </a:solidFill>
                <a:latin typeface="Nunito"/>
                <a:ea typeface="Nunito"/>
                <a:cs typeface="Nunito"/>
                <a:sym typeface="Nunito"/>
              </a:rPr>
              <a:t>1) Troubleshooting connection issues</a:t>
            </a:r>
            <a:endParaRPr sz="1200" b="1" dirty="0">
              <a:solidFill>
                <a:schemeClr val="tx1">
                  <a:lumMod val="65000"/>
                  <a:lumOff val="35000"/>
                </a:schemeClr>
              </a:solidFill>
              <a:latin typeface="Nunito"/>
              <a:ea typeface="Nunito"/>
              <a:cs typeface="Nunito"/>
              <a:sym typeface="Nunito"/>
            </a:endParaRPr>
          </a:p>
          <a:p>
            <a:pPr marL="457200" lvl="0" indent="-292100" algn="l" rtl="0">
              <a:spcBef>
                <a:spcPts val="2000"/>
              </a:spcBef>
              <a:spcAft>
                <a:spcPts val="0"/>
              </a:spcAft>
              <a:buClr>
                <a:srgbClr val="555555"/>
              </a:buClr>
              <a:buSzPct val="100000"/>
              <a:buFont typeface="Nunito"/>
              <a:buChar char="●"/>
            </a:pPr>
            <a:r>
              <a:rPr lang="en-GB" sz="1200" dirty="0">
                <a:solidFill>
                  <a:schemeClr val="tx1">
                    <a:lumMod val="65000"/>
                    <a:lumOff val="35000"/>
                  </a:schemeClr>
                </a:solidFill>
                <a:latin typeface="Nunito"/>
                <a:ea typeface="Nunito"/>
                <a:cs typeface="Nunito"/>
                <a:sym typeface="Nunito"/>
              </a:rPr>
              <a:t>anything between the user and the Socket.IO server may encounter a temporary failure or be restarted</a:t>
            </a:r>
            <a:endParaRPr sz="1200" dirty="0">
              <a:solidFill>
                <a:schemeClr val="tx1">
                  <a:lumMod val="65000"/>
                  <a:lumOff val="35000"/>
                </a:schemeClr>
              </a:solidFill>
              <a:latin typeface="Nunito"/>
              <a:ea typeface="Nunito"/>
              <a:cs typeface="Nunito"/>
              <a:sym typeface="Nunito"/>
            </a:endParaRPr>
          </a:p>
          <a:p>
            <a:pPr marL="457200" lvl="0" indent="-292100" algn="l" rtl="0">
              <a:spcBef>
                <a:spcPts val="0"/>
              </a:spcBef>
              <a:spcAft>
                <a:spcPts val="0"/>
              </a:spcAft>
              <a:buClr>
                <a:srgbClr val="555555"/>
              </a:buClr>
              <a:buSzPct val="100000"/>
              <a:buFont typeface="Nunito"/>
              <a:buChar char="●"/>
            </a:pPr>
            <a:r>
              <a:rPr lang="en-GB" sz="1200" dirty="0">
                <a:solidFill>
                  <a:schemeClr val="tx1">
                    <a:lumMod val="65000"/>
                    <a:lumOff val="35000"/>
                  </a:schemeClr>
                </a:solidFill>
                <a:latin typeface="Nunito"/>
                <a:ea typeface="Nunito"/>
                <a:cs typeface="Nunito"/>
                <a:sym typeface="Nunito"/>
              </a:rPr>
              <a:t>the server itself may be killed as part of an autoscaling policy</a:t>
            </a:r>
            <a:endParaRPr sz="1200" dirty="0">
              <a:solidFill>
                <a:schemeClr val="tx1">
                  <a:lumMod val="65000"/>
                  <a:lumOff val="35000"/>
                </a:schemeClr>
              </a:solidFill>
              <a:latin typeface="Nunito"/>
              <a:ea typeface="Nunito"/>
              <a:cs typeface="Nunito"/>
              <a:sym typeface="Nunito"/>
            </a:endParaRPr>
          </a:p>
          <a:p>
            <a:pPr marL="457200" lvl="0" indent="-292100" algn="l" rtl="0">
              <a:spcBef>
                <a:spcPts val="0"/>
              </a:spcBef>
              <a:spcAft>
                <a:spcPts val="0"/>
              </a:spcAft>
              <a:buClr>
                <a:srgbClr val="555555"/>
              </a:buClr>
              <a:buSzPct val="100000"/>
              <a:buFont typeface="Nunito"/>
              <a:buChar char="●"/>
            </a:pPr>
            <a:r>
              <a:rPr lang="en-GB" sz="1200" dirty="0">
                <a:solidFill>
                  <a:schemeClr val="tx1">
                    <a:lumMod val="65000"/>
                    <a:lumOff val="35000"/>
                  </a:schemeClr>
                </a:solidFill>
                <a:latin typeface="Nunito"/>
                <a:ea typeface="Nunito"/>
                <a:cs typeface="Nunito"/>
                <a:sym typeface="Nunito"/>
              </a:rPr>
              <a:t>the user may lose connection or switch from </a:t>
            </a:r>
            <a:r>
              <a:rPr lang="en-GB" sz="1200" dirty="0" err="1">
                <a:solidFill>
                  <a:schemeClr val="tx1">
                    <a:lumMod val="65000"/>
                    <a:lumOff val="35000"/>
                  </a:schemeClr>
                </a:solidFill>
                <a:latin typeface="Nunito"/>
                <a:ea typeface="Nunito"/>
                <a:cs typeface="Nunito"/>
                <a:sym typeface="Nunito"/>
              </a:rPr>
              <a:t>WiFi</a:t>
            </a:r>
            <a:r>
              <a:rPr lang="en-GB" sz="1200" dirty="0">
                <a:solidFill>
                  <a:schemeClr val="tx1">
                    <a:lumMod val="65000"/>
                    <a:lumOff val="35000"/>
                  </a:schemeClr>
                </a:solidFill>
                <a:latin typeface="Nunito"/>
                <a:ea typeface="Nunito"/>
                <a:cs typeface="Nunito"/>
                <a:sym typeface="Nunito"/>
              </a:rPr>
              <a:t> to 4G, in case of a mobile browser</a:t>
            </a:r>
            <a:endParaRPr sz="1200" dirty="0">
              <a:solidFill>
                <a:schemeClr val="tx1">
                  <a:lumMod val="65000"/>
                  <a:lumOff val="35000"/>
                </a:schemeClr>
              </a:solidFill>
              <a:latin typeface="Nunito"/>
              <a:ea typeface="Nunito"/>
              <a:cs typeface="Nunito"/>
              <a:sym typeface="Nunito"/>
            </a:endParaRPr>
          </a:p>
          <a:p>
            <a:pPr marL="457200" lvl="0" indent="-292100" algn="l" rtl="0">
              <a:spcBef>
                <a:spcPts val="0"/>
              </a:spcBef>
              <a:spcAft>
                <a:spcPts val="0"/>
              </a:spcAft>
              <a:buClr>
                <a:srgbClr val="555555"/>
              </a:buClr>
              <a:buSzPct val="100000"/>
              <a:buFont typeface="Nunito"/>
              <a:buChar char="●"/>
            </a:pPr>
            <a:r>
              <a:rPr lang="en-GB" sz="1200" dirty="0">
                <a:solidFill>
                  <a:schemeClr val="tx1">
                    <a:lumMod val="65000"/>
                    <a:lumOff val="35000"/>
                  </a:schemeClr>
                </a:solidFill>
                <a:latin typeface="Nunito"/>
                <a:ea typeface="Nunito"/>
                <a:cs typeface="Nunito"/>
                <a:sym typeface="Nunito"/>
              </a:rPr>
              <a:t>the browser itself may freeze an inactive tab</a:t>
            </a:r>
            <a:endParaRPr sz="1200" dirty="0">
              <a:solidFill>
                <a:schemeClr val="tx1">
                  <a:lumMod val="65000"/>
                  <a:lumOff val="35000"/>
                </a:schemeClr>
              </a:solidFill>
              <a:latin typeface="Nunito"/>
              <a:ea typeface="Nunito"/>
              <a:cs typeface="Nunito"/>
              <a:sym typeface="Nunito"/>
            </a:endParaRPr>
          </a:p>
          <a:p>
            <a:pPr marL="0" lvl="0" indent="0" algn="l" rtl="0">
              <a:spcBef>
                <a:spcPts val="1200"/>
              </a:spcBef>
              <a:spcAft>
                <a:spcPts val="0"/>
              </a:spcAft>
              <a:buNone/>
            </a:pPr>
            <a:r>
              <a:rPr lang="en-GB" sz="1200" dirty="0">
                <a:solidFill>
                  <a:schemeClr val="tx1">
                    <a:lumMod val="65000"/>
                    <a:lumOff val="35000"/>
                  </a:schemeClr>
                </a:solidFill>
                <a:latin typeface="Nunito"/>
                <a:ea typeface="Nunito"/>
                <a:cs typeface="Nunito"/>
                <a:sym typeface="Nunito"/>
              </a:rPr>
              <a:t> That being said, the Socket.IO client will always try to reconnect, unless specifically told otherwise.</a:t>
            </a:r>
            <a:endParaRPr sz="1200" dirty="0">
              <a:solidFill>
                <a:schemeClr val="tx1">
                  <a:lumMod val="65000"/>
                  <a:lumOff val="35000"/>
                </a:schemeClr>
              </a:solidFill>
              <a:latin typeface="Nunito"/>
              <a:ea typeface="Nunito"/>
              <a:cs typeface="Nunito"/>
              <a:sym typeface="Nunito"/>
            </a:endParaRPr>
          </a:p>
          <a:p>
            <a:pPr marL="0" lvl="0" indent="0" algn="l" rtl="0">
              <a:lnSpc>
                <a:spcPct val="160000"/>
              </a:lnSpc>
              <a:spcBef>
                <a:spcPts val="1200"/>
              </a:spcBef>
              <a:spcAft>
                <a:spcPts val="0"/>
              </a:spcAft>
              <a:buNone/>
            </a:pPr>
            <a:r>
              <a:rPr lang="en-GB" sz="1200" b="1" dirty="0">
                <a:solidFill>
                  <a:schemeClr val="tx1">
                    <a:lumMod val="65000"/>
                    <a:lumOff val="35000"/>
                  </a:schemeClr>
                </a:solidFill>
                <a:latin typeface="Nunito"/>
                <a:ea typeface="Nunito"/>
                <a:cs typeface="Nunito"/>
                <a:sym typeface="Nunito"/>
              </a:rPr>
              <a:t>  2) </a:t>
            </a:r>
            <a:r>
              <a:rPr lang="en-GB" sz="1200" b="1" dirty="0" err="1">
                <a:solidFill>
                  <a:schemeClr val="tx1">
                    <a:lumMod val="65000"/>
                    <a:lumOff val="35000"/>
                  </a:schemeClr>
                </a:solidFill>
                <a:highlight>
                  <a:srgbClr val="FFFFFF"/>
                </a:highlight>
                <a:latin typeface="Nunito"/>
                <a:ea typeface="Nunito"/>
                <a:cs typeface="Nunito"/>
                <a:sym typeface="Nunito"/>
              </a:rPr>
              <a:t>Callback</a:t>
            </a:r>
            <a:r>
              <a:rPr lang="en-GB" sz="1200" b="1" dirty="0">
                <a:solidFill>
                  <a:schemeClr val="tx1">
                    <a:lumMod val="65000"/>
                    <a:lumOff val="35000"/>
                  </a:schemeClr>
                </a:solidFill>
                <a:highlight>
                  <a:srgbClr val="FFFFFF"/>
                </a:highlight>
                <a:latin typeface="Nunito"/>
                <a:ea typeface="Nunito"/>
                <a:cs typeface="Nunito"/>
                <a:sym typeface="Nunito"/>
              </a:rPr>
              <a:t>-Centric</a:t>
            </a:r>
          </a:p>
          <a:p>
            <a:pPr marL="0" lvl="0" indent="0" algn="l" rtl="0">
              <a:lnSpc>
                <a:spcPct val="160000"/>
              </a:lnSpc>
              <a:spcBef>
                <a:spcPts val="1200"/>
              </a:spcBef>
              <a:spcAft>
                <a:spcPts val="0"/>
              </a:spcAft>
              <a:buNone/>
            </a:pPr>
            <a:r>
              <a:rPr lang="en-GB" sz="1200" dirty="0">
                <a:solidFill>
                  <a:schemeClr val="tx1">
                    <a:lumMod val="65000"/>
                    <a:lumOff val="35000"/>
                  </a:schemeClr>
                </a:solidFill>
                <a:highlight>
                  <a:srgbClr val="FFFFFF"/>
                </a:highlight>
                <a:latin typeface="Nunito"/>
                <a:ea typeface="Nunito"/>
                <a:cs typeface="Nunito"/>
                <a:sym typeface="Nunito"/>
              </a:rPr>
              <a:t>The </a:t>
            </a:r>
            <a:r>
              <a:rPr lang="en-GB" sz="1200" dirty="0" err="1">
                <a:solidFill>
                  <a:schemeClr val="tx1">
                    <a:lumMod val="65000"/>
                    <a:lumOff val="35000"/>
                  </a:schemeClr>
                </a:solidFill>
                <a:highlight>
                  <a:srgbClr val="FFFFFF"/>
                </a:highlight>
                <a:latin typeface="Nunito"/>
                <a:ea typeface="Nunito"/>
                <a:cs typeface="Nunito"/>
                <a:sym typeface="Nunito"/>
              </a:rPr>
              <a:t>callback</a:t>
            </a:r>
            <a:r>
              <a:rPr lang="en-GB" sz="1200" dirty="0">
                <a:solidFill>
                  <a:schemeClr val="tx1">
                    <a:lumMod val="65000"/>
                    <a:lumOff val="35000"/>
                  </a:schemeClr>
                </a:solidFill>
                <a:highlight>
                  <a:srgbClr val="FFFFFF"/>
                </a:highlight>
                <a:latin typeface="Nunito"/>
                <a:ea typeface="Nunito"/>
                <a:cs typeface="Nunito"/>
                <a:sym typeface="Nunito"/>
              </a:rPr>
              <a:t> centric nature of Socket.io is a real downside. </a:t>
            </a:r>
            <a:r>
              <a:rPr lang="en-GB" sz="1200" dirty="0" err="1">
                <a:solidFill>
                  <a:schemeClr val="tx1">
                    <a:lumMod val="65000"/>
                    <a:lumOff val="35000"/>
                  </a:schemeClr>
                </a:solidFill>
                <a:highlight>
                  <a:srgbClr val="FFFFFF"/>
                </a:highlight>
                <a:latin typeface="Nunito"/>
                <a:ea typeface="Nunito"/>
                <a:cs typeface="Nunito"/>
                <a:sym typeface="Nunito"/>
              </a:rPr>
              <a:t>Callbacks</a:t>
            </a:r>
            <a:r>
              <a:rPr lang="en-GB" sz="1200" dirty="0">
                <a:solidFill>
                  <a:schemeClr val="tx1">
                    <a:lumMod val="65000"/>
                    <a:lumOff val="35000"/>
                  </a:schemeClr>
                </a:solidFill>
                <a:highlight>
                  <a:srgbClr val="FFFFFF"/>
                </a:highlight>
                <a:latin typeface="Nunito"/>
                <a:ea typeface="Nunito"/>
                <a:cs typeface="Nunito"/>
                <a:sym typeface="Nunito"/>
              </a:rPr>
              <a:t> offer no such guarantees. If a </a:t>
            </a:r>
            <a:r>
              <a:rPr lang="en-GB" sz="1200" dirty="0" err="1">
                <a:solidFill>
                  <a:schemeClr val="tx1">
                    <a:lumMod val="65000"/>
                    <a:lumOff val="35000"/>
                  </a:schemeClr>
                </a:solidFill>
                <a:highlight>
                  <a:srgbClr val="FFFFFF"/>
                </a:highlight>
                <a:latin typeface="Nunito"/>
                <a:ea typeface="Nunito"/>
                <a:cs typeface="Nunito"/>
                <a:sym typeface="Nunito"/>
              </a:rPr>
              <a:t>callback</a:t>
            </a:r>
            <a:r>
              <a:rPr lang="en-GB" sz="1200" dirty="0">
                <a:solidFill>
                  <a:schemeClr val="tx1">
                    <a:lumMod val="65000"/>
                    <a:lumOff val="35000"/>
                  </a:schemeClr>
                </a:solidFill>
                <a:highlight>
                  <a:srgbClr val="FFFFFF"/>
                </a:highlight>
                <a:latin typeface="Nunito"/>
                <a:ea typeface="Nunito"/>
                <a:cs typeface="Nunito"/>
                <a:sym typeface="Nunito"/>
              </a:rPr>
              <a:t> needs to do a whole bunch of asynchronous tasks, there’s no way for it to go back to the caller and say, “Hey, can you wait a minute before you invoke me again, I just have to go and store this to a database.” So, an overzealous client can overwhelm a server as it sends events at a higher rate than it can process, causing the server to run out of memory or CPU.</a:t>
            </a:r>
            <a:endParaRPr sz="1200" b="1" dirty="0">
              <a:solidFill>
                <a:schemeClr val="tx1">
                  <a:lumMod val="65000"/>
                  <a:lumOff val="35000"/>
                </a:schemeClr>
              </a:solidFill>
              <a:highlight>
                <a:srgbClr val="FFFFFF"/>
              </a:highlight>
              <a:latin typeface="Nunito"/>
              <a:ea typeface="Nunito"/>
              <a:cs typeface="Nunito"/>
              <a:sym typeface="Nunito"/>
            </a:endParaRPr>
          </a:p>
          <a:p>
            <a:pPr marL="0" lvl="0" indent="0" algn="l" rtl="0">
              <a:lnSpc>
                <a:spcPct val="160000"/>
              </a:lnSpc>
              <a:spcBef>
                <a:spcPts val="1500"/>
              </a:spcBef>
              <a:spcAft>
                <a:spcPts val="0"/>
              </a:spcAft>
              <a:buNone/>
            </a:pPr>
            <a:endParaRPr sz="1200" dirty="0">
              <a:solidFill>
                <a:schemeClr val="tx1">
                  <a:lumMod val="65000"/>
                  <a:lumOff val="35000"/>
                </a:schemeClr>
              </a:solidFill>
              <a:latin typeface="Nunito"/>
              <a:ea typeface="Nunito"/>
              <a:cs typeface="Nunito"/>
              <a:sym typeface="Nunito"/>
            </a:endParaRPr>
          </a:p>
          <a:p>
            <a:pPr marL="0" lvl="0" indent="0" algn="l" rtl="0">
              <a:spcBef>
                <a:spcPts val="1500"/>
              </a:spcBef>
              <a:spcAft>
                <a:spcPts val="0"/>
              </a:spcAft>
              <a:buNone/>
            </a:pPr>
            <a:endParaRPr sz="1200" dirty="0">
              <a:solidFill>
                <a:schemeClr val="tx1">
                  <a:lumMod val="65000"/>
                  <a:lumOff val="35000"/>
                </a:schemeClr>
              </a:solidFill>
              <a:latin typeface="Nunito"/>
              <a:ea typeface="Nunito"/>
              <a:cs typeface="Nunito"/>
              <a:sym typeface="Nunito"/>
            </a:endParaRPr>
          </a:p>
          <a:p>
            <a:pPr marL="0" lvl="0" indent="0" algn="l" rtl="0">
              <a:lnSpc>
                <a:spcPct val="100000"/>
              </a:lnSpc>
              <a:spcBef>
                <a:spcPts val="0"/>
              </a:spcBef>
              <a:spcAft>
                <a:spcPts val="0"/>
              </a:spcAft>
              <a:buNone/>
            </a:pPr>
            <a:endParaRPr sz="1200" dirty="0">
              <a:solidFill>
                <a:schemeClr val="tx1">
                  <a:lumMod val="65000"/>
                  <a:lumOff val="35000"/>
                </a:schemeClr>
              </a:solidFill>
              <a:latin typeface="Nunito"/>
              <a:ea typeface="Nunito"/>
              <a:cs typeface="Nunito"/>
              <a:sym typeface="Nunito"/>
            </a:endParaRPr>
          </a:p>
          <a:p>
            <a:pPr marL="0" lvl="0" indent="0" algn="l" rtl="0">
              <a:spcBef>
                <a:spcPts val="1500"/>
              </a:spcBef>
              <a:spcAft>
                <a:spcPts val="1200"/>
              </a:spcAft>
              <a:buNone/>
            </a:pPr>
            <a:endParaRPr sz="1200" dirty="0">
              <a:solidFill>
                <a:schemeClr val="tx1">
                  <a:lumMod val="65000"/>
                  <a:lumOff val="35000"/>
                </a:schemeClr>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60652" y="770221"/>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latin typeface="Nunito"/>
                <a:ea typeface="Nunito"/>
                <a:cs typeface="Nunito"/>
                <a:sym typeface="Nunito"/>
              </a:rPr>
              <a:t>	Conclusion - </a:t>
            </a:r>
            <a:endParaRPr sz="4000" dirty="0">
              <a:latin typeface="Nunito"/>
              <a:ea typeface="Nunito"/>
              <a:cs typeface="Nunito"/>
              <a:sym typeface="Nunito"/>
            </a:endParaRPr>
          </a:p>
        </p:txBody>
      </p:sp>
      <p:sp>
        <p:nvSpPr>
          <p:cNvPr id="128" name="Google Shape;128;p24"/>
          <p:cNvSpPr txBox="1">
            <a:spLocks noGrp="1"/>
          </p:cNvSpPr>
          <p:nvPr>
            <p:ph type="body" idx="1"/>
          </p:nvPr>
        </p:nvSpPr>
        <p:spPr>
          <a:prstGeom prst="rect">
            <a:avLst/>
          </a:prstGeom>
        </p:spPr>
        <p:txBody>
          <a:bodyPr spcFirstLastPara="1" wrap="square" lIns="91425" tIns="91425" rIns="91425" bIns="91425" anchor="ctr" anchorCtr="0">
            <a:normAutofit/>
          </a:bodyPr>
          <a:lstStyle/>
          <a:p>
            <a:pPr marL="0" lvl="0" indent="0" algn="l" rtl="0">
              <a:lnSpc>
                <a:spcPct val="200000"/>
              </a:lnSpc>
              <a:spcBef>
                <a:spcPts val="0"/>
              </a:spcBef>
              <a:spcAft>
                <a:spcPts val="0"/>
              </a:spcAft>
              <a:buNone/>
            </a:pPr>
            <a:r>
              <a:rPr lang="en-US" sz="1600" dirty="0">
                <a:solidFill>
                  <a:schemeClr val="tx1">
                    <a:lumMod val="65000"/>
                    <a:lumOff val="35000"/>
                  </a:schemeClr>
                </a:solidFill>
                <a:latin typeface="Nunito" panose="020B0604020202020204" charset="0"/>
              </a:rPr>
              <a:t>We created the webpage successfully. Implemented the webpage using </a:t>
            </a:r>
            <a:r>
              <a:rPr lang="en-US" sz="1600" dirty="0" err="1">
                <a:solidFill>
                  <a:schemeClr val="tx1">
                    <a:lumMod val="65000"/>
                    <a:lumOff val="35000"/>
                  </a:schemeClr>
                </a:solidFill>
                <a:latin typeface="Nunito" panose="020B0604020202020204" charset="0"/>
              </a:rPr>
              <a:t>Html,Css</a:t>
            </a:r>
            <a:r>
              <a:rPr lang="en-US" sz="1600" dirty="0">
                <a:solidFill>
                  <a:schemeClr val="tx1">
                    <a:lumMod val="65000"/>
                    <a:lumOff val="35000"/>
                  </a:schemeClr>
                </a:solidFill>
                <a:latin typeface="Nunito" panose="020B0604020202020204" charset="0"/>
              </a:rPr>
              <a:t> &amp; </a:t>
            </a:r>
            <a:r>
              <a:rPr lang="en-US" sz="1600" dirty="0" err="1">
                <a:solidFill>
                  <a:schemeClr val="tx1">
                    <a:lumMod val="65000"/>
                    <a:lumOff val="35000"/>
                  </a:schemeClr>
                </a:solidFill>
                <a:latin typeface="Nunito" panose="020B0604020202020204" charset="0"/>
              </a:rPr>
              <a:t>Javascript</a:t>
            </a:r>
            <a:r>
              <a:rPr lang="en-US" sz="1600" dirty="0">
                <a:solidFill>
                  <a:schemeClr val="tx1">
                    <a:lumMod val="65000"/>
                    <a:lumOff val="35000"/>
                  </a:schemeClr>
                </a:solidFill>
                <a:latin typeface="Nunito" panose="020B0604020202020204" charset="0"/>
              </a:rPr>
              <a:t> in frontend &amp; Socket.io for Backend. Hosted using </a:t>
            </a:r>
            <a:r>
              <a:rPr lang="en-US" sz="1600" dirty="0" err="1">
                <a:solidFill>
                  <a:schemeClr val="tx1">
                    <a:lumMod val="65000"/>
                    <a:lumOff val="35000"/>
                  </a:schemeClr>
                </a:solidFill>
                <a:latin typeface="Nunito" panose="020B0604020202020204" charset="0"/>
              </a:rPr>
              <a:t>heroku</a:t>
            </a:r>
            <a:r>
              <a:rPr lang="en-US" sz="1600" dirty="0">
                <a:solidFill>
                  <a:schemeClr val="tx1">
                    <a:lumMod val="65000"/>
                    <a:lumOff val="35000"/>
                  </a:schemeClr>
                </a:solidFill>
                <a:latin typeface="Nunito" panose="020B0604020202020204" charset="0"/>
              </a:rPr>
              <a:t> &amp; git</a:t>
            </a:r>
          </a:p>
          <a:p>
            <a:pPr marL="0" lvl="0" indent="0" algn="l" rtl="0">
              <a:lnSpc>
                <a:spcPct val="200000"/>
              </a:lnSpc>
              <a:spcBef>
                <a:spcPts val="1200"/>
              </a:spcBef>
              <a:spcAft>
                <a:spcPts val="0"/>
              </a:spcAft>
              <a:buNone/>
            </a:pPr>
            <a:r>
              <a:rPr lang="en-US" sz="1600" dirty="0">
                <a:solidFill>
                  <a:schemeClr val="tx1">
                    <a:lumMod val="65000"/>
                    <a:lumOff val="35000"/>
                  </a:schemeClr>
                </a:solidFill>
                <a:latin typeface="Nunito" panose="020B0604020202020204" charset="0"/>
              </a:rPr>
              <a:t>Finally, we would like to conclude that our project is successfully working</a:t>
            </a:r>
          </a:p>
          <a:p>
            <a:pPr marL="0" lvl="0" indent="0" algn="l" rtl="0">
              <a:lnSpc>
                <a:spcPct val="200000"/>
              </a:lnSpc>
              <a:spcBef>
                <a:spcPts val="1200"/>
              </a:spcBef>
              <a:spcAft>
                <a:spcPts val="1200"/>
              </a:spcAft>
              <a:buNone/>
            </a:pPr>
            <a:endParaRPr lang="en-US" sz="1600" dirty="0">
              <a:solidFill>
                <a:schemeClr val="tx1">
                  <a:lumMod val="65000"/>
                  <a:lumOff val="35000"/>
                </a:schemeClr>
              </a:solidFill>
              <a:latin typeface="Nunito"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64000" y="772825"/>
            <a:ext cx="8202234" cy="667092"/>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4311" dirty="0">
                <a:latin typeface="Nunito" panose="020B0604020202020204" charset="0"/>
                <a:ea typeface="Comfortaa"/>
                <a:cs typeface="Comfortaa"/>
                <a:sym typeface="Comfortaa"/>
              </a:rPr>
              <a:t>What is Html &amp; CSS?</a:t>
            </a:r>
            <a:endParaRPr sz="4311" dirty="0">
              <a:latin typeface="Nunito" panose="020B0604020202020204" charset="0"/>
              <a:ea typeface="Comfortaa"/>
              <a:cs typeface="Comfortaa"/>
              <a:sym typeface="Comfortaa"/>
            </a:endParaRPr>
          </a:p>
        </p:txBody>
      </p:sp>
      <p:sp>
        <p:nvSpPr>
          <p:cNvPr id="69" name="Google Shape;69;p1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lnSpc>
                <a:spcPct val="200000"/>
              </a:lnSpc>
              <a:spcBef>
                <a:spcPts val="1100"/>
              </a:spcBef>
              <a:buNone/>
            </a:pPr>
            <a:r>
              <a:rPr lang="en-GB" sz="1300" dirty="0">
                <a:solidFill>
                  <a:schemeClr val="tx1">
                    <a:lumMod val="65000"/>
                    <a:lumOff val="35000"/>
                  </a:schemeClr>
                </a:solidFill>
                <a:latin typeface="Nunito"/>
                <a:ea typeface="Nunito"/>
                <a:cs typeface="Nunito"/>
                <a:sym typeface="Nunito"/>
              </a:rPr>
              <a:t>HTML is the standard markup language for Web pages.</a:t>
            </a:r>
            <a:endParaRPr sz="1300" dirty="0">
              <a:solidFill>
                <a:schemeClr val="tx1">
                  <a:lumMod val="65000"/>
                  <a:lumOff val="35000"/>
                </a:schemeClr>
              </a:solidFill>
              <a:latin typeface="Nunito"/>
              <a:ea typeface="Nunito"/>
              <a:cs typeface="Nunito"/>
              <a:sym typeface="Nunito"/>
            </a:endParaRPr>
          </a:p>
          <a:p>
            <a:pPr marL="0" indent="0">
              <a:lnSpc>
                <a:spcPct val="200000"/>
              </a:lnSpc>
              <a:spcBef>
                <a:spcPts val="1100"/>
              </a:spcBef>
              <a:buNone/>
            </a:pPr>
            <a:r>
              <a:rPr lang="en-GB" sz="1300" dirty="0">
                <a:solidFill>
                  <a:schemeClr val="tx1">
                    <a:lumMod val="65000"/>
                    <a:lumOff val="35000"/>
                  </a:schemeClr>
                </a:solidFill>
                <a:latin typeface="Nunito"/>
                <a:ea typeface="Nunito"/>
                <a:cs typeface="Nunito"/>
                <a:sym typeface="Nunito"/>
              </a:rPr>
              <a:t>With HTML you can create your own Website.</a:t>
            </a:r>
            <a:endParaRPr sz="1300" dirty="0">
              <a:solidFill>
                <a:schemeClr val="tx1">
                  <a:lumMod val="65000"/>
                  <a:lumOff val="35000"/>
                </a:schemeClr>
              </a:solidFill>
              <a:latin typeface="Nunito"/>
              <a:ea typeface="Nunito"/>
              <a:cs typeface="Nunito"/>
              <a:sym typeface="Nunito"/>
            </a:endParaRPr>
          </a:p>
          <a:p>
            <a:pPr marL="0" indent="0">
              <a:lnSpc>
                <a:spcPct val="200000"/>
              </a:lnSpc>
              <a:spcBef>
                <a:spcPts val="1100"/>
              </a:spcBef>
              <a:buNone/>
            </a:pPr>
            <a:r>
              <a:rPr lang="en-GB" sz="1300" dirty="0">
                <a:solidFill>
                  <a:schemeClr val="tx1">
                    <a:lumMod val="65000"/>
                    <a:lumOff val="35000"/>
                  </a:schemeClr>
                </a:solidFill>
                <a:latin typeface="Nunito"/>
                <a:ea typeface="Nunito"/>
                <a:cs typeface="Nunito"/>
                <a:sym typeface="Nunito"/>
              </a:rPr>
              <a:t>HTML is easy to learn </a:t>
            </a:r>
            <a:endParaRPr sz="1300" dirty="0">
              <a:solidFill>
                <a:schemeClr val="tx1">
                  <a:lumMod val="65000"/>
                  <a:lumOff val="35000"/>
                </a:schemeClr>
              </a:solidFill>
              <a:latin typeface="Nunito"/>
              <a:ea typeface="Nunito"/>
              <a:cs typeface="Nunito"/>
              <a:sym typeface="Nunito"/>
            </a:endParaRPr>
          </a:p>
          <a:p>
            <a:pPr marL="0" indent="0">
              <a:lnSpc>
                <a:spcPct val="200000"/>
              </a:lnSpc>
              <a:spcBef>
                <a:spcPts val="1100"/>
              </a:spcBef>
              <a:buNone/>
            </a:pPr>
            <a:r>
              <a:rPr lang="en-GB" sz="1300" dirty="0">
                <a:solidFill>
                  <a:schemeClr val="tx1">
                    <a:lumMod val="65000"/>
                    <a:lumOff val="35000"/>
                  </a:schemeClr>
                </a:solidFill>
                <a:latin typeface="Nunito"/>
                <a:ea typeface="Nunito"/>
                <a:cs typeface="Nunito"/>
                <a:sym typeface="Nunito"/>
              </a:rPr>
              <a:t>CSS is the language we use to style an HTML document.</a:t>
            </a:r>
            <a:endParaRPr sz="1300" dirty="0">
              <a:solidFill>
                <a:schemeClr val="tx1">
                  <a:lumMod val="65000"/>
                  <a:lumOff val="35000"/>
                </a:schemeClr>
              </a:solidFill>
              <a:latin typeface="Nunito"/>
              <a:ea typeface="Nunito"/>
              <a:cs typeface="Nunito"/>
              <a:sym typeface="Nunito"/>
            </a:endParaRPr>
          </a:p>
          <a:p>
            <a:pPr marL="0" indent="0">
              <a:lnSpc>
                <a:spcPct val="200000"/>
              </a:lnSpc>
              <a:spcBef>
                <a:spcPts val="1100"/>
              </a:spcBef>
              <a:buNone/>
            </a:pPr>
            <a:r>
              <a:rPr lang="en-GB" sz="1300" dirty="0">
                <a:solidFill>
                  <a:schemeClr val="tx1">
                    <a:lumMod val="65000"/>
                    <a:lumOff val="35000"/>
                  </a:schemeClr>
                </a:solidFill>
                <a:latin typeface="Nunito"/>
                <a:ea typeface="Nunito"/>
                <a:cs typeface="Nunito"/>
                <a:sym typeface="Nunito"/>
              </a:rPr>
              <a:t>CSS describes how HTML elements should be displayed.</a:t>
            </a:r>
            <a:endParaRPr sz="1300" dirty="0">
              <a:solidFill>
                <a:schemeClr val="tx1">
                  <a:lumMod val="65000"/>
                  <a:lumOff val="35000"/>
                </a:schemeClr>
              </a:solidFill>
              <a:latin typeface="Nunito"/>
              <a:ea typeface="Nunito"/>
              <a:cs typeface="Nunito"/>
              <a:sym typeface="Nunito"/>
            </a:endParaRPr>
          </a:p>
          <a:p>
            <a:pPr marL="0" indent="0">
              <a:lnSpc>
                <a:spcPct val="200000"/>
              </a:lnSpc>
              <a:spcBef>
                <a:spcPts val="1100"/>
              </a:spcBef>
              <a:spcAft>
                <a:spcPts val="1100"/>
              </a:spcAft>
              <a:buNone/>
            </a:pPr>
            <a:endParaRPr sz="1300" dirty="0">
              <a:solidFill>
                <a:srgbClr val="C00000"/>
              </a:solidFill>
              <a:highlight>
                <a:srgbClr val="D9EEE1"/>
              </a:highlight>
              <a:latin typeface="Verdana"/>
              <a:ea typeface="Verdana"/>
              <a:cs typeface="Verdana"/>
              <a:sym typeface="Verdana"/>
            </a:endParaRPr>
          </a:p>
        </p:txBody>
      </p:sp>
      <p:pic>
        <p:nvPicPr>
          <p:cNvPr id="70" name="Google Shape;70;p15"/>
          <p:cNvPicPr preferRelativeResize="0"/>
          <p:nvPr/>
        </p:nvPicPr>
        <p:blipFill>
          <a:blip r:embed="rId3">
            <a:alphaModFix/>
          </a:blip>
          <a:stretch>
            <a:fillRect/>
          </a:stretch>
        </p:blipFill>
        <p:spPr>
          <a:xfrm>
            <a:off x="7188425" y="37400"/>
            <a:ext cx="1893051" cy="115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64000" y="772825"/>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000" dirty="0">
                <a:latin typeface="Nunito" panose="020B0604020202020204" charset="0"/>
                <a:ea typeface="Comfortaa"/>
                <a:cs typeface="Comfortaa"/>
                <a:sym typeface="Comfortaa"/>
              </a:rPr>
              <a:t>What is JavaScript?</a:t>
            </a:r>
            <a:endParaRPr sz="4000" dirty="0">
              <a:latin typeface="Nunito" panose="020B0604020202020204" charset="0"/>
              <a:ea typeface="Comfortaa"/>
              <a:cs typeface="Comfortaa"/>
              <a:sym typeface="Comfortaa"/>
            </a:endParaRPr>
          </a:p>
        </p:txBody>
      </p:sp>
      <p:sp>
        <p:nvSpPr>
          <p:cNvPr id="76" name="Google Shape;76;p16"/>
          <p:cNvSpPr txBox="1">
            <a:spLocks noGrp="1"/>
          </p:cNvSpPr>
          <p:nvPr>
            <p:ph type="body" idx="1"/>
          </p:nvPr>
        </p:nvSpPr>
        <p:spPr>
          <a:prstGeom prst="rect">
            <a:avLst/>
          </a:prstGeom>
          <a:noFill/>
          <a:ln>
            <a:noFill/>
          </a:ln>
        </p:spPr>
        <p:txBody>
          <a:bodyPr spcFirstLastPara="1" wrap="square" lIns="91425" tIns="91425" rIns="91425" bIns="91425" anchor="ctr" anchorCtr="0">
            <a:noAutofit/>
          </a:bodyPr>
          <a:lstStyle/>
          <a:p>
            <a:pPr marL="0" lvl="0" indent="0" algn="l" rtl="0">
              <a:lnSpc>
                <a:spcPct val="200000"/>
              </a:lnSpc>
              <a:spcBef>
                <a:spcPts val="1100"/>
              </a:spcBef>
              <a:spcAft>
                <a:spcPts val="0"/>
              </a:spcAft>
              <a:buNone/>
            </a:pPr>
            <a:r>
              <a:rPr lang="en-GB" sz="1300" dirty="0">
                <a:solidFill>
                  <a:schemeClr val="tx1">
                    <a:lumMod val="65000"/>
                    <a:lumOff val="35000"/>
                  </a:schemeClr>
                </a:solidFill>
                <a:latin typeface="Nunito"/>
                <a:ea typeface="Nunito"/>
                <a:cs typeface="Nunito"/>
                <a:sym typeface="Nunito"/>
              </a:rPr>
              <a:t>JavaScript is the world's most popular programming language.</a:t>
            </a:r>
            <a:endParaRPr sz="1300" dirty="0">
              <a:solidFill>
                <a:schemeClr val="tx1">
                  <a:lumMod val="65000"/>
                  <a:lumOff val="35000"/>
                </a:schemeClr>
              </a:solidFill>
              <a:latin typeface="Nunito"/>
              <a:ea typeface="Nunito"/>
              <a:cs typeface="Nunito"/>
              <a:sym typeface="Nunito"/>
            </a:endParaRPr>
          </a:p>
          <a:p>
            <a:pPr marL="0" lvl="0" indent="0" algn="l" rtl="0">
              <a:lnSpc>
                <a:spcPct val="200000"/>
              </a:lnSpc>
              <a:spcBef>
                <a:spcPts val="1100"/>
              </a:spcBef>
              <a:spcAft>
                <a:spcPts val="0"/>
              </a:spcAft>
              <a:buNone/>
            </a:pPr>
            <a:r>
              <a:rPr lang="en-GB" sz="1300" dirty="0">
                <a:solidFill>
                  <a:schemeClr val="tx1">
                    <a:lumMod val="65000"/>
                    <a:lumOff val="35000"/>
                  </a:schemeClr>
                </a:solidFill>
                <a:latin typeface="Nunito"/>
                <a:ea typeface="Nunito"/>
                <a:cs typeface="Nunito"/>
                <a:sym typeface="Nunito"/>
              </a:rPr>
              <a:t>JavaScript is the programming language of the Web.</a:t>
            </a:r>
            <a:endParaRPr sz="1300" dirty="0">
              <a:solidFill>
                <a:schemeClr val="tx1">
                  <a:lumMod val="65000"/>
                  <a:lumOff val="35000"/>
                </a:schemeClr>
              </a:solidFill>
              <a:latin typeface="Nunito"/>
              <a:ea typeface="Nunito"/>
              <a:cs typeface="Nunito"/>
              <a:sym typeface="Nunito"/>
            </a:endParaRPr>
          </a:p>
          <a:p>
            <a:pPr marL="0" lvl="0" indent="0" algn="l" rtl="0">
              <a:lnSpc>
                <a:spcPct val="200000"/>
              </a:lnSpc>
              <a:spcBef>
                <a:spcPts val="1100"/>
              </a:spcBef>
              <a:spcAft>
                <a:spcPts val="0"/>
              </a:spcAft>
              <a:buNone/>
            </a:pPr>
            <a:r>
              <a:rPr lang="en-GB" sz="1300" dirty="0">
                <a:solidFill>
                  <a:schemeClr val="tx1">
                    <a:lumMod val="65000"/>
                    <a:lumOff val="35000"/>
                  </a:schemeClr>
                </a:solidFill>
                <a:latin typeface="Nunito"/>
                <a:ea typeface="Nunito"/>
                <a:cs typeface="Nunito"/>
                <a:sym typeface="Nunito"/>
              </a:rPr>
              <a:t>JavaScript is easy to learn.</a:t>
            </a:r>
            <a:endParaRPr sz="1300" dirty="0">
              <a:solidFill>
                <a:schemeClr val="tx1">
                  <a:lumMod val="65000"/>
                  <a:lumOff val="35000"/>
                </a:schemeClr>
              </a:solidFill>
              <a:latin typeface="Nunito"/>
              <a:ea typeface="Nunito"/>
              <a:cs typeface="Nunito"/>
              <a:sym typeface="Nunito"/>
            </a:endParaRPr>
          </a:p>
          <a:p>
            <a:pPr marL="457200" lvl="0" indent="0" algn="ctr" rtl="0">
              <a:lnSpc>
                <a:spcPct val="150000"/>
              </a:lnSpc>
              <a:spcBef>
                <a:spcPts val="1100"/>
              </a:spcBef>
              <a:spcAft>
                <a:spcPts val="1200"/>
              </a:spcAft>
              <a:buNone/>
            </a:pPr>
            <a:endParaRPr sz="1300" dirty="0">
              <a:solidFill>
                <a:srgbClr val="555555"/>
              </a:solidFill>
              <a:latin typeface="Nunito"/>
              <a:ea typeface="Nunito"/>
              <a:cs typeface="Nunito"/>
              <a:sym typeface="Nunito"/>
            </a:endParaRPr>
          </a:p>
        </p:txBody>
      </p:sp>
      <p:pic>
        <p:nvPicPr>
          <p:cNvPr id="77" name="Google Shape;77;p16"/>
          <p:cNvPicPr preferRelativeResize="0"/>
          <p:nvPr/>
        </p:nvPicPr>
        <p:blipFill>
          <a:blip r:embed="rId3">
            <a:alphaModFix/>
          </a:blip>
          <a:stretch>
            <a:fillRect/>
          </a:stretch>
        </p:blipFill>
        <p:spPr>
          <a:xfrm>
            <a:off x="7849275" y="50875"/>
            <a:ext cx="1222001" cy="1222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64000" y="772825"/>
            <a:ext cx="8520600" cy="8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000" dirty="0">
                <a:latin typeface="Nunito" panose="020B0604020202020204" charset="0"/>
                <a:ea typeface="Comfortaa"/>
                <a:cs typeface="Comfortaa"/>
                <a:sym typeface="Comfortaa"/>
              </a:rPr>
              <a:t>What is Socket.io?</a:t>
            </a:r>
            <a:endParaRPr sz="4000" dirty="0">
              <a:latin typeface="Nunito" panose="020B0604020202020204" charset="0"/>
              <a:ea typeface="Comfortaa"/>
              <a:cs typeface="Comfortaa"/>
              <a:sym typeface="Comfortaa"/>
            </a:endParaRPr>
          </a:p>
        </p:txBody>
      </p:sp>
      <p:sp>
        <p:nvSpPr>
          <p:cNvPr id="83" name="Google Shape;83;p17"/>
          <p:cNvSpPr txBox="1">
            <a:spLocks noGrp="1"/>
          </p:cNvSpPr>
          <p:nvPr>
            <p:ph type="body" idx="1"/>
          </p:nvPr>
        </p:nvSpPr>
        <p:spPr>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en-GB" sz="1300" dirty="0">
                <a:solidFill>
                  <a:schemeClr val="tx1">
                    <a:lumMod val="65000"/>
                    <a:lumOff val="35000"/>
                  </a:schemeClr>
                </a:solidFill>
                <a:latin typeface="Nunito"/>
                <a:ea typeface="Nunito"/>
                <a:cs typeface="Nunito"/>
                <a:sym typeface="Nunito"/>
              </a:rPr>
              <a:t>Socket.IO is a library that enables real-time, bidirectional and event-based communication between the browser and the server. It consists of:</a:t>
            </a:r>
            <a:endParaRPr sz="1300" dirty="0">
              <a:solidFill>
                <a:schemeClr val="tx1">
                  <a:lumMod val="65000"/>
                  <a:lumOff val="35000"/>
                </a:schemeClr>
              </a:solidFill>
              <a:latin typeface="Nunito"/>
              <a:ea typeface="Nunito"/>
              <a:cs typeface="Nunito"/>
              <a:sym typeface="Nunito"/>
            </a:endParaRPr>
          </a:p>
          <a:p>
            <a:pPr marL="457200" lvl="0" indent="-311150" algn="l" rtl="0">
              <a:spcBef>
                <a:spcPts val="2000"/>
              </a:spcBef>
              <a:spcAft>
                <a:spcPts val="0"/>
              </a:spcAft>
              <a:buClr>
                <a:srgbClr val="555555"/>
              </a:buClr>
              <a:buSzPts val="1300"/>
              <a:buFont typeface="Nunito"/>
              <a:buChar char="●"/>
            </a:pPr>
            <a:r>
              <a:rPr lang="en-GB" sz="1300" dirty="0">
                <a:solidFill>
                  <a:schemeClr val="tx1">
                    <a:lumMod val="65000"/>
                    <a:lumOff val="35000"/>
                  </a:schemeClr>
                </a:solidFill>
                <a:latin typeface="Nunito"/>
                <a:ea typeface="Nunito"/>
                <a:cs typeface="Nunito"/>
                <a:sym typeface="Nunito"/>
              </a:rPr>
              <a:t>a Node.js server: </a:t>
            </a:r>
            <a:r>
              <a:rPr lang="en-GB" sz="1300" u="sng" dirty="0">
                <a:solidFill>
                  <a:schemeClr val="tx1">
                    <a:lumMod val="65000"/>
                    <a:lumOff val="35000"/>
                  </a:schemeClr>
                </a:solidFill>
                <a:latin typeface="Nunito"/>
                <a:ea typeface="Nunito"/>
                <a:cs typeface="Nunito"/>
                <a:sym typeface="Nunito"/>
                <a:hlinkClick r:id="rId3">
                  <a:extLst>
                    <a:ext uri="{A12FA001-AC4F-418D-AE19-62706E023703}">
                      <ahyp:hlinkClr xmlns:ahyp="http://schemas.microsoft.com/office/drawing/2018/hyperlinkcolor" val="tx"/>
                    </a:ext>
                  </a:extLst>
                </a:hlinkClick>
              </a:rPr>
              <a:t>Source</a:t>
            </a:r>
            <a:r>
              <a:rPr lang="en-GB" sz="1300" dirty="0">
                <a:solidFill>
                  <a:schemeClr val="tx1">
                    <a:lumMod val="65000"/>
                    <a:lumOff val="35000"/>
                  </a:schemeClr>
                </a:solidFill>
                <a:latin typeface="Nunito"/>
                <a:ea typeface="Nunito"/>
                <a:cs typeface="Nunito"/>
                <a:sym typeface="Nunito"/>
              </a:rPr>
              <a:t> | </a:t>
            </a:r>
            <a:r>
              <a:rPr lang="en-GB" sz="1300" u="sng" dirty="0">
                <a:solidFill>
                  <a:schemeClr val="tx1">
                    <a:lumMod val="65000"/>
                    <a:lumOff val="35000"/>
                  </a:schemeClr>
                </a:solidFill>
                <a:latin typeface="Nunito"/>
                <a:ea typeface="Nunito"/>
                <a:cs typeface="Nunito"/>
                <a:sym typeface="Nunito"/>
                <a:hlinkClick r:id="rId4">
                  <a:extLst>
                    <a:ext uri="{A12FA001-AC4F-418D-AE19-62706E023703}">
                      <ahyp:hlinkClr xmlns:ahyp="http://schemas.microsoft.com/office/drawing/2018/hyperlinkcolor" val="tx"/>
                    </a:ext>
                  </a:extLst>
                </a:hlinkClick>
              </a:rPr>
              <a:t>API</a:t>
            </a:r>
            <a:endParaRPr sz="1300" u="sng" dirty="0">
              <a:solidFill>
                <a:schemeClr val="tx1">
                  <a:lumMod val="65000"/>
                  <a:lumOff val="35000"/>
                </a:schemeClr>
              </a:solidFill>
              <a:latin typeface="Nunito"/>
              <a:ea typeface="Nunito"/>
              <a:cs typeface="Nunito"/>
              <a:sym typeface="Nunito"/>
            </a:endParaRPr>
          </a:p>
          <a:p>
            <a:pPr marL="457200" lvl="0" indent="-311150" algn="l" rtl="0">
              <a:spcBef>
                <a:spcPts val="0"/>
              </a:spcBef>
              <a:spcAft>
                <a:spcPts val="0"/>
              </a:spcAft>
              <a:buClr>
                <a:srgbClr val="555555"/>
              </a:buClr>
              <a:buSzPts val="1300"/>
              <a:buFont typeface="Nunito"/>
              <a:buChar char="●"/>
            </a:pPr>
            <a:r>
              <a:rPr lang="en-GB" sz="1300" dirty="0">
                <a:solidFill>
                  <a:schemeClr val="tx1">
                    <a:lumMod val="65000"/>
                    <a:lumOff val="35000"/>
                  </a:schemeClr>
                </a:solidFill>
                <a:latin typeface="Nunito"/>
                <a:ea typeface="Nunito"/>
                <a:cs typeface="Nunito"/>
                <a:sym typeface="Nunito"/>
              </a:rPr>
              <a:t>a </a:t>
            </a:r>
            <a:r>
              <a:rPr lang="en-GB" sz="1300" dirty="0" err="1">
                <a:solidFill>
                  <a:schemeClr val="tx1">
                    <a:lumMod val="65000"/>
                    <a:lumOff val="35000"/>
                  </a:schemeClr>
                </a:solidFill>
                <a:latin typeface="Nunito"/>
                <a:ea typeface="Nunito"/>
                <a:cs typeface="Nunito"/>
                <a:sym typeface="Nunito"/>
              </a:rPr>
              <a:t>Javascript</a:t>
            </a:r>
            <a:r>
              <a:rPr lang="en-GB" sz="1300" dirty="0">
                <a:solidFill>
                  <a:schemeClr val="tx1">
                    <a:lumMod val="65000"/>
                    <a:lumOff val="35000"/>
                  </a:schemeClr>
                </a:solidFill>
                <a:latin typeface="Nunito"/>
                <a:ea typeface="Nunito"/>
                <a:cs typeface="Nunito"/>
                <a:sym typeface="Nunito"/>
              </a:rPr>
              <a:t> client library for the browser (which can be also run from Node.js): </a:t>
            </a:r>
            <a:r>
              <a:rPr lang="en-GB" sz="1300" u="sng" dirty="0">
                <a:solidFill>
                  <a:schemeClr val="tx1">
                    <a:lumMod val="65000"/>
                    <a:lumOff val="35000"/>
                  </a:schemeClr>
                </a:solidFill>
                <a:latin typeface="Nunito"/>
                <a:ea typeface="Nunito"/>
                <a:cs typeface="Nunito"/>
                <a:sym typeface="Nunito"/>
                <a:hlinkClick r:id="rId5">
                  <a:extLst>
                    <a:ext uri="{A12FA001-AC4F-418D-AE19-62706E023703}">
                      <ahyp:hlinkClr xmlns:ahyp="http://schemas.microsoft.com/office/drawing/2018/hyperlinkcolor" val="tx"/>
                    </a:ext>
                  </a:extLst>
                </a:hlinkClick>
              </a:rPr>
              <a:t>Source</a:t>
            </a:r>
            <a:r>
              <a:rPr lang="en-GB" sz="1300" dirty="0">
                <a:solidFill>
                  <a:schemeClr val="tx1">
                    <a:lumMod val="65000"/>
                    <a:lumOff val="35000"/>
                  </a:schemeClr>
                </a:solidFill>
                <a:latin typeface="Nunito"/>
                <a:ea typeface="Nunito"/>
                <a:cs typeface="Nunito"/>
                <a:sym typeface="Nunito"/>
              </a:rPr>
              <a:t> | </a:t>
            </a:r>
            <a:r>
              <a:rPr lang="en-GB" sz="1300" u="sng" dirty="0">
                <a:solidFill>
                  <a:schemeClr val="tx1">
                    <a:lumMod val="65000"/>
                    <a:lumOff val="35000"/>
                  </a:schemeClr>
                </a:solidFill>
                <a:latin typeface="Nunito"/>
                <a:ea typeface="Nunito"/>
                <a:cs typeface="Nunito"/>
                <a:sym typeface="Nunito"/>
                <a:hlinkClick r:id="rId6">
                  <a:extLst>
                    <a:ext uri="{A12FA001-AC4F-418D-AE19-62706E023703}">
                      <ahyp:hlinkClr xmlns:ahyp="http://schemas.microsoft.com/office/drawing/2018/hyperlinkcolor" val="tx"/>
                    </a:ext>
                  </a:extLst>
                </a:hlinkClick>
              </a:rPr>
              <a:t>API</a:t>
            </a:r>
            <a:endParaRPr sz="1300" u="sng" dirty="0">
              <a:solidFill>
                <a:schemeClr val="tx1">
                  <a:lumMod val="65000"/>
                  <a:lumOff val="35000"/>
                </a:schemeClr>
              </a:solidFill>
              <a:latin typeface="Nunito"/>
              <a:ea typeface="Nunito"/>
              <a:cs typeface="Nunito"/>
              <a:sym typeface="Nunito"/>
            </a:endParaRPr>
          </a:p>
          <a:p>
            <a:pPr marL="457200" lvl="0" indent="0" algn="ctr" rtl="0">
              <a:lnSpc>
                <a:spcPct val="150000"/>
              </a:lnSpc>
              <a:spcBef>
                <a:spcPts val="1200"/>
              </a:spcBef>
              <a:spcAft>
                <a:spcPts val="1200"/>
              </a:spcAft>
              <a:buNone/>
            </a:pPr>
            <a:endParaRPr sz="1900" dirty="0">
              <a:solidFill>
                <a:schemeClr val="tx1">
                  <a:lumMod val="65000"/>
                  <a:lumOff val="35000"/>
                </a:schemeClr>
              </a:solidFill>
              <a:latin typeface="Nunito"/>
              <a:ea typeface="Nunito"/>
              <a:cs typeface="Nunito"/>
              <a:sym typeface="Nunito"/>
            </a:endParaRPr>
          </a:p>
        </p:txBody>
      </p:sp>
      <p:pic>
        <p:nvPicPr>
          <p:cNvPr id="84" name="Google Shape;84;p17"/>
          <p:cNvPicPr preferRelativeResize="0"/>
          <p:nvPr/>
        </p:nvPicPr>
        <p:blipFill>
          <a:blip r:embed="rId7">
            <a:alphaModFix/>
          </a:blip>
          <a:stretch>
            <a:fillRect/>
          </a:stretch>
        </p:blipFill>
        <p:spPr>
          <a:xfrm>
            <a:off x="390700" y="3344413"/>
            <a:ext cx="8001000" cy="1247775"/>
          </a:xfrm>
          <a:prstGeom prst="rect">
            <a:avLst/>
          </a:prstGeom>
          <a:noFill/>
          <a:ln>
            <a:noFill/>
          </a:ln>
        </p:spPr>
      </p:pic>
      <p:pic>
        <p:nvPicPr>
          <p:cNvPr id="85" name="Google Shape;85;p17"/>
          <p:cNvPicPr preferRelativeResize="0"/>
          <p:nvPr/>
        </p:nvPicPr>
        <p:blipFill>
          <a:blip r:embed="rId8">
            <a:alphaModFix/>
          </a:blip>
          <a:stretch>
            <a:fillRect/>
          </a:stretch>
        </p:blipFill>
        <p:spPr>
          <a:xfrm>
            <a:off x="8185951" y="50926"/>
            <a:ext cx="905748" cy="9057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Nunito"/>
                <a:ea typeface="Nunito"/>
                <a:cs typeface="Nunito"/>
                <a:sym typeface="Nunito"/>
              </a:rPr>
              <a:t>Methodology -</a:t>
            </a:r>
            <a:endParaRPr>
              <a:latin typeface="Nunito"/>
              <a:ea typeface="Nunito"/>
              <a:cs typeface="Nunito"/>
              <a:sym typeface="Nunito"/>
            </a:endParaRPr>
          </a:p>
        </p:txBody>
      </p:sp>
      <p:sp>
        <p:nvSpPr>
          <p:cNvPr id="91" name="Google Shape;91;p18"/>
          <p:cNvSpPr txBox="1">
            <a:spLocks noGrp="1"/>
          </p:cNvSpPr>
          <p:nvPr>
            <p:ph type="body" idx="1"/>
          </p:nvPr>
        </p:nvSpPr>
        <p:spPr>
          <a:xfrm>
            <a:off x="311701" y="926115"/>
            <a:ext cx="3999900" cy="3692949"/>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GB" sz="6136" b="1" i="1" dirty="0">
                <a:solidFill>
                  <a:srgbClr val="000000"/>
                </a:solidFill>
                <a:latin typeface="Nunito"/>
                <a:ea typeface="Nunito"/>
                <a:cs typeface="Nunito"/>
                <a:sym typeface="Nunito"/>
              </a:rPr>
              <a:t>Developer Experience -</a:t>
            </a:r>
            <a:endParaRPr sz="6136" b="1" i="1" dirty="0">
              <a:solidFill>
                <a:srgbClr val="000000"/>
              </a:solidFill>
              <a:latin typeface="Nunito"/>
              <a:ea typeface="Nunito"/>
              <a:cs typeface="Nunito"/>
              <a:sym typeface="Nunito"/>
            </a:endParaRPr>
          </a:p>
          <a:p>
            <a:pPr marL="0" lvl="0" indent="0" algn="l" rtl="0">
              <a:spcBef>
                <a:spcPts val="0"/>
              </a:spcBef>
              <a:spcAft>
                <a:spcPts val="0"/>
              </a:spcAft>
              <a:buNone/>
            </a:pPr>
            <a:endParaRPr sz="2500" b="1" i="1" dirty="0">
              <a:latin typeface="Courier New"/>
              <a:ea typeface="Courier New"/>
              <a:cs typeface="Courier New"/>
              <a:sym typeface="Courier New"/>
            </a:endParaRPr>
          </a:p>
          <a:p>
            <a:pPr marL="0" lvl="0" indent="0" algn="l" rtl="0">
              <a:spcBef>
                <a:spcPts val="1200"/>
              </a:spcBef>
              <a:spcAft>
                <a:spcPts val="0"/>
              </a:spcAft>
              <a:buNone/>
            </a:pPr>
            <a:r>
              <a:rPr lang="en-GB" sz="4400" b="1" i="1" dirty="0">
                <a:solidFill>
                  <a:srgbClr val="555555"/>
                </a:solidFill>
              </a:rPr>
              <a:t>The client will try to establish a </a:t>
            </a:r>
            <a:r>
              <a:rPr lang="en-GB" sz="4400" b="1" i="1" u="sng" dirty="0">
                <a:solidFill>
                  <a:srgbClr val="555555"/>
                </a:solidFill>
                <a:hlinkClick r:id="rId3">
                  <a:extLst>
                    <a:ext uri="{A12FA001-AC4F-418D-AE19-62706E023703}">
                      <ahyp:hlinkClr xmlns:ahyp="http://schemas.microsoft.com/office/drawing/2018/hyperlinkcolor" val="tx"/>
                    </a:ext>
                  </a:extLst>
                </a:hlinkClick>
              </a:rPr>
              <a:t>WebSocket</a:t>
            </a:r>
            <a:r>
              <a:rPr lang="en-GB" sz="4400" b="1" i="1" dirty="0">
                <a:solidFill>
                  <a:srgbClr val="555555"/>
                </a:solidFill>
              </a:rPr>
              <a:t> connection if possible, and will fall back on HTTP long polling if not.</a:t>
            </a:r>
            <a:endParaRPr sz="4400" b="1" i="1" dirty="0">
              <a:solidFill>
                <a:srgbClr val="555555"/>
              </a:solidFill>
            </a:endParaRPr>
          </a:p>
          <a:p>
            <a:pPr marL="0" lvl="0" indent="0" algn="l" rtl="0">
              <a:spcBef>
                <a:spcPts val="1200"/>
              </a:spcBef>
              <a:spcAft>
                <a:spcPts val="0"/>
              </a:spcAft>
              <a:buNone/>
            </a:pPr>
            <a:r>
              <a:rPr lang="en-GB" sz="4400" b="1" i="1" dirty="0">
                <a:solidFill>
                  <a:srgbClr val="555555"/>
                </a:solidFill>
              </a:rPr>
              <a:t>WebSocket is a communication protocol which provides a full-duplex and low-latency channel between the server and the browser. More information can be found </a:t>
            </a:r>
            <a:r>
              <a:rPr lang="en-GB" sz="4400" b="1" i="1" u="sng" dirty="0">
                <a:solidFill>
                  <a:srgbClr val="555555"/>
                </a:solidFill>
                <a:hlinkClick r:id="rId4">
                  <a:extLst>
                    <a:ext uri="{A12FA001-AC4F-418D-AE19-62706E023703}">
                      <ahyp:hlinkClr xmlns:ahyp="http://schemas.microsoft.com/office/drawing/2018/hyperlinkcolor" val="tx"/>
                    </a:ext>
                  </a:extLst>
                </a:hlinkClick>
              </a:rPr>
              <a:t>here</a:t>
            </a:r>
            <a:r>
              <a:rPr lang="en-GB" sz="4400" b="1" i="1" dirty="0">
                <a:solidFill>
                  <a:srgbClr val="555555"/>
                </a:solidFill>
              </a:rPr>
              <a:t>.</a:t>
            </a:r>
            <a:endParaRPr sz="4400" b="1" i="1" dirty="0">
              <a:solidFill>
                <a:srgbClr val="555555"/>
              </a:solidFill>
            </a:endParaRPr>
          </a:p>
          <a:p>
            <a:pPr marL="0" lvl="0" indent="0" algn="l" rtl="0">
              <a:spcBef>
                <a:spcPts val="1200"/>
              </a:spcBef>
              <a:spcAft>
                <a:spcPts val="0"/>
              </a:spcAft>
              <a:buNone/>
            </a:pPr>
            <a:r>
              <a:rPr lang="en-GB" sz="4400" b="1" i="1" dirty="0">
                <a:solidFill>
                  <a:srgbClr val="555555"/>
                </a:solidFill>
              </a:rPr>
              <a:t>So, in the best-case scenario, provided that:</a:t>
            </a:r>
            <a:endParaRPr sz="4400" b="1" i="1" dirty="0">
              <a:solidFill>
                <a:srgbClr val="555555"/>
              </a:solidFill>
            </a:endParaRPr>
          </a:p>
          <a:p>
            <a:pPr marL="457200" lvl="0" indent="-298450" algn="l" rtl="0">
              <a:spcBef>
                <a:spcPts val="2000"/>
              </a:spcBef>
              <a:spcAft>
                <a:spcPts val="0"/>
              </a:spcAft>
              <a:buClr>
                <a:srgbClr val="555555"/>
              </a:buClr>
              <a:buSzPct val="100000"/>
              <a:buFont typeface="Source Code Pro"/>
              <a:buChar char="●"/>
            </a:pPr>
            <a:r>
              <a:rPr lang="en-GB" sz="4400" b="1" i="1" dirty="0">
                <a:solidFill>
                  <a:srgbClr val="555555"/>
                </a:solidFill>
              </a:rPr>
              <a:t>the browser supports WebSocket (</a:t>
            </a:r>
            <a:r>
              <a:rPr lang="en-GB" sz="4400" b="1" i="1" u="sng" dirty="0">
                <a:solidFill>
                  <a:srgbClr val="555555"/>
                </a:solidFill>
                <a:hlinkClick r:id="rId5">
                  <a:extLst>
                    <a:ext uri="{A12FA001-AC4F-418D-AE19-62706E023703}">
                      <ahyp:hlinkClr xmlns:ahyp="http://schemas.microsoft.com/office/drawing/2018/hyperlinkcolor" val="tx"/>
                    </a:ext>
                  </a:extLst>
                </a:hlinkClick>
              </a:rPr>
              <a:t>97%</a:t>
            </a:r>
            <a:r>
              <a:rPr lang="en-GB" sz="4400" b="1" i="1" dirty="0">
                <a:solidFill>
                  <a:srgbClr val="555555"/>
                </a:solidFill>
              </a:rPr>
              <a:t> of all browsers in 2020)</a:t>
            </a:r>
            <a:endParaRPr sz="4400" b="1" i="1" dirty="0">
              <a:solidFill>
                <a:srgbClr val="555555"/>
              </a:solidFill>
            </a:endParaRPr>
          </a:p>
          <a:p>
            <a:pPr marL="457200" lvl="0" indent="-298450" algn="l" rtl="0">
              <a:spcBef>
                <a:spcPts val="0"/>
              </a:spcBef>
              <a:spcAft>
                <a:spcPts val="0"/>
              </a:spcAft>
              <a:buClr>
                <a:srgbClr val="555555"/>
              </a:buClr>
              <a:buSzPct val="100000"/>
              <a:buFont typeface="Source Code Pro"/>
              <a:buChar char="●"/>
            </a:pPr>
            <a:r>
              <a:rPr lang="en-GB" sz="4400" b="1" i="1" dirty="0">
                <a:solidFill>
                  <a:srgbClr val="555555"/>
                </a:solidFill>
              </a:rPr>
              <a:t>there is no element (proxy, firewall, …) preventing WebSocket connections between the client and the server</a:t>
            </a:r>
            <a:endParaRPr sz="4400" b="1" i="1" dirty="0">
              <a:solidFill>
                <a:srgbClr val="555555"/>
              </a:solidFill>
            </a:endParaRPr>
          </a:p>
          <a:p>
            <a:pPr marL="0" lvl="0" indent="0" algn="l" rtl="0">
              <a:spcBef>
                <a:spcPts val="1200"/>
              </a:spcBef>
              <a:spcAft>
                <a:spcPts val="0"/>
              </a:spcAft>
              <a:buNone/>
            </a:pPr>
            <a:r>
              <a:rPr lang="en-GB" sz="4400" b="1" i="1" dirty="0">
                <a:solidFill>
                  <a:srgbClr val="555555"/>
                </a:solidFill>
              </a:rPr>
              <a:t>you can consider the Socket.IO client as a “slight” wrapper around the WebSocket API.</a:t>
            </a:r>
            <a:endParaRPr sz="4400" b="1" i="1" dirty="0">
              <a:solidFill>
                <a:srgbClr val="555555"/>
              </a:solidFill>
            </a:endParaRPr>
          </a:p>
          <a:p>
            <a:pPr marL="0" lvl="0" indent="0" algn="l" rtl="0">
              <a:spcBef>
                <a:spcPts val="1200"/>
              </a:spcBef>
              <a:spcAft>
                <a:spcPts val="0"/>
              </a:spcAft>
              <a:buNone/>
            </a:pPr>
            <a:endParaRPr sz="4400" b="1" i="1" dirty="0"/>
          </a:p>
          <a:p>
            <a:pPr marL="0" lvl="0" indent="0" algn="l" rtl="0">
              <a:spcBef>
                <a:spcPts val="1200"/>
              </a:spcBef>
              <a:spcAft>
                <a:spcPts val="1200"/>
              </a:spcAft>
              <a:buNone/>
            </a:pPr>
            <a:endParaRPr b="1" dirty="0"/>
          </a:p>
        </p:txBody>
      </p:sp>
      <p:sp>
        <p:nvSpPr>
          <p:cNvPr id="92" name="Google Shape;92;p18"/>
          <p:cNvSpPr txBox="1">
            <a:spLocks noGrp="1"/>
          </p:cNvSpPr>
          <p:nvPr>
            <p:ph type="body" idx="2"/>
          </p:nvPr>
        </p:nvSpPr>
        <p:spPr>
          <a:xfrm>
            <a:off x="4650865" y="926115"/>
            <a:ext cx="3999900" cy="3692949"/>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772" b="1" i="1" dirty="0">
                <a:solidFill>
                  <a:srgbClr val="000000"/>
                </a:solidFill>
                <a:latin typeface="Nunito"/>
                <a:ea typeface="Nunito"/>
                <a:cs typeface="Nunito"/>
                <a:sym typeface="Nunito"/>
              </a:rPr>
              <a:t>Debugging -</a:t>
            </a:r>
            <a:endParaRPr sz="2772" b="1" i="1" dirty="0">
              <a:solidFill>
                <a:srgbClr val="000000"/>
              </a:solidFill>
              <a:latin typeface="Nunito"/>
              <a:ea typeface="Nunito"/>
              <a:cs typeface="Nunito"/>
              <a:sym typeface="Nunito"/>
            </a:endParaRPr>
          </a:p>
          <a:p>
            <a:pPr marL="0" lvl="0" indent="0" algn="l" rtl="0">
              <a:spcBef>
                <a:spcPts val="0"/>
              </a:spcBef>
              <a:spcAft>
                <a:spcPts val="0"/>
              </a:spcAft>
              <a:buNone/>
            </a:pPr>
            <a:endParaRPr b="1" i="1" dirty="0"/>
          </a:p>
          <a:p>
            <a:pPr marL="0" lvl="0" indent="0" algn="l" rtl="0">
              <a:spcBef>
                <a:spcPts val="1200"/>
              </a:spcBef>
              <a:spcAft>
                <a:spcPts val="0"/>
              </a:spcAft>
              <a:buNone/>
            </a:pPr>
            <a:r>
              <a:rPr lang="en-GB" sz="1900" b="1" i="1" dirty="0">
                <a:solidFill>
                  <a:schemeClr val="tx1">
                    <a:lumMod val="65000"/>
                    <a:lumOff val="35000"/>
                  </a:schemeClr>
                </a:solidFill>
              </a:rPr>
              <a:t>Socket.IO is now completely instrumented by a minimalistic yet tremendously powerful utility called </a:t>
            </a:r>
            <a:r>
              <a:rPr lang="en-GB" sz="1900" b="1" i="1" u="sng" dirty="0">
                <a:solidFill>
                  <a:schemeClr val="tx1">
                    <a:lumMod val="65000"/>
                    <a:lumOff val="35000"/>
                  </a:schemeClr>
                </a:solidFill>
                <a:hlinkClick r:id="rId6">
                  <a:extLst>
                    <a:ext uri="{A12FA001-AC4F-418D-AE19-62706E023703}">
                      <ahyp:hlinkClr xmlns:ahyp="http://schemas.microsoft.com/office/drawing/2018/hyperlinkcolor" val="tx"/>
                    </a:ext>
                  </a:extLst>
                </a:hlinkClick>
              </a:rPr>
              <a:t>debug</a:t>
            </a:r>
            <a:r>
              <a:rPr lang="en-GB" sz="1900" b="1" i="1" dirty="0">
                <a:solidFill>
                  <a:schemeClr val="tx1">
                    <a:lumMod val="65000"/>
                    <a:lumOff val="35000"/>
                  </a:schemeClr>
                </a:solidFill>
              </a:rPr>
              <a:t> by TJ </a:t>
            </a:r>
            <a:r>
              <a:rPr lang="en-GB" sz="1900" b="1" i="1" dirty="0" err="1">
                <a:solidFill>
                  <a:schemeClr val="tx1">
                    <a:lumMod val="65000"/>
                    <a:lumOff val="35000"/>
                  </a:schemeClr>
                </a:solidFill>
              </a:rPr>
              <a:t>Holowaychuk</a:t>
            </a:r>
            <a:r>
              <a:rPr lang="en-GB" sz="1900" b="1" i="1" dirty="0">
                <a:solidFill>
                  <a:schemeClr val="tx1">
                    <a:lumMod val="65000"/>
                    <a:lumOff val="35000"/>
                  </a:schemeClr>
                </a:solidFill>
              </a:rPr>
              <a:t>.</a:t>
            </a:r>
            <a:endParaRPr sz="1900" b="1" i="1" dirty="0">
              <a:solidFill>
                <a:schemeClr val="tx1">
                  <a:lumMod val="65000"/>
                  <a:lumOff val="35000"/>
                </a:schemeClr>
              </a:solidFill>
            </a:endParaRPr>
          </a:p>
          <a:p>
            <a:pPr marL="0" lvl="0" indent="0" algn="l" rtl="0">
              <a:spcBef>
                <a:spcPts val="1200"/>
              </a:spcBef>
              <a:spcAft>
                <a:spcPts val="0"/>
              </a:spcAft>
              <a:buNone/>
            </a:pPr>
            <a:r>
              <a:rPr lang="en-GB" sz="1900" b="1" i="1" dirty="0">
                <a:solidFill>
                  <a:schemeClr val="tx1">
                    <a:lumMod val="65000"/>
                    <a:lumOff val="35000"/>
                  </a:schemeClr>
                </a:solidFill>
              </a:rPr>
              <a:t>Before 1.0, the Socket.IO server would default to logging everything out to the console. This turned out to be annoyingly verbose for many users (although extremely useful for others), so now we default to being completely silent by default.</a:t>
            </a:r>
            <a:endParaRPr sz="1900" b="1" i="1" dirty="0">
              <a:solidFill>
                <a:schemeClr val="tx1">
                  <a:lumMod val="65000"/>
                  <a:lumOff val="35000"/>
                </a:schemeClr>
              </a:solidFill>
            </a:endParaRPr>
          </a:p>
          <a:p>
            <a:pPr marL="0" lvl="0" indent="0" algn="l" rtl="0">
              <a:spcBef>
                <a:spcPts val="1200"/>
              </a:spcBef>
              <a:spcAft>
                <a:spcPts val="0"/>
              </a:spcAft>
              <a:buNone/>
            </a:pPr>
            <a:r>
              <a:rPr lang="en-GB" sz="1900" b="1" i="1" dirty="0">
                <a:solidFill>
                  <a:schemeClr val="tx1">
                    <a:lumMod val="65000"/>
                    <a:lumOff val="35000"/>
                  </a:schemeClr>
                </a:solidFill>
              </a:rPr>
              <a:t>The basic idea is that each module used by Socket.IO provides different debugging scopes that give you insight into the internals. By default, all output is suppressed, and you can opt into seeing messages by supplying the DEBUG env variable (Node.JS) or the </a:t>
            </a:r>
            <a:r>
              <a:rPr lang="en-GB" sz="1900" b="1" i="1" dirty="0" err="1">
                <a:solidFill>
                  <a:schemeClr val="tx1">
                    <a:lumMod val="65000"/>
                    <a:lumOff val="35000"/>
                  </a:schemeClr>
                </a:solidFill>
              </a:rPr>
              <a:t>localStorage.debug</a:t>
            </a:r>
            <a:r>
              <a:rPr lang="en-GB" sz="1900" b="1" i="1" dirty="0">
                <a:solidFill>
                  <a:schemeClr val="tx1">
                    <a:lumMod val="65000"/>
                    <a:lumOff val="35000"/>
                  </a:schemeClr>
                </a:solidFill>
              </a:rPr>
              <a:t> property (Browsers).</a:t>
            </a:r>
            <a:endParaRPr sz="1900" b="1" i="1" dirty="0">
              <a:solidFill>
                <a:schemeClr val="tx1">
                  <a:lumMod val="65000"/>
                  <a:lumOff val="35000"/>
                </a:schemeClr>
              </a:solidFill>
            </a:endParaRPr>
          </a:p>
          <a:p>
            <a:pPr marL="0" lvl="0" indent="0" algn="l" rtl="0">
              <a:spcBef>
                <a:spcPts val="1200"/>
              </a:spcBef>
              <a:spcAft>
                <a:spcPts val="1200"/>
              </a:spcAft>
              <a:buNone/>
            </a:pPr>
            <a:endParaRPr sz="12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prstGeom prst="rect">
            <a:avLst/>
          </a:prstGeom>
          <a:ln>
            <a:noFill/>
          </a:ln>
        </p:spPr>
        <p:txBody>
          <a:bodyPr spcFirstLastPara="1" wrap="square" lIns="91425" tIns="91425" rIns="91425" bIns="91425" anchor="t" anchorCtr="0">
            <a:normAutofit fontScale="90000"/>
          </a:bodyPr>
          <a:lstStyle/>
          <a:p>
            <a:pPr marL="0" lvl="0" indent="0" algn="l" rtl="0">
              <a:lnSpc>
                <a:spcPct val="211956"/>
              </a:lnSpc>
              <a:spcBef>
                <a:spcPts val="0"/>
              </a:spcBef>
              <a:spcAft>
                <a:spcPts val="0"/>
              </a:spcAft>
              <a:buNone/>
            </a:pPr>
            <a:r>
              <a:rPr lang="en-GB" dirty="0">
                <a:highlight>
                  <a:srgbClr val="FFFFFF"/>
                </a:highlight>
                <a:latin typeface="Nunito"/>
                <a:ea typeface="Nunito"/>
                <a:cs typeface="Nunito"/>
                <a:sym typeface="Nunito"/>
              </a:rPr>
              <a:t>System Requirements -</a:t>
            </a:r>
            <a:endParaRPr dirty="0">
              <a:highlight>
                <a:srgbClr val="FFFFFF"/>
              </a:highlight>
              <a:latin typeface="Nunito"/>
              <a:ea typeface="Nunito"/>
              <a:cs typeface="Nunito"/>
              <a:sym typeface="Nunito"/>
            </a:endParaRPr>
          </a:p>
          <a:p>
            <a:pPr marL="0" lvl="0" indent="0" algn="l" rtl="0">
              <a:spcBef>
                <a:spcPts val="2300"/>
              </a:spcBef>
              <a:spcAft>
                <a:spcPts val="0"/>
              </a:spcAft>
              <a:buNone/>
            </a:pP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p:txBody>
      </p:sp>
      <p:sp>
        <p:nvSpPr>
          <p:cNvPr id="98" name="Google Shape;98;p19"/>
          <p:cNvSpPr txBox="1">
            <a:spLocks noGrp="1"/>
          </p:cNvSpPr>
          <p:nvPr>
            <p:ph type="body" idx="1"/>
          </p:nvPr>
        </p:nvSpPr>
        <p:spPr>
          <a:xfrm>
            <a:off x="311700" y="1228675"/>
            <a:ext cx="3999900" cy="329626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25000"/>
              </a:lnSpc>
              <a:spcBef>
                <a:spcPts val="1700"/>
              </a:spcBef>
              <a:spcAft>
                <a:spcPts val="0"/>
              </a:spcAft>
              <a:buNone/>
            </a:pPr>
            <a:r>
              <a:rPr lang="en-GB" b="1" i="1" dirty="0">
                <a:solidFill>
                  <a:srgbClr val="1A1A1A"/>
                </a:solidFill>
                <a:highlight>
                  <a:srgbClr val="FFFFFF"/>
                </a:highlight>
                <a:latin typeface="+mj-lt"/>
                <a:ea typeface="Comfortaa"/>
                <a:cs typeface="Comfortaa"/>
                <a:sym typeface="Comfortaa"/>
              </a:rPr>
              <a:t>Software Requirement:-</a:t>
            </a:r>
            <a:endParaRPr i="1" dirty="0">
              <a:solidFill>
                <a:srgbClr val="1A1A1A"/>
              </a:solidFill>
              <a:highlight>
                <a:srgbClr val="FFFFFF"/>
              </a:highlight>
              <a:latin typeface="+mj-lt"/>
              <a:ea typeface="Courier New"/>
              <a:cs typeface="Courier New"/>
              <a:sym typeface="Courier New"/>
            </a:endParaRPr>
          </a:p>
          <a:p>
            <a:pPr marL="0" lvl="0" indent="0" algn="l" rtl="0">
              <a:spcBef>
                <a:spcPts val="2300"/>
              </a:spcBef>
              <a:spcAft>
                <a:spcPts val="0"/>
              </a:spcAft>
              <a:buNone/>
            </a:pPr>
            <a:r>
              <a:rPr lang="en-GB" i="1" dirty="0">
                <a:solidFill>
                  <a:srgbClr val="1A1A1A"/>
                </a:solidFill>
                <a:highlight>
                  <a:srgbClr val="FFFFFF"/>
                </a:highlight>
                <a:latin typeface="+mj-lt"/>
                <a:ea typeface="Courier New"/>
                <a:cs typeface="Courier New"/>
                <a:sym typeface="Courier New"/>
              </a:rPr>
              <a:t>For </a:t>
            </a:r>
            <a:r>
              <a:rPr lang="en-GB" i="1" dirty="0" err="1">
                <a:solidFill>
                  <a:srgbClr val="1A1A1A"/>
                </a:solidFill>
                <a:highlight>
                  <a:srgbClr val="FFFFFF"/>
                </a:highlight>
                <a:latin typeface="+mj-lt"/>
                <a:ea typeface="Courier New"/>
                <a:cs typeface="Courier New"/>
                <a:sym typeface="Courier New"/>
              </a:rPr>
              <a:t>Html,Css</a:t>
            </a:r>
            <a:r>
              <a:rPr lang="en-GB" i="1" dirty="0">
                <a:solidFill>
                  <a:srgbClr val="1A1A1A"/>
                </a:solidFill>
                <a:highlight>
                  <a:srgbClr val="FFFFFF"/>
                </a:highlight>
                <a:latin typeface="+mj-lt"/>
                <a:ea typeface="Courier New"/>
                <a:cs typeface="Courier New"/>
                <a:sym typeface="Courier New"/>
              </a:rPr>
              <a:t> &amp; </a:t>
            </a:r>
            <a:r>
              <a:rPr lang="en-GB" i="1" dirty="0" err="1">
                <a:solidFill>
                  <a:srgbClr val="1A1A1A"/>
                </a:solidFill>
                <a:highlight>
                  <a:srgbClr val="FFFFFF"/>
                </a:highlight>
                <a:latin typeface="+mj-lt"/>
                <a:ea typeface="Courier New"/>
                <a:cs typeface="Courier New"/>
                <a:sym typeface="Courier New"/>
              </a:rPr>
              <a:t>Javascript</a:t>
            </a:r>
            <a:r>
              <a:rPr lang="en-GB" i="1" dirty="0">
                <a:solidFill>
                  <a:srgbClr val="1A1A1A"/>
                </a:solidFill>
                <a:highlight>
                  <a:srgbClr val="FFFFFF"/>
                </a:highlight>
                <a:latin typeface="+mj-lt"/>
                <a:ea typeface="Courier New"/>
                <a:cs typeface="Courier New"/>
                <a:sym typeface="Courier New"/>
              </a:rPr>
              <a:t> :-</a:t>
            </a:r>
            <a:endParaRPr i="1" dirty="0">
              <a:solidFill>
                <a:srgbClr val="1A1A1A"/>
              </a:solidFill>
              <a:highlight>
                <a:srgbClr val="FFFFFF"/>
              </a:highlight>
              <a:latin typeface="+mj-lt"/>
              <a:ea typeface="Courier New"/>
              <a:cs typeface="Courier New"/>
              <a:sym typeface="Courier New"/>
            </a:endParaRPr>
          </a:p>
          <a:p>
            <a:pPr marL="0" lvl="0" indent="0" algn="l" rtl="0">
              <a:spcBef>
                <a:spcPts val="2300"/>
              </a:spcBef>
              <a:spcAft>
                <a:spcPts val="0"/>
              </a:spcAft>
              <a:buNone/>
            </a:pPr>
            <a:r>
              <a:rPr lang="en-GB" i="1" dirty="0">
                <a:solidFill>
                  <a:srgbClr val="1A1A1A"/>
                </a:solidFill>
                <a:highlight>
                  <a:srgbClr val="FFFFFF"/>
                </a:highlight>
                <a:latin typeface="+mj-lt"/>
                <a:ea typeface="Courier New"/>
                <a:cs typeface="Courier New"/>
                <a:sym typeface="Courier New"/>
              </a:rPr>
              <a:t>Compatible Web Browser</a:t>
            </a:r>
            <a:endParaRPr i="1" dirty="0">
              <a:solidFill>
                <a:srgbClr val="1A1A1A"/>
              </a:solidFill>
              <a:highlight>
                <a:srgbClr val="FFFFFF"/>
              </a:highlight>
              <a:latin typeface="+mj-lt"/>
              <a:ea typeface="Courier New"/>
              <a:cs typeface="Courier New"/>
              <a:sym typeface="Courier New"/>
            </a:endParaRPr>
          </a:p>
          <a:p>
            <a:pPr marL="0" lvl="0" indent="0" algn="l" rtl="0">
              <a:spcBef>
                <a:spcPts val="2300"/>
              </a:spcBef>
              <a:spcAft>
                <a:spcPts val="0"/>
              </a:spcAft>
              <a:buNone/>
            </a:pPr>
            <a:r>
              <a:rPr lang="en-GB" i="1" dirty="0">
                <a:solidFill>
                  <a:srgbClr val="1A1A1A"/>
                </a:solidFill>
                <a:highlight>
                  <a:srgbClr val="FFFFFF"/>
                </a:highlight>
                <a:latin typeface="+mj-lt"/>
                <a:ea typeface="Courier New"/>
                <a:cs typeface="Courier New"/>
                <a:sym typeface="Courier New"/>
              </a:rPr>
              <a:t>For Socket.io :-</a:t>
            </a:r>
            <a:endParaRPr i="1" dirty="0">
              <a:solidFill>
                <a:srgbClr val="1A1A1A"/>
              </a:solidFill>
              <a:highlight>
                <a:srgbClr val="FFFFFF"/>
              </a:highlight>
              <a:latin typeface="+mj-lt"/>
              <a:ea typeface="Courier New"/>
              <a:cs typeface="Courier New"/>
              <a:sym typeface="Courier New"/>
            </a:endParaRPr>
          </a:p>
          <a:p>
            <a:pPr marL="0" lvl="0" indent="0" algn="l" rtl="0">
              <a:spcBef>
                <a:spcPts val="2300"/>
              </a:spcBef>
              <a:spcAft>
                <a:spcPts val="0"/>
              </a:spcAft>
              <a:buNone/>
            </a:pPr>
            <a:r>
              <a:rPr lang="en-GB" i="1" dirty="0" err="1">
                <a:solidFill>
                  <a:srgbClr val="1A1A1A"/>
                </a:solidFill>
                <a:latin typeface="+mj-lt"/>
                <a:ea typeface="Courier New"/>
                <a:cs typeface="Courier New"/>
                <a:sym typeface="Courier New"/>
              </a:rPr>
              <a:t>npm</a:t>
            </a:r>
            <a:r>
              <a:rPr lang="en-GB" i="1" dirty="0">
                <a:solidFill>
                  <a:srgbClr val="1A1A1A"/>
                </a:solidFill>
                <a:latin typeface="+mj-lt"/>
                <a:ea typeface="Courier New"/>
                <a:cs typeface="Courier New"/>
                <a:sym typeface="Courier New"/>
              </a:rPr>
              <a:t> install socket.io</a:t>
            </a:r>
            <a:endParaRPr i="1" dirty="0">
              <a:solidFill>
                <a:srgbClr val="1A1A1A"/>
              </a:solidFill>
              <a:latin typeface="+mj-lt"/>
              <a:ea typeface="Courier New"/>
              <a:cs typeface="Courier New"/>
              <a:sym typeface="Courier New"/>
            </a:endParaRPr>
          </a:p>
          <a:p>
            <a:pPr marL="0" lvl="0" indent="0" algn="l" rtl="0">
              <a:spcBef>
                <a:spcPts val="2300"/>
              </a:spcBef>
              <a:spcAft>
                <a:spcPts val="0"/>
              </a:spcAft>
              <a:buNone/>
            </a:pPr>
            <a:endParaRPr sz="1387" i="1" dirty="0">
              <a:solidFill>
                <a:srgbClr val="1A1A1A"/>
              </a:solidFill>
              <a:highlight>
                <a:srgbClr val="FFFFFF"/>
              </a:highlight>
              <a:latin typeface="Courier New"/>
              <a:ea typeface="Courier New"/>
              <a:cs typeface="Courier New"/>
              <a:sym typeface="Courier New"/>
            </a:endParaRPr>
          </a:p>
          <a:p>
            <a:pPr marL="0" lvl="0" indent="0" algn="l" rtl="0">
              <a:spcBef>
                <a:spcPts val="2300"/>
              </a:spcBef>
              <a:spcAft>
                <a:spcPts val="0"/>
              </a:spcAft>
              <a:buNone/>
            </a:pPr>
            <a:endParaRPr sz="1387" i="1" dirty="0">
              <a:solidFill>
                <a:srgbClr val="1A1A1A"/>
              </a:solidFill>
              <a:highlight>
                <a:srgbClr val="FFFFFF"/>
              </a:highlight>
              <a:latin typeface="Courier New"/>
              <a:ea typeface="Courier New"/>
              <a:cs typeface="Courier New"/>
              <a:sym typeface="Courier New"/>
            </a:endParaRPr>
          </a:p>
          <a:p>
            <a:pPr marL="0" lvl="0" indent="0" algn="l" rtl="0">
              <a:spcBef>
                <a:spcPts val="2300"/>
              </a:spcBef>
              <a:spcAft>
                <a:spcPts val="1200"/>
              </a:spcAft>
              <a:buNone/>
            </a:pPr>
            <a:endParaRPr sz="1200" dirty="0">
              <a:solidFill>
                <a:srgbClr val="1A1A1A"/>
              </a:solidFill>
              <a:highlight>
                <a:srgbClr val="FFFFFF"/>
              </a:highlight>
              <a:latin typeface="Roboto Slab"/>
              <a:ea typeface="Roboto Slab"/>
              <a:cs typeface="Roboto Slab"/>
              <a:sym typeface="Roboto Slab"/>
            </a:endParaRPr>
          </a:p>
        </p:txBody>
      </p:sp>
      <p:sp>
        <p:nvSpPr>
          <p:cNvPr id="99" name="Google Shape;99;p19"/>
          <p:cNvSpPr txBox="1">
            <a:spLocks noGrp="1"/>
          </p:cNvSpPr>
          <p:nvPr>
            <p:ph type="body" idx="2"/>
          </p:nvPr>
        </p:nvSpPr>
        <p:spPr>
          <a:xfrm>
            <a:off x="4780250" y="1204375"/>
            <a:ext cx="3999900" cy="329626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endParaRPr lang="en-GB" sz="1100" b="1" i="1" dirty="0">
              <a:solidFill>
                <a:srgbClr val="000000"/>
              </a:solidFill>
              <a:latin typeface="+mj-lt"/>
              <a:ea typeface="Comfortaa"/>
              <a:cs typeface="Comfortaa"/>
              <a:sym typeface="Comfortaa"/>
            </a:endParaRPr>
          </a:p>
          <a:p>
            <a:pPr marL="0" lvl="0" indent="0" algn="l" rtl="0">
              <a:spcBef>
                <a:spcPts val="0"/>
              </a:spcBef>
              <a:spcAft>
                <a:spcPts val="0"/>
              </a:spcAft>
              <a:buNone/>
            </a:pPr>
            <a:r>
              <a:rPr lang="en-GB" sz="1100" b="1" i="1" dirty="0">
                <a:solidFill>
                  <a:srgbClr val="000000"/>
                </a:solidFill>
                <a:latin typeface="+mj-lt"/>
                <a:ea typeface="Comfortaa"/>
                <a:cs typeface="Comfortaa"/>
                <a:sym typeface="Comfortaa"/>
              </a:rPr>
              <a:t>Hardware Requirement:-</a:t>
            </a:r>
            <a:endParaRPr sz="1100" b="1" i="1" dirty="0">
              <a:solidFill>
                <a:srgbClr val="000000"/>
              </a:solidFill>
              <a:latin typeface="+mj-lt"/>
              <a:ea typeface="Comfortaa"/>
              <a:cs typeface="Comfortaa"/>
              <a:sym typeface="Comfortaa"/>
            </a:endParaRPr>
          </a:p>
          <a:p>
            <a:pPr marL="0" lvl="0" indent="0" algn="l" rtl="0">
              <a:spcBef>
                <a:spcPts val="1200"/>
              </a:spcBef>
              <a:spcAft>
                <a:spcPts val="0"/>
              </a:spcAft>
              <a:buNone/>
            </a:pPr>
            <a:endParaRPr sz="1100" b="1" i="1" dirty="0">
              <a:solidFill>
                <a:srgbClr val="000000"/>
              </a:solidFill>
              <a:latin typeface="+mj-lt"/>
              <a:ea typeface="Comfortaa"/>
              <a:cs typeface="Comfortaa"/>
              <a:sym typeface="Comfortaa"/>
            </a:endParaRPr>
          </a:p>
          <a:p>
            <a:pPr marL="457200" lvl="0" indent="-304800" algn="l" rtl="0">
              <a:lnSpc>
                <a:spcPct val="200000"/>
              </a:lnSpc>
              <a:spcBef>
                <a:spcPts val="1200"/>
              </a:spcBef>
              <a:spcAft>
                <a:spcPts val="0"/>
              </a:spcAft>
              <a:buClr>
                <a:srgbClr val="202124"/>
              </a:buClr>
              <a:buSzPts val="1200"/>
              <a:buFont typeface="Courier New"/>
              <a:buChar char="●"/>
            </a:pPr>
            <a:r>
              <a:rPr lang="en-GB" sz="1100" i="1" dirty="0">
                <a:solidFill>
                  <a:srgbClr val="202124"/>
                </a:solidFill>
                <a:highlight>
                  <a:srgbClr val="FFFFFF"/>
                </a:highlight>
                <a:latin typeface="+mj-lt"/>
                <a:ea typeface="Courier New"/>
                <a:cs typeface="Courier New"/>
                <a:sym typeface="Courier New"/>
              </a:rPr>
              <a:t>Processor: Minimum </a:t>
            </a:r>
            <a:r>
              <a:rPr lang="en-GB" sz="1100" i="1" dirty="0">
                <a:solidFill>
                  <a:srgbClr val="FF0000"/>
                </a:solidFill>
                <a:highlight>
                  <a:srgbClr val="FFFFFF"/>
                </a:highlight>
                <a:latin typeface="+mj-lt"/>
                <a:ea typeface="Courier New"/>
                <a:cs typeface="Courier New"/>
                <a:sym typeface="Courier New"/>
              </a:rPr>
              <a:t>1 GHz</a:t>
            </a:r>
            <a:r>
              <a:rPr lang="en-GB" sz="1100" i="1" dirty="0">
                <a:solidFill>
                  <a:srgbClr val="202124"/>
                </a:solidFill>
                <a:highlight>
                  <a:srgbClr val="FFFFFF"/>
                </a:highlight>
                <a:latin typeface="+mj-lt"/>
                <a:ea typeface="Courier New"/>
                <a:cs typeface="Courier New"/>
                <a:sym typeface="Courier New"/>
              </a:rPr>
              <a:t>; Recommended </a:t>
            </a:r>
            <a:r>
              <a:rPr lang="en-GB" sz="1100" i="1" dirty="0">
                <a:solidFill>
                  <a:srgbClr val="FF0000"/>
                </a:solidFill>
                <a:highlight>
                  <a:srgbClr val="FFFFFF"/>
                </a:highlight>
                <a:latin typeface="+mj-lt"/>
                <a:ea typeface="Courier New"/>
                <a:cs typeface="Courier New"/>
                <a:sym typeface="Courier New"/>
              </a:rPr>
              <a:t>2GHz</a:t>
            </a:r>
            <a:r>
              <a:rPr lang="en-GB" sz="1100" i="1" dirty="0">
                <a:solidFill>
                  <a:srgbClr val="202124"/>
                </a:solidFill>
                <a:highlight>
                  <a:srgbClr val="FFFFFF"/>
                </a:highlight>
                <a:latin typeface="+mj-lt"/>
                <a:ea typeface="Courier New"/>
                <a:cs typeface="Courier New"/>
                <a:sym typeface="Courier New"/>
              </a:rPr>
              <a:t> or more.</a:t>
            </a:r>
            <a:endParaRPr sz="1100" i="1" dirty="0">
              <a:solidFill>
                <a:srgbClr val="202124"/>
              </a:solidFill>
              <a:highlight>
                <a:srgbClr val="FFFFFF"/>
              </a:highlight>
              <a:latin typeface="+mj-lt"/>
              <a:ea typeface="Courier New"/>
              <a:cs typeface="Courier New"/>
              <a:sym typeface="Courier New"/>
            </a:endParaRPr>
          </a:p>
          <a:p>
            <a:pPr marL="457200" lvl="0" indent="-304800" algn="l" rtl="0">
              <a:lnSpc>
                <a:spcPct val="200000"/>
              </a:lnSpc>
              <a:spcBef>
                <a:spcPts val="0"/>
              </a:spcBef>
              <a:spcAft>
                <a:spcPts val="0"/>
              </a:spcAft>
              <a:buClr>
                <a:srgbClr val="202124"/>
              </a:buClr>
              <a:buSzPts val="1200"/>
              <a:buFont typeface="Courier New"/>
              <a:buChar char="●"/>
            </a:pPr>
            <a:r>
              <a:rPr lang="en-GB" sz="1100" i="1" dirty="0">
                <a:solidFill>
                  <a:srgbClr val="202124"/>
                </a:solidFill>
                <a:highlight>
                  <a:srgbClr val="FFFFFF"/>
                </a:highlight>
                <a:latin typeface="+mj-lt"/>
                <a:ea typeface="Courier New"/>
                <a:cs typeface="Courier New"/>
                <a:sym typeface="Courier New"/>
              </a:rPr>
              <a:t>Ethernet connection (LAN) OR a wireless adapter (Wi-Fi)</a:t>
            </a:r>
            <a:endParaRPr sz="1100" i="1" dirty="0">
              <a:solidFill>
                <a:srgbClr val="202124"/>
              </a:solidFill>
              <a:highlight>
                <a:srgbClr val="FFFFFF"/>
              </a:highlight>
              <a:latin typeface="+mj-lt"/>
              <a:ea typeface="Courier New"/>
              <a:cs typeface="Courier New"/>
              <a:sym typeface="Courier New"/>
            </a:endParaRPr>
          </a:p>
          <a:p>
            <a:pPr marL="457200" lvl="0" indent="-304800" algn="l" rtl="0">
              <a:lnSpc>
                <a:spcPct val="200000"/>
              </a:lnSpc>
              <a:spcBef>
                <a:spcPts val="0"/>
              </a:spcBef>
              <a:spcAft>
                <a:spcPts val="0"/>
              </a:spcAft>
              <a:buClr>
                <a:srgbClr val="202124"/>
              </a:buClr>
              <a:buSzPts val="1200"/>
              <a:buFont typeface="Courier New"/>
              <a:buChar char="●"/>
            </a:pPr>
            <a:r>
              <a:rPr lang="en-GB" sz="1100" i="1" dirty="0">
                <a:solidFill>
                  <a:srgbClr val="202124"/>
                </a:solidFill>
                <a:highlight>
                  <a:srgbClr val="FFFFFF"/>
                </a:highlight>
                <a:latin typeface="+mj-lt"/>
                <a:ea typeface="Courier New"/>
                <a:cs typeface="Courier New"/>
                <a:sym typeface="Courier New"/>
              </a:rPr>
              <a:t>Hard Drive: Minimum </a:t>
            </a:r>
            <a:r>
              <a:rPr lang="en-GB" sz="1100" i="1" dirty="0">
                <a:solidFill>
                  <a:srgbClr val="FF0000"/>
                </a:solidFill>
                <a:highlight>
                  <a:srgbClr val="FFFFFF"/>
                </a:highlight>
                <a:latin typeface="+mj-lt"/>
                <a:ea typeface="Courier New"/>
                <a:cs typeface="Courier New"/>
                <a:sym typeface="Courier New"/>
              </a:rPr>
              <a:t>32 GB</a:t>
            </a:r>
            <a:r>
              <a:rPr lang="en-GB" sz="1100" i="1" dirty="0">
                <a:solidFill>
                  <a:srgbClr val="202124"/>
                </a:solidFill>
                <a:highlight>
                  <a:srgbClr val="FFFFFF"/>
                </a:highlight>
                <a:latin typeface="+mj-lt"/>
                <a:ea typeface="Courier New"/>
                <a:cs typeface="Courier New"/>
                <a:sym typeface="Courier New"/>
              </a:rPr>
              <a:t>; Recommended </a:t>
            </a:r>
            <a:r>
              <a:rPr lang="en-GB" sz="1100" i="1" dirty="0">
                <a:solidFill>
                  <a:srgbClr val="FF0000"/>
                </a:solidFill>
                <a:highlight>
                  <a:srgbClr val="FFFFFF"/>
                </a:highlight>
                <a:latin typeface="+mj-lt"/>
                <a:ea typeface="Courier New"/>
                <a:cs typeface="Courier New"/>
                <a:sym typeface="Courier New"/>
              </a:rPr>
              <a:t>64 GB</a:t>
            </a:r>
            <a:r>
              <a:rPr lang="en-GB" sz="1100" i="1" dirty="0">
                <a:solidFill>
                  <a:srgbClr val="202124"/>
                </a:solidFill>
                <a:highlight>
                  <a:srgbClr val="FFFFFF"/>
                </a:highlight>
                <a:latin typeface="+mj-lt"/>
                <a:ea typeface="Courier New"/>
                <a:cs typeface="Courier New"/>
                <a:sym typeface="Courier New"/>
              </a:rPr>
              <a:t> or more.</a:t>
            </a:r>
            <a:endParaRPr sz="1100" i="1" dirty="0">
              <a:solidFill>
                <a:srgbClr val="202124"/>
              </a:solidFill>
              <a:highlight>
                <a:srgbClr val="FFFFFF"/>
              </a:highlight>
              <a:latin typeface="+mj-lt"/>
              <a:ea typeface="Courier New"/>
              <a:cs typeface="Courier New"/>
              <a:sym typeface="Courier New"/>
            </a:endParaRPr>
          </a:p>
          <a:p>
            <a:pPr marL="457200" lvl="0" indent="-304800" algn="l" rtl="0">
              <a:lnSpc>
                <a:spcPct val="200000"/>
              </a:lnSpc>
              <a:spcBef>
                <a:spcPts val="0"/>
              </a:spcBef>
              <a:spcAft>
                <a:spcPts val="0"/>
              </a:spcAft>
              <a:buClr>
                <a:srgbClr val="202124"/>
              </a:buClr>
              <a:buSzPts val="1200"/>
              <a:buFont typeface="Courier New"/>
              <a:buChar char="●"/>
            </a:pPr>
            <a:r>
              <a:rPr lang="en-GB" sz="1100" i="1" dirty="0">
                <a:solidFill>
                  <a:srgbClr val="202124"/>
                </a:solidFill>
                <a:highlight>
                  <a:srgbClr val="FFFFFF"/>
                </a:highlight>
                <a:latin typeface="+mj-lt"/>
                <a:ea typeface="Courier New"/>
                <a:cs typeface="Courier New"/>
                <a:sym typeface="Courier New"/>
              </a:rPr>
              <a:t>Memory (RAM): Minimum </a:t>
            </a:r>
            <a:r>
              <a:rPr lang="en-GB" sz="1100" i="1" dirty="0">
                <a:solidFill>
                  <a:srgbClr val="FF0000"/>
                </a:solidFill>
                <a:highlight>
                  <a:srgbClr val="FFFFFF"/>
                </a:highlight>
                <a:latin typeface="+mj-lt"/>
                <a:ea typeface="Courier New"/>
                <a:cs typeface="Courier New"/>
                <a:sym typeface="Courier New"/>
              </a:rPr>
              <a:t>1 GB</a:t>
            </a:r>
            <a:r>
              <a:rPr lang="en-GB" sz="1100" i="1" dirty="0">
                <a:solidFill>
                  <a:srgbClr val="202124"/>
                </a:solidFill>
                <a:highlight>
                  <a:srgbClr val="FFFFFF"/>
                </a:highlight>
                <a:latin typeface="+mj-lt"/>
                <a:ea typeface="Courier New"/>
                <a:cs typeface="Courier New"/>
                <a:sym typeface="Courier New"/>
              </a:rPr>
              <a:t>; Recommended </a:t>
            </a:r>
            <a:r>
              <a:rPr lang="en-GB" sz="1100" i="1" dirty="0">
                <a:solidFill>
                  <a:srgbClr val="FF0000"/>
                </a:solidFill>
                <a:highlight>
                  <a:srgbClr val="FFFFFF"/>
                </a:highlight>
                <a:latin typeface="+mj-lt"/>
                <a:ea typeface="Courier New"/>
                <a:cs typeface="Courier New"/>
                <a:sym typeface="Courier New"/>
              </a:rPr>
              <a:t>4 GB</a:t>
            </a:r>
            <a:r>
              <a:rPr lang="en-GB" sz="1100" i="1" dirty="0">
                <a:solidFill>
                  <a:srgbClr val="202124"/>
                </a:solidFill>
                <a:highlight>
                  <a:srgbClr val="FFFFFF"/>
                </a:highlight>
                <a:latin typeface="+mj-lt"/>
                <a:ea typeface="Courier New"/>
                <a:cs typeface="Courier New"/>
                <a:sym typeface="Courier New"/>
              </a:rPr>
              <a:t> or above.</a:t>
            </a:r>
            <a:endParaRPr sz="1100" i="1" dirty="0">
              <a:solidFill>
                <a:srgbClr val="202124"/>
              </a:solidFill>
              <a:highlight>
                <a:srgbClr val="FFFFFF"/>
              </a:highlight>
              <a:latin typeface="+mj-lt"/>
              <a:ea typeface="Courier New"/>
              <a:cs typeface="Courier New"/>
              <a:sym typeface="Courier New"/>
            </a:endParaRPr>
          </a:p>
          <a:p>
            <a:pPr marL="457200" lvl="0" indent="0" algn="l" rtl="0">
              <a:spcBef>
                <a:spcPts val="300"/>
              </a:spcBef>
              <a:spcAft>
                <a:spcPts val="1100"/>
              </a:spcAft>
              <a:buNone/>
            </a:pPr>
            <a:endParaRPr sz="1500" b="1" i="1" dirty="0">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40675" y="1077425"/>
            <a:ext cx="6678300" cy="3671700"/>
          </a:xfrm>
          <a:prstGeom prst="rect">
            <a:avLst/>
          </a:prstGeom>
        </p:spPr>
        <p:txBody>
          <a:bodyPr spcFirstLastPara="1" wrap="square" lIns="91425" tIns="91425" rIns="91425" bIns="91425" anchor="t" anchorCtr="0">
            <a:normAutofit/>
          </a:bodyPr>
          <a:lstStyle/>
          <a:p>
            <a:pPr marL="127000" lvl="0" algn="l" rtl="0">
              <a:lnSpc>
                <a:spcPct val="200000"/>
              </a:lnSpc>
              <a:spcBef>
                <a:spcPts val="0"/>
              </a:spcBef>
              <a:spcAft>
                <a:spcPts val="0"/>
              </a:spcAft>
              <a:buSzPts val="1600"/>
            </a:pPr>
            <a:r>
              <a:rPr lang="en-GB" sz="1600" b="0" dirty="0">
                <a:solidFill>
                  <a:schemeClr val="tx1">
                    <a:lumMod val="65000"/>
                    <a:lumOff val="35000"/>
                  </a:schemeClr>
                </a:solidFill>
                <a:latin typeface="Nunito" panose="020B0604020202020204" charset="0"/>
                <a:ea typeface="Comfortaa"/>
                <a:cs typeface="Comfortaa"/>
                <a:sym typeface="Comfortaa"/>
              </a:rPr>
              <a:t>1)Created a public folder which will contain images(for </a:t>
            </a:r>
            <a:r>
              <a:rPr lang="en-GB" sz="1600" b="0" dirty="0" err="1">
                <a:solidFill>
                  <a:schemeClr val="tx1">
                    <a:lumMod val="65000"/>
                    <a:lumOff val="35000"/>
                  </a:schemeClr>
                </a:solidFill>
                <a:latin typeface="Nunito" panose="020B0604020202020204" charset="0"/>
                <a:ea typeface="Comfortaa"/>
                <a:cs typeface="Comfortaa"/>
                <a:sym typeface="Comfortaa"/>
              </a:rPr>
              <a:t>icon,title</a:t>
            </a:r>
            <a:r>
              <a:rPr lang="en-GB" sz="1600" b="0" dirty="0">
                <a:solidFill>
                  <a:schemeClr val="tx1">
                    <a:lumMod val="65000"/>
                    <a:lumOff val="35000"/>
                  </a:schemeClr>
                </a:solidFill>
                <a:latin typeface="Nunito" panose="020B0604020202020204" charset="0"/>
                <a:ea typeface="Comfortaa"/>
                <a:cs typeface="Comfortaa"/>
                <a:sym typeface="Comfortaa"/>
              </a:rPr>
              <a:t> icon), client.js and </a:t>
            </a:r>
            <a:r>
              <a:rPr lang="en-GB" sz="1600" b="0" dirty="0" err="1">
                <a:solidFill>
                  <a:schemeClr val="tx1">
                    <a:lumMod val="65000"/>
                    <a:lumOff val="35000"/>
                  </a:schemeClr>
                </a:solidFill>
                <a:latin typeface="Nunito" panose="020B0604020202020204" charset="0"/>
                <a:ea typeface="Comfortaa"/>
                <a:cs typeface="Comfortaa"/>
                <a:sym typeface="Comfortaa"/>
              </a:rPr>
              <a:t>css</a:t>
            </a:r>
            <a:r>
              <a:rPr lang="en-GB" sz="1600" b="0" dirty="0">
                <a:solidFill>
                  <a:schemeClr val="tx1">
                    <a:lumMod val="65000"/>
                    <a:lumOff val="35000"/>
                  </a:schemeClr>
                </a:solidFill>
                <a:latin typeface="Nunito" panose="020B0604020202020204" charset="0"/>
                <a:ea typeface="Comfortaa"/>
                <a:cs typeface="Comfortaa"/>
                <a:sym typeface="Comfortaa"/>
              </a:rPr>
              <a:t> file</a:t>
            </a:r>
            <a:endParaRPr sz="1600" b="0" dirty="0">
              <a:solidFill>
                <a:schemeClr val="tx1">
                  <a:lumMod val="65000"/>
                  <a:lumOff val="35000"/>
                </a:schemeClr>
              </a:solidFill>
              <a:latin typeface="Nunito" panose="020B0604020202020204" charset="0"/>
              <a:ea typeface="Comfortaa"/>
              <a:cs typeface="Comfortaa"/>
              <a:sym typeface="Comfortaa"/>
            </a:endParaRPr>
          </a:p>
          <a:p>
            <a:pPr marL="127000" lvl="0" algn="l" rtl="0">
              <a:lnSpc>
                <a:spcPct val="200000"/>
              </a:lnSpc>
              <a:spcBef>
                <a:spcPts val="0"/>
              </a:spcBef>
              <a:spcAft>
                <a:spcPts val="0"/>
              </a:spcAft>
              <a:buSzPts val="1600"/>
            </a:pPr>
            <a:r>
              <a:rPr lang="en-GB" sz="1600" b="0" dirty="0">
                <a:solidFill>
                  <a:schemeClr val="tx1">
                    <a:lumMod val="65000"/>
                    <a:lumOff val="35000"/>
                  </a:schemeClr>
                </a:solidFill>
                <a:latin typeface="Nunito" panose="020B0604020202020204" charset="0"/>
                <a:ea typeface="Comfortaa"/>
                <a:cs typeface="Comfortaa"/>
                <a:sym typeface="Comfortaa"/>
              </a:rPr>
              <a:t>2)Inside main folder create index.html, server.js</a:t>
            </a:r>
            <a:endParaRPr sz="1600" b="0" dirty="0">
              <a:solidFill>
                <a:schemeClr val="tx1">
                  <a:lumMod val="65000"/>
                  <a:lumOff val="35000"/>
                </a:schemeClr>
              </a:solidFill>
              <a:latin typeface="Nunito" panose="020B0604020202020204" charset="0"/>
              <a:ea typeface="Comfortaa"/>
              <a:cs typeface="Comfortaa"/>
              <a:sym typeface="Comfortaa"/>
            </a:endParaRPr>
          </a:p>
          <a:p>
            <a:pPr marL="127000" lvl="0" algn="l" rtl="0">
              <a:lnSpc>
                <a:spcPct val="200000"/>
              </a:lnSpc>
              <a:spcBef>
                <a:spcPts val="0"/>
              </a:spcBef>
              <a:spcAft>
                <a:spcPts val="0"/>
              </a:spcAft>
              <a:buSzPts val="1600"/>
            </a:pPr>
            <a:r>
              <a:rPr lang="en-GB" sz="1600" b="0" dirty="0">
                <a:solidFill>
                  <a:schemeClr val="tx1">
                    <a:lumMod val="65000"/>
                    <a:lumOff val="35000"/>
                  </a:schemeClr>
                </a:solidFill>
                <a:latin typeface="Nunito" panose="020B0604020202020204" charset="0"/>
                <a:ea typeface="Comfortaa"/>
                <a:cs typeface="Comfortaa"/>
                <a:sym typeface="Comfortaa"/>
              </a:rPr>
              <a:t>3)Server.js will contain socket.io definition</a:t>
            </a:r>
            <a:endParaRPr sz="1600" b="0" dirty="0">
              <a:solidFill>
                <a:schemeClr val="tx1">
                  <a:lumMod val="65000"/>
                  <a:lumOff val="35000"/>
                </a:schemeClr>
              </a:solidFill>
              <a:latin typeface="Nunito" panose="020B0604020202020204" charset="0"/>
              <a:ea typeface="Comfortaa"/>
              <a:cs typeface="Comfortaa"/>
              <a:sym typeface="Comfortaa"/>
            </a:endParaRPr>
          </a:p>
          <a:p>
            <a:pPr marL="127000" lvl="0" algn="l" rtl="0">
              <a:lnSpc>
                <a:spcPct val="200000"/>
              </a:lnSpc>
              <a:spcBef>
                <a:spcPts val="0"/>
              </a:spcBef>
              <a:spcAft>
                <a:spcPts val="0"/>
              </a:spcAft>
              <a:buSzPts val="1600"/>
            </a:pPr>
            <a:r>
              <a:rPr lang="en-GB" sz="1600" b="0" dirty="0">
                <a:solidFill>
                  <a:schemeClr val="tx1">
                    <a:lumMod val="65000"/>
                    <a:lumOff val="35000"/>
                  </a:schemeClr>
                </a:solidFill>
                <a:latin typeface="Nunito" panose="020B0604020202020204" charset="0"/>
                <a:ea typeface="Comfortaa"/>
                <a:cs typeface="Comfortaa"/>
                <a:sym typeface="Comfortaa"/>
              </a:rPr>
              <a:t>4)Client.js will contain backend work for handling for user chats, different functions for handling the chats and interface</a:t>
            </a:r>
            <a:endParaRPr sz="1600" b="0" dirty="0">
              <a:solidFill>
                <a:schemeClr val="tx1">
                  <a:lumMod val="65000"/>
                  <a:lumOff val="35000"/>
                </a:schemeClr>
              </a:solidFill>
              <a:latin typeface="Nunito" panose="020B0604020202020204" charset="0"/>
              <a:ea typeface="Comfortaa"/>
              <a:cs typeface="Comfortaa"/>
              <a:sym typeface="Comfortaa"/>
            </a:endParaRPr>
          </a:p>
        </p:txBody>
      </p:sp>
      <p:sp>
        <p:nvSpPr>
          <p:cNvPr id="105" name="Google Shape;105;p20"/>
          <p:cNvSpPr txBox="1"/>
          <p:nvPr/>
        </p:nvSpPr>
        <p:spPr>
          <a:xfrm>
            <a:off x="744111" y="277236"/>
            <a:ext cx="58542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dirty="0">
                <a:solidFill>
                  <a:schemeClr val="tx1"/>
                </a:solidFill>
                <a:latin typeface="Nunito"/>
                <a:ea typeface="Nunito"/>
                <a:cs typeface="Nunito"/>
                <a:sym typeface="Nunito"/>
              </a:rPr>
              <a:t>Implementation -</a:t>
            </a:r>
            <a:endParaRPr sz="4000" dirty="0">
              <a:solidFill>
                <a:schemeClr val="tx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609500" y="323025"/>
            <a:ext cx="8262300" cy="46959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Font typeface="Comfortaa"/>
              <a:buChar char="●"/>
            </a:pPr>
            <a:r>
              <a:rPr lang="en-GB" sz="1600" b="0" dirty="0">
                <a:solidFill>
                  <a:schemeClr val="tx1">
                    <a:lumMod val="65000"/>
                    <a:lumOff val="35000"/>
                  </a:schemeClr>
                </a:solidFill>
                <a:latin typeface="Nunito" panose="020B0604020202020204" charset="0"/>
                <a:ea typeface="Comfortaa"/>
                <a:cs typeface="Comfortaa"/>
                <a:sym typeface="Comfortaa"/>
              </a:rPr>
              <a:t>style.css shows how the website will look and react with different width of device</a:t>
            </a:r>
            <a:endParaRPr sz="1600" b="0" dirty="0">
              <a:solidFill>
                <a:schemeClr val="tx1">
                  <a:lumMod val="65000"/>
                  <a:lumOff val="35000"/>
                </a:schemeClr>
              </a:solidFill>
              <a:latin typeface="Nunito" panose="020B0604020202020204" charset="0"/>
              <a:ea typeface="Comfortaa"/>
              <a:cs typeface="Comfortaa"/>
              <a:sym typeface="Comfortaa"/>
            </a:endParaRPr>
          </a:p>
          <a:p>
            <a:pPr marL="457200" lvl="0" indent="-330200" algn="l" rtl="0">
              <a:lnSpc>
                <a:spcPct val="200000"/>
              </a:lnSpc>
              <a:spcBef>
                <a:spcPts val="0"/>
              </a:spcBef>
              <a:spcAft>
                <a:spcPts val="0"/>
              </a:spcAft>
              <a:buSzPts val="1600"/>
              <a:buFont typeface="Comfortaa"/>
              <a:buChar char="●"/>
            </a:pPr>
            <a:r>
              <a:rPr lang="en-GB" sz="1600" b="0" dirty="0">
                <a:solidFill>
                  <a:schemeClr val="tx1">
                    <a:lumMod val="65000"/>
                    <a:lumOff val="35000"/>
                  </a:schemeClr>
                </a:solidFill>
                <a:latin typeface="Nunito" panose="020B0604020202020204" charset="0"/>
                <a:ea typeface="Comfortaa"/>
                <a:cs typeface="Comfortaa"/>
                <a:sym typeface="Comfortaa"/>
              </a:rPr>
              <a:t>index.html contains all import of script file, </a:t>
            </a:r>
            <a:r>
              <a:rPr lang="en-GB" sz="1600" b="0" dirty="0" err="1">
                <a:solidFill>
                  <a:schemeClr val="tx1">
                    <a:lumMod val="65000"/>
                    <a:lumOff val="35000"/>
                  </a:schemeClr>
                </a:solidFill>
                <a:latin typeface="Nunito" panose="020B0604020202020204" charset="0"/>
                <a:ea typeface="Comfortaa"/>
                <a:cs typeface="Comfortaa"/>
                <a:sym typeface="Comfortaa"/>
              </a:rPr>
              <a:t>css</a:t>
            </a:r>
            <a:r>
              <a:rPr lang="en-GB" sz="1600" b="0" dirty="0">
                <a:solidFill>
                  <a:schemeClr val="tx1">
                    <a:lumMod val="65000"/>
                    <a:lumOff val="35000"/>
                  </a:schemeClr>
                </a:solidFill>
                <a:latin typeface="Nunito" panose="020B0604020202020204" charset="0"/>
                <a:ea typeface="Comfortaa"/>
                <a:cs typeface="Comfortaa"/>
                <a:sym typeface="Comfortaa"/>
              </a:rPr>
              <a:t> file as well as different </a:t>
            </a:r>
            <a:endParaRPr sz="1600" b="0" dirty="0">
              <a:solidFill>
                <a:schemeClr val="tx1">
                  <a:lumMod val="65000"/>
                  <a:lumOff val="35000"/>
                </a:schemeClr>
              </a:solidFill>
              <a:latin typeface="Nunito" panose="020B0604020202020204" charset="0"/>
              <a:ea typeface="Comfortaa"/>
              <a:cs typeface="Comfortaa"/>
              <a:sym typeface="Comfortaa"/>
            </a:endParaRPr>
          </a:p>
          <a:p>
            <a:pPr marL="457200" lvl="0" indent="0" algn="l" rtl="0">
              <a:lnSpc>
                <a:spcPct val="200000"/>
              </a:lnSpc>
              <a:spcBef>
                <a:spcPts val="0"/>
              </a:spcBef>
              <a:spcAft>
                <a:spcPts val="0"/>
              </a:spcAft>
              <a:buNone/>
            </a:pPr>
            <a:r>
              <a:rPr lang="en-GB" sz="1600" b="0" dirty="0">
                <a:solidFill>
                  <a:schemeClr val="tx1">
                    <a:lumMod val="65000"/>
                    <a:lumOff val="35000"/>
                  </a:schemeClr>
                </a:solidFill>
                <a:latin typeface="Nunito" panose="020B0604020202020204" charset="0"/>
                <a:ea typeface="Comfortaa"/>
                <a:cs typeface="Comfortaa"/>
                <a:sym typeface="Comfortaa"/>
              </a:rPr>
              <a:t>image file</a:t>
            </a:r>
            <a:endParaRPr sz="1600" b="0" dirty="0">
              <a:solidFill>
                <a:schemeClr val="tx1">
                  <a:lumMod val="65000"/>
                  <a:lumOff val="35000"/>
                </a:schemeClr>
              </a:solidFill>
              <a:latin typeface="Nunito" panose="020B0604020202020204" charset="0"/>
              <a:ea typeface="Comfortaa"/>
              <a:cs typeface="Comfortaa"/>
              <a:sym typeface="Comfortaa"/>
            </a:endParaRPr>
          </a:p>
          <a:p>
            <a:pPr marL="457200" lvl="0" indent="-330200" algn="l" rtl="0">
              <a:lnSpc>
                <a:spcPct val="200000"/>
              </a:lnSpc>
              <a:spcBef>
                <a:spcPts val="0"/>
              </a:spcBef>
              <a:spcAft>
                <a:spcPts val="0"/>
              </a:spcAft>
              <a:buSzPts val="1600"/>
              <a:buFont typeface="Comfortaa"/>
              <a:buChar char="●"/>
            </a:pPr>
            <a:r>
              <a:rPr lang="en-GB" sz="1600" b="0" dirty="0">
                <a:solidFill>
                  <a:schemeClr val="tx1">
                    <a:lumMod val="65000"/>
                    <a:lumOff val="35000"/>
                  </a:schemeClr>
                </a:solidFill>
                <a:latin typeface="Nunito" panose="020B0604020202020204" charset="0"/>
                <a:ea typeface="Comfortaa"/>
                <a:cs typeface="Comfortaa"/>
                <a:sym typeface="Comfortaa"/>
              </a:rPr>
              <a:t>5)For hosting the website , we used Heroku which provides free hosting </a:t>
            </a:r>
            <a:endParaRPr sz="1600" b="0" dirty="0">
              <a:solidFill>
                <a:schemeClr val="tx1">
                  <a:lumMod val="65000"/>
                  <a:lumOff val="35000"/>
                </a:schemeClr>
              </a:solidFill>
              <a:latin typeface="Nunito" panose="020B0604020202020204" charset="0"/>
              <a:ea typeface="Comfortaa"/>
              <a:cs typeface="Comfortaa"/>
              <a:sym typeface="Comfortaa"/>
            </a:endParaRPr>
          </a:p>
          <a:p>
            <a:pPr marL="0" lvl="0" indent="0" algn="l" rtl="0">
              <a:lnSpc>
                <a:spcPct val="200000"/>
              </a:lnSpc>
              <a:spcBef>
                <a:spcPts val="0"/>
              </a:spcBef>
              <a:spcAft>
                <a:spcPts val="0"/>
              </a:spcAft>
              <a:buNone/>
            </a:pPr>
            <a:r>
              <a:rPr lang="en-GB" sz="1600" b="0" dirty="0">
                <a:solidFill>
                  <a:schemeClr val="tx1">
                    <a:lumMod val="65000"/>
                    <a:lumOff val="35000"/>
                  </a:schemeClr>
                </a:solidFill>
                <a:latin typeface="Nunito" panose="020B0604020202020204" charset="0"/>
                <a:ea typeface="Comfortaa"/>
                <a:cs typeface="Comfortaa"/>
                <a:sym typeface="Comfortaa"/>
              </a:rPr>
              <a:t>       for lifetime</a:t>
            </a:r>
            <a:endParaRPr sz="1600" b="0" dirty="0">
              <a:solidFill>
                <a:schemeClr val="tx1">
                  <a:lumMod val="65000"/>
                  <a:lumOff val="35000"/>
                </a:schemeClr>
              </a:solidFill>
              <a:latin typeface="Nunito" panose="020B0604020202020204" charset="0"/>
              <a:ea typeface="Comfortaa"/>
              <a:cs typeface="Comfortaa"/>
              <a:sym typeface="Comfortaa"/>
            </a:endParaRPr>
          </a:p>
          <a:p>
            <a:pPr marL="457200" lvl="0" indent="-330200" algn="l" rtl="0">
              <a:lnSpc>
                <a:spcPct val="200000"/>
              </a:lnSpc>
              <a:spcBef>
                <a:spcPts val="0"/>
              </a:spcBef>
              <a:spcAft>
                <a:spcPts val="0"/>
              </a:spcAft>
              <a:buSzPts val="1600"/>
              <a:buFont typeface="Comfortaa"/>
              <a:buChar char="●"/>
            </a:pPr>
            <a:r>
              <a:rPr lang="en-GB" sz="1600" b="0" dirty="0">
                <a:solidFill>
                  <a:schemeClr val="tx1">
                    <a:lumMod val="65000"/>
                    <a:lumOff val="35000"/>
                  </a:schemeClr>
                </a:solidFill>
                <a:latin typeface="Nunito" panose="020B0604020202020204" charset="0"/>
                <a:ea typeface="Comfortaa"/>
                <a:cs typeface="Comfortaa"/>
                <a:sym typeface="Comfortaa"/>
              </a:rPr>
              <a:t>6)We just need to have Git for </a:t>
            </a:r>
            <a:r>
              <a:rPr lang="en-GB" sz="1600" b="0" dirty="0" err="1">
                <a:solidFill>
                  <a:schemeClr val="tx1">
                    <a:lumMod val="65000"/>
                    <a:lumOff val="35000"/>
                  </a:schemeClr>
                </a:solidFill>
                <a:latin typeface="Nunito" panose="020B0604020202020204" charset="0"/>
                <a:ea typeface="Comfortaa"/>
                <a:cs typeface="Comfortaa"/>
                <a:sym typeface="Comfortaa"/>
              </a:rPr>
              <a:t>heroku</a:t>
            </a:r>
            <a:r>
              <a:rPr lang="en-GB" sz="1600" b="0" dirty="0">
                <a:solidFill>
                  <a:schemeClr val="tx1">
                    <a:lumMod val="65000"/>
                    <a:lumOff val="35000"/>
                  </a:schemeClr>
                </a:solidFill>
                <a:latin typeface="Nunito" panose="020B0604020202020204" charset="0"/>
                <a:ea typeface="Comfortaa"/>
                <a:cs typeface="Comfortaa"/>
                <a:sym typeface="Comfortaa"/>
              </a:rPr>
              <a:t> for creating repository</a:t>
            </a:r>
            <a:endParaRPr sz="1600" b="0" dirty="0">
              <a:solidFill>
                <a:schemeClr val="tx1">
                  <a:lumMod val="65000"/>
                  <a:lumOff val="35000"/>
                </a:schemeClr>
              </a:solidFill>
              <a:latin typeface="Nunito" panose="020B0604020202020204" charset="0"/>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4780" dirty="0">
              <a:latin typeface="Nunito"/>
              <a:ea typeface="Nunito"/>
              <a:cs typeface="Nunito"/>
              <a:sym typeface="Nunito"/>
            </a:endParaRPr>
          </a:p>
          <a:p>
            <a:pPr marL="0" lvl="0" indent="0" algn="l" rtl="0">
              <a:spcBef>
                <a:spcPts val="0"/>
              </a:spcBef>
              <a:spcAft>
                <a:spcPts val="0"/>
              </a:spcAft>
              <a:buSzPts val="990"/>
              <a:buNone/>
            </a:pPr>
            <a:r>
              <a:rPr lang="en-GB" sz="4780" dirty="0">
                <a:latin typeface="Nunito"/>
                <a:ea typeface="Nunito"/>
                <a:cs typeface="Nunito"/>
                <a:sym typeface="Nunito"/>
              </a:rPr>
              <a:t>Result -</a:t>
            </a:r>
            <a:endParaRPr sz="4780" dirty="0">
              <a:latin typeface="Nunito"/>
              <a:ea typeface="Nunito"/>
              <a:cs typeface="Nunito"/>
              <a:sym typeface="Nunito"/>
            </a:endParaRPr>
          </a:p>
        </p:txBody>
      </p:sp>
      <p:sp>
        <p:nvSpPr>
          <p:cNvPr id="116" name="Google Shape;116;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solidFill>
                <a:schemeClr val="tx1">
                  <a:lumMod val="65000"/>
                  <a:lumOff val="35000"/>
                </a:schemeClr>
              </a:solidFill>
            </a:endParaRPr>
          </a:p>
          <a:p>
            <a:pPr marL="0" lvl="0" indent="0" algn="l" rtl="0">
              <a:spcBef>
                <a:spcPts val="1200"/>
              </a:spcBef>
              <a:spcAft>
                <a:spcPts val="1200"/>
              </a:spcAft>
              <a:buNone/>
            </a:pPr>
            <a:r>
              <a:rPr lang="en-GB" sz="1600" dirty="0">
                <a:solidFill>
                  <a:schemeClr val="tx1">
                    <a:lumMod val="65000"/>
                    <a:lumOff val="35000"/>
                  </a:schemeClr>
                </a:solidFill>
                <a:latin typeface="Nunito" panose="020B0604020202020204" charset="0"/>
              </a:rPr>
              <a:t>Our Team Members successfully, created the webpage for Real-time chat &amp; we learned about socket.io, </a:t>
            </a:r>
            <a:r>
              <a:rPr lang="en-GB" sz="1600" dirty="0" err="1">
                <a:solidFill>
                  <a:schemeClr val="tx1">
                    <a:lumMod val="65000"/>
                    <a:lumOff val="35000"/>
                  </a:schemeClr>
                </a:solidFill>
                <a:latin typeface="Nunito" panose="020B0604020202020204" charset="0"/>
              </a:rPr>
              <a:t>javascript</a:t>
            </a:r>
            <a:r>
              <a:rPr lang="en-GB" sz="1600" dirty="0">
                <a:solidFill>
                  <a:schemeClr val="tx1">
                    <a:lumMod val="65000"/>
                    <a:lumOff val="35000"/>
                  </a:schemeClr>
                </a:solidFill>
                <a:latin typeface="Nunito" panose="020B0604020202020204" charset="0"/>
              </a:rPr>
              <a:t>, html, </a:t>
            </a:r>
            <a:r>
              <a:rPr lang="en-GB" sz="1600" dirty="0" err="1">
                <a:solidFill>
                  <a:schemeClr val="tx1">
                    <a:lumMod val="65000"/>
                    <a:lumOff val="35000"/>
                  </a:schemeClr>
                </a:solidFill>
                <a:latin typeface="Nunito" panose="020B0604020202020204" charset="0"/>
              </a:rPr>
              <a:t>css</a:t>
            </a:r>
            <a:r>
              <a:rPr lang="en-GB" sz="1600" dirty="0">
                <a:solidFill>
                  <a:schemeClr val="tx1">
                    <a:lumMod val="65000"/>
                    <a:lumOff val="35000"/>
                  </a:schemeClr>
                </a:solidFill>
                <a:latin typeface="Nunito" panose="020B0604020202020204" charset="0"/>
              </a:rPr>
              <a:t> </a:t>
            </a:r>
            <a:endParaRPr sz="1600" dirty="0">
              <a:solidFill>
                <a:schemeClr val="tx1">
                  <a:lumMod val="65000"/>
                  <a:lumOff val="35000"/>
                </a:schemeClr>
              </a:solidFill>
              <a:latin typeface="Nunito" panose="020B0604020202020204" charset="0"/>
            </a:endParaRPr>
          </a:p>
        </p:txBody>
      </p:sp>
    </p:spTree>
  </p:cSld>
  <p:clrMapOvr>
    <a:masterClrMapping/>
  </p:clrMapOvr>
</p:sld>
</file>

<file path=ppt/theme/theme1.xml><?xml version="1.0" encoding="utf-8"?>
<a:theme xmlns:a="http://schemas.openxmlformats.org/drawingml/2006/main" name="PBL Presentation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PBL Presentation Template (1)</Template>
  <TotalTime>33</TotalTime>
  <Words>923</Words>
  <Application>Microsoft Office PowerPoint</Application>
  <PresentationFormat>On-screen Show (16:9)</PresentationFormat>
  <Paragraphs>81</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Roboto Slab</vt:lpstr>
      <vt:lpstr>Verdana</vt:lpstr>
      <vt:lpstr>Comfortaa</vt:lpstr>
      <vt:lpstr>Source Code Pro</vt:lpstr>
      <vt:lpstr>Arial</vt:lpstr>
      <vt:lpstr>Courier New</vt:lpstr>
      <vt:lpstr>Times New Roman</vt:lpstr>
      <vt:lpstr>Nunito</vt:lpstr>
      <vt:lpstr>PBL Presentation Template (1)</vt:lpstr>
      <vt:lpstr>PowerPoint Presentation</vt:lpstr>
      <vt:lpstr>What is Html &amp; CSS?</vt:lpstr>
      <vt:lpstr>What is JavaScript?</vt:lpstr>
      <vt:lpstr>What is Socket.io?</vt:lpstr>
      <vt:lpstr>Methodology -</vt:lpstr>
      <vt:lpstr>System Requirements -  </vt:lpstr>
      <vt:lpstr>1)Created a public folder which will contain images(for icon,title icon), client.js and css file 2)Inside main folder create index.html, server.js 3)Server.js will contain socket.io definition 4)Client.js will contain backend work for handling for user chats, different functions for handling the chats and interface</vt:lpstr>
      <vt:lpstr>style.css shows how the website will look and react with different width of device index.html contains all import of script file, css file as well as different  image file 5)For hosting the website , we used Heroku which provides free hosting         for lifetime 6)We just need to have Git for heroku for creating repository</vt:lpstr>
      <vt:lpstr> Result -</vt:lpstr>
      <vt:lpstr>        Challenges Faced -</vt:lpstr>
      <vt:lpstr> 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deepak bohara</cp:lastModifiedBy>
  <cp:revision>5</cp:revision>
  <dcterms:modified xsi:type="dcterms:W3CDTF">2021-06-11T16:46:35Z</dcterms:modified>
</cp:coreProperties>
</file>