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9" r:id="rId2"/>
    <p:sldMasterId id="2147483723" r:id="rId3"/>
  </p:sldMasterIdLst>
  <p:sldIdLst>
    <p:sldId id="256" r:id="rId4"/>
    <p:sldId id="257" r:id="rId5"/>
    <p:sldId id="268" r:id="rId6"/>
    <p:sldId id="259" r:id="rId7"/>
    <p:sldId id="258" r:id="rId8"/>
    <p:sldId id="270" r:id="rId9"/>
    <p:sldId id="269" r:id="rId10"/>
    <p:sldId id="260" r:id="rId11"/>
    <p:sldId id="261" r:id="rId12"/>
    <p:sldId id="262" r:id="rId13"/>
    <p:sldId id="263" r:id="rId14"/>
    <p:sldId id="264" r:id="rId15"/>
    <p:sldId id="271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83B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1F9F-428B-4963-A8CB-DBA38CBBE4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75AE-A900-4DAC-9832-FABD3459C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1F9F-428B-4963-A8CB-DBA38CBBE4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75AE-A900-4DAC-9832-FABD3459C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4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1F9F-428B-4963-A8CB-DBA38CBBE4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75AE-A900-4DAC-9832-FABD3459C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852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11345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39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7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27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2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70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7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3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1F9F-428B-4963-A8CB-DBA38CBBE4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75AE-A900-4DAC-9832-FABD3459C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308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53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00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24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70468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133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943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1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15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61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1F9F-428B-4963-A8CB-DBA38CBBE4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75AE-A900-4DAC-9832-FABD3459C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760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0985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263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2098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3816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400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2902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4193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15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4233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79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1F9F-428B-4963-A8CB-DBA38CBBE4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75AE-A900-4DAC-9832-FABD3459C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7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1F9F-428B-4963-A8CB-DBA38CBBE4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75AE-A900-4DAC-9832-FABD3459C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23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1F9F-428B-4963-A8CB-DBA38CBBE4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75AE-A900-4DAC-9832-FABD3459C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1F9F-428B-4963-A8CB-DBA38CBBE4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75AE-A900-4DAC-9832-FABD3459C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2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1F9F-428B-4963-A8CB-DBA38CBBE4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75AE-A900-4DAC-9832-FABD3459C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1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1F9F-428B-4963-A8CB-DBA38CBBE4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75AE-A900-4DAC-9832-FABD3459C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02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51F9F-428B-4963-A8CB-DBA38CBBE415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75AE-A900-4DAC-9832-FABD3459C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74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36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75ECD7-4B75-E261-0F70-D680F26C3657}"/>
              </a:ext>
            </a:extLst>
          </p:cNvPr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5898F5-CE76-21FA-4279-89F310726157}"/>
              </a:ext>
            </a:extLst>
          </p:cNvPr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8CA18E3-BD1F-5D8D-09A9-22A14C389357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CE9903F-A9FA-3335-67AA-1727FC271135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8F22CD8-83A1-EBC1-0F9E-3C9662567908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190CC4-705C-7DEA-8116-6B9F37245EFA}"/>
              </a:ext>
            </a:extLst>
          </p:cNvPr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Computer Science(Cloud Computing)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F91C14E-6E3B-F326-B9EF-E4164F939D5C}"/>
              </a:ext>
            </a:extLst>
          </p:cNvPr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D6C9D-AF95-A9F3-3649-2420316EC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7EFE50-4FCA-9466-BEDB-87F0D2FF16AD}"/>
              </a:ext>
            </a:extLst>
          </p:cNvPr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99BCA3-984A-DEF2-0D26-348417D28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BCEF0-1EEF-A5AF-08E6-1674243AB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503" y="430628"/>
            <a:ext cx="84770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Arial Black" pitchFamily="34" charset="0"/>
              </a:rPr>
              <a:t>Voice assistant for user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972F40C6-87B7-0CF3-4B56-50623877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96D9C7-5E16-3A75-F037-24FEFAF3C6EF}"/>
              </a:ext>
            </a:extLst>
          </p:cNvPr>
          <p:cNvSpPr txBox="1"/>
          <p:nvPr/>
        </p:nvSpPr>
        <p:spPr>
          <a:xfrm>
            <a:off x="1856200" y="4713444"/>
            <a:ext cx="1735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Group 6</a:t>
            </a:r>
          </a:p>
          <a:p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C1424-A817-98FC-6042-0906E8D56A19}"/>
              </a:ext>
            </a:extLst>
          </p:cNvPr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Ms. </a:t>
            </a:r>
            <a:r>
              <a:rPr lang="en-US" sz="2000" dirty="0" err="1"/>
              <a:t>Deeksha</a:t>
            </a:r>
            <a:r>
              <a:rPr lang="en-US" sz="2000" dirty="0"/>
              <a:t> Kumari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4706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E9ED-897C-B352-BBE3-DF944095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ACCE-4E5F-FB5C-B115-1A5CB28B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first and foremost thing is Speech Recognition process. </a:t>
            </a:r>
            <a:endParaRPr lang="en-IN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Digitize the user's speech into a machine-readable format;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 the user's speech for meaning;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tabLst>
                <a:tab pos="18034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past information and algorithms, determine what the user need.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26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Initialization of pyttsx3 module and sapi5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Backend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4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D27F-AA97-2C2A-128F-1335B0F2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EA2868-370F-C50A-9DC3-C1D09F89E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84" y="1447086"/>
            <a:ext cx="9557382" cy="5255339"/>
          </a:xfrm>
        </p:spPr>
      </p:pic>
    </p:spTree>
    <p:extLst>
      <p:ext uri="{BB962C8B-B14F-4D97-AF65-F5344CB8AC3E}">
        <p14:creationId xmlns:p14="http://schemas.microsoft.com/office/powerpoint/2010/main" val="2009382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BEF3-C58F-EFED-E6AE-ED6A76E6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96" y="401644"/>
            <a:ext cx="10353762" cy="97045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704BF5-62F3-E6D4-9821-E293D594C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5248" y="445475"/>
            <a:ext cx="3754903" cy="1134575"/>
          </a:xfrm>
          <a:prstGeom prst="rect">
            <a:avLst/>
          </a:prstGeom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7B2179F5-CF3D-460D-80AB-84338337E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248" y="1580050"/>
            <a:ext cx="3754903" cy="191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693F6AA-B7C8-FECA-76E6-C0402DAEE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248" y="3570775"/>
            <a:ext cx="3754903" cy="2696540"/>
          </a:xfrm>
          <a:prstGeom prst="rect">
            <a:avLst/>
          </a:prstGeom>
          <a:noFill/>
          <a:ln>
            <a:noFill/>
          </a:ln>
          <a:effectLst>
            <a:outerShdw dist="68392" dir="4091915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458DDE-2E47-A91A-B910-65FE6C6A2B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"/>
          <a:stretch/>
        </p:blipFill>
        <p:spPr>
          <a:xfrm>
            <a:off x="238125" y="1447799"/>
            <a:ext cx="7896225" cy="488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52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4C10-B3D1-2560-4EB4-1ABA95AD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8F89-C3CA-63BC-D6C6-C5959D3AF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Moves Into The Workflow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obile banking.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Robotics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Home Appliances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to Text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Speaker(Alexa)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to search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2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CF6E-5BA9-7FCC-C1CC-88B5932D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DF1F-2C44-2FDE-5356-D8E7387B2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digital support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and simple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faults covered</a:t>
            </a:r>
          </a:p>
          <a:p>
            <a:pPr marL="369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for a targeted area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IVR can seek customer’s eyes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Cloning</a:t>
            </a:r>
          </a:p>
          <a:p>
            <a:pPr marL="3690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67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37F8-2BFA-3FFC-CB01-9E7E7CC2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93D1-CA9C-06ED-B0C0-2E739D1E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Sangpal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R.,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Gawand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T.,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Vaykar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S., &amp; Madhavi, N. (2019, July). JARVIS: An interpretation of AIML with integration of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gTTS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Python. In 2019 2nd International Conference on Intelligent Computing, Instrumentation and Control Technologies (ICICICT) (Vol. 1, pp. 486-489). IEEE.</a:t>
            </a:r>
            <a:endParaRPr lang="en-IN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Subhash, S., Srivatsa, P. N.,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Siddesh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S.,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Ullas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A., &amp; Santhosh, B. (2020, July). Artificial intelligence-based voice assistant. In 2020 Fourth World Conference on Smart Trends in Systems, Security and Sustainability (WorldS4) (pp. 593-596). IEEE.</a:t>
            </a:r>
            <a:endParaRPr lang="en-IN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AI Based Voice Assistant Using Python", International Journal of Emerging Technologies and Innovative Research (www.jetir.org | UGC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issn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Approved), ISSN:2349-5162, Vol.6, Issue 2, page no. pp506-509, February-2019. </a:t>
            </a:r>
            <a:endParaRPr lang="en-IN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250"/>
              </a:spcAft>
              <a:buSzPts val="800"/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Pandey, A.,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Vashist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V., Tiwari, P., Sikka, S.,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Makkar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P. (2020). Smart Voice Based Virtual Personal Assistants with Artificial Intelligence. Artificial &amp; Computational Intelligence/Published Online: June.</a:t>
            </a:r>
            <a:endParaRPr lang="en-IN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94100" indent="-45720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0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E0E5-0C42-7B37-E973-4A37D02D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0" y="2552700"/>
            <a:ext cx="10353762" cy="9704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BCC0-C784-6059-65F3-769DA2B7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D20D1C-13A7-572B-2DA8-30A1F3CE9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730496"/>
              </p:ext>
            </p:extLst>
          </p:nvPr>
        </p:nvGraphicFramePr>
        <p:xfrm>
          <a:off x="838200" y="1825625"/>
          <a:ext cx="1051559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799">
                  <a:extLst>
                    <a:ext uri="{9D8B030D-6E8A-4147-A177-3AD203B41FA5}">
                      <a16:colId xmlns:a16="http://schemas.microsoft.com/office/drawing/2014/main" val="2542987373"/>
                    </a:ext>
                  </a:extLst>
                </a:gridCol>
                <a:gridCol w="5257799">
                  <a:extLst>
                    <a:ext uri="{9D8B030D-6E8A-4147-A177-3AD203B41FA5}">
                      <a16:colId xmlns:a16="http://schemas.microsoft.com/office/drawing/2014/main" val="3231013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  <a:endParaRPr lang="en-IN" dirty="0"/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388923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Shalin </a:t>
                      </a:r>
                      <a:r>
                        <a:rPr lang="en-US" dirty="0" err="1"/>
                        <a:t>Dashora</a:t>
                      </a:r>
                      <a:endParaRPr lang="en-IN" dirty="0"/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20BCS4079</a:t>
                      </a:r>
                      <a:endParaRPr lang="en-IN" dirty="0"/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280020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Milind Pal Singh </a:t>
                      </a:r>
                      <a:r>
                        <a:rPr lang="en-US" dirty="0" err="1"/>
                        <a:t>Tanwar</a:t>
                      </a:r>
                      <a:endParaRPr lang="en-IN" dirty="0"/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20BCS4117</a:t>
                      </a:r>
                      <a:endParaRPr lang="en-IN" dirty="0"/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59811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Abhinav Singh</a:t>
                      </a:r>
                      <a:endParaRPr lang="en-IN" dirty="0"/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20BCS4126</a:t>
                      </a:r>
                      <a:endParaRPr lang="en-IN" dirty="0"/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307513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35677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53D9-9C77-009C-1FA1-9BA004F2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BDFC-E245-2579-D1BD-0902B7289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required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or modules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327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B502-BE42-5628-B1DA-061825AD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E363-15EB-2AD1-105E-938955D7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changing times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advantages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independent</a:t>
            </a:r>
          </a:p>
          <a:p>
            <a:pPr marL="369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64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F81B-D34B-D55A-9893-D6514006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required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26329-A235-A0FB-7B01-57BD8A9C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 algn="l">
              <a:buNone/>
            </a:pP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Specification:</a:t>
            </a: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Requirement: PC/Laptop</a:t>
            </a: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Any (Intel core, AMD </a:t>
            </a:r>
            <a:r>
              <a:rPr lang="en-IN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Ryzen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etc)</a:t>
            </a: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2GB and above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Drive: 100 MB or more</a:t>
            </a:r>
          </a:p>
          <a:p>
            <a:pPr marL="36900" indent="0" algn="l">
              <a:buNone/>
            </a:pPr>
            <a:r>
              <a:rPr lang="en-IN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Specification:</a:t>
            </a: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Windows/Linux</a:t>
            </a: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</a:t>
            </a: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version: 3.9</a:t>
            </a:r>
          </a:p>
          <a:p>
            <a:pPr algn="l"/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VS Code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47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5273-B2F7-8A80-334B-03305607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pyttsx3 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python library which will help us to convert text to speech</a:t>
            </a:r>
          </a:p>
          <a:p>
            <a:pPr marL="36900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speech_ recognition: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Library for performing speech recognition, with support for several engines and APIs, online and offline.</a:t>
            </a:r>
          </a:p>
          <a:p>
            <a:pPr marL="36900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24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ikipedia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do Wikipedia searches, we need to install and import the Wikipedia module into our program. </a:t>
            </a:r>
          </a:p>
          <a:p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C4C02-7BB3-5F12-330B-AB25B5A08315}"/>
              </a:ext>
            </a:extLst>
          </p:cNvPr>
          <p:cNvSpPr txBox="1"/>
          <p:nvPr/>
        </p:nvSpPr>
        <p:spPr>
          <a:xfrm>
            <a:off x="920712" y="583786"/>
            <a:ext cx="9346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or Modules Involved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595F5A-5063-3565-6EF4-EAED1A72DE35}"/>
              </a:ext>
            </a:extLst>
          </p:cNvPr>
          <p:cNvSpPr txBox="1"/>
          <p:nvPr/>
        </p:nvSpPr>
        <p:spPr>
          <a:xfrm>
            <a:off x="8281044" y="2161076"/>
            <a:ext cx="23659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pyttsx3</a:t>
            </a:r>
            <a:endParaRPr lang="en-IN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82240B-E6DC-7A61-98F7-1085A340B41B}"/>
              </a:ext>
            </a:extLst>
          </p:cNvPr>
          <p:cNvSpPr txBox="1"/>
          <p:nvPr/>
        </p:nvSpPr>
        <p:spPr>
          <a:xfrm>
            <a:off x="8281044" y="4530638"/>
            <a:ext cx="236596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endParaRPr lang="en-IN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085B2F-00CE-1201-7459-DB49FCD36A93}"/>
              </a:ext>
            </a:extLst>
          </p:cNvPr>
          <p:cNvSpPr txBox="1"/>
          <p:nvPr/>
        </p:nvSpPr>
        <p:spPr>
          <a:xfrm>
            <a:off x="8281044" y="3250526"/>
            <a:ext cx="340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speech_recognition</a:t>
            </a:r>
            <a:endParaRPr lang="en-IN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9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9E95-50E8-ECFA-39C5-1E0FE5D0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B6EB-BD23-0ECB-C01F-87935687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or Modules Involved:-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4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webbrowser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webbrowser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 provides a high-level interface to allow displaying Web-based documents to users.</a:t>
            </a:r>
          </a:p>
          <a:p>
            <a:pPr marL="0" indent="0" algn="l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OS module in python provides functions for interacting with the operating system.</a:t>
            </a:r>
          </a:p>
          <a:p>
            <a:pPr marL="0" indent="0">
              <a:buNone/>
            </a:pPr>
            <a:endParaRPr lang="en-US" sz="24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Datetime: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datetime module supplies classes for manipulating dates and times.</a:t>
            </a:r>
          </a:p>
          <a:p>
            <a:pPr marL="0" indent="0" algn="l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DBB43-8903-A131-00A8-8783E8C84A96}"/>
              </a:ext>
            </a:extLst>
          </p:cNvPr>
          <p:cNvSpPr txBox="1"/>
          <p:nvPr/>
        </p:nvSpPr>
        <p:spPr>
          <a:xfrm>
            <a:off x="8635781" y="2736335"/>
            <a:ext cx="23393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webbrowser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DF2B7-D044-557A-E330-AC264D7B43DB}"/>
              </a:ext>
            </a:extLst>
          </p:cNvPr>
          <p:cNvSpPr txBox="1"/>
          <p:nvPr/>
        </p:nvSpPr>
        <p:spPr>
          <a:xfrm>
            <a:off x="8635781" y="3906463"/>
            <a:ext cx="23393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D4D4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IN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21F1F-24E9-017B-2279-D2492D868638}"/>
              </a:ext>
            </a:extLst>
          </p:cNvPr>
          <p:cNvSpPr txBox="1"/>
          <p:nvPr/>
        </p:nvSpPr>
        <p:spPr>
          <a:xfrm>
            <a:off x="8635781" y="5277907"/>
            <a:ext cx="23393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datetime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5C4FB8-8DD1-264E-0C74-9950EEBB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08" y="333375"/>
            <a:ext cx="10353762" cy="97045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94DD1B-45B1-D9A6-FA56-1B9AEFA50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670730"/>
              </p:ext>
            </p:extLst>
          </p:nvPr>
        </p:nvGraphicFramePr>
        <p:xfrm>
          <a:off x="914400" y="1303825"/>
          <a:ext cx="10010779" cy="5172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6507">
                  <a:extLst>
                    <a:ext uri="{9D8B030D-6E8A-4147-A177-3AD203B41FA5}">
                      <a16:colId xmlns:a16="http://schemas.microsoft.com/office/drawing/2014/main" val="109428727"/>
                    </a:ext>
                  </a:extLst>
                </a:gridCol>
                <a:gridCol w="1917626">
                  <a:extLst>
                    <a:ext uri="{9D8B030D-6E8A-4147-A177-3AD203B41FA5}">
                      <a16:colId xmlns:a16="http://schemas.microsoft.com/office/drawing/2014/main" val="393219377"/>
                    </a:ext>
                  </a:extLst>
                </a:gridCol>
                <a:gridCol w="1959104">
                  <a:extLst>
                    <a:ext uri="{9D8B030D-6E8A-4147-A177-3AD203B41FA5}">
                      <a16:colId xmlns:a16="http://schemas.microsoft.com/office/drawing/2014/main" val="3810904429"/>
                    </a:ext>
                  </a:extLst>
                </a:gridCol>
                <a:gridCol w="2519976">
                  <a:extLst>
                    <a:ext uri="{9D8B030D-6E8A-4147-A177-3AD203B41FA5}">
                      <a16:colId xmlns:a16="http://schemas.microsoft.com/office/drawing/2014/main" val="530010309"/>
                    </a:ext>
                  </a:extLst>
                </a:gridCol>
                <a:gridCol w="2237566">
                  <a:extLst>
                    <a:ext uri="{9D8B030D-6E8A-4147-A177-3AD203B41FA5}">
                      <a16:colId xmlns:a16="http://schemas.microsoft.com/office/drawing/2014/main" val="3686467964"/>
                    </a:ext>
                  </a:extLst>
                </a:gridCol>
              </a:tblGrid>
              <a:tr h="6589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 dirty="0">
                          <a:effectLst/>
                        </a:rPr>
                        <a:t>Reference number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indent="6667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Algorithm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indent="-190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Advantages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indent="698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 dirty="0">
                          <a:effectLst/>
                        </a:rPr>
                        <a:t>Disadvantages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Parameters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extLst>
                  <a:ext uri="{0D108BD9-81ED-4DB2-BD59-A6C34878D82A}">
                    <a16:rowId xmlns:a16="http://schemas.microsoft.com/office/drawing/2014/main" val="1638425767"/>
                  </a:ext>
                </a:extLst>
              </a:tr>
              <a:tr h="10613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9050" algn="l"/>
                        </a:tabLst>
                      </a:pPr>
                      <a:r>
                        <a:rPr lang="en-IN" sz="1600" spc="-5">
                          <a:effectLst/>
                        </a:rPr>
                        <a:t>1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 dirty="0" err="1">
                          <a:effectLst/>
                        </a:rPr>
                        <a:t>gTTS</a:t>
                      </a:r>
                      <a:r>
                        <a:rPr lang="en-IN" sz="1600" spc="-5" dirty="0">
                          <a:effectLst/>
                        </a:rPr>
                        <a:t>, Linux OS, Python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indent="-190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 dirty="0">
                          <a:effectLst/>
                        </a:rPr>
                        <a:t>Linux user interface made more interactive.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OS limitation, weak AI, Requires Net connectivity every time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Speech segmentation/ Reorganisation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extLst>
                  <a:ext uri="{0D108BD9-81ED-4DB2-BD59-A6C34878D82A}">
                    <a16:rowId xmlns:a16="http://schemas.microsoft.com/office/drawing/2014/main" val="1845155441"/>
                  </a:ext>
                </a:extLst>
              </a:tr>
              <a:tr h="159715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gTTS, Playsound, ASR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indent="-190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Acoustic Modelling, Pronunciation Modelling, Language Modelling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Time consuming to recognize and playing the audio O/P, Requires Net connectivity every time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Working of ASR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extLst>
                  <a:ext uri="{0D108BD9-81ED-4DB2-BD59-A6C34878D82A}">
                    <a16:rowId xmlns:a16="http://schemas.microsoft.com/office/drawing/2014/main" val="1765029353"/>
                  </a:ext>
                </a:extLst>
              </a:tr>
              <a:tr h="10613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Voice technology, TTS engine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indent="-190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Modular nature, Platform independent, flexible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Cloud access required for speech recognition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Cloud, Backend, </a:t>
                      </a:r>
                      <a:endParaRPr lang="en-IN" sz="160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API calls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extLst>
                  <a:ext uri="{0D108BD9-81ED-4DB2-BD59-A6C34878D82A}">
                    <a16:rowId xmlns:a16="http://schemas.microsoft.com/office/drawing/2014/main" val="2613905955"/>
                  </a:ext>
                </a:extLst>
              </a:tr>
              <a:tr h="7933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Java library Sphinx-4, MaryTTS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indent="-190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Offline working modules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>
                          <a:effectLst/>
                        </a:rPr>
                        <a:t>Profanity Filter absent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IN" sz="1600" spc="-5" dirty="0">
                          <a:effectLst/>
                        </a:rPr>
                        <a:t>IPA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7386" marR="57386" marT="0" marB="0"/>
                </a:tc>
                <a:extLst>
                  <a:ext uri="{0D108BD9-81ED-4DB2-BD59-A6C34878D82A}">
                    <a16:rowId xmlns:a16="http://schemas.microsoft.com/office/drawing/2014/main" val="3615079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24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6D29-E890-66F8-6292-81515755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DF6A-1512-CAE9-7C8A-E8828E34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to text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analyzing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OCR(Optical character recognition)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</a:t>
            </a:r>
          </a:p>
        </p:txBody>
      </p:sp>
    </p:spTree>
    <p:extLst>
      <p:ext uri="{BB962C8B-B14F-4D97-AF65-F5344CB8AC3E}">
        <p14:creationId xmlns:p14="http://schemas.microsoft.com/office/powerpoint/2010/main" val="37561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Project PPT</Template>
  <TotalTime>323</TotalTime>
  <Words>721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Wingdings</vt:lpstr>
      <vt:lpstr>1_Office Theme</vt:lpstr>
      <vt:lpstr>2_Office Theme</vt:lpstr>
      <vt:lpstr>Contents Slide Master</vt:lpstr>
      <vt:lpstr>PowerPoint Presentation</vt:lpstr>
      <vt:lpstr>Group Members</vt:lpstr>
      <vt:lpstr>Index</vt:lpstr>
      <vt:lpstr>Introduction</vt:lpstr>
      <vt:lpstr>Components required</vt:lpstr>
      <vt:lpstr>PowerPoint Presentation</vt:lpstr>
      <vt:lpstr>Functional requirements</vt:lpstr>
      <vt:lpstr>Existing systems</vt:lpstr>
      <vt:lpstr>Proposed System</vt:lpstr>
      <vt:lpstr>Workflow</vt:lpstr>
      <vt:lpstr>Workflow diagram</vt:lpstr>
      <vt:lpstr>Results</vt:lpstr>
      <vt:lpstr>Applications</vt:lpstr>
      <vt:lpstr>Conclusion and 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“TEJAS: VOICE ASSISTANT FOR USER”</dc:title>
  <dc:creator>Abhinav</dc:creator>
  <cp:lastModifiedBy>Abhinav</cp:lastModifiedBy>
  <cp:revision>14</cp:revision>
  <dcterms:created xsi:type="dcterms:W3CDTF">2022-05-15T08:50:31Z</dcterms:created>
  <dcterms:modified xsi:type="dcterms:W3CDTF">2022-05-19T17:16:01Z</dcterms:modified>
</cp:coreProperties>
</file>